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s/slide40.xml" ContentType="application/vnd.openxmlformats-officedocument.presentationml.slide+xml"/>
  <Override PartName="/ppt/slideMasters/slideMaster1.xml" ContentType="application/vnd.openxmlformats-officedocument.presentationml.slideMaster+xml"/>
  <Override PartName="/ppt/slides/slide14.xml" ContentType="application/vnd.openxmlformats-officedocument.presentationml.slide+xml"/>
  <Override PartName="/ppt/theme/theme2.xml" ContentType="application/vnd.openxmlformats-officedocument.theme+xml"/>
  <Override PartName="/ppt/tableStyles.xml" ContentType="application/vnd.openxmlformats-officedocument.presentationml.tableStyles+xml"/>
  <Override PartName="/ppt/slides/slide4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s/slide28.xml" ContentType="application/vnd.openxmlformats-officedocument.presentationml.slide+xml"/>
  <Override PartName="/ppt/theme/theme1.xml" ContentType="application/vnd.openxmlformats-officedocument.them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4.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howSpecialPlsOnTitleSld="0" strictFirstAndLastChars="0">
  <p:sldMasterIdLst>
    <p:sldMasterId id="2147483648" r:id="rId1"/>
  </p:sldMasterIdLst>
  <p:notesMasterIdLst>
    <p:notesMasterId r:id="rId4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5143500" type="screen16x9"/>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 Id="rId46" Type="http://schemas.openxmlformats.org/officeDocument/2006/relationships/presProps" Target="presProps.xml" /><Relationship Id="rId47" Type="http://schemas.openxmlformats.org/officeDocument/2006/relationships/tableStyles" Target="tableStyles.xml" /><Relationship Id="rId4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3" name="Google Shape;3;n" hidden="0"/>
          <p:cNvSpPr>
            <a:spLocks noChangeAspect="1" noGrp="1" noRot="1"/>
          </p:cNvSpPr>
          <p:nvPr isPhoto="0" userDrawn="0">
            <p:ph type="sldImg" idx="2" hasCustomPrompt="0"/>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90" name="Google Shape;90;g3606f1c2d_30: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1" name="Google Shape;91;g3606f1c2d_30: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Dependiendo el tipo y tamaño de organizacion, el area financiera puede estar dividida en subareas, tales como tesoreria, cuentas a cobrar, proveedores, riesgos, etc. En las PyMEs, el dueño se ocupa de todo, a veces siendo ayudado por un empleado administrativo. </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1 column" preserve="0" showMasterPhAnim="0" type="tx" userDrawn="1">
  <p:cSld name="TITLE_AND_BODY">
    <p:spTree>
      <p:nvGrpSpPr>
        <p:cNvPr id="1" name="" hidden="0"/>
        <p:cNvGrpSpPr/>
        <p:nvPr isPhoto="0" userDrawn="0"/>
      </p:nvGrpSpPr>
      <p:grpSpPr bwMode="auto">
        <a:xfrm>
          <a:off x="0" y="0"/>
          <a:ext cx="0" cy="0"/>
          <a:chOff x="0" y="0"/>
          <a:chExt cx="0" cy="0"/>
        </a:xfrm>
      </p:grpSpPr>
      <p:sp>
        <p:nvSpPr>
          <p:cNvPr id="32" name="Google Shape;32;p5" hidden="0"/>
          <p:cNvSpPr txBox="1">
            <a:spLocks noGrp="1"/>
          </p:cNvSpPr>
          <p:nvPr isPhoto="0" userDrawn="0">
            <p:ph type="title" hasCustomPrompt="0"/>
          </p:nvPr>
        </p:nvSpPr>
        <p:spPr bwMode="auto">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33" name="Google Shape;33;p5" hidden="0"/>
          <p:cNvSpPr txBox="1">
            <a:spLocks noGrp="1"/>
          </p:cNvSpPr>
          <p:nvPr isPhoto="0" userDrawn="0">
            <p:ph type="body" idx="1" hasCustomPrompt="0"/>
          </p:nvPr>
        </p:nvSpPr>
        <p:spPr bwMode="auto">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a:defRPr/>
            </a:pPr>
            <a:endParaRPr/>
          </a:p>
        </p:txBody>
      </p:sp>
      <p:sp>
        <p:nvSpPr>
          <p:cNvPr id="34" name="Google Shape;34;p5"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35;p5"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36;p5" hidden="0"/>
          <p:cNvSpPr/>
          <p:nvPr isPhoto="0" userDrawn="0"/>
        </p:nvSpPr>
        <p:spPr bwMode="auto">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5" hidden="0"/>
          <p:cNvSpPr/>
          <p:nvPr isPhoto="0" userDrawn="0"/>
        </p:nvSpPr>
        <p:spPr bwMode="auto">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5"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2 columns" preserve="0" showMasterPhAnim="0" type="twoColTx" userDrawn="1">
  <p:cSld name="TITLE_AND_TWO_COLUMNS">
    <p:spTree>
      <p:nvGrpSpPr>
        <p:cNvPr id="1" name="" hidden="0"/>
        <p:cNvGrpSpPr/>
        <p:nvPr isPhoto="0" userDrawn="0"/>
      </p:nvGrpSpPr>
      <p:grpSpPr bwMode="auto">
        <a:xfrm>
          <a:off x="0" y="0"/>
          <a:ext cx="0" cy="0"/>
          <a:chOff x="0" y="0"/>
          <a:chExt cx="0" cy="0"/>
        </a:xfrm>
      </p:grpSpPr>
      <p:sp>
        <p:nvSpPr>
          <p:cNvPr id="40" name="Google Shape;40;p6"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41;p6"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42;p6" hidden="0"/>
          <p:cNvSpPr/>
          <p:nvPr isPhoto="0" userDrawn="0"/>
        </p:nvSpPr>
        <p:spPr bwMode="auto">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 name="Google Shape;43;p6" hidden="0"/>
          <p:cNvSpPr/>
          <p:nvPr isPhoto="0" userDrawn="0"/>
        </p:nvSpPr>
        <p:spPr bwMode="auto">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44;p6" hidden="0"/>
          <p:cNvSpPr txBox="1">
            <a:spLocks noGrp="1"/>
          </p:cNvSpPr>
          <p:nvPr isPhoto="0" userDrawn="0">
            <p:ph type="title" hasCustomPrompt="0"/>
          </p:nvPr>
        </p:nvSpPr>
        <p:spPr bwMode="auto">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45" name="Google Shape;45;p6" hidden="0"/>
          <p:cNvSpPr txBox="1">
            <a:spLocks noGrp="1"/>
          </p:cNvSpPr>
          <p:nvPr isPhoto="0" userDrawn="0">
            <p:ph type="body" idx="1" hasCustomPrompt="0"/>
          </p:nvPr>
        </p:nvSpPr>
        <p:spPr bwMode="auto">
          <a:xfrm>
            <a:off x="893625" y="1200150"/>
            <a:ext cx="3136800" cy="3725699"/>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46" name="Google Shape;46;p6" hidden="0"/>
          <p:cNvSpPr txBox="1">
            <a:spLocks noGrp="1"/>
          </p:cNvSpPr>
          <p:nvPr isPhoto="0" userDrawn="0">
            <p:ph type="body" idx="2" hasCustomPrompt="0"/>
          </p:nvPr>
        </p:nvSpPr>
        <p:spPr bwMode="auto">
          <a:xfrm>
            <a:off x="4219456" y="1200150"/>
            <a:ext cx="3136800" cy="3725699"/>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47" name="Google Shape;47;p6"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3 columns" preserve="0" showMasterPhAnim="0" userDrawn="1">
  <p:cSld name="TITLE_AND_TWO_COLUMNS_1">
    <p:spTree>
      <p:nvGrpSpPr>
        <p:cNvPr id="1" name="" hidden="0"/>
        <p:cNvGrpSpPr/>
        <p:nvPr isPhoto="0" userDrawn="0"/>
      </p:nvGrpSpPr>
      <p:grpSpPr bwMode="auto">
        <a:xfrm>
          <a:off x="0" y="0"/>
          <a:ext cx="0" cy="0"/>
          <a:chOff x="0" y="0"/>
          <a:chExt cx="0" cy="0"/>
        </a:xfrm>
      </p:grpSpPr>
      <p:sp>
        <p:nvSpPr>
          <p:cNvPr id="49" name="Google Shape;49;p7"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 name="Google Shape;50;p7"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51;p7" hidden="0"/>
          <p:cNvSpPr/>
          <p:nvPr isPhoto="0" userDrawn="0"/>
        </p:nvSpPr>
        <p:spPr bwMode="auto">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7" hidden="0"/>
          <p:cNvSpPr/>
          <p:nvPr isPhoto="0" userDrawn="0"/>
        </p:nvSpPr>
        <p:spPr bwMode="auto">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53;p7" hidden="0"/>
          <p:cNvSpPr txBox="1">
            <a:spLocks noGrp="1"/>
          </p:cNvSpPr>
          <p:nvPr isPhoto="0" userDrawn="0">
            <p:ph type="title" hasCustomPrompt="0"/>
          </p:nvPr>
        </p:nvSpPr>
        <p:spPr bwMode="auto">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54" name="Google Shape;54;p7" hidden="0"/>
          <p:cNvSpPr txBox="1">
            <a:spLocks noGrp="1"/>
          </p:cNvSpPr>
          <p:nvPr isPhoto="0" userDrawn="0">
            <p:ph type="body" idx="1" hasCustomPrompt="0"/>
          </p:nvPr>
        </p:nvSpPr>
        <p:spPr bwMode="auto">
          <a:xfrm>
            <a:off x="893700" y="1200150"/>
            <a:ext cx="2371199" cy="3725699"/>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a:defRPr/>
            </a:pPr>
            <a:endParaRPr/>
          </a:p>
        </p:txBody>
      </p:sp>
      <p:sp>
        <p:nvSpPr>
          <p:cNvPr id="55" name="Google Shape;55;p7" hidden="0"/>
          <p:cNvSpPr txBox="1">
            <a:spLocks noGrp="1"/>
          </p:cNvSpPr>
          <p:nvPr isPhoto="0" userDrawn="0">
            <p:ph type="body" idx="2" hasCustomPrompt="0"/>
          </p:nvPr>
        </p:nvSpPr>
        <p:spPr bwMode="auto">
          <a:xfrm>
            <a:off x="3386404" y="1200150"/>
            <a:ext cx="2371199" cy="3725699"/>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a:defRPr/>
            </a:pPr>
            <a:endParaRPr/>
          </a:p>
        </p:txBody>
      </p:sp>
      <p:sp>
        <p:nvSpPr>
          <p:cNvPr id="56" name="Google Shape;56;p7" hidden="0"/>
          <p:cNvSpPr txBox="1">
            <a:spLocks noGrp="1"/>
          </p:cNvSpPr>
          <p:nvPr isPhoto="0" userDrawn="0">
            <p:ph type="body" idx="3" hasCustomPrompt="0"/>
          </p:nvPr>
        </p:nvSpPr>
        <p:spPr bwMode="auto">
          <a:xfrm>
            <a:off x="5879107" y="1200150"/>
            <a:ext cx="2371199" cy="3725699"/>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a:defRPr/>
            </a:pPr>
            <a:endParaRPr/>
          </a:p>
        </p:txBody>
      </p:sp>
      <p:sp>
        <p:nvSpPr>
          <p:cNvPr id="57" name="Google Shape;57;p7"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59" name="Google Shape;59;p8"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60;p8"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61;p8" hidden="0"/>
          <p:cNvSpPr/>
          <p:nvPr isPhoto="0" userDrawn="0"/>
        </p:nvSpPr>
        <p:spPr bwMode="auto">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 name="Google Shape;62;p8" hidden="0"/>
          <p:cNvSpPr/>
          <p:nvPr isPhoto="0" userDrawn="0"/>
        </p:nvSpPr>
        <p:spPr bwMode="auto">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 name="Google Shape;63;p8" hidden="0"/>
          <p:cNvSpPr txBox="1">
            <a:spLocks noGrp="1"/>
          </p:cNvSpPr>
          <p:nvPr isPhoto="0" userDrawn="0">
            <p:ph type="title" hasCustomPrompt="0"/>
          </p:nvPr>
        </p:nvSpPr>
        <p:spPr bwMode="auto">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64" name="Google Shape;64;p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73" name="Google Shape;73;p10"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74;p10"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 name="Google Shape;75;p10" hidden="0"/>
          <p:cNvSpPr/>
          <p:nvPr isPhoto="0" userDrawn="0"/>
        </p:nvSpPr>
        <p:spPr bwMode="auto">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10" hidden="0"/>
          <p:cNvSpPr/>
          <p:nvPr isPhoto="0" userDrawn="0"/>
        </p:nvSpPr>
        <p:spPr bwMode="auto">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 name="Google Shape;77;p10"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color background" preserve="0" showMasterPhAnim="0" userDrawn="1">
  <p:cSld name="BLANK_1">
    <p:bg>
      <p:bgPr shadeToTitle="0">
        <a:solidFill>
          <a:schemeClr val="accent1"/>
        </a:solidFill>
      </p:bgPr>
    </p:bg>
    <p:spTree>
      <p:nvGrpSpPr>
        <p:cNvPr id="1" name="" hidden="0"/>
        <p:cNvGrpSpPr/>
        <p:nvPr isPhoto="0" userDrawn="0"/>
      </p:nvGrpSpPr>
      <p:grpSpPr bwMode="auto">
        <a:xfrm>
          <a:off x="0" y="0"/>
          <a:ext cx="0" cy="0"/>
          <a:chOff x="0" y="0"/>
          <a:chExt cx="0" cy="0"/>
        </a:xfrm>
      </p:grpSpPr>
      <p:sp>
        <p:nvSpPr>
          <p:cNvPr id="79" name="Google Shape;79;p11" hidden="0"/>
          <p:cNvSpPr/>
          <p:nvPr isPhoto="0" userDrawn="0"/>
        </p:nvSpPr>
        <p:spPr bwMode="auto">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80;p11" hidden="0"/>
          <p:cNvSpPr/>
          <p:nvPr isPhoto="0" userDrawn="0"/>
        </p:nvSpPr>
        <p:spPr bwMode="auto">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 name="Google Shape;81;p11" hidden="0"/>
          <p:cNvSpPr/>
          <p:nvPr isPhoto="0" userDrawn="0"/>
        </p:nvSpPr>
        <p:spPr bwMode="auto">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 name="Google Shape;82;p11" hidden="0"/>
          <p:cNvSpPr/>
          <p:nvPr isPhoto="0" userDrawn="0"/>
        </p:nvSpPr>
        <p:spPr bwMode="auto">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83;p1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 name="Google Shape;6;p1" hidden="0"/>
          <p:cNvSpPr txBox="1">
            <a:spLocks noGrp="1"/>
          </p:cNvSpPr>
          <p:nvPr isPhoto="0" userDrawn="0">
            <p:ph type="title" hasCustomPrompt="0"/>
          </p:nvPr>
        </p:nvSpPr>
        <p:spPr bwMode="auto">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defRPr>
            </a:lvl9pPr>
          </a:lstStyle>
          <a:p>
            <a:pPr>
              <a:defRPr/>
            </a:pPr>
            <a:endParaRPr/>
          </a:p>
        </p:txBody>
      </p:sp>
      <p:sp>
        <p:nvSpPr>
          <p:cNvPr id="7" name="Google Shape;7;p1" hidden="0"/>
          <p:cNvSpPr txBox="1">
            <a:spLocks noGrp="1"/>
          </p:cNvSpPr>
          <p:nvPr isPhoto="0" userDrawn="0">
            <p:ph type="body" idx="1" hasCustomPrompt="0"/>
          </p:nvPr>
        </p:nvSpPr>
        <p:spPr bwMode="auto">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defRPr>
            </a:lvl9pPr>
          </a:lstStyle>
          <a:p>
            <a:pPr>
              <a:defRPr/>
            </a:pPr>
            <a:endParaRPr/>
          </a:p>
        </p:txBody>
      </p:sp>
      <p:sp>
        <p:nvSpPr>
          <p:cNvPr id="8" name="Google Shape;8;p1" hidden="0"/>
          <p:cNvSpPr txBox="1">
            <a:spLocks noGrp="1"/>
          </p:cNvSpPr>
          <p:nvPr isPhoto="0" userDrawn="0">
            <p:ph type="sldNum" idx="12" hasCustomPrompt="0"/>
          </p:nvPr>
        </p:nvSpPr>
        <p:spPr bwMode="auto">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defRPr>
            </a:lvl1pPr>
            <a:lvl2pPr lvl="1" algn="r">
              <a:buNone/>
              <a:defRPr sz="1300">
                <a:solidFill>
                  <a:schemeClr val="accent6"/>
                </a:solidFill>
                <a:latin typeface="Lato"/>
                <a:ea typeface="Lato"/>
                <a:cs typeface="Lato"/>
              </a:defRPr>
            </a:lvl2pPr>
            <a:lvl3pPr lvl="2" algn="r">
              <a:buNone/>
              <a:defRPr sz="1300">
                <a:solidFill>
                  <a:schemeClr val="accent6"/>
                </a:solidFill>
                <a:latin typeface="Lato"/>
                <a:ea typeface="Lato"/>
                <a:cs typeface="Lato"/>
              </a:defRPr>
            </a:lvl3pPr>
            <a:lvl4pPr lvl="3" algn="r">
              <a:buNone/>
              <a:defRPr sz="1300">
                <a:solidFill>
                  <a:schemeClr val="accent6"/>
                </a:solidFill>
                <a:latin typeface="Lato"/>
                <a:ea typeface="Lato"/>
                <a:cs typeface="Lato"/>
              </a:defRPr>
            </a:lvl4pPr>
            <a:lvl5pPr lvl="4" algn="r">
              <a:buNone/>
              <a:defRPr sz="1300">
                <a:solidFill>
                  <a:schemeClr val="accent6"/>
                </a:solidFill>
                <a:latin typeface="Lato"/>
                <a:ea typeface="Lato"/>
                <a:cs typeface="Lato"/>
              </a:defRPr>
            </a:lvl5pPr>
            <a:lvl6pPr lvl="5" algn="r">
              <a:buNone/>
              <a:defRPr sz="1300">
                <a:solidFill>
                  <a:schemeClr val="accent6"/>
                </a:solidFill>
                <a:latin typeface="Lato"/>
                <a:ea typeface="Lato"/>
                <a:cs typeface="Lato"/>
              </a:defRPr>
            </a:lvl6pPr>
            <a:lvl7pPr lvl="6" algn="r">
              <a:buNone/>
              <a:defRPr sz="1300">
                <a:solidFill>
                  <a:schemeClr val="accent6"/>
                </a:solidFill>
                <a:latin typeface="Lato"/>
                <a:ea typeface="Lato"/>
                <a:cs typeface="Lato"/>
              </a:defRPr>
            </a:lvl7pPr>
            <a:lvl8pPr lvl="7" algn="r">
              <a:buNone/>
              <a:defRPr sz="1300">
                <a:solidFill>
                  <a:schemeClr val="accent6"/>
                </a:solidFill>
                <a:latin typeface="Lato"/>
                <a:ea typeface="Lato"/>
                <a:cs typeface="Lato"/>
              </a:defRPr>
            </a:lvl8pPr>
            <a:lvl9pPr lvl="8" algn="r">
              <a:buNone/>
              <a:defRPr sz="1300">
                <a:solidFill>
                  <a:schemeClr val="accent6"/>
                </a:solidFill>
                <a:latin typeface="Lato"/>
                <a:ea typeface="Lato"/>
                <a:cs typeface="Lato"/>
              </a:defRPr>
            </a:lvl9pPr>
          </a:lstStyle>
          <a:p>
            <a:pPr marL="0" lvl="0" indent="0" algn="r">
              <a:spcBef>
                <a:spcPts val="0"/>
              </a:spcBef>
              <a:spcAft>
                <a:spcPts val="0"/>
              </a:spcAft>
              <a:buNone/>
              <a:defRPr/>
            </a:pPr>
            <a:fld id="{00000000-1234-1234-1234-123412341234}" type="slidenum">
              <a:rPr lang="en"/>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wmf"/><Relationship Id="rId3" Type="http://schemas.openxmlformats.org/officeDocument/2006/relationships/image" Target="../media/image8.wm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2" name="Google Shape;102;p14" hidden="0"/>
          <p:cNvSpPr txBox="1">
            <a:spLocks noGrp="1"/>
          </p:cNvSpPr>
          <p:nvPr isPhoto="0" userDrawn="0">
            <p:ph type="ctrTitle" idx="4294967295" hasCustomPrompt="0"/>
          </p:nvPr>
        </p:nvSpPr>
        <p:spPr bwMode="auto">
          <a:xfrm>
            <a:off x="900925" y="501558"/>
            <a:ext cx="7342150" cy="1159800"/>
          </a:xfrm>
          <a:prstGeom prst="rect">
            <a:avLst/>
          </a:prstGeom>
        </p:spPr>
        <p:txBody>
          <a:bodyPr spcFirstLastPara="1" wrap="square" lIns="91425" tIns="91425" rIns="91425" bIns="91425" anchor="b" anchorCtr="0">
            <a:noAutofit/>
          </a:bodyPr>
          <a:lstStyle/>
          <a:p>
            <a:pPr lvl="0" algn="ctr">
              <a:defRPr/>
            </a:pPr>
            <a:r>
              <a:rPr lang="es-AR" sz="2800" b="1">
                <a:solidFill>
                  <a:schemeClr val="accent2"/>
                </a:solidFill>
              </a:rPr>
              <a:t>Administración General C</a:t>
            </a:r>
            <a:endParaRPr sz="2800" b="1">
              <a:solidFill>
                <a:schemeClr val="accent2"/>
              </a:solidFill>
            </a:endParaRPr>
          </a:p>
        </p:txBody>
      </p:sp>
      <p:sp>
        <p:nvSpPr>
          <p:cNvPr id="103" name="Google Shape;103;p14" hidden="0"/>
          <p:cNvSpPr txBox="1">
            <a:spLocks noGrp="1"/>
          </p:cNvSpPr>
          <p:nvPr isPhoto="0" userDrawn="0">
            <p:ph type="subTitle" idx="4294967295" hasCustomPrompt="0"/>
          </p:nvPr>
        </p:nvSpPr>
        <p:spPr bwMode="auto">
          <a:xfrm>
            <a:off x="1215026" y="1922201"/>
            <a:ext cx="6717227" cy="784800"/>
          </a:xfrm>
          <a:prstGeom prst="rect">
            <a:avLst/>
          </a:prstGeom>
        </p:spPr>
        <p:txBody>
          <a:bodyPr spcFirstLastPara="1" wrap="square" lIns="91425" tIns="91425" rIns="91425" bIns="91425" anchor="t" anchorCtr="0">
            <a:noAutofit/>
          </a:bodyPr>
          <a:lstStyle/>
          <a:p>
            <a:pPr marL="0" lvl="0" indent="0" algn="ctr">
              <a:buNone/>
              <a:defRPr/>
            </a:pPr>
            <a:r>
              <a:rPr lang="es-ES" sz="2000" b="1">
                <a:solidFill>
                  <a:schemeClr val="accent1">
                    <a:lumMod val="75000"/>
                  </a:schemeClr>
                </a:solidFill>
              </a:rPr>
              <a:t>UNIDAD Nº2 </a:t>
            </a:r>
            <a:endParaRPr/>
          </a:p>
          <a:p>
            <a:pPr marL="0" lvl="0" indent="0" algn="ctr">
              <a:buNone/>
              <a:defRPr/>
            </a:pPr>
            <a:r>
              <a:rPr lang="es-ES" sz="2200" b="1">
                <a:solidFill>
                  <a:schemeClr val="accent1">
                    <a:lumMod val="75000"/>
                  </a:schemeClr>
                </a:solidFill>
              </a:rPr>
              <a:t>Áreas </a:t>
            </a:r>
            <a:r>
              <a:rPr lang="es-ES" sz="2200" b="1">
                <a:solidFill>
                  <a:schemeClr val="accent1">
                    <a:lumMod val="75000"/>
                  </a:schemeClr>
                </a:solidFill>
              </a:rPr>
              <a:t>funcionales y </a:t>
            </a:r>
            <a:r>
              <a:rPr lang="es-ES" sz="2200" b="1">
                <a:solidFill>
                  <a:schemeClr val="accent1">
                    <a:lumMod val="75000"/>
                  </a:schemeClr>
                </a:solidFill>
              </a:rPr>
              <a:t> </a:t>
            </a:r>
            <a:r>
              <a:rPr lang="es-ES" sz="2200" b="1">
                <a:solidFill>
                  <a:schemeClr val="accent1">
                    <a:lumMod val="75000"/>
                  </a:schemeClr>
                </a:solidFill>
              </a:rPr>
              <a:t>sistemas </a:t>
            </a:r>
            <a:r>
              <a:rPr lang="es-ES" sz="2200" b="1">
                <a:solidFill>
                  <a:schemeClr val="accent1">
                    <a:lumMod val="75000"/>
                  </a:schemeClr>
                </a:solidFill>
              </a:rPr>
              <a:t>operativos</a:t>
            </a:r>
            <a:br>
              <a:rPr lang="es-ES" sz="2200" b="1">
                <a:solidFill>
                  <a:schemeClr val="accent1">
                    <a:lumMod val="75000"/>
                  </a:schemeClr>
                </a:solidFill>
              </a:rPr>
            </a:br>
            <a:endParaRPr lang="es-ES" sz="1600" b="1">
              <a:solidFill>
                <a:schemeClr val="accent1">
                  <a:lumMod val="75000"/>
                </a:schemeClr>
              </a:solidFill>
            </a:endParaRPr>
          </a:p>
          <a:p>
            <a:pPr marL="0" lvl="0" indent="0" algn="ctr">
              <a:buNone/>
              <a:defRPr/>
            </a:pPr>
            <a:r>
              <a:rPr lang="es-ES" b="1">
                <a:solidFill>
                  <a:schemeClr val="accent1"/>
                </a:solidFill>
              </a:rPr>
              <a:t>AREA </a:t>
            </a:r>
            <a:r>
              <a:rPr lang="es-ES" b="1">
                <a:solidFill>
                  <a:schemeClr val="accent1"/>
                </a:solidFill>
              </a:rPr>
              <a:t>DE </a:t>
            </a:r>
            <a:r>
              <a:rPr lang="es-ES" b="1">
                <a:solidFill>
                  <a:schemeClr val="accent1"/>
                </a:solidFill>
              </a:rPr>
              <a:t>FINANZAS</a:t>
            </a:r>
            <a:endParaRPr b="1">
              <a:solidFill>
                <a:schemeClr val="accent1"/>
              </a:solidFill>
            </a:endParaRPr>
          </a:p>
        </p:txBody>
      </p:sp>
      <p:sp>
        <p:nvSpPr>
          <p:cNvPr id="104" name="Google Shape;104;p14" hidden="0"/>
          <p:cNvSpPr txBox="1">
            <a:spLocks noGrp="1"/>
          </p:cNvSpPr>
          <p:nvPr isPhoto="0" userDrawn="0">
            <p:ph type="body" idx="4294967295" hasCustomPrompt="0"/>
          </p:nvPr>
        </p:nvSpPr>
        <p:spPr bwMode="auto">
          <a:xfrm>
            <a:off x="1329327" y="4076495"/>
            <a:ext cx="6338298" cy="905061"/>
          </a:xfrm>
          <a:prstGeom prst="rect">
            <a:avLst/>
          </a:prstGeom>
        </p:spPr>
        <p:txBody>
          <a:bodyPr spcFirstLastPara="1" wrap="square" lIns="91425" tIns="91425" rIns="91425" bIns="91425" anchor="t" anchorCtr="0">
            <a:noAutofit/>
          </a:bodyPr>
          <a:lstStyle/>
          <a:p>
            <a:pPr marL="0" lvl="0" indent="0" algn="ctr">
              <a:buNone/>
              <a:defRPr/>
            </a:pPr>
            <a:r>
              <a:rPr lang="es-AR" sz="1600"/>
              <a:t>Mgter</a:t>
            </a:r>
            <a:r>
              <a:rPr lang="es-AR" sz="1600"/>
              <a:t>. (Cdra) Antonela </a:t>
            </a:r>
            <a:r>
              <a:rPr lang="es-AR" sz="1600"/>
              <a:t>Perata</a:t>
            </a:r>
            <a:endParaRPr lang="es-AR" sz="1600"/>
          </a:p>
          <a:p>
            <a:pPr marL="0" lvl="0" indent="0" algn="ctr">
              <a:buNone/>
              <a:defRPr/>
            </a:pPr>
            <a:r>
              <a:rPr lang="es-AR" sz="1600"/>
              <a:t>Mayo 2022</a:t>
            </a:r>
            <a:endParaRPr sz="1600"/>
          </a:p>
        </p:txBody>
      </p:sp>
      <p:pic>
        <p:nvPicPr>
          <p:cNvPr id="6" name="3 Imagen" descr="Encabezado.jpg" hidden="0"/>
          <p:cNvPicPr>
            <a:picLocks noChangeAspect="1"/>
          </p:cNvPicPr>
          <p:nvPr isPhoto="0" userDrawn="0"/>
        </p:nvPicPr>
        <p:blipFill>
          <a:blip r:embed="rId2"/>
          <a:stretch/>
        </p:blipFill>
        <p:spPr bwMode="auto">
          <a:xfrm>
            <a:off x="0" y="0"/>
            <a:ext cx="9144000" cy="88741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9698" name="1 Marcador de número de diapositiva" hidden="0"/>
          <p:cNvSpPr>
            <a:spLocks noGrp="1"/>
          </p:cNvSpPr>
          <p:nvPr isPhoto="0" userDrawn="0">
            <p:ph type="sldNum" sz="quarter" idx="12" hasCustomPrompt="0"/>
          </p:nvPr>
        </p:nvSpPr>
        <p:spPr bwMode="auto">
          <a:prstGeom prst="rect">
            <a:avLst/>
          </a:prstGeom>
          <a:noFill/>
        </p:spPr>
        <p:txBody>
          <a:bodyPr/>
          <a:lstStyle>
            <a:lvl1pPr>
              <a:defRPr>
                <a:solidFill>
                  <a:schemeClr val="tx1"/>
                </a:solidFill>
                <a:latin typeface="Arial"/>
                <a:cs typeface="Arial"/>
              </a:defRPr>
            </a:lvl1pPr>
            <a:lvl2pPr marL="557213" indent="-214313">
              <a:defRPr>
                <a:solidFill>
                  <a:schemeClr val="tx1"/>
                </a:solidFill>
                <a:latin typeface="Arial"/>
                <a:cs typeface="Arial"/>
              </a:defRPr>
            </a:lvl2pPr>
            <a:lvl3pPr marL="857250" indent="-171450">
              <a:defRPr>
                <a:solidFill>
                  <a:schemeClr val="tx1"/>
                </a:solidFill>
                <a:latin typeface="Arial"/>
                <a:cs typeface="Arial"/>
              </a:defRPr>
            </a:lvl3pPr>
            <a:lvl4pPr marL="1200150" indent="-171450">
              <a:defRPr>
                <a:solidFill>
                  <a:schemeClr val="tx1"/>
                </a:solidFill>
                <a:latin typeface="Arial"/>
                <a:cs typeface="Arial"/>
              </a:defRPr>
            </a:lvl4pPr>
            <a:lvl5pPr marL="1543050" indent="-171450">
              <a:defRPr>
                <a:solidFill>
                  <a:schemeClr val="tx1"/>
                </a:solidFill>
                <a:latin typeface="Arial"/>
                <a:cs typeface="Arial"/>
              </a:defRPr>
            </a:lvl5pPr>
            <a:lvl6pPr marL="1885950" indent="-171450">
              <a:spcBef>
                <a:spcPts val="0"/>
              </a:spcBef>
              <a:spcAft>
                <a:spcPts val="0"/>
              </a:spcAft>
              <a:defRPr>
                <a:solidFill>
                  <a:schemeClr val="tx1"/>
                </a:solidFill>
                <a:latin typeface="Arial"/>
                <a:cs typeface="Arial"/>
              </a:defRPr>
            </a:lvl6pPr>
            <a:lvl7pPr marL="2228850" indent="-171450">
              <a:spcBef>
                <a:spcPts val="0"/>
              </a:spcBef>
              <a:spcAft>
                <a:spcPts val="0"/>
              </a:spcAft>
              <a:defRPr>
                <a:solidFill>
                  <a:schemeClr val="tx1"/>
                </a:solidFill>
                <a:latin typeface="Arial"/>
                <a:cs typeface="Arial"/>
              </a:defRPr>
            </a:lvl7pPr>
            <a:lvl8pPr marL="2571750" indent="-171450">
              <a:spcBef>
                <a:spcPts val="0"/>
              </a:spcBef>
              <a:spcAft>
                <a:spcPts val="0"/>
              </a:spcAft>
              <a:defRPr>
                <a:solidFill>
                  <a:schemeClr val="tx1"/>
                </a:solidFill>
                <a:latin typeface="Arial"/>
                <a:cs typeface="Arial"/>
              </a:defRPr>
            </a:lvl8pPr>
            <a:lvl9pPr marL="2914650" indent="-171450">
              <a:spcBef>
                <a:spcPts val="0"/>
              </a:spcBef>
              <a:spcAft>
                <a:spcPts val="0"/>
              </a:spcAft>
              <a:defRPr>
                <a:solidFill>
                  <a:schemeClr val="tx1"/>
                </a:solidFill>
                <a:latin typeface="Arial"/>
                <a:cs typeface="Arial"/>
              </a:defRPr>
            </a:lvl9pPr>
          </a:lstStyle>
          <a:p>
            <a:pPr>
              <a:defRPr/>
            </a:pPr>
            <a:fld id="{626F3864-757B-4A96-8EED-02ABF7186028}" type="slidenum">
              <a:rPr lang="es-AR">
                <a:solidFill>
                  <a:schemeClr val="tx2"/>
                </a:solidFill>
              </a:rPr>
              <a:t/>
            </a:fld>
            <a:endParaRPr lang="es-AR">
              <a:solidFill>
                <a:schemeClr val="tx2"/>
              </a:solidFill>
            </a:endParaRPr>
          </a:p>
        </p:txBody>
      </p:sp>
      <p:sp>
        <p:nvSpPr>
          <p:cNvPr id="29700" name="9 Rectángulo" hidden="0"/>
          <p:cNvSpPr>
            <a:spLocks noChangeArrowheads="1"/>
          </p:cNvSpPr>
          <p:nvPr isPhoto="0" userDrawn="0"/>
        </p:nvSpPr>
        <p:spPr bwMode="auto">
          <a:xfrm>
            <a:off x="3013439" y="320745"/>
            <a:ext cx="3049233" cy="492443"/>
          </a:xfrm>
          <a:prstGeom prst="rect">
            <a:avLst/>
          </a:prstGeom>
          <a:noFill/>
          <a:ln>
            <a:noFill/>
          </a:ln>
        </p:spPr>
        <p:txBody>
          <a:bodyPr wrap="non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2600" b="1">
                <a:solidFill>
                  <a:schemeClr val="accent6"/>
                </a:solidFill>
                <a:latin typeface="Raleway"/>
                <a:ea typeface="Raleway"/>
                <a:cs typeface="Raleway"/>
              </a:rPr>
              <a:t>FINANCIAMIENTO</a:t>
            </a:r>
            <a:endParaRPr/>
          </a:p>
        </p:txBody>
      </p:sp>
      <p:grpSp>
        <p:nvGrpSpPr>
          <p:cNvPr id="20" name="19 Diagrama" hidden="0"/>
          <p:cNvGrpSpPr/>
          <p:nvPr isPhoto="0" userDrawn="0"/>
        </p:nvGrpSpPr>
        <p:grpSpPr bwMode="auto">
          <a:xfrm>
            <a:off x="812118" y="889388"/>
            <a:ext cx="7451874" cy="3892162"/>
          </a:xfrm>
        </p:grpSpPr>
        <p:sp>
          <p:nvSpPr>
            <p:cNvPr id="0" name="" hidden="0"/>
            <p:cNvSpPr/>
            <p:nvPr isPhoto="0" userDrawn="0"/>
          </p:nvSpPr>
          <p:spPr bwMode="auto">
            <a:xfrm>
              <a:off x="0" y="11401"/>
              <a:ext cx="7451874" cy="582446"/>
            </a:xfrm>
            <a:prstGeom prst="roundRect">
              <a:avLst>
                <a:gd name="adj" fmla="val 16667"/>
              </a:avLst>
            </a:prstGeom>
            <a:solidFill>
              <a:schemeClr val="accent5">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Decisiones sobre financiamiento implica una evaluación entre el costo y el beneficio.</a:t>
              </a:r>
              <a:endParaRPr lang="es-ES" sz="1600" b="1"/>
            </a:p>
          </p:txBody>
        </p:sp>
        <p:sp>
          <p:nvSpPr>
            <p:cNvPr id="0" name="" hidden="0"/>
            <p:cNvSpPr/>
            <p:nvPr isPhoto="0" userDrawn="0"/>
          </p:nvSpPr>
          <p:spPr bwMode="auto">
            <a:xfrm>
              <a:off x="0" y="667290"/>
              <a:ext cx="7451874" cy="712822"/>
            </a:xfrm>
            <a:prstGeom prst="roundRect">
              <a:avLst>
                <a:gd name="adj" fmla="val 16667"/>
              </a:avLst>
            </a:prstGeom>
            <a:solidFill>
              <a:schemeClr val="accent5">
                <a:hueOff val="-294977"/>
                <a:satOff val="-12485"/>
                <a:lumOff val="6961"/>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Buscar la mezcla óptima de deuda y capital propio que maximice el valor de la empresa y al mismo tiempo minimice el costo del capital. </a:t>
              </a:r>
              <a:endParaRPr lang="es-ES" sz="1600" b="1"/>
            </a:p>
          </p:txBody>
        </p:sp>
        <p:sp>
          <p:nvSpPr>
            <p:cNvPr id="0" name="" hidden="0"/>
            <p:cNvSpPr/>
            <p:nvPr isPhoto="0" userDrawn="0"/>
          </p:nvSpPr>
          <p:spPr bwMode="auto">
            <a:xfrm>
              <a:off x="0" y="1463334"/>
              <a:ext cx="7451874" cy="562148"/>
            </a:xfrm>
            <a:prstGeom prst="roundRect">
              <a:avLst>
                <a:gd name="adj" fmla="val 16667"/>
              </a:avLst>
            </a:prstGeom>
            <a:solidFill>
              <a:schemeClr val="accent5">
                <a:hueOff val="-589954"/>
                <a:satOff val="-24970"/>
                <a:lumOff val="13922"/>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a:t>Decidir cómo y dónde obtener el dinero:</a:t>
              </a:r>
              <a:endParaRPr lang="es-ES" sz="1600" b="1"/>
            </a:p>
          </p:txBody>
        </p:sp>
        <p:sp>
          <p:nvSpPr>
            <p:cNvPr id="0" name="" hidden="0"/>
            <p:cNvSpPr/>
            <p:nvPr isPhoto="0" userDrawn="0"/>
          </p:nvSpPr>
          <p:spPr bwMode="auto">
            <a:xfrm>
              <a:off x="0" y="2162579"/>
              <a:ext cx="7451874" cy="897344"/>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36597" tIns="17780" rIns="99568" bIns="17780" numCol="1" spcCol="1270" anchor="t" anchorCtr="0">
              <a:noAutofit/>
            </a:bodyPr>
            <a:lstStyle/>
            <a:p>
              <a:pPr marL="114300" lvl="1" indent="-114300" algn="ctr" defTabSz="622300">
                <a:lnSpc>
                  <a:spcPct val="90000"/>
                </a:lnSpc>
                <a:spcBef>
                  <a:spcPts val="0"/>
                </a:spcBef>
                <a:spcAft>
                  <a:spcPts val="0"/>
                </a:spcAft>
                <a:buChar char="••"/>
                <a:defRPr/>
              </a:pPr>
              <a:r>
                <a:rPr lang="es-ES" sz="1400"/>
                <a:t>Buscar fuentes de financiamiento para la empresa</a:t>
              </a:r>
              <a:endParaRPr lang="es-ES" sz="1400" b="1"/>
            </a:p>
            <a:p>
              <a:pPr marL="114300" lvl="1" indent="-114300" algn="ctr" defTabSz="622300">
                <a:lnSpc>
                  <a:spcPct val="90000"/>
                </a:lnSpc>
                <a:spcBef>
                  <a:spcPts val="0"/>
                </a:spcBef>
                <a:spcAft>
                  <a:spcPts val="0"/>
                </a:spcAft>
                <a:buChar char="••"/>
                <a:defRPr/>
              </a:pPr>
              <a:r>
                <a:rPr lang="es-ES" sz="1400"/>
                <a:t>Evaluar dichas fuentes de financiamiento.</a:t>
              </a:r>
              <a:endParaRPr lang="es-ES" sz="1400"/>
            </a:p>
            <a:p>
              <a:pPr marL="114300" lvl="1" indent="-114300" algn="ctr" defTabSz="622300">
                <a:lnSpc>
                  <a:spcPct val="90000"/>
                </a:lnSpc>
                <a:spcBef>
                  <a:spcPts val="0"/>
                </a:spcBef>
                <a:spcAft>
                  <a:spcPts val="0"/>
                </a:spcAft>
                <a:buChar char="••"/>
                <a:defRPr/>
              </a:pPr>
              <a:r>
                <a:rPr lang="es-ES" sz="1400"/>
                <a:t>A </a:t>
              </a:r>
              <a:r>
                <a:rPr lang="es-ES" sz="1400"/>
                <a:t>su vez, evaluar nuestra capacidad para hacer frente a la adquisición de la deuda. </a:t>
              </a:r>
              <a:endParaRPr lang="es-ES" sz="1400"/>
            </a:p>
            <a:p>
              <a:pPr marL="114300" lvl="1" indent="-114300" algn="ctr" defTabSz="622300">
                <a:lnSpc>
                  <a:spcPct val="90000"/>
                </a:lnSpc>
                <a:spcBef>
                  <a:spcPts val="0"/>
                </a:spcBef>
                <a:spcAft>
                  <a:spcPts val="0"/>
                </a:spcAft>
                <a:buChar char="••"/>
                <a:defRPr/>
              </a:pPr>
              <a:r>
                <a:rPr lang="es-ES" sz="1400"/>
                <a:t>Seleccionar la más conveniente para nuestro negocio. </a:t>
              </a:r>
              <a:endParaRPr lang="es-ES" sz="1400"/>
            </a:p>
          </p:txBody>
        </p:sp>
        <p:sp>
          <p:nvSpPr>
            <p:cNvPr id="0" name="" hidden="0"/>
            <p:cNvSpPr/>
            <p:nvPr isPhoto="0" userDrawn="0"/>
          </p:nvSpPr>
          <p:spPr bwMode="auto">
            <a:xfrm>
              <a:off x="0" y="3059924"/>
              <a:ext cx="7451874" cy="336977"/>
            </a:xfrm>
            <a:prstGeom prst="roundRect">
              <a:avLst>
                <a:gd name="adj" fmla="val 16667"/>
              </a:avLst>
            </a:prstGeom>
            <a:solidFill>
              <a:schemeClr val="accent5">
                <a:hueOff val="-884931"/>
                <a:satOff val="-37454"/>
                <a:lumOff val="20883"/>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t>FUENTES INTERNAS</a:t>
              </a:r>
              <a:endParaRPr lang="es-ES" sz="1400"/>
            </a:p>
          </p:txBody>
        </p:sp>
        <p:sp>
          <p:nvSpPr>
            <p:cNvPr id="0" name="" hidden="0"/>
            <p:cNvSpPr/>
            <p:nvPr isPhoto="0" userDrawn="0"/>
          </p:nvSpPr>
          <p:spPr bwMode="auto">
            <a:xfrm>
              <a:off x="0" y="3543782"/>
              <a:ext cx="7451874" cy="336977"/>
            </a:xfrm>
            <a:prstGeom prst="roundRect">
              <a:avLst>
                <a:gd name="adj" fmla="val 16667"/>
              </a:avLst>
            </a:prstGeom>
            <a:solidFill>
              <a:schemeClr val="accent5">
                <a:hueOff val="-1179908"/>
                <a:satOff val="-49939"/>
                <a:lumOff val="27844"/>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ts val="0"/>
                </a:spcBef>
                <a:spcAft>
                  <a:spcPts val="0"/>
                </a:spcAft>
                <a:defRPr/>
              </a:pPr>
              <a:r>
                <a:rPr lang="es-ES" sz="1400"/>
                <a:t>FUENTAS EXTERNAS</a:t>
              </a:r>
              <a:endParaRPr lang="es-ES"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 name="Google Shape;131;p18" hidden="0"/>
          <p:cNvSpPr/>
          <p:nvPr isPhoto="0" userDrawn="0"/>
        </p:nvSpPr>
        <p:spPr bwMode="auto">
          <a:xfrm>
            <a:off x="682199" y="0"/>
            <a:ext cx="2483699" cy="234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18" hidden="0"/>
          <p:cNvSpPr txBox="1">
            <a:spLocks noGrp="1"/>
          </p:cNvSpPr>
          <p:nvPr isPhoto="0" userDrawn="0">
            <p:ph type="ctrTitle" idx="4294967295" hasCustomPrompt="0"/>
          </p:nvPr>
        </p:nvSpPr>
        <p:spPr bwMode="auto">
          <a:xfrm>
            <a:off x="682199" y="2891067"/>
            <a:ext cx="6613176" cy="1159800"/>
          </a:xfrm>
          <a:prstGeom prst="rect">
            <a:avLst/>
          </a:prstGeom>
        </p:spPr>
        <p:txBody>
          <a:bodyPr spcFirstLastPara="1" wrap="square" lIns="91425" tIns="91425" rIns="91425" bIns="91425" anchor="b" anchorCtr="0">
            <a:noAutofit/>
          </a:bodyPr>
          <a:lstStyle/>
          <a:p>
            <a:pPr>
              <a:defRPr/>
            </a:pPr>
            <a:r>
              <a:rPr lang="en" sz="4200">
                <a:solidFill>
                  <a:schemeClr val="lt1"/>
                </a:solidFill>
              </a:rPr>
              <a:t>Organización del área financiera</a:t>
            </a:r>
            <a:endParaRPr sz="4200">
              <a:solidFill>
                <a:schemeClr val="lt1"/>
              </a:solidFill>
            </a:endParaRPr>
          </a:p>
        </p:txBody>
      </p:sp>
      <p:sp>
        <p:nvSpPr>
          <p:cNvPr id="139" name="Google Shape;139;p1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0" name="Google Shape;811;p47" hidden="0"/>
          <p:cNvGrpSpPr/>
          <p:nvPr isPhoto="0" userDrawn="0"/>
        </p:nvGrpSpPr>
        <p:grpSpPr bwMode="auto">
          <a:xfrm>
            <a:off x="1270407" y="547167"/>
            <a:ext cx="1307283" cy="1100657"/>
            <a:chOff x="5255200" y="3006475"/>
            <a:chExt cx="511700" cy="378575"/>
          </a:xfrm>
        </p:grpSpPr>
        <p:sp>
          <p:nvSpPr>
            <p:cNvPr id="11" name="Google Shape;812;p47" hidden="0"/>
            <p:cNvSpPr/>
            <p:nvPr isPhoto="0" userDrawn="0"/>
          </p:nvSpPr>
          <p:spPr bwMode="auto">
            <a:xfrm>
              <a:off x="5255200" y="3006475"/>
              <a:ext cx="349900" cy="349875"/>
            </a:xfrm>
            <a:custGeom>
              <a:avLst/>
              <a:gdLst/>
              <a:ahLst/>
              <a:cxnLst/>
              <a:rect l="l" t="t" r="r" b="b"/>
              <a:pathLst>
                <a:path w="13996" h="13995" fill="norm" stroke="1"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813;p47" hidden="0"/>
            <p:cNvSpPr/>
            <p:nvPr isPhoto="0" userDrawn="0"/>
          </p:nvSpPr>
          <p:spPr bwMode="auto">
            <a:xfrm>
              <a:off x="5567825" y="3185975"/>
              <a:ext cx="199075" cy="199075"/>
            </a:xfrm>
            <a:custGeom>
              <a:avLst/>
              <a:gdLst/>
              <a:ahLst/>
              <a:cxnLst/>
              <a:rect l="l" t="t" r="r" b="b"/>
              <a:pathLst>
                <a:path w="7963" h="7963" fill="norm" stroke="1"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762712" y="267608"/>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Organización del AREA FINANCIERA: subareas</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7" name="7 Grupo" hidden="0"/>
          <p:cNvGrpSpPr/>
          <p:nvPr isPhoto="0" userDrawn="0"/>
        </p:nvGrpSpPr>
        <p:grpSpPr bwMode="auto">
          <a:xfrm>
            <a:off x="1624841" y="1886755"/>
            <a:ext cx="1666863" cy="1800236"/>
            <a:chOff x="646" y="-1"/>
            <a:chExt cx="1677816" cy="2000264"/>
          </a:xfrm>
        </p:grpSpPr>
        <p:sp>
          <p:nvSpPr>
            <p:cNvPr id="8" name="9 Operación manual" hidden="0"/>
            <p:cNvSpPr/>
            <p:nvPr isPhoto="0" userDrawn="0"/>
          </p:nvSpPr>
          <p:spPr bwMode="auto">
            <a:xfrm rot="16199999">
              <a:off x="-160578" y="161223"/>
              <a:ext cx="2000264" cy="1677816"/>
            </a:xfrm>
            <a:prstGeom prst="flowChartManualOperation">
              <a:avLst/>
            </a:prstGeom>
          </p:spPr>
          <p:style>
            <a:lnRef idx="0">
              <a:schemeClr val="lt1">
                <a:hueOff val="0"/>
                <a:satOff val="0"/>
                <a:lumOff val="0"/>
                <a:alphaOff val="0"/>
              </a:schemeClr>
            </a:lnRef>
            <a:fillRef idx="1">
              <a:schemeClr val="accent5">
                <a:alpha val="90000"/>
                <a:hueOff val="0"/>
                <a:satOff val="0"/>
                <a:lumOff val="0"/>
                <a:alphaOff val="0"/>
              </a:schemeClr>
            </a:fillRef>
            <a:effectRef idx="2">
              <a:schemeClr val="accent5">
                <a:alpha val="90000"/>
                <a:hueOff val="0"/>
                <a:satOff val="0"/>
                <a:lumOff val="0"/>
                <a:alphaOff val="0"/>
              </a:schemeClr>
            </a:effectRef>
            <a:fontRef idx="minor">
              <a:schemeClr val="lt1"/>
            </a:fontRef>
          </p:style>
        </p:sp>
        <p:sp>
          <p:nvSpPr>
            <p:cNvPr id="9" name="Operación manual 4" hidden="0"/>
            <p:cNvSpPr/>
            <p:nvPr isPhoto="0" userDrawn="0"/>
          </p:nvSpPr>
          <p:spPr bwMode="auto">
            <a:xfrm rot="21600000">
              <a:off x="646" y="400052"/>
              <a:ext cx="1677816" cy="1200157"/>
            </a:xfrm>
            <a:prstGeom prst="rect">
              <a:avLst/>
            </a:prstGeom>
          </p:spPr>
          <p:style>
            <a:lnRef idx="0">
              <a:srgbClr val="000000"/>
            </a:lnRef>
            <a:fillRef idx="0">
              <a:srgbClr val="000000"/>
            </a:fillRef>
            <a:effectRef idx="0">
              <a:srgbClr val="000000"/>
            </a:effectRef>
            <a:fontRef idx="minor">
              <a:schemeClr val="lt1"/>
            </a:fontRef>
          </p:style>
          <p:txBody>
            <a:bodyPr lIns="114300" tIns="0" rIns="114300" bIns="0" spcCol="1270" anchor="ctr"/>
            <a:lstStyle/>
            <a:p>
              <a:pPr algn="ctr" defTabSz="800100">
                <a:lnSpc>
                  <a:spcPct val="90000"/>
                </a:lnSpc>
                <a:spcAft>
                  <a:spcPts val="0"/>
                </a:spcAft>
                <a:defRPr/>
              </a:pPr>
              <a:r>
                <a:rPr lang="es-ES" sz="1600"/>
                <a:t>Planificación financiera y presupuestos</a:t>
              </a:r>
              <a:endParaRPr/>
            </a:p>
          </p:txBody>
        </p:sp>
      </p:grpSp>
      <p:grpSp>
        <p:nvGrpSpPr>
          <p:cNvPr id="10" name="8 Grupo" hidden="0"/>
          <p:cNvGrpSpPr/>
          <p:nvPr isPhoto="0" userDrawn="0"/>
        </p:nvGrpSpPr>
        <p:grpSpPr bwMode="auto">
          <a:xfrm>
            <a:off x="3726125" y="1819245"/>
            <a:ext cx="1701273" cy="1935254"/>
            <a:chOff x="1804298" y="-1"/>
            <a:chExt cx="1677816" cy="2000264"/>
          </a:xfrm>
        </p:grpSpPr>
        <p:sp>
          <p:nvSpPr>
            <p:cNvPr id="11" name="12 Operación manual" hidden="0"/>
            <p:cNvSpPr/>
            <p:nvPr isPhoto="0" userDrawn="0"/>
          </p:nvSpPr>
          <p:spPr bwMode="auto">
            <a:xfrm rot="16199999">
              <a:off x="1643074" y="161223"/>
              <a:ext cx="2000264" cy="1677816"/>
            </a:xfrm>
            <a:prstGeom prst="flowChartManualOperation">
              <a:avLst/>
            </a:prstGeom>
          </p:spPr>
          <p:style>
            <a:lnRef idx="0">
              <a:schemeClr val="lt1">
                <a:hueOff val="0"/>
                <a:satOff val="0"/>
                <a:lumOff val="0"/>
                <a:alphaOff val="0"/>
              </a:schemeClr>
            </a:lnRef>
            <a:fillRef idx="1">
              <a:schemeClr val="accent5">
                <a:alpha val="90000"/>
                <a:hueOff val="0"/>
                <a:satOff val="0"/>
                <a:lumOff val="0"/>
                <a:alphaOff val="-20000"/>
              </a:schemeClr>
            </a:fillRef>
            <a:effectRef idx="2">
              <a:schemeClr val="accent5">
                <a:alpha val="90000"/>
                <a:hueOff val="0"/>
                <a:satOff val="0"/>
                <a:lumOff val="0"/>
                <a:alphaOff val="-20000"/>
              </a:schemeClr>
            </a:effectRef>
            <a:fontRef idx="minor">
              <a:schemeClr val="lt1"/>
            </a:fontRef>
          </p:style>
        </p:sp>
        <p:sp>
          <p:nvSpPr>
            <p:cNvPr id="12" name="Operación manual 4" hidden="0"/>
            <p:cNvSpPr/>
            <p:nvPr isPhoto="0" userDrawn="0"/>
          </p:nvSpPr>
          <p:spPr bwMode="auto">
            <a:xfrm rot="21600000">
              <a:off x="1804298" y="400052"/>
              <a:ext cx="1677816" cy="1200157"/>
            </a:xfrm>
            <a:prstGeom prst="rect">
              <a:avLst/>
            </a:prstGeom>
          </p:spPr>
          <p:style>
            <a:lnRef idx="0">
              <a:srgbClr val="000000"/>
            </a:lnRef>
            <a:fillRef idx="0">
              <a:srgbClr val="000000"/>
            </a:fillRef>
            <a:effectRef idx="0">
              <a:srgbClr val="000000"/>
            </a:effectRef>
            <a:fontRef idx="minor">
              <a:schemeClr val="lt1"/>
            </a:fontRef>
          </p:style>
          <p:txBody>
            <a:bodyPr lIns="114300" tIns="0" rIns="114300" bIns="0" spcCol="1270" anchor="ctr"/>
            <a:lstStyle/>
            <a:p>
              <a:pPr algn="ctr" defTabSz="800100">
                <a:lnSpc>
                  <a:spcPct val="90000"/>
                </a:lnSpc>
                <a:spcAft>
                  <a:spcPts val="0"/>
                </a:spcAft>
                <a:defRPr/>
              </a:pPr>
              <a:r>
                <a:rPr lang="es-ES" sz="1600"/>
                <a:t>Tesorería</a:t>
              </a:r>
              <a:endParaRPr/>
            </a:p>
          </p:txBody>
        </p:sp>
      </p:grpSp>
      <p:grpSp>
        <p:nvGrpSpPr>
          <p:cNvPr id="18" name="8 Grupo" hidden="0"/>
          <p:cNvGrpSpPr/>
          <p:nvPr isPhoto="0" userDrawn="0"/>
        </p:nvGrpSpPr>
        <p:grpSpPr bwMode="auto">
          <a:xfrm>
            <a:off x="5861818" y="1819246"/>
            <a:ext cx="1886480" cy="1935254"/>
            <a:chOff x="3607950" y="-1"/>
            <a:chExt cx="1677816" cy="2000264"/>
          </a:xfrm>
        </p:grpSpPr>
        <p:sp>
          <p:nvSpPr>
            <p:cNvPr id="19" name="9 Operación manual" hidden="0"/>
            <p:cNvSpPr/>
            <p:nvPr isPhoto="0" userDrawn="0"/>
          </p:nvSpPr>
          <p:spPr bwMode="auto">
            <a:xfrm rot="16199999">
              <a:off x="3446726" y="161223"/>
              <a:ext cx="2000264" cy="1677816"/>
            </a:xfrm>
            <a:prstGeom prst="flowChartManualOperation">
              <a:avLst/>
            </a:prstGeom>
          </p:spPr>
          <p:style>
            <a:lnRef idx="0">
              <a:schemeClr val="lt1">
                <a:hueOff val="0"/>
                <a:satOff val="0"/>
                <a:lumOff val="0"/>
                <a:alphaOff val="0"/>
              </a:schemeClr>
            </a:lnRef>
            <a:fillRef idx="1">
              <a:schemeClr val="accent5">
                <a:alpha val="90000"/>
                <a:hueOff val="0"/>
                <a:satOff val="0"/>
                <a:lumOff val="0"/>
                <a:alphaOff val="-40000"/>
              </a:schemeClr>
            </a:fillRef>
            <a:effectRef idx="2">
              <a:schemeClr val="accent5">
                <a:alpha val="90000"/>
                <a:hueOff val="0"/>
                <a:satOff val="0"/>
                <a:lumOff val="0"/>
                <a:alphaOff val="-40000"/>
              </a:schemeClr>
            </a:effectRef>
            <a:fontRef idx="minor">
              <a:schemeClr val="lt1"/>
            </a:fontRef>
          </p:style>
        </p:sp>
        <p:sp>
          <p:nvSpPr>
            <p:cNvPr id="20" name="Operación manual 4" hidden="0"/>
            <p:cNvSpPr/>
            <p:nvPr isPhoto="0" userDrawn="0"/>
          </p:nvSpPr>
          <p:spPr bwMode="auto">
            <a:xfrm rot="21600000">
              <a:off x="3607950" y="400052"/>
              <a:ext cx="1677816" cy="1200157"/>
            </a:xfrm>
            <a:prstGeom prst="rect">
              <a:avLst/>
            </a:prstGeom>
          </p:spPr>
          <p:style>
            <a:lnRef idx="0">
              <a:srgbClr val="000000"/>
            </a:lnRef>
            <a:fillRef idx="0">
              <a:srgbClr val="000000"/>
            </a:fillRef>
            <a:effectRef idx="0">
              <a:srgbClr val="000000"/>
            </a:effectRef>
            <a:fontRef idx="minor">
              <a:schemeClr val="lt1"/>
            </a:fontRef>
          </p:style>
          <p:txBody>
            <a:bodyPr lIns="114300" tIns="0" rIns="114300" bIns="0" spcCol="1270" anchor="ctr"/>
            <a:lstStyle/>
            <a:p>
              <a:pPr algn="ctr" defTabSz="800100">
                <a:lnSpc>
                  <a:spcPct val="90000"/>
                </a:lnSpc>
                <a:spcAft>
                  <a:spcPts val="0"/>
                </a:spcAft>
                <a:defRPr/>
              </a:pPr>
              <a:r>
                <a:rPr lang="es-ES" sz="1600"/>
                <a:t>Contabilidad y control</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762712" y="190412"/>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Planificación financiera y presupuestos</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3" name="11 Diagrama" hidden="0"/>
          <p:cNvGrpSpPr/>
          <p:nvPr isPhoto="0" userDrawn="0"/>
        </p:nvGrpSpPr>
        <p:grpSpPr bwMode="auto">
          <a:xfrm>
            <a:off x="995353" y="619112"/>
            <a:ext cx="6989922" cy="4643470"/>
          </a:xfrm>
        </p:grpSpPr>
        <p:sp>
          <p:nvSpPr>
            <p:cNvPr id="0" name="" hidden="0"/>
            <p:cNvSpPr/>
            <p:nvPr isPhoto="0" userDrawn="0"/>
          </p:nvSpPr>
          <p:spPr bwMode="auto">
            <a:xfrm>
              <a:off x="0" y="521218"/>
              <a:ext cx="6989922" cy="568598"/>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1"/>
                <a:t>PLANIFICACIÓN FINANCIERA</a:t>
              </a:r>
              <a:endParaRPr lang="es-ES" sz="1800" b="1"/>
            </a:p>
          </p:txBody>
        </p:sp>
        <p:sp>
          <p:nvSpPr>
            <p:cNvPr id="0" name="" hidden="0"/>
            <p:cNvSpPr/>
            <p:nvPr isPhoto="0" userDrawn="0"/>
          </p:nvSpPr>
          <p:spPr bwMode="auto">
            <a:xfrm>
              <a:off x="0" y="1245334"/>
              <a:ext cx="6989922"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1930" tIns="22860" rIns="128016" bIns="22860" numCol="1" spcCol="1270" anchor="t" anchorCtr="0">
              <a:noAutofit/>
            </a:bodyPr>
            <a:lstStyle/>
            <a:p>
              <a:pPr marL="171450" lvl="1" indent="-171450" algn="ctr" defTabSz="800100">
                <a:lnSpc>
                  <a:spcPct val="90000"/>
                </a:lnSpc>
                <a:spcBef>
                  <a:spcPts val="0"/>
                </a:spcBef>
                <a:spcAft>
                  <a:spcPts val="0"/>
                </a:spcAft>
                <a:buChar char="••"/>
                <a:defRPr/>
              </a:pPr>
              <a:r>
                <a:rPr lang="es-ES" sz="1800"/>
                <a:t>Correlacionar ingresos y egresos monetarios para identificar momentos de iliquidez y conseguir las fuentes de financiamiento más adecuadas</a:t>
              </a:r>
              <a:endParaRPr lang="es-ES" sz="1800"/>
            </a:p>
            <a:p>
              <a:pPr marL="171450" lvl="1" indent="-171450" algn="ctr" defTabSz="800100">
                <a:lnSpc>
                  <a:spcPct val="90000"/>
                </a:lnSpc>
                <a:spcBef>
                  <a:spcPts val="0"/>
                </a:spcBef>
                <a:spcAft>
                  <a:spcPts val="0"/>
                </a:spcAft>
                <a:buChar char="••"/>
                <a:defRPr/>
              </a:pPr>
              <a:r>
                <a:rPr lang="es-ES" sz="1800"/>
                <a:t>Análisis de factibilidad de proyectos de inversión</a:t>
              </a:r>
              <a:r>
                <a:rPr lang="es-ES" sz="1800" b="1" i="1"/>
                <a:t>.</a:t>
              </a:r>
              <a:endParaRPr lang="es-ES" sz="1800"/>
            </a:p>
          </p:txBody>
        </p:sp>
        <p:sp>
          <p:nvSpPr>
            <p:cNvPr id="0" name="" hidden="0"/>
            <p:cNvSpPr/>
            <p:nvPr isPhoto="0" userDrawn="0"/>
          </p:nvSpPr>
          <p:spPr bwMode="auto">
            <a:xfrm>
              <a:off x="0" y="2413013"/>
              <a:ext cx="6989922" cy="568598"/>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1"/>
                <a:t>PRESUPUESTOS</a:t>
              </a:r>
              <a:endParaRPr lang="es-ES" sz="1800" b="1"/>
            </a:p>
          </p:txBody>
        </p:sp>
        <p:sp>
          <p:nvSpPr>
            <p:cNvPr id="0" name="" hidden="0"/>
            <p:cNvSpPr/>
            <p:nvPr isPhoto="0" userDrawn="0"/>
          </p:nvSpPr>
          <p:spPr bwMode="auto">
            <a:xfrm>
              <a:off x="0" y="3188729"/>
              <a:ext cx="6989922"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1930" tIns="22860" rIns="128016" bIns="22860" numCol="1" spcCol="1270" anchor="t" anchorCtr="0">
              <a:noAutofit/>
            </a:bodyPr>
            <a:lstStyle/>
            <a:p>
              <a:pPr marL="171450" lvl="1" indent="-171450" algn="ctr" defTabSz="800100">
                <a:lnSpc>
                  <a:spcPct val="90000"/>
                </a:lnSpc>
                <a:spcBef>
                  <a:spcPts val="0"/>
                </a:spcBef>
                <a:spcAft>
                  <a:spcPts val="0"/>
                </a:spcAft>
                <a:buChar char="••"/>
                <a:defRPr/>
              </a:pPr>
              <a:r>
                <a:rPr lang="es-ES" sz="1800"/>
                <a:t>Para planear y controlar las actividades plasmadas en el plan estratégico y expresarlas en dinero y volúmenes.</a:t>
              </a:r>
              <a:endParaRPr lang="es-ES" sz="1800"/>
            </a:p>
            <a:p>
              <a:pPr marL="171450" lvl="1" indent="-171450" algn="ctr" defTabSz="800100">
                <a:lnSpc>
                  <a:spcPct val="90000"/>
                </a:lnSpc>
                <a:spcBef>
                  <a:spcPts val="0"/>
                </a:spcBef>
                <a:spcAft>
                  <a:spcPts val="0"/>
                </a:spcAft>
                <a:buChar char="••"/>
                <a:defRPr/>
              </a:pPr>
              <a:r>
                <a:rPr lang="es-ES" sz="1800"/>
                <a:t>Controlar los ingresos y egresos, así como efectuar el seguimiento del logro de los planes y evaluar los resultados.</a:t>
              </a:r>
              <a:endParaRPr lang="es-E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762712" y="190412"/>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Tesorería</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5" name="14 CuadroTexto" hidden="0"/>
          <p:cNvSpPr txBox="1">
            <a:spLocks noChangeArrowheads="1"/>
          </p:cNvSpPr>
          <p:nvPr isPhoto="0" userDrawn="0"/>
        </p:nvSpPr>
        <p:spPr bwMode="auto">
          <a:xfrm>
            <a:off x="595668" y="1328738"/>
            <a:ext cx="7962187" cy="3077766"/>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spcBef>
                <a:spcPts val="600"/>
              </a:spcBef>
              <a:spcAft>
                <a:spcPts val="600"/>
              </a:spcAft>
              <a:buFont typeface="Arial"/>
              <a:buChar char="•"/>
              <a:defRPr/>
            </a:pPr>
            <a:r>
              <a:rPr lang="es-ES" sz="1600"/>
              <a:t>Realizar todos los cobros y pagos de la organización. </a:t>
            </a:r>
            <a:endParaRPr/>
          </a:p>
          <a:p>
            <a:pPr algn="ctr">
              <a:spcBef>
                <a:spcPts val="600"/>
              </a:spcBef>
              <a:spcAft>
                <a:spcPts val="600"/>
              </a:spcAft>
              <a:buFont typeface="Arial"/>
              <a:buChar char="•"/>
              <a:defRPr/>
            </a:pPr>
            <a:r>
              <a:rPr lang="es-ES" sz="1600"/>
              <a:t>Decidir sobre la colocación de excedentes para que los mismos posean un rendimiento financiero</a:t>
            </a:r>
            <a:r>
              <a:rPr lang="es-ES" sz="1600"/>
              <a:t>.</a:t>
            </a:r>
            <a:endParaRPr/>
          </a:p>
          <a:p>
            <a:pPr algn="ctr">
              <a:spcBef>
                <a:spcPts val="600"/>
              </a:spcBef>
              <a:spcAft>
                <a:spcPts val="600"/>
              </a:spcAft>
              <a:buFont typeface="Arial"/>
              <a:buChar char="•"/>
              <a:defRPr/>
            </a:pPr>
            <a:r>
              <a:rPr lang="es-ES" sz="1600"/>
              <a:t>Custodiar los medios de pago mientras están vigentes. Manejo físico del dinero de la empresa, recibiendo pagos de clientes o empleados, así como entregando cheques o efectivo.</a:t>
            </a:r>
            <a:endParaRPr/>
          </a:p>
          <a:p>
            <a:pPr algn="ctr">
              <a:spcBef>
                <a:spcPts val="600"/>
              </a:spcBef>
              <a:spcAft>
                <a:spcPts val="600"/>
              </a:spcAft>
              <a:buFont typeface="Arial"/>
              <a:buChar char="•"/>
              <a:defRPr/>
            </a:pPr>
            <a:r>
              <a:rPr lang="es-ES" sz="1600"/>
              <a:t>Garantizar la corrección del pago y cobro de la totalidad de las operaciones.</a:t>
            </a:r>
            <a:endParaRPr/>
          </a:p>
          <a:p>
            <a:pPr algn="ctr">
              <a:spcBef>
                <a:spcPts val="600"/>
              </a:spcBef>
              <a:spcAft>
                <a:spcPts val="600"/>
              </a:spcAft>
              <a:buFont typeface="Arial"/>
              <a:buChar char="•"/>
              <a:defRPr/>
            </a:pPr>
            <a:endParaRPr lang="es-ES" sz="1600"/>
          </a:p>
          <a:p>
            <a:pPr algn="ctr">
              <a:spcBef>
                <a:spcPts val="600"/>
              </a:spcBef>
              <a:spcAft>
                <a:spcPts val="600"/>
              </a:spcAft>
              <a:buFont typeface="Arial"/>
              <a:buChar char="•"/>
              <a:defRPr/>
            </a:pPr>
            <a:endParaRPr lang="es-E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762712" y="190412"/>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Contabilidad y Control</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6" name="16 Diagrama" hidden="0"/>
          <p:cNvGrpSpPr/>
          <p:nvPr isPhoto="0" userDrawn="0"/>
        </p:nvGrpSpPr>
        <p:grpSpPr bwMode="auto">
          <a:xfrm>
            <a:off x="1207279" y="1047812"/>
            <a:ext cx="6738966" cy="4064000"/>
          </a:xfrm>
        </p:grpSpPr>
        <p:sp>
          <p:nvSpPr>
            <p:cNvPr id="0" name="" hidden="0"/>
            <p:cNvSpPr/>
            <p:nvPr isPhoto="0" userDrawn="0"/>
          </p:nvSpPr>
          <p:spPr bwMode="auto">
            <a:xfrm>
              <a:off x="0" y="310723"/>
              <a:ext cx="6738966" cy="491745"/>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1"/>
                <a:t>CONTABILIDAD</a:t>
              </a:r>
              <a:endParaRPr lang="es-ES" sz="1800" b="1"/>
            </a:p>
          </p:txBody>
        </p:sp>
        <p:sp>
          <p:nvSpPr>
            <p:cNvPr id="0" name="" hidden="0"/>
            <p:cNvSpPr/>
            <p:nvPr isPhoto="0" userDrawn="0"/>
          </p:nvSpPr>
          <p:spPr bwMode="auto">
            <a:xfrm>
              <a:off x="0" y="865587"/>
              <a:ext cx="6738966"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13962" tIns="22860" rIns="128016" bIns="22860" numCol="1" spcCol="1270" anchor="t" anchorCtr="0">
              <a:noAutofit/>
            </a:bodyPr>
            <a:lstStyle/>
            <a:p>
              <a:pPr marL="171450" lvl="1" indent="-171450" algn="ctr" defTabSz="800100">
                <a:lnSpc>
                  <a:spcPct val="90000"/>
                </a:lnSpc>
                <a:spcBef>
                  <a:spcPts val="0"/>
                </a:spcBef>
                <a:spcAft>
                  <a:spcPts val="0"/>
                </a:spcAft>
                <a:buChar char="••"/>
                <a:defRPr/>
              </a:pPr>
              <a:r>
                <a:rPr lang="es-ES" sz="1800"/>
                <a:t>Generar informes financieros para la toma de decisiones, para conocer los resultados de operación de la empresa y para cumplir las obligaciones fiscales, entre otras.</a:t>
              </a:r>
              <a:endParaRPr lang="es-ES" sz="1800"/>
            </a:p>
          </p:txBody>
        </p:sp>
        <p:sp>
          <p:nvSpPr>
            <p:cNvPr id="0" name="" hidden="0"/>
            <p:cNvSpPr/>
            <p:nvPr isPhoto="0" userDrawn="0"/>
          </p:nvSpPr>
          <p:spPr bwMode="auto">
            <a:xfrm>
              <a:off x="0" y="2071706"/>
              <a:ext cx="6738966" cy="475087"/>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1"/>
                <a:t>CONTROL</a:t>
              </a:r>
              <a:endParaRPr lang="es-ES" sz="1800" b="1"/>
            </a:p>
          </p:txBody>
        </p:sp>
        <p:sp>
          <p:nvSpPr>
            <p:cNvPr id="0" name="" hidden="0"/>
            <p:cNvSpPr/>
            <p:nvPr isPhoto="0" userDrawn="0"/>
          </p:nvSpPr>
          <p:spPr bwMode="auto">
            <a:xfrm>
              <a:off x="0" y="2684843"/>
              <a:ext cx="6738966"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13962" tIns="22860" rIns="128016" bIns="22860" numCol="1" spcCol="1270" anchor="t" anchorCtr="0">
              <a:noAutofit/>
            </a:bodyPr>
            <a:lstStyle/>
            <a:p>
              <a:pPr marL="171450" lvl="1" indent="-171450" algn="ctr" defTabSz="800100">
                <a:lnSpc>
                  <a:spcPct val="90000"/>
                </a:lnSpc>
                <a:spcBef>
                  <a:spcPts val="0"/>
                </a:spcBef>
                <a:spcAft>
                  <a:spcPts val="0"/>
                </a:spcAft>
                <a:buChar char="••"/>
                <a:defRPr/>
              </a:pPr>
              <a:r>
                <a:rPr lang="es-ES" sz="1800"/>
                <a:t>Registración de todas las operaciones realizadas, asegurando que las salidas del SIC cumplan con los requisitos de oportunidad, confiabilidad y seguridad.</a:t>
              </a:r>
              <a:endParaRPr lang="es-E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762712" y="190412"/>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Otras subareas</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9" name="7 Diagrama" hidden="0"/>
          <p:cNvGrpSpPr/>
          <p:nvPr isPhoto="0" userDrawn="0"/>
        </p:nvGrpSpPr>
        <p:grpSpPr bwMode="auto">
          <a:xfrm>
            <a:off x="1076348" y="1047812"/>
            <a:ext cx="7172302" cy="3698880"/>
          </a:xfrm>
        </p:grpSpPr>
        <p:sp>
          <p:nvSpPr>
            <p:cNvPr id="0" name="" hidden="0"/>
            <p:cNvSpPr/>
            <p:nvPr isPhoto="0" userDrawn="0"/>
          </p:nvSpPr>
          <p:spPr bwMode="auto">
            <a:xfrm>
              <a:off x="0" y="0"/>
              <a:ext cx="7172302" cy="4212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Créditos y cobranzas</a:t>
              </a:r>
              <a:endParaRPr lang="es-ES" sz="1800"/>
            </a:p>
          </p:txBody>
        </p:sp>
        <p:sp>
          <p:nvSpPr>
            <p:cNvPr id="0" name="" hidden="0"/>
            <p:cNvSpPr/>
            <p:nvPr isPhoto="0" userDrawn="0"/>
          </p:nvSpPr>
          <p:spPr bwMode="auto">
            <a:xfrm>
              <a:off x="0" y="372795"/>
              <a:ext cx="7172302" cy="83835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7721" tIns="22860" rIns="128016" bIns="22860" numCol="1" spcCol="1270" anchor="t" anchorCtr="0">
              <a:noAutofit/>
            </a:bodyPr>
            <a:lstStyle/>
            <a:p>
              <a:pPr marL="114300" lvl="1" indent="-114300" algn="ctr" defTabSz="622300">
                <a:lnSpc>
                  <a:spcPct val="90000"/>
                </a:lnSpc>
                <a:spcBef>
                  <a:spcPts val="0"/>
                </a:spcBef>
                <a:spcAft>
                  <a:spcPts val="0"/>
                </a:spcAft>
                <a:buChar char="••"/>
                <a:defRPr/>
              </a:pPr>
              <a:r>
                <a:rPr lang="es-ES" sz="1400"/>
                <a:t>Determinar la capacidad de endeudamiento de los clientes, determinando el monto que la empresa puede otorgarle en crédito. </a:t>
              </a:r>
              <a:endParaRPr lang="es-ES" sz="1400"/>
            </a:p>
            <a:p>
              <a:pPr marL="114300" lvl="1" indent="-114300" algn="ctr" defTabSz="622300">
                <a:lnSpc>
                  <a:spcPct val="90000"/>
                </a:lnSpc>
                <a:spcBef>
                  <a:spcPts val="0"/>
                </a:spcBef>
                <a:spcAft>
                  <a:spcPts val="0"/>
                </a:spcAft>
                <a:buChar char="••"/>
                <a:defRPr/>
              </a:pPr>
              <a:r>
                <a:rPr lang="es-ES" sz="1400"/>
                <a:t>Comprende todas las actividades necesarias para lograr el cobro de las ventas en cuenta corriente. </a:t>
              </a:r>
              <a:endParaRPr lang="es-ES" sz="1400"/>
            </a:p>
          </p:txBody>
        </p:sp>
        <p:sp>
          <p:nvSpPr>
            <p:cNvPr id="0" name="" hidden="0"/>
            <p:cNvSpPr/>
            <p:nvPr isPhoto="0" userDrawn="0"/>
          </p:nvSpPr>
          <p:spPr bwMode="auto">
            <a:xfrm>
              <a:off x="0" y="1324657"/>
              <a:ext cx="7172302" cy="4212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Cuentas por pagar</a:t>
              </a:r>
              <a:endParaRPr lang="es-ES" sz="1800"/>
            </a:p>
          </p:txBody>
        </p:sp>
        <p:sp>
          <p:nvSpPr>
            <p:cNvPr id="0" name="" hidden="0"/>
            <p:cNvSpPr/>
            <p:nvPr isPhoto="0" userDrawn="0"/>
          </p:nvSpPr>
          <p:spPr bwMode="auto">
            <a:xfrm>
              <a:off x="0" y="1799393"/>
              <a:ext cx="7172302" cy="102465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7721" tIns="22860" rIns="128016" bIns="22860" numCol="1" spcCol="1270" anchor="t" anchorCtr="0">
              <a:noAutofit/>
            </a:bodyPr>
            <a:lstStyle/>
            <a:p>
              <a:pPr marL="114300" lvl="1" indent="-114300" algn="ctr" defTabSz="622300">
                <a:lnSpc>
                  <a:spcPct val="90000"/>
                </a:lnSpc>
                <a:spcBef>
                  <a:spcPts val="0"/>
                </a:spcBef>
                <a:spcAft>
                  <a:spcPts val="0"/>
                </a:spcAft>
                <a:buChar char="••"/>
                <a:defRPr/>
              </a:pPr>
              <a:r>
                <a:rPr lang="es-ES" sz="1400"/>
                <a:t>Llevar el control de las cantidades que se deben a los proveedores o a cualquier acreedor por los servicios o bienes recibidos. </a:t>
              </a:r>
              <a:endParaRPr lang="es-ES" sz="1400"/>
            </a:p>
            <a:p>
              <a:pPr marL="114300" lvl="1" indent="-114300" algn="ctr" defTabSz="622300">
                <a:lnSpc>
                  <a:spcPct val="90000"/>
                </a:lnSpc>
                <a:spcBef>
                  <a:spcPts val="0"/>
                </a:spcBef>
                <a:spcAft>
                  <a:spcPts val="0"/>
                </a:spcAft>
                <a:buChar char="••"/>
                <a:defRPr/>
              </a:pPr>
              <a:r>
                <a:rPr lang="es-ES" sz="1400"/>
                <a:t>Comprende todas las actividades necesarias para la cancelación de las obligaciones contraídas por la compra de los recursos materiales para la producción de bienes y/o servicios que desarrolla la organización. </a:t>
              </a:r>
              <a:endParaRPr lang="es-ES" sz="1400"/>
            </a:p>
          </p:txBody>
        </p:sp>
        <p:sp>
          <p:nvSpPr>
            <p:cNvPr id="0" name="" hidden="0"/>
            <p:cNvSpPr/>
            <p:nvPr isPhoto="0" userDrawn="0"/>
          </p:nvSpPr>
          <p:spPr bwMode="auto">
            <a:xfrm>
              <a:off x="0" y="2874531"/>
              <a:ext cx="7172302" cy="4212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a:t>Administración de riesgos</a:t>
              </a:r>
              <a:endParaRPr lang="es-ES" sz="1800"/>
            </a:p>
          </p:txBody>
        </p:sp>
        <p:sp>
          <p:nvSpPr>
            <p:cNvPr id="0" name="" hidden="0"/>
            <p:cNvSpPr/>
            <p:nvPr isPhoto="0" userDrawn="0"/>
          </p:nvSpPr>
          <p:spPr bwMode="auto">
            <a:xfrm>
              <a:off x="0" y="3279705"/>
              <a:ext cx="7172302" cy="419175"/>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7721" tIns="22860" rIns="128016" bIns="22860" numCol="1" spcCol="1270" anchor="t" anchorCtr="0">
              <a:noAutofit/>
            </a:bodyPr>
            <a:lstStyle/>
            <a:p>
              <a:pPr marL="114300" lvl="1" indent="-114300" algn="ctr" defTabSz="622300">
                <a:lnSpc>
                  <a:spcPct val="90000"/>
                </a:lnSpc>
                <a:spcBef>
                  <a:spcPts val="0"/>
                </a:spcBef>
                <a:spcAft>
                  <a:spcPts val="0"/>
                </a:spcAft>
                <a:buChar char="••"/>
                <a:defRPr/>
              </a:pPr>
              <a:r>
                <a:rPr lang="es-ES" sz="1400"/>
                <a:t>Mantener asegurados todos los bienes de la empresa contra cualquier riesgo con el menor costo posible</a:t>
              </a:r>
              <a:endParaRPr lang="es-ES"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 name="Google Shape;131;p18" hidden="0"/>
          <p:cNvSpPr/>
          <p:nvPr isPhoto="0" userDrawn="0"/>
        </p:nvSpPr>
        <p:spPr bwMode="auto">
          <a:xfrm>
            <a:off x="3132075" y="0"/>
            <a:ext cx="2483699" cy="234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18" hidden="0"/>
          <p:cNvSpPr txBox="1">
            <a:spLocks noGrp="1"/>
          </p:cNvSpPr>
          <p:nvPr isPhoto="0" userDrawn="0">
            <p:ph type="ctrTitle" idx="4294967295" hasCustomPrompt="0"/>
          </p:nvPr>
        </p:nvSpPr>
        <p:spPr bwMode="auto">
          <a:xfrm>
            <a:off x="825849" y="3259744"/>
            <a:ext cx="7318025" cy="1159800"/>
          </a:xfrm>
          <a:prstGeom prst="rect">
            <a:avLst/>
          </a:prstGeom>
        </p:spPr>
        <p:txBody>
          <a:bodyPr spcFirstLastPara="1" wrap="square" lIns="91425" tIns="91425" rIns="91425" bIns="91425" anchor="b" anchorCtr="0">
            <a:noAutofit/>
          </a:bodyPr>
          <a:lstStyle/>
          <a:p>
            <a:pPr algn="ctr">
              <a:defRPr/>
            </a:pPr>
            <a:r>
              <a:rPr lang="en" sz="4200" b="1">
                <a:solidFill>
                  <a:schemeClr val="lt1"/>
                </a:solidFill>
              </a:rPr>
              <a:t>PRESUPUESTO                </a:t>
            </a:r>
            <a:r>
              <a:rPr lang="en" sz="3800" b="1">
                <a:solidFill>
                  <a:schemeClr val="lt1"/>
                </a:solidFill>
              </a:rPr>
              <a:t>COMO </a:t>
            </a:r>
            <a:r>
              <a:rPr lang="en" sz="3800" b="1">
                <a:solidFill>
                  <a:schemeClr val="lt1"/>
                </a:solidFill>
              </a:rPr>
              <a:t>HERRAMIENTA DE </a:t>
            </a:r>
            <a:r>
              <a:rPr lang="en" sz="3800" b="1">
                <a:solidFill>
                  <a:schemeClr val="lt1"/>
                </a:solidFill>
              </a:rPr>
              <a:t>PLANEAMIENTO</a:t>
            </a:r>
            <a:endParaRPr sz="3800" b="1">
              <a:solidFill>
                <a:schemeClr val="lt1"/>
              </a:solidFill>
            </a:endParaRPr>
          </a:p>
        </p:txBody>
      </p:sp>
      <p:sp>
        <p:nvSpPr>
          <p:cNvPr id="139" name="Google Shape;139;p1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7" name="Google Shape;676;p47" hidden="0"/>
          <p:cNvGrpSpPr/>
          <p:nvPr isPhoto="0" userDrawn="0"/>
        </p:nvGrpSpPr>
        <p:grpSpPr bwMode="auto">
          <a:xfrm>
            <a:off x="3869100" y="619500"/>
            <a:ext cx="1009649" cy="1104900"/>
            <a:chOff x="4636075" y="261925"/>
            <a:chExt cx="401800" cy="475050"/>
          </a:xfrm>
        </p:grpSpPr>
        <p:sp>
          <p:nvSpPr>
            <p:cNvPr id="18" name="Google Shape;677;p47" hidden="0"/>
            <p:cNvSpPr/>
            <p:nvPr isPhoto="0" userDrawn="0"/>
          </p:nvSpPr>
          <p:spPr bwMode="auto">
            <a:xfrm>
              <a:off x="4665400" y="326650"/>
              <a:ext cx="372475" cy="97100"/>
            </a:xfrm>
            <a:custGeom>
              <a:avLst/>
              <a:gdLst/>
              <a:ahLst/>
              <a:cxnLst/>
              <a:rect l="l" t="t" r="r" b="b"/>
              <a:pathLst>
                <a:path w="14899" h="3884" fill="norm" stroke="1"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678;p47" hidden="0"/>
            <p:cNvSpPr/>
            <p:nvPr isPhoto="0" userDrawn="0"/>
          </p:nvSpPr>
          <p:spPr bwMode="auto">
            <a:xfrm>
              <a:off x="4636075" y="438375"/>
              <a:ext cx="372475" cy="97125"/>
            </a:xfrm>
            <a:custGeom>
              <a:avLst/>
              <a:gdLst/>
              <a:ahLst/>
              <a:cxnLst/>
              <a:rect l="l" t="t" r="r" b="b"/>
              <a:pathLst>
                <a:path w="14899" h="3885" fill="norm" stroke="1"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679;p47" hidden="0"/>
            <p:cNvSpPr/>
            <p:nvPr isPhoto="0" userDrawn="0"/>
          </p:nvSpPr>
          <p:spPr bwMode="auto">
            <a:xfrm>
              <a:off x="4814975" y="261925"/>
              <a:ext cx="44000" cy="50100"/>
            </a:xfrm>
            <a:custGeom>
              <a:avLst/>
              <a:gdLst/>
              <a:ahLst/>
              <a:cxnLst/>
              <a:rect l="l" t="t" r="r" b="b"/>
              <a:pathLst>
                <a:path w="1760" h="2004" fill="norm" stroke="1"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680;p47" hidden="0"/>
            <p:cNvSpPr/>
            <p:nvPr isPhoto="0" userDrawn="0"/>
          </p:nvSpPr>
          <p:spPr bwMode="auto">
            <a:xfrm>
              <a:off x="4814975" y="550125"/>
              <a:ext cx="44000" cy="186850"/>
            </a:xfrm>
            <a:custGeom>
              <a:avLst/>
              <a:gdLst/>
              <a:ahLst/>
              <a:cxnLst/>
              <a:rect l="l" t="t" r="r" b="b"/>
              <a:pathLst>
                <a:path w="1760" h="7474" fill="norm" stroke="1"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grpSp>
        <p:nvGrpSpPr>
          <p:cNvPr id="11" name="6 Diagrama" hidden="0"/>
          <p:cNvGrpSpPr/>
          <p:nvPr isPhoto="0" userDrawn="0"/>
        </p:nvGrpSpPr>
        <p:grpSpPr bwMode="auto">
          <a:xfrm>
            <a:off x="794874" y="-137043"/>
            <a:ext cx="7291415" cy="1612879"/>
          </a:xfrm>
        </p:grpSpPr>
        <p:sp>
          <p:nvSpPr>
            <p:cNvPr id="0" name="" hidden="0"/>
            <p:cNvSpPr/>
            <p:nvPr isPhoto="0" userDrawn="0"/>
          </p:nvSpPr>
          <p:spPr bwMode="auto">
            <a:xfrm>
              <a:off x="0" y="534235"/>
              <a:ext cx="7291415" cy="763967"/>
            </a:xfrm>
            <a:prstGeom prst="roundRect">
              <a:avLst>
                <a:gd name="adj" fmla="val 16667"/>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1"/>
                <a:t>PRESUPUESTOS</a:t>
              </a:r>
              <a:endParaRPr lang="es-ES" sz="1800" b="1"/>
            </a:p>
          </p:txBody>
        </p:sp>
      </p:grpSp>
      <p:sp>
        <p:nvSpPr>
          <p:cNvPr id="12" name="11 CuadroTexto" hidden="0"/>
          <p:cNvSpPr txBox="1">
            <a:spLocks noChangeArrowheads="1"/>
          </p:cNvSpPr>
          <p:nvPr isPhoto="0" userDrawn="0"/>
        </p:nvSpPr>
        <p:spPr bwMode="auto">
          <a:xfrm>
            <a:off x="496084" y="1530911"/>
            <a:ext cx="4348062" cy="338554"/>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just">
              <a:spcBef>
                <a:spcPts val="600"/>
              </a:spcBef>
              <a:defRPr/>
            </a:pPr>
            <a:r>
              <a:rPr lang="es-ES" sz="1600" b="1"/>
              <a:t>     NIVEL              HERRAMIENTA</a:t>
            </a:r>
            <a:endParaRPr/>
          </a:p>
        </p:txBody>
      </p:sp>
      <p:sp>
        <p:nvSpPr>
          <p:cNvPr id="13" name="7 CuadroTexto" hidden="0"/>
          <p:cNvSpPr txBox="1">
            <a:spLocks noChangeArrowheads="1"/>
          </p:cNvSpPr>
          <p:nvPr isPhoto="0" userDrawn="0"/>
        </p:nvSpPr>
        <p:spPr bwMode="auto">
          <a:xfrm>
            <a:off x="4440581" y="1421443"/>
            <a:ext cx="3559820" cy="1569660"/>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1600" b="1"/>
              <a:t>Asignar cifras del PLAN GLOBAL a las distintas áreas de la empresa. </a:t>
            </a:r>
            <a:endParaRPr/>
          </a:p>
          <a:p>
            <a:pPr algn="ctr">
              <a:defRPr/>
            </a:pPr>
            <a:r>
              <a:rPr lang="es-ES" sz="1600" b="1"/>
              <a:t>Se asignan los recursos necesarios a cada área para que pueda desarrollar sus actividades. </a:t>
            </a:r>
            <a:endParaRPr/>
          </a:p>
        </p:txBody>
      </p:sp>
      <p:grpSp>
        <p:nvGrpSpPr>
          <p:cNvPr id="14" name="8 Diagrama" hidden="0"/>
          <p:cNvGrpSpPr/>
          <p:nvPr isPhoto="0" userDrawn="0"/>
        </p:nvGrpSpPr>
        <p:grpSpPr bwMode="auto">
          <a:xfrm>
            <a:off x="794874" y="1840448"/>
            <a:ext cx="3344686" cy="795397"/>
          </a:xfrm>
        </p:grpSpPr>
        <p:sp>
          <p:nvSpPr>
            <p:cNvPr id="0" name="" hidden="0"/>
            <p:cNvSpPr/>
            <p:nvPr isPhoto="0" userDrawn="0"/>
          </p:nvSpPr>
          <p:spPr bwMode="auto">
            <a:xfrm rot="5400000">
              <a:off x="1956227" y="-672601"/>
              <a:ext cx="636317" cy="2140599"/>
            </a:xfrm>
            <a:prstGeom prst="round2SameRect">
              <a:avLst>
                <a:gd name="adj1" fmla="val 16667"/>
                <a:gd name="adj2" fmla="val 0"/>
              </a:avLst>
            </a:prstGeom>
            <a:solidFill>
              <a:schemeClr val="lt1">
                <a:tint val="40000"/>
                <a:hueOff val="0"/>
                <a:satOff val="0"/>
                <a:lumOff val="0"/>
                <a:alphaOff val="0"/>
                <a:alpha val="90000"/>
              </a:schemeClr>
            </a:solidFill>
            <a:ln w="25400" cap="flat" cmpd="sng" algn="ctr">
              <a:solidFill>
                <a:schemeClr val="accent2">
                  <a:hueOff val="0"/>
                  <a:satOff val="0"/>
                  <a:lumOff val="0"/>
                  <a:alphaOff val="0"/>
                  <a:alpha val="90000"/>
                </a:schemeClr>
              </a:solidFill>
              <a:prstDash val="solid"/>
            </a:ln>
            <a:effectLst/>
          </p:spPr>
          <p:style>
            <a:lnRef idx="2">
              <a:srgbClr val="000000"/>
            </a:lnRef>
            <a:fillRef idx="1">
              <a:srgbClr val="000000"/>
            </a:fillRef>
            <a:effectRef idx="0">
              <a:srgbClr val="000000"/>
            </a:effectRef>
            <a:fontRef idx="minor"/>
          </p:style>
          <p:txBody>
            <a:bodyPr spcFirstLastPara="0" vert="vert270" wrap="square" lIns="247650" tIns="123825" rIns="247650" bIns="123825" numCol="1" spcCol="1270" anchor="ctr" anchorCtr="0">
              <a:noAutofit/>
            </a:bodyPr>
            <a:lstStyle/>
            <a:p>
              <a:pPr marL="171450" lvl="1" indent="-171450" algn="l" defTabSz="711200">
                <a:lnSpc>
                  <a:spcPct val="90000"/>
                </a:lnSpc>
                <a:spcBef>
                  <a:spcPts val="0"/>
                </a:spcBef>
                <a:spcAft>
                  <a:spcPts val="0"/>
                </a:spcAft>
                <a:buChar char="••"/>
                <a:defRPr/>
              </a:pPr>
              <a:r>
                <a:rPr lang="es-ES" sz="1600"/>
                <a:t>Presupuestos</a:t>
              </a:r>
              <a:endParaRPr lang="es-ES" sz="1600"/>
            </a:p>
          </p:txBody>
        </p:sp>
        <p:sp>
          <p:nvSpPr>
            <p:cNvPr id="0" name="" hidden="0"/>
            <p:cNvSpPr/>
            <p:nvPr isPhoto="0" userDrawn="0"/>
          </p:nvSpPr>
          <p:spPr bwMode="auto">
            <a:xfrm>
              <a:off x="0" y="0"/>
              <a:ext cx="1204086" cy="795397"/>
            </a:xfrm>
            <a:prstGeom prst="roundRect">
              <a:avLst>
                <a:gd name="adj" fmla="val 16667"/>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ts val="0"/>
                </a:spcBef>
                <a:spcAft>
                  <a:spcPts val="0"/>
                </a:spcAft>
                <a:defRPr/>
              </a:pPr>
              <a:r>
                <a:rPr lang="es-ES" sz="1600" b="1">
                  <a:solidFill>
                    <a:schemeClr val="tx2">
                      <a:lumMod val="10000"/>
                    </a:schemeClr>
                  </a:solidFill>
                </a:rPr>
                <a:t>TÁCTICO</a:t>
              </a:r>
              <a:endParaRPr lang="es-ES" sz="1600" b="1"/>
            </a:p>
          </p:txBody>
        </p:sp>
      </p:grpSp>
      <p:grpSp>
        <p:nvGrpSpPr>
          <p:cNvPr id="19" name="10 Diagrama" hidden="0"/>
          <p:cNvGrpSpPr/>
          <p:nvPr isPhoto="0" userDrawn="0"/>
        </p:nvGrpSpPr>
        <p:grpSpPr bwMode="auto">
          <a:xfrm>
            <a:off x="1013730" y="3629025"/>
            <a:ext cx="7330170" cy="1214413"/>
          </a:xfrm>
        </p:grpSpPr>
        <p:sp>
          <p:nvSpPr>
            <p:cNvPr id="0" name="" hidden="0"/>
            <p:cNvSpPr/>
            <p:nvPr isPhoto="0" userDrawn="0"/>
          </p:nvSpPr>
          <p:spPr bwMode="auto">
            <a:xfrm>
              <a:off x="1620" y="111131"/>
              <a:ext cx="2480374" cy="992149"/>
            </a:xfrm>
            <a:prstGeom prst="chevron">
              <a:avLst>
                <a:gd name="adj"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spcFirstLastPara="0" vert="horz" wrap="square" lIns="64008" tIns="21336" rIns="21336" bIns="21336" numCol="1" spcCol="1270" anchor="ctr" anchorCtr="0">
              <a:noAutofit/>
            </a:bodyPr>
            <a:lstStyle/>
            <a:p>
              <a:pPr lvl="0" algn="ctr" defTabSz="711200">
                <a:lnSpc>
                  <a:spcPct val="90000"/>
                </a:lnSpc>
                <a:spcBef>
                  <a:spcPts val="0"/>
                </a:spcBef>
                <a:spcAft>
                  <a:spcPts val="0"/>
                </a:spcAft>
                <a:defRPr/>
              </a:pPr>
              <a:r>
                <a:rPr lang="es-ES" sz="1600">
                  <a:solidFill>
                    <a:schemeClr val="bg2">
                      <a:lumMod val="50000"/>
                    </a:schemeClr>
                  </a:solidFill>
                </a:rPr>
                <a:t>SITUACIÓN INICIAL  REAL</a:t>
              </a:r>
              <a:endParaRPr lang="es-ES" sz="1600">
                <a:solidFill>
                  <a:schemeClr val="bg2">
                    <a:lumMod val="50000"/>
                  </a:schemeClr>
                </a:solidFill>
              </a:endParaRPr>
            </a:p>
          </p:txBody>
        </p:sp>
        <p:sp>
          <p:nvSpPr>
            <p:cNvPr id="0" name="" hidden="0"/>
            <p:cNvSpPr/>
            <p:nvPr isPhoto="0" userDrawn="0"/>
          </p:nvSpPr>
          <p:spPr bwMode="auto">
            <a:xfrm>
              <a:off x="2233958" y="111131"/>
              <a:ext cx="2862253" cy="992149"/>
            </a:xfrm>
            <a:prstGeom prst="chevron">
              <a:avLst>
                <a:gd name="adj" fmla="val 50000"/>
              </a:avLst>
            </a:prstGeom>
            <a:gradFill rotWithShape="0">
              <a:gsLst>
                <a:gs pos="0">
                  <a:schemeClr val="accent2">
                    <a:hueOff val="4126411"/>
                    <a:satOff val="703"/>
                    <a:lumOff val="-13234"/>
                    <a:alphaOff val="0"/>
                    <a:tint val="100000"/>
                    <a:shade val="100000"/>
                    <a:satMod val="130000"/>
                  </a:schemeClr>
                </a:gs>
                <a:gs pos="100000">
                  <a:schemeClr val="accent2">
                    <a:hueOff val="4126411"/>
                    <a:satOff val="703"/>
                    <a:lumOff val="-13234"/>
                    <a:alphaOff val="0"/>
                    <a:tint val="50000"/>
                    <a:shade val="100000"/>
                    <a:satMod val="350000"/>
                  </a:schemeClr>
                </a:gs>
              </a:gsLst>
              <a:lin ang="162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spcFirstLastPara="0" vert="horz" wrap="square" lIns="64008" tIns="21336" rIns="21336" bIns="21336" numCol="1" spcCol="1270" anchor="ctr" anchorCtr="0">
              <a:noAutofit/>
            </a:bodyPr>
            <a:lstStyle/>
            <a:p>
              <a:pPr lvl="0" algn="ctr" defTabSz="711200">
                <a:lnSpc>
                  <a:spcPct val="90000"/>
                </a:lnSpc>
                <a:spcBef>
                  <a:spcPts val="0"/>
                </a:spcBef>
                <a:spcAft>
                  <a:spcPts val="0"/>
                </a:spcAft>
                <a:defRPr/>
              </a:pPr>
              <a:r>
                <a:rPr lang="es-ES" sz="1600">
                  <a:solidFill>
                    <a:schemeClr val="bg2">
                      <a:lumMod val="50000"/>
                    </a:schemeClr>
                  </a:solidFill>
                </a:rPr>
                <a:t>OPERACIONES </a:t>
              </a:r>
              <a:r>
                <a:rPr lang="es-ES" sz="1400">
                  <a:solidFill>
                    <a:schemeClr val="bg2">
                      <a:lumMod val="50000"/>
                    </a:schemeClr>
                  </a:solidFill>
                </a:rPr>
                <a:t>PRESUPUESTADAS</a:t>
              </a:r>
              <a:endParaRPr lang="es-ES" sz="1400">
                <a:solidFill>
                  <a:schemeClr val="bg2">
                    <a:lumMod val="50000"/>
                  </a:schemeClr>
                </a:solidFill>
              </a:endParaRPr>
            </a:p>
          </p:txBody>
        </p:sp>
        <p:sp>
          <p:nvSpPr>
            <p:cNvPr id="0" name="" hidden="0"/>
            <p:cNvSpPr/>
            <p:nvPr isPhoto="0" userDrawn="0"/>
          </p:nvSpPr>
          <p:spPr bwMode="auto">
            <a:xfrm>
              <a:off x="4848174" y="111131"/>
              <a:ext cx="2480374" cy="992149"/>
            </a:xfrm>
            <a:prstGeom prst="chevron">
              <a:avLst>
                <a:gd name="adj" fmla="val 50000"/>
              </a:avLst>
            </a:prstGeom>
            <a:gradFill rotWithShape="0">
              <a:gsLst>
                <a:gs pos="0">
                  <a:schemeClr val="accent2">
                    <a:hueOff val="8252822"/>
                    <a:satOff val="1407"/>
                    <a:lumOff val="-26469"/>
                    <a:alphaOff val="0"/>
                    <a:tint val="100000"/>
                    <a:shade val="100000"/>
                    <a:satMod val="130000"/>
                  </a:schemeClr>
                </a:gs>
                <a:gs pos="100000">
                  <a:schemeClr val="accent2">
                    <a:hueOff val="8252822"/>
                    <a:satOff val="1407"/>
                    <a:lumOff val="-26469"/>
                    <a:alphaOff val="0"/>
                    <a:tint val="50000"/>
                    <a:shade val="100000"/>
                    <a:satMod val="350000"/>
                  </a:schemeClr>
                </a:gs>
              </a:gsLst>
              <a:lin ang="162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spcFirstLastPara="0" vert="horz" wrap="square" lIns="64008" tIns="21336" rIns="21336" bIns="21336" numCol="1" spcCol="1270" anchor="ctr" anchorCtr="0">
              <a:noAutofit/>
            </a:bodyPr>
            <a:lstStyle/>
            <a:p>
              <a:pPr lvl="0" algn="ctr" defTabSz="711200">
                <a:lnSpc>
                  <a:spcPct val="90000"/>
                </a:lnSpc>
                <a:spcBef>
                  <a:spcPts val="0"/>
                </a:spcBef>
                <a:spcAft>
                  <a:spcPts val="0"/>
                </a:spcAft>
                <a:defRPr/>
              </a:pPr>
              <a:r>
                <a:rPr lang="es-ES" sz="1600">
                  <a:solidFill>
                    <a:schemeClr val="bg2">
                      <a:lumMod val="50000"/>
                    </a:schemeClr>
                  </a:solidFill>
                </a:rPr>
                <a:t>SITUACIÓN FINAL PROYECTADA</a:t>
              </a:r>
              <a:endParaRPr lang="es-ES" sz="1600">
                <a:solidFill>
                  <a:schemeClr val="bg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7" name="Google Shape;257;p29" hidden="0"/>
          <p:cNvSpPr txBox="1">
            <a:spLocks noGrp="1"/>
          </p:cNvSpPr>
          <p:nvPr isPhoto="0" userDrawn="0">
            <p:ph type="title" hasCustomPrompt="0"/>
          </p:nvPr>
        </p:nvSpPr>
        <p:spPr bwMode="auto">
          <a:xfrm>
            <a:off x="905796" y="483587"/>
            <a:ext cx="6462600" cy="857400"/>
          </a:xfrm>
          <a:prstGeom prst="rect">
            <a:avLst/>
          </a:prstGeom>
        </p:spPr>
        <p:txBody>
          <a:bodyPr spcFirstLastPara="1" wrap="square" lIns="91425" tIns="91425" rIns="91425" bIns="91425" anchor="b" anchorCtr="0">
            <a:noAutofit/>
          </a:bodyPr>
          <a:lstStyle/>
          <a:p>
            <a:pPr lvl="0">
              <a:defRPr/>
            </a:pPr>
            <a:r>
              <a:rPr lang="en"/>
              <a:t>Es una herramienta útil que nos permitirá</a:t>
            </a:r>
            <a:r>
              <a:rPr lang="en"/>
              <a:t>…</a:t>
            </a:r>
            <a:endParaRPr/>
          </a:p>
        </p:txBody>
      </p:sp>
      <p:sp>
        <p:nvSpPr>
          <p:cNvPr id="258" name="Google Shape;258;p29" hidden="0"/>
          <p:cNvSpPr txBox="1">
            <a:spLocks noGrp="1"/>
          </p:cNvSpPr>
          <p:nvPr isPhoto="0" userDrawn="0">
            <p:ph type="body" idx="1" hasCustomPrompt="0"/>
          </p:nvPr>
        </p:nvSpPr>
        <p:spPr bwMode="auto">
          <a:xfrm>
            <a:off x="3286170" y="2173666"/>
            <a:ext cx="2491200" cy="1305000"/>
          </a:xfrm>
          <a:prstGeom prst="rect">
            <a:avLst/>
          </a:prstGeom>
        </p:spPr>
        <p:txBody>
          <a:bodyPr spcFirstLastPara="1" wrap="square" lIns="91425" tIns="91425" rIns="91425" bIns="91425" anchor="t" anchorCtr="0">
            <a:noAutofit/>
          </a:bodyPr>
          <a:lstStyle/>
          <a:p>
            <a:pPr marL="0" indent="0">
              <a:buNone/>
              <a:defRPr/>
            </a:pPr>
            <a:r>
              <a:rPr lang="es-MX" b="1"/>
              <a:t>Tomar </a:t>
            </a:r>
            <a:r>
              <a:rPr lang="es-MX" b="1"/>
              <a:t>decisiones financieras</a:t>
            </a:r>
            <a:r>
              <a:rPr lang="es-MX"/>
              <a:t> </a:t>
            </a:r>
            <a:endParaRPr sz="1200"/>
          </a:p>
        </p:txBody>
      </p:sp>
      <p:sp>
        <p:nvSpPr>
          <p:cNvPr id="259" name="Google Shape;259;p29" hidden="0"/>
          <p:cNvSpPr txBox="1">
            <a:spLocks noGrp="1"/>
          </p:cNvSpPr>
          <p:nvPr isPhoto="0" userDrawn="0">
            <p:ph type="body" idx="2" hasCustomPrompt="0"/>
          </p:nvPr>
        </p:nvSpPr>
        <p:spPr bwMode="auto">
          <a:xfrm>
            <a:off x="6068646" y="3749600"/>
            <a:ext cx="2599500" cy="1305000"/>
          </a:xfrm>
          <a:prstGeom prst="rect">
            <a:avLst/>
          </a:prstGeom>
        </p:spPr>
        <p:txBody>
          <a:bodyPr spcFirstLastPara="1" wrap="square" lIns="91425" tIns="91425" rIns="91425" bIns="91425" anchor="t" anchorCtr="0">
            <a:noAutofit/>
          </a:bodyPr>
          <a:lstStyle/>
          <a:p>
            <a:pPr marL="0" indent="0">
              <a:buNone/>
              <a:defRPr/>
            </a:pPr>
            <a:r>
              <a:rPr lang="es-MX" b="1"/>
              <a:t>Identificar </a:t>
            </a:r>
            <a:r>
              <a:rPr lang="es-MX" b="1"/>
              <a:t>dónde recortar </a:t>
            </a:r>
            <a:r>
              <a:rPr lang="es-MX" b="1"/>
              <a:t> </a:t>
            </a:r>
            <a:r>
              <a:rPr lang="es-MX" b="1"/>
              <a:t>gastos o incrementar </a:t>
            </a:r>
            <a:r>
              <a:rPr lang="es-MX" b="1"/>
              <a:t> ingresos</a:t>
            </a:r>
            <a:endParaRPr b="1"/>
          </a:p>
        </p:txBody>
      </p:sp>
      <p:sp>
        <p:nvSpPr>
          <p:cNvPr id="260" name="Google Shape;260;p29" hidden="0"/>
          <p:cNvSpPr txBox="1">
            <a:spLocks noGrp="1"/>
          </p:cNvSpPr>
          <p:nvPr isPhoto="0" userDrawn="0">
            <p:ph type="body" idx="3" hasCustomPrompt="0"/>
          </p:nvPr>
        </p:nvSpPr>
        <p:spPr bwMode="auto">
          <a:xfrm>
            <a:off x="5989375" y="2181774"/>
            <a:ext cx="2491200" cy="1305000"/>
          </a:xfrm>
          <a:prstGeom prst="rect">
            <a:avLst/>
          </a:prstGeom>
        </p:spPr>
        <p:txBody>
          <a:bodyPr spcFirstLastPara="1" wrap="square" lIns="91425" tIns="91425" rIns="91425" bIns="91425" anchor="t" anchorCtr="0">
            <a:noAutofit/>
          </a:bodyPr>
          <a:lstStyle/>
          <a:p>
            <a:pPr marL="0" lvl="0" indent="0">
              <a:buNone/>
              <a:defRPr/>
            </a:pPr>
            <a:r>
              <a:rPr lang="es-MX" b="1"/>
              <a:t>Conseguir </a:t>
            </a:r>
            <a:r>
              <a:rPr lang="es-MX" b="1"/>
              <a:t>financiamiento para hacer crecer </a:t>
            </a:r>
            <a:r>
              <a:rPr lang="es-MX" b="1"/>
              <a:t>el negocio</a:t>
            </a:r>
            <a:endParaRPr b="1"/>
          </a:p>
        </p:txBody>
      </p:sp>
      <p:sp>
        <p:nvSpPr>
          <p:cNvPr id="262" name="Google Shape;262;p29" hidden="0"/>
          <p:cNvSpPr txBox="1">
            <a:spLocks noGrp="1"/>
          </p:cNvSpPr>
          <p:nvPr isPhoto="0" userDrawn="0">
            <p:ph type="body" idx="2" hasCustomPrompt="0"/>
          </p:nvPr>
        </p:nvSpPr>
        <p:spPr bwMode="auto">
          <a:xfrm>
            <a:off x="893700" y="2152105"/>
            <a:ext cx="2118842" cy="1305000"/>
          </a:xfrm>
          <a:prstGeom prst="rect">
            <a:avLst/>
          </a:prstGeom>
        </p:spPr>
        <p:txBody>
          <a:bodyPr spcFirstLastPara="1" wrap="square" lIns="91425" tIns="91425" rIns="91425" bIns="91425" anchor="t" anchorCtr="0">
            <a:noAutofit/>
          </a:bodyPr>
          <a:lstStyle/>
          <a:p>
            <a:pPr marL="0" lvl="0" indent="0">
              <a:buNone/>
              <a:defRPr/>
            </a:pPr>
            <a:r>
              <a:rPr lang="es-MX" b="1"/>
              <a:t>Identificar </a:t>
            </a:r>
            <a:r>
              <a:rPr lang="es-MX" b="1"/>
              <a:t>situaciones de excesos o necesidades de fondos</a:t>
            </a:r>
            <a:endParaRPr b="1"/>
          </a:p>
          <a:p>
            <a:pPr marL="0" lvl="0" indent="0">
              <a:buNone/>
              <a:defRPr/>
            </a:pPr>
            <a:r>
              <a:rPr lang="es-MX" sz="1200"/>
              <a:t>Cuando los saldos de caja son negativos se determinaran necesidades de financiamiento y en caso de excesos, los mismos podrán utilizarse como inversión para generar una rentabilidad extra</a:t>
            </a:r>
            <a:r>
              <a:rPr lang="es-MX" sz="1200"/>
              <a:t>.</a:t>
            </a:r>
            <a:endParaRPr sz="1200"/>
          </a:p>
        </p:txBody>
      </p:sp>
      <p:sp>
        <p:nvSpPr>
          <p:cNvPr id="264" name="Google Shape;264;p29" hidden="0"/>
          <p:cNvSpPr/>
          <p:nvPr isPhoto="0" userDrawn="0"/>
        </p:nvSpPr>
        <p:spPr bwMode="auto">
          <a:xfrm>
            <a:off x="3308567" y="1708677"/>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5" name="Google Shape;265;p29" hidden="0"/>
          <p:cNvSpPr/>
          <p:nvPr isPhoto="0" userDrawn="0"/>
        </p:nvSpPr>
        <p:spPr bwMode="auto">
          <a:xfrm>
            <a:off x="6095327" y="3282048"/>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6" name="Google Shape;266;p29" hidden="0"/>
          <p:cNvSpPr/>
          <p:nvPr isPhoto="0" userDrawn="0"/>
        </p:nvSpPr>
        <p:spPr bwMode="auto">
          <a:xfrm>
            <a:off x="6098742" y="1751329"/>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8" name="Google Shape;268;p29" hidden="0"/>
          <p:cNvSpPr/>
          <p:nvPr isPhoto="0" userDrawn="0"/>
        </p:nvSpPr>
        <p:spPr bwMode="auto">
          <a:xfrm>
            <a:off x="941816" y="1662474"/>
            <a:ext cx="568200" cy="519300"/>
          </a:xfrm>
          <a:prstGeom prst="rect">
            <a:avLst/>
          </a:prstGeom>
          <a:solidFill>
            <a:srgbClr val="92D05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1" name="Google Shape;291;p29"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38" name="Google Shape;672;p47" hidden="0"/>
          <p:cNvGrpSpPr/>
          <p:nvPr isPhoto="0" userDrawn="0"/>
        </p:nvGrpSpPr>
        <p:grpSpPr bwMode="auto">
          <a:xfrm>
            <a:off x="3395302" y="1764006"/>
            <a:ext cx="408386" cy="345079"/>
            <a:chOff x="3918650" y="293075"/>
            <a:chExt cx="488500" cy="412775"/>
          </a:xfrm>
        </p:grpSpPr>
        <p:sp>
          <p:nvSpPr>
            <p:cNvPr id="39" name="Google Shape;673;p47" hidden="0"/>
            <p:cNvSpPr/>
            <p:nvPr isPhoto="0" userDrawn="0"/>
          </p:nvSpPr>
          <p:spPr bwMode="auto">
            <a:xfrm>
              <a:off x="4085350" y="293675"/>
              <a:ext cx="154500" cy="412175"/>
            </a:xfrm>
            <a:custGeom>
              <a:avLst/>
              <a:gdLst/>
              <a:ahLst/>
              <a:cxnLst/>
              <a:rect l="l" t="t" r="r" b="b"/>
              <a:pathLst>
                <a:path w="6180" h="16487" fill="norm" stroke="1"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674;p47" hidden="0"/>
            <p:cNvSpPr/>
            <p:nvPr isPhoto="0" userDrawn="0"/>
          </p:nvSpPr>
          <p:spPr bwMode="auto">
            <a:xfrm>
              <a:off x="3918650" y="293075"/>
              <a:ext cx="153900" cy="407275"/>
            </a:xfrm>
            <a:custGeom>
              <a:avLst/>
              <a:gdLst/>
              <a:ahLst/>
              <a:cxnLst/>
              <a:rect l="l" t="t" r="r" b="b"/>
              <a:pathLst>
                <a:path w="6156" h="16291" fill="norm" stroke="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675;p47" hidden="0"/>
            <p:cNvSpPr/>
            <p:nvPr isPhoto="0" userDrawn="0"/>
          </p:nvSpPr>
          <p:spPr bwMode="auto">
            <a:xfrm>
              <a:off x="4253250" y="298550"/>
              <a:ext cx="153900" cy="406675"/>
            </a:xfrm>
            <a:custGeom>
              <a:avLst/>
              <a:gdLst/>
              <a:ahLst/>
              <a:cxnLst/>
              <a:rect l="l" t="t" r="r" b="b"/>
              <a:pathLst>
                <a:path w="6156" h="16267" fill="norm" stroke="1"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42" name="Google Shape;818;p47" hidden="0"/>
          <p:cNvSpPr/>
          <p:nvPr isPhoto="0" userDrawn="0"/>
        </p:nvSpPr>
        <p:spPr bwMode="auto">
          <a:xfrm>
            <a:off x="6203342" y="3382336"/>
            <a:ext cx="386921" cy="304241"/>
          </a:xfrm>
          <a:custGeom>
            <a:avLst/>
            <a:gdLst/>
            <a:ahLst/>
            <a:cxnLst/>
            <a:rect l="l" t="t" r="r" b="b"/>
            <a:pathLst>
              <a:path w="18513" h="14557" fill="norm" stroke="1"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43" name="Google Shape;848;p47" hidden="0"/>
          <p:cNvGrpSpPr/>
          <p:nvPr isPhoto="0" userDrawn="0"/>
        </p:nvGrpSpPr>
        <p:grpSpPr bwMode="auto">
          <a:xfrm>
            <a:off x="6203342" y="1815053"/>
            <a:ext cx="352207" cy="333836"/>
            <a:chOff x="5300399" y="3670175"/>
            <a:chExt cx="421300" cy="399325"/>
          </a:xfrm>
        </p:grpSpPr>
        <p:sp>
          <p:nvSpPr>
            <p:cNvPr id="44" name="Google Shape;849;p47" hidden="0"/>
            <p:cNvSpPr/>
            <p:nvPr isPhoto="0" userDrawn="0"/>
          </p:nvSpPr>
          <p:spPr bwMode="auto">
            <a:xfrm>
              <a:off x="5300399" y="3708025"/>
              <a:ext cx="421300" cy="267450"/>
            </a:xfrm>
            <a:custGeom>
              <a:avLst/>
              <a:gdLst/>
              <a:ahLst/>
              <a:cxnLst/>
              <a:rect l="l" t="t" r="r" b="b"/>
              <a:pathLst>
                <a:path w="16852" h="10698" fill="norm" stroke="1"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850;p47" hidden="0"/>
            <p:cNvSpPr/>
            <p:nvPr isPhoto="0" userDrawn="0"/>
          </p:nvSpPr>
          <p:spPr bwMode="auto">
            <a:xfrm>
              <a:off x="5498825" y="3670175"/>
              <a:ext cx="24450" cy="25650"/>
            </a:xfrm>
            <a:custGeom>
              <a:avLst/>
              <a:gdLst/>
              <a:ahLst/>
              <a:cxnLst/>
              <a:rect l="l" t="t" r="r" b="b"/>
              <a:pathLst>
                <a:path w="978" h="1026" fill="norm" stroke="1"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851;p47" hidden="0"/>
            <p:cNvSpPr/>
            <p:nvPr isPhoto="0" userDrawn="0"/>
          </p:nvSpPr>
          <p:spPr bwMode="auto">
            <a:xfrm>
              <a:off x="5366325" y="3987675"/>
              <a:ext cx="61100" cy="81825"/>
            </a:xfrm>
            <a:custGeom>
              <a:avLst/>
              <a:gdLst/>
              <a:ahLst/>
              <a:cxnLst/>
              <a:rect l="l" t="t" r="r" b="b"/>
              <a:pathLst>
                <a:path w="2444" h="3273" fill="norm" stroke="1"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 name="Google Shape;852;p47" hidden="0"/>
            <p:cNvSpPr/>
            <p:nvPr isPhoto="0" userDrawn="0"/>
          </p:nvSpPr>
          <p:spPr bwMode="auto">
            <a:xfrm>
              <a:off x="5594700" y="3987675"/>
              <a:ext cx="61075" cy="81825"/>
            </a:xfrm>
            <a:custGeom>
              <a:avLst/>
              <a:gdLst/>
              <a:ahLst/>
              <a:cxnLst/>
              <a:rect l="l" t="t" r="r" b="b"/>
              <a:pathLst>
                <a:path w="2443" h="3273" fill="norm" stroke="1"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853;p47" hidden="0"/>
            <p:cNvSpPr/>
            <p:nvPr isPhoto="0" userDrawn="0"/>
          </p:nvSpPr>
          <p:spPr bwMode="auto">
            <a:xfrm>
              <a:off x="5324825" y="3732449"/>
              <a:ext cx="372475" cy="218600"/>
            </a:xfrm>
            <a:custGeom>
              <a:avLst/>
              <a:gdLst/>
              <a:ahLst/>
              <a:cxnLst/>
              <a:rect l="l" t="t" r="r" b="b"/>
              <a:pathLst>
                <a:path w="14899" h="8744" fill="norm" stroke="1"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0" name="Google Shape;766;p47" hidden="0"/>
          <p:cNvGrpSpPr/>
          <p:nvPr isPhoto="0" userDrawn="0"/>
        </p:nvGrpSpPr>
        <p:grpSpPr bwMode="auto">
          <a:xfrm>
            <a:off x="1024051" y="1698623"/>
            <a:ext cx="401719" cy="366502"/>
            <a:chOff x="6625350" y="1613750"/>
            <a:chExt cx="480525" cy="438400"/>
          </a:xfrm>
        </p:grpSpPr>
        <p:sp>
          <p:nvSpPr>
            <p:cNvPr id="51" name="Google Shape;767;p47" hidden="0"/>
            <p:cNvSpPr/>
            <p:nvPr isPhoto="0" userDrawn="0"/>
          </p:nvSpPr>
          <p:spPr bwMode="auto">
            <a:xfrm>
              <a:off x="6670525" y="1887275"/>
              <a:ext cx="117875" cy="164875"/>
            </a:xfrm>
            <a:custGeom>
              <a:avLst/>
              <a:gdLst/>
              <a:ahLst/>
              <a:cxnLst/>
              <a:rect l="l" t="t" r="r" b="b"/>
              <a:pathLst>
                <a:path w="4715" h="6595" fill="norm" stroke="1"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768;p47" hidden="0"/>
            <p:cNvSpPr/>
            <p:nvPr isPhoto="0" userDrawn="0"/>
          </p:nvSpPr>
          <p:spPr bwMode="auto">
            <a:xfrm>
              <a:off x="7075950" y="1754175"/>
              <a:ext cx="29925" cy="99550"/>
            </a:xfrm>
            <a:custGeom>
              <a:avLst/>
              <a:gdLst/>
              <a:ahLst/>
              <a:cxnLst/>
              <a:rect l="l" t="t" r="r" b="b"/>
              <a:pathLst>
                <a:path w="1197" h="3982" fill="norm" stroke="1"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769;p47" hidden="0"/>
            <p:cNvSpPr/>
            <p:nvPr isPhoto="0" userDrawn="0"/>
          </p:nvSpPr>
          <p:spPr bwMode="auto">
            <a:xfrm>
              <a:off x="6625350" y="1729750"/>
              <a:ext cx="97700" cy="147175"/>
            </a:xfrm>
            <a:custGeom>
              <a:avLst/>
              <a:gdLst/>
              <a:ahLst/>
              <a:cxnLst/>
              <a:rect l="l" t="t" r="r" b="b"/>
              <a:pathLst>
                <a:path w="3908" h="5887" fill="norm" stroke="1"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770;p47" hidden="0"/>
            <p:cNvSpPr/>
            <p:nvPr isPhoto="0" userDrawn="0"/>
          </p:nvSpPr>
          <p:spPr bwMode="auto">
            <a:xfrm>
              <a:off x="6736475" y="1638175"/>
              <a:ext cx="279650" cy="330325"/>
            </a:xfrm>
            <a:custGeom>
              <a:avLst/>
              <a:gdLst/>
              <a:ahLst/>
              <a:cxnLst/>
              <a:rect l="l" t="t" r="r" b="b"/>
              <a:pathLst>
                <a:path w="11186" h="13213" fill="norm" stroke="1"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771;p47" hidden="0"/>
            <p:cNvSpPr/>
            <p:nvPr isPhoto="0" userDrawn="0"/>
          </p:nvSpPr>
          <p:spPr bwMode="auto">
            <a:xfrm>
              <a:off x="7029550" y="1613750"/>
              <a:ext cx="34200" cy="379800"/>
            </a:xfrm>
            <a:custGeom>
              <a:avLst/>
              <a:gdLst/>
              <a:ahLst/>
              <a:cxnLst/>
              <a:rect l="l" t="t" r="r" b="b"/>
              <a:pathLst>
                <a:path w="1368" h="15192" fill="norm" stroke="1"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56" name="Google Shape;268;p29" hidden="0"/>
          <p:cNvSpPr/>
          <p:nvPr isPhoto="0" userDrawn="0"/>
        </p:nvSpPr>
        <p:spPr bwMode="auto">
          <a:xfrm>
            <a:off x="3315144" y="3300046"/>
            <a:ext cx="568200" cy="519300"/>
          </a:xfrm>
          <a:prstGeom prst="rect">
            <a:avLst/>
          </a:prstGeom>
          <a:solidFill>
            <a:srgbClr val="FFFF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7" name="Google Shape;811;p47" hidden="0"/>
          <p:cNvGrpSpPr/>
          <p:nvPr isPhoto="0" userDrawn="0"/>
        </p:nvGrpSpPr>
        <p:grpSpPr bwMode="auto">
          <a:xfrm>
            <a:off x="3395302" y="3392859"/>
            <a:ext cx="427780" cy="316489"/>
            <a:chOff x="5255200" y="3006475"/>
            <a:chExt cx="511700" cy="378575"/>
          </a:xfrm>
        </p:grpSpPr>
        <p:sp>
          <p:nvSpPr>
            <p:cNvPr id="58" name="Google Shape;812;p47" hidden="0"/>
            <p:cNvSpPr/>
            <p:nvPr isPhoto="0" userDrawn="0"/>
          </p:nvSpPr>
          <p:spPr bwMode="auto">
            <a:xfrm>
              <a:off x="5255200" y="3006475"/>
              <a:ext cx="349900" cy="349875"/>
            </a:xfrm>
            <a:custGeom>
              <a:avLst/>
              <a:gdLst/>
              <a:ahLst/>
              <a:cxnLst/>
              <a:rect l="l" t="t" r="r" b="b"/>
              <a:pathLst>
                <a:path w="13996" h="13995" fill="norm" stroke="1"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813;p47" hidden="0"/>
            <p:cNvSpPr/>
            <p:nvPr isPhoto="0" userDrawn="0"/>
          </p:nvSpPr>
          <p:spPr bwMode="auto">
            <a:xfrm>
              <a:off x="5567825" y="3185975"/>
              <a:ext cx="199075" cy="199075"/>
            </a:xfrm>
            <a:custGeom>
              <a:avLst/>
              <a:gdLst/>
              <a:ahLst/>
              <a:cxnLst/>
              <a:rect l="l" t="t" r="r" b="b"/>
              <a:pathLst>
                <a:path w="7963" h="7963" fill="norm" stroke="1"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0" name="Google Shape;258;p29" hidden="0"/>
          <p:cNvSpPr txBox="1"/>
          <p:nvPr isPhoto="0" userDrawn="0"/>
        </p:nvSpPr>
        <p:spPr bwMode="auto">
          <a:xfrm>
            <a:off x="3264751" y="3741418"/>
            <a:ext cx="2491200" cy="1305000"/>
          </a:xfrm>
          <a:prstGeom prst="rect">
            <a:avLst/>
          </a:prstGeom>
          <a:noFill/>
          <a:ln>
            <a:noFill/>
          </a:ln>
        </p:spPr>
        <p:txBody>
          <a:bodyPr spcFirstLastPara="1" wrap="square" lIns="91425" tIns="91425" rIns="91425" bIns="91425" anchor="t" anchorCtr="0">
            <a:noAutofit/>
          </a:bodyPr>
          <a:lstStyle>
            <a:defPPr marR="0" lvl="0" algn="l">
              <a:lnSpc>
                <a:spcPct val="100000"/>
              </a:lnSpc>
              <a:spcBef>
                <a:spcPts val="0"/>
              </a:spcBef>
              <a:spcAft>
                <a:spcPts val="0"/>
              </a:spcAft>
            </a:defPPr>
            <a:lvl1pPr marL="457200" marR="0" lvl="0" indent="-317500" algn="l">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defRPr>
            </a:lvl1pPr>
            <a:lvl2pPr marL="914400" marR="0" lvl="1"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2pPr>
            <a:lvl3pPr marL="1371600" marR="0" lvl="2"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3pPr>
            <a:lvl4pPr marL="1828800" marR="0" lvl="3"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4pPr>
            <a:lvl5pPr marL="2286000" marR="0" lvl="4"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5pPr>
            <a:lvl6pPr marL="2743200" marR="0" lvl="5"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6pPr>
            <a:lvl7pPr marL="3200400" marR="0" lvl="6"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7pPr>
            <a:lvl8pPr marL="3657600" marR="0" lvl="7"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8pPr>
            <a:lvl9pPr marL="4114800" marR="0" lvl="8" indent="-317500" algn="l">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defRPr>
            </a:lvl9pPr>
          </a:lstStyle>
          <a:p>
            <a:pPr marL="0" indent="0">
              <a:buNone/>
              <a:defRPr/>
            </a:pPr>
            <a:r>
              <a:rPr lang="es-ES" b="1"/>
              <a:t>Asignar </a:t>
            </a:r>
            <a:r>
              <a:rPr lang="es-ES" b="1"/>
              <a:t>los recursos necesarios a cada área para que pueda desarrollar sus </a:t>
            </a:r>
            <a:r>
              <a:rPr lang="es-ES" b="1"/>
              <a:t>actividades</a:t>
            </a:r>
            <a:endParaRPr lang="es-AR" sz="1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8" name="5 Diagrama" hidden="0"/>
          <p:cNvGrpSpPr/>
          <p:nvPr isPhoto="0" userDrawn="0"/>
        </p:nvGrpSpPr>
        <p:grpSpPr bwMode="auto">
          <a:xfrm>
            <a:off x="-819150" y="1073150"/>
            <a:ext cx="7019500" cy="2765426"/>
          </a:xfrm>
        </p:grpSpPr>
        <p:sp>
          <p:nvSpPr>
            <p:cNvPr id="0" name="" hidden="0"/>
            <p:cNvSpPr/>
            <p:nvPr isPhoto="0" userDrawn="0"/>
          </p:nvSpPr>
          <p:spPr bwMode="auto">
            <a:xfrm>
              <a:off x="2742776" y="615739"/>
              <a:ext cx="1533947" cy="1533947"/>
            </a:xfrm>
            <a:prstGeom prst="ellipse">
              <a:avLst/>
            </a:prstGeom>
            <a:solidFill>
              <a:schemeClr val="accent2">
                <a:hueOff val="0"/>
                <a:satOff val="0"/>
                <a:lumOff val="0"/>
                <a:alphaOff val="0"/>
                <a:alpha val="50000"/>
              </a:schemeClr>
            </a:solidFill>
            <a:ln w="38100" cap="flat" cmpd="sng" algn="ctr">
              <a:solidFill>
                <a:schemeClr val="lt1">
                  <a:hueOff val="0"/>
                  <a:satOff val="0"/>
                  <a:lumOff val="0"/>
                  <a:alphaOff val="0"/>
                </a:schemeClr>
              </a:solidFill>
              <a:prstDash val="solid"/>
            </a:ln>
            <a:effectLst/>
          </p:spPr>
          <p:style>
            <a:lnRef idx="3">
              <a:srgbClr val="000000"/>
            </a:lnRef>
            <a:fillRef idx="1">
              <a:srgbClr val="000000"/>
            </a:fillRef>
            <a:effectRef idx="0">
              <a:srgbClr val="000000"/>
            </a:effectRef>
            <a:fontRef idx="minor">
              <a:schemeClr val="tx1"/>
            </a:fontRef>
          </p:style>
          <p:txBody>
            <a:bodyPr spcFirstLastPara="0" vert="horz" wrap="square" lIns="13970" tIns="13970" rIns="13970" bIns="13970" numCol="1" spcCol="1270" anchor="ctr" anchorCtr="0">
              <a:noAutofit/>
            </a:bodyPr>
            <a:lstStyle/>
            <a:p>
              <a:pPr lvl="0" algn="ctr" defTabSz="488950">
                <a:lnSpc>
                  <a:spcPct val="90000"/>
                </a:lnSpc>
                <a:spcBef>
                  <a:spcPts val="0"/>
                </a:spcBef>
                <a:spcAft>
                  <a:spcPts val="0"/>
                </a:spcAft>
                <a:defRPr/>
              </a:pPr>
              <a:r>
                <a:rPr lang="es-ES" sz="1100" b="1"/>
                <a:t>ÁREAS FUNCIONALES</a:t>
              </a:r>
              <a:endParaRPr lang="es-ES" sz="1100" b="1"/>
            </a:p>
          </p:txBody>
        </p:sp>
        <p:sp>
          <p:nvSpPr>
            <p:cNvPr id="0" name="" hidden="0"/>
            <p:cNvSpPr/>
            <p:nvPr isPhoto="0" userDrawn="0"/>
          </p:nvSpPr>
          <p:spPr bwMode="auto">
            <a:xfrm>
              <a:off x="2542749" y="114913"/>
              <a:ext cx="1934000" cy="766973"/>
            </a:xfrm>
            <a:prstGeom prst="ellipse">
              <a:avLst/>
            </a:prstGeom>
            <a:solidFill>
              <a:schemeClr val="accent3">
                <a:hueOff val="0"/>
                <a:satOff val="0"/>
                <a:lumOff val="0"/>
                <a:alphaOff val="0"/>
                <a:alpha val="50000"/>
              </a:schemeClr>
            </a:solidFill>
            <a:ln w="38100" cap="flat" cmpd="sng" algn="ctr">
              <a:solidFill>
                <a:schemeClr val="lt1">
                  <a:hueOff val="0"/>
                  <a:satOff val="0"/>
                  <a:lumOff val="0"/>
                  <a:alphaOff val="0"/>
                </a:schemeClr>
              </a:solidFill>
              <a:prstDash val="solid"/>
            </a:ln>
            <a:effectLst/>
          </p:spPr>
          <p:style>
            <a:lnRef idx="3">
              <a:srgbClr val="000000"/>
            </a:lnRef>
            <a:fillRef idx="1">
              <a:srgbClr val="000000"/>
            </a:fillRef>
            <a:effectRef idx="0">
              <a:srgbClr val="00000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1"/>
                <a:t>PRODUCCIÓN</a:t>
              </a:r>
              <a:endParaRPr lang="es-ES" sz="1400" b="1"/>
            </a:p>
          </p:txBody>
        </p:sp>
        <p:sp>
          <p:nvSpPr>
            <p:cNvPr id="0" name="" hidden="0"/>
            <p:cNvSpPr/>
            <p:nvPr isPhoto="0" userDrawn="0"/>
          </p:nvSpPr>
          <p:spPr bwMode="auto">
            <a:xfrm>
              <a:off x="4079214" y="1025788"/>
              <a:ext cx="1724455" cy="766973"/>
            </a:xfrm>
            <a:prstGeom prst="ellipse">
              <a:avLst/>
            </a:prstGeom>
            <a:solidFill>
              <a:schemeClr val="accent4">
                <a:hueOff val="0"/>
                <a:satOff val="0"/>
                <a:lumOff val="0"/>
                <a:alphaOff val="0"/>
                <a:alpha val="50000"/>
              </a:schemeClr>
            </a:solidFill>
            <a:ln w="38100" cap="flat" cmpd="sng" algn="ctr">
              <a:solidFill>
                <a:schemeClr val="lt1">
                  <a:hueOff val="0"/>
                  <a:satOff val="0"/>
                  <a:lumOff val="0"/>
                  <a:alphaOff val="0"/>
                </a:schemeClr>
              </a:solidFill>
              <a:prstDash val="solid"/>
            </a:ln>
            <a:effectLst/>
          </p:spPr>
          <p:style>
            <a:lnRef idx="3">
              <a:srgbClr val="000000"/>
            </a:lnRef>
            <a:fillRef idx="1">
              <a:srgbClr val="000000"/>
            </a:fillRef>
            <a:effectRef idx="0">
              <a:srgbClr val="00000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1"/>
                <a:t>COMERCIAL</a:t>
              </a:r>
              <a:endParaRPr lang="es-ES" sz="1400" b="1"/>
            </a:p>
          </p:txBody>
        </p:sp>
        <p:sp>
          <p:nvSpPr>
            <p:cNvPr id="0" name="" hidden="0"/>
            <p:cNvSpPr/>
            <p:nvPr isPhoto="0" userDrawn="0"/>
          </p:nvSpPr>
          <p:spPr bwMode="auto">
            <a:xfrm>
              <a:off x="2647522" y="1910760"/>
              <a:ext cx="1724455" cy="766973"/>
            </a:xfrm>
            <a:prstGeom prst="ellipse">
              <a:avLst/>
            </a:prstGeom>
            <a:solidFill>
              <a:schemeClr val="accent5">
                <a:hueOff val="0"/>
                <a:satOff val="0"/>
                <a:lumOff val="0"/>
                <a:alphaOff val="0"/>
                <a:alpha val="50000"/>
              </a:schemeClr>
            </a:solidFill>
            <a:ln w="38100" cap="flat" cmpd="sng" algn="ctr">
              <a:solidFill>
                <a:schemeClr val="lt1">
                  <a:hueOff val="0"/>
                  <a:satOff val="0"/>
                  <a:lumOff val="0"/>
                  <a:alphaOff val="0"/>
                </a:schemeClr>
              </a:solidFill>
              <a:prstDash val="solid"/>
            </a:ln>
            <a:effectLst/>
          </p:spPr>
          <p:style>
            <a:lnRef idx="3">
              <a:srgbClr val="000000"/>
            </a:lnRef>
            <a:fillRef idx="1">
              <a:srgbClr val="000000"/>
            </a:fillRef>
            <a:effectRef idx="0">
              <a:srgbClr val="00000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1"/>
                <a:t>PERSONAL</a:t>
              </a:r>
              <a:endParaRPr lang="es-ES" sz="1400" b="1"/>
            </a:p>
          </p:txBody>
        </p:sp>
        <p:sp>
          <p:nvSpPr>
            <p:cNvPr id="0" name="" hidden="0"/>
            <p:cNvSpPr/>
            <p:nvPr isPhoto="0" userDrawn="0"/>
          </p:nvSpPr>
          <p:spPr bwMode="auto">
            <a:xfrm>
              <a:off x="1244445" y="1025786"/>
              <a:ext cx="1724455" cy="766973"/>
            </a:xfrm>
            <a:prstGeom prst="ellipse">
              <a:avLst/>
            </a:prstGeom>
            <a:solidFill>
              <a:schemeClr val="accent6">
                <a:hueOff val="0"/>
                <a:satOff val="0"/>
                <a:lumOff val="0"/>
                <a:alphaOff val="0"/>
                <a:alpha val="50000"/>
              </a:schemeClr>
            </a:solidFill>
            <a:ln w="38100" cap="flat" cmpd="sng" algn="ctr">
              <a:solidFill>
                <a:schemeClr val="lt1">
                  <a:hueOff val="0"/>
                  <a:satOff val="0"/>
                  <a:lumOff val="0"/>
                  <a:alphaOff val="0"/>
                </a:schemeClr>
              </a:solidFill>
              <a:prstDash val="solid"/>
            </a:ln>
            <a:effectLst/>
          </p:spPr>
          <p:style>
            <a:lnRef idx="3">
              <a:srgbClr val="000000"/>
            </a:lnRef>
            <a:fillRef idx="1">
              <a:srgbClr val="000000"/>
            </a:fillRef>
            <a:effectRef idx="0">
              <a:srgbClr val="000000"/>
            </a:effectRef>
            <a:fontRef idx="minor">
              <a:schemeClr val="tx1"/>
            </a:fontRef>
          </p:style>
          <p:txBody>
            <a:bodyPr spcFirstLastPara="0" vert="horz" wrap="square" lIns="17780" tIns="17780" rIns="17780" bIns="17780" numCol="1" spcCol="1270" anchor="ctr" anchorCtr="0">
              <a:noAutofit/>
            </a:bodyPr>
            <a:lstStyle/>
            <a:p>
              <a:pPr lvl="0" algn="ctr" defTabSz="622300">
                <a:lnSpc>
                  <a:spcPct val="90000"/>
                </a:lnSpc>
                <a:spcBef>
                  <a:spcPts val="0"/>
                </a:spcBef>
                <a:spcAft>
                  <a:spcPts val="0"/>
                </a:spcAft>
                <a:defRPr/>
              </a:pPr>
              <a:r>
                <a:rPr lang="es-ES" sz="1400" b="1"/>
                <a:t>FINANCIERA</a:t>
              </a:r>
              <a:endParaRPr lang="es-ES" sz="1400" b="1"/>
            </a:p>
          </p:txBody>
        </p:sp>
      </p:grpSp>
      <p:pic>
        <p:nvPicPr>
          <p:cNvPr id="5" name="Picture 2" descr="areas-funcionales1" hidden="0"/>
          <p:cNvPicPr>
            <a:picLocks noChangeAspect="1" noChangeArrowheads="1"/>
          </p:cNvPicPr>
          <p:nvPr isPhoto="0" userDrawn="0"/>
        </p:nvPicPr>
        <p:blipFill>
          <a:blip r:embed="rId2"/>
          <a:stretch/>
        </p:blipFill>
        <p:spPr bwMode="auto">
          <a:xfrm>
            <a:off x="5152008" y="1414462"/>
            <a:ext cx="3444875" cy="2082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
                                            <p:graphicEl>
                                              <p:dgm/>
                                            </p:graphicEl>
                                          </p:spTgt>
                                        </p:tgtEl>
                                        <p:attrNameLst>
                                          <p:attrName>style.visibility</p:attrName>
                                        </p:attrNameLst>
                                      </p:cBhvr>
                                      <p:to>
                                        <p:strVal val="visible"/>
                                      </p:to>
                                    </p:set>
                                    <p:anim calcmode="lin" valueType="num">
                                      <p:cBhvr additive="base">
                                        <p:cTn id="7" dur="500" fill="hold"/>
                                        <p:tgtEl>
                                          <p:spTgt spid="">
                                            <p:graphicEl>
                                              <p:dgm/>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
                                            <p:graphicEl>
                                              <p:dgm/>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
                                            <p:graphicEl>
                                              <p:dgm/>
                                            </p:graphicEl>
                                          </p:spTgt>
                                        </p:tgtEl>
                                        <p:attrNameLst>
                                          <p:attrName>style.visibility</p:attrName>
                                        </p:attrNameLst>
                                      </p:cBhvr>
                                      <p:to>
                                        <p:strVal val="visible"/>
                                      </p:to>
                                    </p:set>
                                    <p:anim calcmode="lin" valueType="num">
                                      <p:cBhvr additive="base">
                                        <p:cTn id="13" dur="500" fill="hold"/>
                                        <p:tgtEl>
                                          <p:spTgt spid="">
                                            <p:graphicEl>
                                              <p:dgm/>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
                                            <p:graphicEl>
                                              <p:dgm/>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
                                            <p:graphicEl>
                                              <p:dgm/>
                                            </p:graphicEl>
                                          </p:spTgt>
                                        </p:tgtEl>
                                        <p:attrNameLst>
                                          <p:attrName>style.visibility</p:attrName>
                                        </p:attrNameLst>
                                      </p:cBhvr>
                                      <p:to>
                                        <p:strVal val="visible"/>
                                      </p:to>
                                    </p:set>
                                    <p:anim calcmode="lin" valueType="num">
                                      <p:cBhvr additive="base">
                                        <p:cTn id="19" dur="500" fill="hold"/>
                                        <p:tgtEl>
                                          <p:spTgt spid="">
                                            <p:graphicEl>
                                              <p:dgm/>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
                                            <p:graphicEl>
                                              <p:dgm/>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
                                            <p:graphicEl>
                                              <p:dgm/>
                                            </p:graphicEl>
                                          </p:spTgt>
                                        </p:tgtEl>
                                        <p:attrNameLst>
                                          <p:attrName>style.visibility</p:attrName>
                                        </p:attrNameLst>
                                      </p:cBhvr>
                                      <p:to>
                                        <p:strVal val="visible"/>
                                      </p:to>
                                    </p:set>
                                    <p:anim calcmode="lin" valueType="num">
                                      <p:cBhvr additive="base">
                                        <p:cTn id="25" dur="500" fill="hold"/>
                                        <p:tgtEl>
                                          <p:spTgt spid="">
                                            <p:graphicEl>
                                              <p:dgm/>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
                                            <p:graphicEl>
                                              <p:dgm/>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
                                            <p:graphicEl>
                                              <p:dgm/>
                                            </p:graphicEl>
                                          </p:spTgt>
                                        </p:tgtEl>
                                        <p:attrNameLst>
                                          <p:attrName>style.visibility</p:attrName>
                                        </p:attrNameLst>
                                      </p:cBhvr>
                                      <p:to>
                                        <p:strVal val="visible"/>
                                      </p:to>
                                    </p:set>
                                    <p:anim calcmode="lin" valueType="num">
                                      <p:cBhvr additive="base">
                                        <p:cTn id="31" dur="500" fill="hold"/>
                                        <p:tgtEl>
                                          <p:spTgt spid="">
                                            <p:graphicEl>
                                              <p:dgm/>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
                                            <p:graphicEl>
                                              <p:dgm/>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4" name="Google Shape;144;p19" hidden="0"/>
          <p:cNvSpPr txBox="1">
            <a:spLocks noGrp="1"/>
          </p:cNvSpPr>
          <p:nvPr isPhoto="0" userDrawn="0">
            <p:ph type="body" idx="1" hasCustomPrompt="0"/>
          </p:nvPr>
        </p:nvSpPr>
        <p:spPr bwMode="auto">
          <a:xfrm>
            <a:off x="1567662" y="2341331"/>
            <a:ext cx="5362326" cy="1705800"/>
          </a:xfrm>
          <a:prstGeom prst="rect">
            <a:avLst/>
          </a:prstGeom>
        </p:spPr>
        <p:txBody>
          <a:bodyPr spcFirstLastPara="1" wrap="square" lIns="91425" tIns="91425" rIns="91425" bIns="91425" anchor="t" anchorCtr="0">
            <a:noAutofit/>
          </a:bodyPr>
          <a:lstStyle/>
          <a:p>
            <a:pPr marL="0" lvl="0" indent="0" algn="l">
              <a:spcBef>
                <a:spcPts val="600"/>
              </a:spcBef>
              <a:spcAft>
                <a:spcPts val="0"/>
              </a:spcAft>
              <a:buNone/>
              <a:defRPr/>
            </a:pPr>
            <a:r>
              <a:rPr lang="es-AR" sz="2800" b="1"/>
              <a:t>DEVENGADO   VS.  PERCIBIDO</a:t>
            </a:r>
            <a:endParaRPr sz="2800"/>
          </a:p>
        </p:txBody>
      </p:sp>
      <p:sp>
        <p:nvSpPr>
          <p:cNvPr id="147" name="Google Shape;147;p19"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2" name="Título 1" hidden="0"/>
          <p:cNvSpPr>
            <a:spLocks noGrp="1"/>
          </p:cNvSpPr>
          <p:nvPr isPhoto="0" userDrawn="0">
            <p:ph type="title" hasCustomPrompt="0"/>
          </p:nvPr>
        </p:nvSpPr>
        <p:spPr bwMode="auto"/>
        <p:txBody>
          <a:bodyPr/>
          <a:lstStyle/>
          <a:p>
            <a:pPr>
              <a:defRPr/>
            </a:pPr>
            <a:r>
              <a:rPr lang="es-AR"/>
              <a:t>Es importante </a:t>
            </a:r>
            <a:r>
              <a:rPr lang="es-AR" u="sng"/>
              <a:t>entender</a:t>
            </a:r>
            <a:r>
              <a:rPr lang="es-AR"/>
              <a:t>…</a:t>
            </a:r>
            <a:endParaRPr lang="es-AR"/>
          </a:p>
        </p:txBody>
      </p:sp>
      <p:sp>
        <p:nvSpPr>
          <p:cNvPr id="8" name="Google Shape;373;p36" hidden="0"/>
          <p:cNvSpPr txBox="1"/>
          <p:nvPr isPhoto="0" userDrawn="0"/>
        </p:nvSpPr>
        <p:spPr bwMode="auto">
          <a:xfrm>
            <a:off x="1469346" y="1300542"/>
            <a:ext cx="6462600" cy="537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Clr>
                <a:schemeClr val="dk1"/>
              </a:buClr>
              <a:buSzPts val="1100"/>
              <a:buFont typeface="Arial"/>
              <a:buNone/>
              <a:defRPr/>
            </a:pPr>
            <a:r>
              <a:rPr lang="es-AR" sz="2800" i="1">
                <a:solidFill>
                  <a:schemeClr val="dk2"/>
                </a:solidFill>
                <a:latin typeface="Lato"/>
                <a:ea typeface="Lato"/>
                <a:cs typeface="Lato"/>
              </a:rPr>
              <a:t>“No es lo mismo concretar una venta         que cobrarla”	</a:t>
            </a:r>
            <a:endParaRPr sz="2800" i="1">
              <a:solidFill>
                <a:schemeClr val="dk2"/>
              </a:solidFill>
              <a:latin typeface="Lato"/>
              <a:ea typeface="Lato"/>
              <a:cs typeface="Lato"/>
            </a:endParaRPr>
          </a:p>
        </p:txBody>
      </p:sp>
      <p:sp>
        <p:nvSpPr>
          <p:cNvPr id="10" name="Google Shape;144;p19" hidden="0"/>
          <p:cNvSpPr txBox="1">
            <a:spLocks noGrp="1"/>
          </p:cNvSpPr>
          <p:nvPr isPhoto="0" userDrawn="0">
            <p:ph type="body" idx="1" hasCustomPrompt="0"/>
          </p:nvPr>
        </p:nvSpPr>
        <p:spPr bwMode="auto">
          <a:xfrm>
            <a:off x="300303" y="3284635"/>
            <a:ext cx="3948522" cy="1524992"/>
          </a:xfrm>
          <a:prstGeom prst="rect">
            <a:avLst/>
          </a:prstGeom>
          <a:solidFill>
            <a:schemeClr val="accent4">
              <a:lumMod val="20000"/>
              <a:lumOff val="80000"/>
            </a:schemeClr>
          </a:solidFill>
        </p:spPr>
        <p:txBody>
          <a:bodyPr spcFirstLastPara="1" wrap="square" lIns="91425" tIns="91425" rIns="91425" bIns="91425" anchor="t" anchorCtr="0">
            <a:noAutofit/>
          </a:bodyPr>
          <a:lstStyle/>
          <a:p>
            <a:pPr marL="0" lvl="0" indent="0">
              <a:buNone/>
              <a:defRPr/>
            </a:pPr>
            <a:r>
              <a:rPr lang="es-MX"/>
              <a:t>Se registra al momento en que se </a:t>
            </a:r>
            <a:r>
              <a:rPr lang="es-MX" u="sng"/>
              <a:t>produce el hecho económico </a:t>
            </a:r>
            <a:r>
              <a:rPr lang="es-MX"/>
              <a:t>(compra o venta) sin considerar lo pagado o cobrado</a:t>
            </a:r>
            <a:endParaRPr/>
          </a:p>
        </p:txBody>
      </p:sp>
      <p:sp>
        <p:nvSpPr>
          <p:cNvPr id="11" name="Google Shape;146;p19" hidden="0"/>
          <p:cNvSpPr txBox="1">
            <a:spLocks noGrp="1"/>
          </p:cNvSpPr>
          <p:nvPr isPhoto="0" userDrawn="0">
            <p:ph type="body" idx="2" hasCustomPrompt="0"/>
          </p:nvPr>
        </p:nvSpPr>
        <p:spPr bwMode="auto">
          <a:xfrm>
            <a:off x="4861602" y="3284635"/>
            <a:ext cx="3970426" cy="1524992"/>
          </a:xfrm>
          <a:prstGeom prst="rect">
            <a:avLst/>
          </a:prstGeom>
          <a:solidFill>
            <a:schemeClr val="accent5">
              <a:lumMod val="20000"/>
              <a:lumOff val="80000"/>
            </a:schemeClr>
          </a:solidFill>
        </p:spPr>
        <p:txBody>
          <a:bodyPr spcFirstLastPara="1" wrap="square" lIns="91425" tIns="91425" rIns="91425" bIns="91425" anchor="t" anchorCtr="0">
            <a:noAutofit/>
          </a:bodyPr>
          <a:lstStyle/>
          <a:p>
            <a:pPr marL="0" lvl="0" indent="0">
              <a:buNone/>
              <a:defRPr/>
            </a:pPr>
            <a:r>
              <a:rPr lang="es-MX"/>
              <a:t>Se registra al momento en que se </a:t>
            </a:r>
            <a:r>
              <a:rPr lang="es-MX" u="sng"/>
              <a:t>paga o cobra </a:t>
            </a:r>
            <a:r>
              <a:rPr lang="es-MX"/>
              <a:t>independientemente del momento en el cual se produjo el hecho generador de la misma. </a:t>
            </a:r>
            <a:endParaRPr/>
          </a:p>
        </p:txBody>
      </p:sp>
      <p:sp>
        <p:nvSpPr>
          <p:cNvPr id="5" name="Flecha curvada hacia la izquierda 4" hidden="0"/>
          <p:cNvSpPr/>
          <p:nvPr isPhoto="0" userDrawn="0"/>
        </p:nvSpPr>
        <p:spPr bwMode="auto">
          <a:xfrm rot="20334549">
            <a:off x="7022651" y="2337243"/>
            <a:ext cx="654064" cy="1099034"/>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AR">
              <a:solidFill>
                <a:schemeClr val="tx1"/>
              </a:solidFill>
            </a:endParaRPr>
          </a:p>
        </p:txBody>
      </p:sp>
      <p:sp>
        <p:nvSpPr>
          <p:cNvPr id="6" name="Flecha curvada hacia la derecha 5" hidden="0"/>
          <p:cNvSpPr/>
          <p:nvPr isPhoto="0" userDrawn="0"/>
        </p:nvSpPr>
        <p:spPr bwMode="auto">
          <a:xfrm rot="1744651">
            <a:off x="824529" y="2365983"/>
            <a:ext cx="559863" cy="1083394"/>
          </a:xfrm>
          <a:prstGeom prst="curvedRightArrow">
            <a:avLst>
              <a:gd name="adj1" fmla="val 25000"/>
              <a:gd name="adj2" fmla="val 50000"/>
              <a:gd name="adj3" fmla="val 25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endParaRPr lang="es-A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 name="Google Shape;147;p19"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5" name="Marcador de texto 4" hidden="0"/>
          <p:cNvSpPr>
            <a:spLocks noGrp="1"/>
          </p:cNvSpPr>
          <p:nvPr isPhoto="0" userDrawn="0">
            <p:ph type="body" idx="1" hasCustomPrompt="0"/>
          </p:nvPr>
        </p:nvSpPr>
        <p:spPr bwMode="auto">
          <a:xfrm>
            <a:off x="542926" y="400049"/>
            <a:ext cx="5657850" cy="4448175"/>
          </a:xfrm>
        </p:spPr>
        <p:txBody>
          <a:bodyPr/>
          <a:lstStyle/>
          <a:p>
            <a:pPr marL="101600" indent="0" algn="just">
              <a:buNone/>
              <a:defRPr/>
            </a:pPr>
            <a:r>
              <a:rPr lang="es-MX" sz="1600"/>
              <a:t>El </a:t>
            </a:r>
            <a:r>
              <a:rPr lang="es-MX" sz="1600" b="1" u="sng"/>
              <a:t>criterio de lo devengado</a:t>
            </a:r>
            <a:r>
              <a:rPr lang="es-MX" sz="1600" b="1"/>
              <a:t> </a:t>
            </a:r>
            <a:r>
              <a:rPr lang="es-MX" sz="1600"/>
              <a:t>hace referencia al momento en el que se produce la venta. El cliente acepta nuestra oferta y se genera una obligación mutua. Por un lado, el vendedor debe entregar el bien o servicio y el comprador, pagarlo. Este compromiso no implica necesariamente que el vendedor entregue el producto ni que el comprador cancele su deuda en ese mismo </a:t>
            </a:r>
            <a:r>
              <a:rPr lang="es-MX" sz="1600"/>
              <a:t>momento</a:t>
            </a:r>
            <a:endParaRPr/>
          </a:p>
          <a:p>
            <a:pPr marL="101600" indent="0" algn="just">
              <a:buNone/>
              <a:defRPr/>
            </a:pPr>
            <a:r>
              <a:rPr lang="es-MX" sz="1600"/>
              <a:t>En </a:t>
            </a:r>
            <a:r>
              <a:rPr lang="es-MX" sz="1600"/>
              <a:t>el </a:t>
            </a:r>
            <a:r>
              <a:rPr lang="es-MX" sz="1600" b="1" u="sng"/>
              <a:t>criterio de lo percibido</a:t>
            </a:r>
            <a:r>
              <a:rPr lang="es-MX" sz="1600"/>
              <a:t>, lo relevante a contabilizar es cuándo se concreta el compromiso de pago. El criterio de lo percibido reconoce sólo los movimientos de </a:t>
            </a:r>
            <a:r>
              <a:rPr lang="es-MX" sz="1600"/>
              <a:t>fondos.</a:t>
            </a:r>
            <a:endParaRPr/>
          </a:p>
          <a:p>
            <a:pPr marL="101600" indent="0" algn="just">
              <a:buNone/>
              <a:defRPr/>
            </a:pPr>
            <a:r>
              <a:rPr lang="es-MX" sz="1600" i="1"/>
              <a:t>Ejemplo: El </a:t>
            </a:r>
            <a:r>
              <a:rPr lang="es-MX" sz="1600" i="1"/>
              <a:t>momento en el que se produce la venta es cuando suele facturarse al cliente, pero no precisamente cuando éste paga. De esta forma, por ejemplo, si uno de tus consumidores abona con </a:t>
            </a:r>
            <a:r>
              <a:rPr lang="es-MX" sz="1600" i="1"/>
              <a:t>un cheque </a:t>
            </a:r>
            <a:r>
              <a:rPr lang="es-AR" sz="1600" i="1"/>
              <a:t>a </a:t>
            </a:r>
            <a:r>
              <a:rPr lang="es-AR" sz="1600" i="1"/>
              <a:t>90 días, es probable que debas liquidar el Impuesto al Valor Agregado (IVA) antes de recibir el dinero. Y es en este punto donde entra en juego el criterio financiero. </a:t>
            </a:r>
            <a:endParaRPr/>
          </a:p>
          <a:p>
            <a:pPr marL="101600" indent="0" algn="just">
              <a:buNone/>
              <a:defRPr/>
            </a:pPr>
            <a:endParaRPr lang="es-AR" sz="1600"/>
          </a:p>
        </p:txBody>
      </p:sp>
      <p:grpSp>
        <p:nvGrpSpPr>
          <p:cNvPr id="6" name="Diagrama 5" hidden="0"/>
          <p:cNvGrpSpPr/>
          <p:nvPr isPhoto="0" userDrawn="0"/>
        </p:nvGrpSpPr>
        <p:grpSpPr bwMode="auto">
          <a:xfrm>
            <a:off x="6468924" y="-374650"/>
            <a:ext cx="2286000" cy="4064000"/>
          </a:xfrm>
        </p:grpSpPr>
        <p:sp>
          <p:nvSpPr>
            <p:cNvPr id="0" name="" hidden="0"/>
            <p:cNvSpPr/>
            <p:nvPr isPhoto="0" userDrawn="0"/>
          </p:nvSpPr>
          <p:spPr bwMode="auto">
            <a:xfrm>
              <a:off x="0" y="1411000"/>
              <a:ext cx="2286000" cy="58500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ts val="0"/>
                </a:spcBef>
                <a:spcAft>
                  <a:spcPts val="0"/>
                </a:spcAft>
                <a:defRPr/>
              </a:pPr>
              <a:r>
                <a:rPr lang="es-AR" sz="2500"/>
                <a:t>ECONÓMICO</a:t>
              </a:r>
              <a:endParaRPr lang="es-AR" sz="2500"/>
            </a:p>
          </p:txBody>
        </p:sp>
        <p:sp>
          <p:nvSpPr>
            <p:cNvPr id="0" name="" hidden="0"/>
            <p:cNvSpPr/>
            <p:nvPr isPhoto="0" userDrawn="0"/>
          </p:nvSpPr>
          <p:spPr bwMode="auto">
            <a:xfrm>
              <a:off x="0" y="2706285"/>
              <a:ext cx="2286000" cy="585000"/>
            </a:xfrm>
            <a:prstGeom prst="roundRect">
              <a:avLst>
                <a:gd name="adj" fmla="val 16667"/>
              </a:avLst>
            </a:prstGeom>
            <a:solidFill>
              <a:schemeClr val="accent4">
                <a:hueOff val="11634014"/>
                <a:satOff val="-28423"/>
                <a:lumOff val="-15491"/>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ts val="0"/>
                </a:spcBef>
                <a:spcAft>
                  <a:spcPts val="0"/>
                </a:spcAft>
                <a:defRPr/>
              </a:pPr>
              <a:r>
                <a:rPr lang="es-AR" sz="2500"/>
                <a:t>FINANCIERO</a:t>
              </a:r>
              <a:endParaRPr lang="es-AR" sz="2500"/>
            </a:p>
          </p:txBody>
        </p:sp>
      </p:grpSp>
      <p:sp>
        <p:nvSpPr>
          <p:cNvPr id="8" name="Flecha derecha 7" hidden="0"/>
          <p:cNvSpPr/>
          <p:nvPr isPhoto="0" userDrawn="0"/>
        </p:nvSpPr>
        <p:spPr bwMode="auto">
          <a:xfrm>
            <a:off x="6244363" y="1266825"/>
            <a:ext cx="180974" cy="209550"/>
          </a:xfrm>
          <a:prstGeom prst="rightArrow">
            <a:avLst>
              <a:gd name="adj1" fmla="val 50000"/>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s-AR"/>
          </a:p>
        </p:txBody>
      </p:sp>
      <p:sp>
        <p:nvSpPr>
          <p:cNvPr id="12" name="Flecha derecha 11" hidden="0"/>
          <p:cNvSpPr/>
          <p:nvPr isPhoto="0" userDrawn="0"/>
        </p:nvSpPr>
        <p:spPr bwMode="auto">
          <a:xfrm>
            <a:off x="6244363" y="2519360"/>
            <a:ext cx="180974" cy="209550"/>
          </a:xfrm>
          <a:prstGeom prst="rightArrow">
            <a:avLst>
              <a:gd name="adj1" fmla="val 50000"/>
              <a:gd name="adj2"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defRPr/>
            </a:pPr>
            <a:endParaRPr lang="es-A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6" name="Grupo 5" hidden="0"/>
          <p:cNvGrpSpPr/>
          <p:nvPr isPhoto="0" userDrawn="0"/>
        </p:nvGrpSpPr>
        <p:grpSpPr bwMode="auto">
          <a:xfrm>
            <a:off x="577277" y="411507"/>
            <a:ext cx="5684325" cy="585000"/>
            <a:chOff x="-1184106" y="-456743"/>
            <a:chExt cx="2360273" cy="585000"/>
          </a:xfrm>
        </p:grpSpPr>
        <p:sp>
          <p:nvSpPr>
            <p:cNvPr id="7" name="Rectángulo redondeado 6" hidden="0"/>
            <p:cNvSpPr/>
            <p:nvPr isPhoto="0" userDrawn="0"/>
          </p:nvSpPr>
          <p:spPr bwMode="auto">
            <a:xfrm>
              <a:off x="-1184106" y="-456743"/>
              <a:ext cx="2286000" cy="585000"/>
            </a:xfrm>
            <a:prstGeom prst="roundRect">
              <a:avLst>
                <a:gd name="adj" fmla="val 16667"/>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Rectángulo 7" hidden="0"/>
            <p:cNvSpPr/>
            <p:nvPr isPhoto="0" userDrawn="0"/>
          </p:nvSpPr>
          <p:spPr bwMode="auto">
            <a:xfrm>
              <a:off x="-1052719" y="-399628"/>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ts val="0"/>
                </a:spcBef>
                <a:spcAft>
                  <a:spcPts val="0"/>
                </a:spcAft>
                <a:defRPr/>
              </a:pPr>
              <a:r>
                <a:rPr lang="es-AR" sz="2500"/>
                <a:t>PRESUPUESTO ECONÓMICO</a:t>
              </a:r>
              <a:endParaRPr lang="es-AR" sz="2500"/>
            </a:p>
          </p:txBody>
        </p:sp>
      </p:grpSp>
      <p:sp>
        <p:nvSpPr>
          <p:cNvPr id="9" name="Google Shape;162;p21" hidden="0"/>
          <p:cNvSpPr txBox="1"/>
          <p:nvPr isPhoto="0" userDrawn="0"/>
        </p:nvSpPr>
        <p:spPr bwMode="auto">
          <a:xfrm>
            <a:off x="6329999" y="411507"/>
            <a:ext cx="2466999" cy="1639200"/>
          </a:xfrm>
          <a:prstGeom prst="rect">
            <a:avLst/>
          </a:prstGeom>
          <a:noFill/>
          <a:ln>
            <a:noFill/>
          </a:ln>
        </p:spPr>
        <p:txBody>
          <a:bodyPr spcFirstLastPara="1" wrap="square" lIns="91425" tIns="91425" rIns="91425" bIns="91425" anchor="t" anchorCtr="0">
            <a:noAutofit/>
          </a:bodyPr>
          <a:lstStyle>
            <a:defPPr marR="0" lvl="0" algn="l">
              <a:lnSpc>
                <a:spcPct val="100000"/>
              </a:lnSpc>
              <a:spcBef>
                <a:spcPts val="0"/>
              </a:spcBef>
              <a:spcAft>
                <a:spcPts val="0"/>
              </a:spcAft>
            </a:defPPr>
            <a:lvl1pPr marL="457200" marR="0" lvl="0" indent="-342900" algn="l">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defRPr>
            </a:lvl1pPr>
            <a:lvl2pPr marL="914400" marR="0" lvl="1"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2pPr>
            <a:lvl3pPr marL="1371600" marR="0" lvl="2"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3pPr>
            <a:lvl4pPr marL="1828800" marR="0" lvl="3"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4pPr>
            <a:lvl5pPr marL="2286000" marR="0" lvl="4"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5pPr>
            <a:lvl6pPr marL="2743200" marR="0" lvl="5"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6pPr>
            <a:lvl7pPr marL="3200400" marR="0" lvl="6"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7pPr>
            <a:lvl8pPr marL="3657600" marR="0" lvl="7"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8pPr>
            <a:lvl9pPr marL="4114800" marR="0" lvl="8"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9pPr>
          </a:lstStyle>
          <a:p>
            <a:pPr marL="0" indent="0" algn="ctr">
              <a:buFont typeface="Lato"/>
              <a:buNone/>
              <a:defRPr/>
            </a:pPr>
            <a:r>
              <a:rPr lang="en-US" sz="1800"/>
              <a:t> </a:t>
            </a:r>
            <a:r>
              <a:rPr lang="en-US" sz="1800"/>
              <a:t>OPERATORIA        DEL NEGOCIO</a:t>
            </a:r>
            <a:endParaRPr lang="en-US" sz="1800"/>
          </a:p>
        </p:txBody>
      </p:sp>
      <p:sp>
        <p:nvSpPr>
          <p:cNvPr id="10" name="Google Shape;161;p21" hidden="0"/>
          <p:cNvSpPr txBox="1"/>
          <p:nvPr isPhoto="0" userDrawn="0"/>
        </p:nvSpPr>
        <p:spPr bwMode="auto">
          <a:xfrm>
            <a:off x="577277" y="1793306"/>
            <a:ext cx="7309800" cy="655799"/>
          </a:xfrm>
          <a:prstGeom prst="rect">
            <a:avLst/>
          </a:prstGeom>
          <a:noFill/>
          <a:ln>
            <a:noFill/>
          </a:ln>
        </p:spPr>
        <p:txBody>
          <a:bodyPr spcFirstLastPara="1" wrap="square" lIns="91425" tIns="91425" rIns="91425" bIns="91425" anchor="b"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1pPr>
            <a:lvl2pPr marR="0" lvl="1"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2pPr>
            <a:lvl3pPr marR="0" lvl="2"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3pPr>
            <a:lvl4pPr marR="0" lvl="3"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4pPr>
            <a:lvl5pPr marR="0" lvl="4"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5pPr>
            <a:lvl6pPr marR="0" lvl="5"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6pPr>
            <a:lvl7pPr marR="0" lvl="6"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7pPr>
            <a:lvl8pPr marR="0" lvl="7"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8pPr>
            <a:lvl9pPr marR="0" lvl="8" algn="l">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defRPr>
            </a:lvl9pPr>
          </a:lstStyle>
          <a:p>
            <a:pPr>
              <a:defRPr/>
            </a:pPr>
            <a:r>
              <a:rPr lang="es-AR" sz="1800" b="1"/>
              <a:t>Preguntas clave para conducir el análisis económico</a:t>
            </a:r>
            <a:r>
              <a:rPr lang="es-AR" sz="1800"/>
              <a:t>:</a:t>
            </a:r>
            <a:br>
              <a:rPr lang="es-AR" sz="1800"/>
            </a:br>
            <a:endParaRPr lang="es-AR" sz="1800"/>
          </a:p>
        </p:txBody>
      </p:sp>
      <p:sp>
        <p:nvSpPr>
          <p:cNvPr id="11" name="Google Shape;162;p21" hidden="0"/>
          <p:cNvSpPr txBox="1"/>
          <p:nvPr isPhoto="0" userDrawn="0"/>
        </p:nvSpPr>
        <p:spPr bwMode="auto">
          <a:xfrm>
            <a:off x="161925" y="2050707"/>
            <a:ext cx="8318650" cy="1639200"/>
          </a:xfrm>
          <a:prstGeom prst="rect">
            <a:avLst/>
          </a:prstGeom>
          <a:noFill/>
          <a:ln>
            <a:noFill/>
          </a:ln>
        </p:spPr>
        <p:txBody>
          <a:bodyPr spcFirstLastPara="1" wrap="square" lIns="91425" tIns="91425" rIns="91425" bIns="91425" anchor="t" anchorCtr="0">
            <a:noAutofit/>
          </a:bodyPr>
          <a:lstStyle>
            <a:defPPr marR="0" lvl="0" algn="l">
              <a:lnSpc>
                <a:spcPct val="100000"/>
              </a:lnSpc>
              <a:spcBef>
                <a:spcPts val="0"/>
              </a:spcBef>
              <a:spcAft>
                <a:spcPts val="0"/>
              </a:spcAft>
            </a:defPPr>
            <a:lvl1pPr marL="457200" marR="0" lvl="0" indent="-342900" algn="l">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defRPr>
            </a:lvl1pPr>
            <a:lvl2pPr marL="914400" marR="0" lvl="1"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2pPr>
            <a:lvl3pPr marL="1371600" marR="0" lvl="2"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3pPr>
            <a:lvl4pPr marL="1828800" marR="0" lvl="3"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4pPr>
            <a:lvl5pPr marL="2286000" marR="0" lvl="4"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5pPr>
            <a:lvl6pPr marL="2743200" marR="0" lvl="5"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6pPr>
            <a:lvl7pPr marL="3200400" marR="0" lvl="6"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7pPr>
            <a:lvl8pPr marL="3657600" marR="0" lvl="7"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8pPr>
            <a:lvl9pPr marL="4114800" marR="0" lvl="8"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9pPr>
          </a:lstStyle>
          <a:p>
            <a:pPr algn="just">
              <a:defRPr/>
            </a:pPr>
            <a:r>
              <a:rPr lang="es-MX" sz="1600"/>
              <a:t>¿Qué recursos se utilizan o se utilizarán para qué propósito?</a:t>
            </a:r>
            <a:endParaRPr lang="es-AR" sz="1600"/>
          </a:p>
          <a:p>
            <a:pPr algn="just">
              <a:defRPr/>
            </a:pPr>
            <a:r>
              <a:rPr lang="es-MX" sz="1600"/>
              <a:t>¿Se están utilizando los recursos de manera rentable?</a:t>
            </a:r>
            <a:endParaRPr lang="es-AR" sz="1600"/>
          </a:p>
          <a:p>
            <a:pPr algn="just">
              <a:defRPr/>
            </a:pPr>
            <a:r>
              <a:rPr lang="es-MX" sz="1600"/>
              <a:t>¿Las líneas presupuestarias parecen económicas, plausibles, razonables y realistas?</a:t>
            </a:r>
            <a:endParaRPr lang="es-AR" sz="1600"/>
          </a:p>
          <a:p>
            <a:pPr algn="just">
              <a:defRPr/>
            </a:pPr>
            <a:r>
              <a:rPr lang="es-MX" sz="1600"/>
              <a:t>¿Se analizan y se tienen en cuenta los riesgos financieros y económicos suficientemente?</a:t>
            </a:r>
            <a:endParaRPr lang="es-AR" sz="1600"/>
          </a:p>
          <a:p>
            <a:pPr algn="just">
              <a:defRPr/>
            </a:pPr>
            <a:r>
              <a:rPr lang="es-MX" sz="1600"/>
              <a:t>¿Los gastos / costes reportados están en línea con el presupuesto acordado y el progreso operativo?</a:t>
            </a:r>
            <a:endParaRPr lang="es-AR" sz="1600"/>
          </a:p>
          <a:p>
            <a:pPr algn="just">
              <a:defRPr/>
            </a:pPr>
            <a:r>
              <a:rPr lang="es-MX" sz="1600"/>
              <a:t>¿Cuáles son los principales gastos excesivos e insuficientes? </a:t>
            </a:r>
            <a:r>
              <a:rPr lang="en-US" sz="1600"/>
              <a:t>¿Son significativos?</a:t>
            </a:r>
            <a:endParaRPr lang="es-AR" sz="1600"/>
          </a:p>
          <a:p>
            <a:pPr algn="just">
              <a:defRPr/>
            </a:pPr>
            <a:r>
              <a:rPr lang="es-MX" sz="1600"/>
              <a:t>¿Se dan explicaciones razonables para las desviaciones presupuestarias?</a:t>
            </a:r>
            <a:endParaRPr lang="es-AR" sz="1600"/>
          </a:p>
        </p:txBody>
      </p:sp>
      <p:sp>
        <p:nvSpPr>
          <p:cNvPr id="4" name="Rectángulo 3" hidden="0"/>
          <p:cNvSpPr/>
          <p:nvPr isPhoto="0" userDrawn="0"/>
        </p:nvSpPr>
        <p:spPr bwMode="auto">
          <a:xfrm>
            <a:off x="577277" y="1102519"/>
            <a:ext cx="6909373" cy="584775"/>
          </a:xfrm>
          <a:prstGeom prst="rect">
            <a:avLst/>
          </a:prstGeom>
        </p:spPr>
        <p:txBody>
          <a:bodyPr wrap="square">
            <a:spAutoFit/>
          </a:bodyPr>
          <a:lstStyle/>
          <a:p>
            <a:pPr>
              <a:defRPr/>
            </a:pPr>
            <a:r>
              <a:rPr lang="es-MX" sz="1600" b="1">
                <a:solidFill>
                  <a:schemeClr val="dk1"/>
                </a:solidFill>
                <a:latin typeface="Lato"/>
                <a:ea typeface="Lato"/>
                <a:cs typeface="Lato"/>
              </a:rPr>
              <a:t>A</a:t>
            </a:r>
            <a:r>
              <a:rPr lang="es-MX" sz="1600" b="1">
                <a:solidFill>
                  <a:schemeClr val="dk1"/>
                </a:solidFill>
                <a:latin typeface="Lato"/>
                <a:ea typeface="Lato"/>
                <a:cs typeface="Lato"/>
              </a:rPr>
              <a:t>yuda </a:t>
            </a:r>
            <a:r>
              <a:rPr lang="es-MX" sz="1600" b="1">
                <a:solidFill>
                  <a:schemeClr val="dk1"/>
                </a:solidFill>
                <a:latin typeface="Lato"/>
                <a:ea typeface="Lato"/>
                <a:cs typeface="Lato"/>
              </a:rPr>
              <a:t>a evaluar su rentabilidad y a establecer el vínculo entre los objetivos / resultados y los recursos financieros</a:t>
            </a:r>
            <a:r>
              <a:rPr lang="es-MX" b="1">
                <a:latin typeface="Arial"/>
                <a:ea typeface="Calibri"/>
              </a:rPr>
              <a:t>.</a:t>
            </a:r>
            <a:endParaRPr lang="es-A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9" name="Google Shape;162;p21" hidden="0"/>
          <p:cNvSpPr txBox="1"/>
          <p:nvPr isPhoto="0" userDrawn="0"/>
        </p:nvSpPr>
        <p:spPr bwMode="auto">
          <a:xfrm>
            <a:off x="6330000" y="411507"/>
            <a:ext cx="2312500" cy="1639200"/>
          </a:xfrm>
          <a:prstGeom prst="rect">
            <a:avLst/>
          </a:prstGeom>
          <a:noFill/>
          <a:ln>
            <a:noFill/>
          </a:ln>
        </p:spPr>
        <p:txBody>
          <a:bodyPr spcFirstLastPara="1" wrap="square" lIns="91425" tIns="91425" rIns="91425" bIns="91425" anchor="t" anchorCtr="0">
            <a:noAutofit/>
          </a:bodyPr>
          <a:lstStyle>
            <a:defPPr marR="0" lvl="0" algn="l">
              <a:lnSpc>
                <a:spcPct val="100000"/>
              </a:lnSpc>
              <a:spcBef>
                <a:spcPts val="0"/>
              </a:spcBef>
              <a:spcAft>
                <a:spcPts val="0"/>
              </a:spcAft>
            </a:defPPr>
            <a:lvl1pPr marL="457200" marR="0" lvl="0" indent="-342900" algn="l">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defRPr>
            </a:lvl1pPr>
            <a:lvl2pPr marL="914400" marR="0" lvl="1"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2pPr>
            <a:lvl3pPr marL="1371600" marR="0" lvl="2"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3pPr>
            <a:lvl4pPr marL="1828800" marR="0" lvl="3"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4pPr>
            <a:lvl5pPr marL="2286000" marR="0" lvl="4"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5pPr>
            <a:lvl6pPr marL="2743200" marR="0" lvl="5"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6pPr>
            <a:lvl7pPr marL="3200400" marR="0" lvl="6"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7pPr>
            <a:lvl8pPr marL="3657600" marR="0" lvl="7"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8pPr>
            <a:lvl9pPr marL="4114800" marR="0" lvl="8" indent="-381000" algn="l">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defRPr>
            </a:lvl9pPr>
          </a:lstStyle>
          <a:p>
            <a:pPr marL="0" indent="0" algn="ctr">
              <a:buFont typeface="Lato"/>
              <a:buNone/>
              <a:defRPr/>
            </a:pPr>
            <a:r>
              <a:rPr lang="en-US" sz="1800"/>
              <a:t> </a:t>
            </a:r>
            <a:r>
              <a:rPr lang="en-US" sz="1800"/>
              <a:t>DISPONIBILIDAD DE FONDOS</a:t>
            </a:r>
            <a:endParaRPr lang="en-US" sz="1800"/>
          </a:p>
        </p:txBody>
      </p:sp>
      <p:grpSp>
        <p:nvGrpSpPr>
          <p:cNvPr id="10" name="Grupo 9" hidden="0"/>
          <p:cNvGrpSpPr/>
          <p:nvPr isPhoto="0" userDrawn="0"/>
        </p:nvGrpSpPr>
        <p:grpSpPr bwMode="auto">
          <a:xfrm>
            <a:off x="605852" y="411507"/>
            <a:ext cx="5505451" cy="585000"/>
            <a:chOff x="0" y="2706285"/>
            <a:chExt cx="2286000" cy="585000"/>
          </a:xfrm>
        </p:grpSpPr>
        <p:sp>
          <p:nvSpPr>
            <p:cNvPr id="11" name="Rectángulo redondeado 10" hidden="0"/>
            <p:cNvSpPr/>
            <p:nvPr isPhoto="0" userDrawn="0"/>
          </p:nvSpPr>
          <p:spPr bwMode="auto">
            <a:xfrm>
              <a:off x="0" y="2706285"/>
              <a:ext cx="2286000" cy="585000"/>
            </a:xfrm>
            <a:prstGeom prst="roundRect">
              <a:avLst>
                <a:gd name="adj" fmla="val 16667"/>
              </a:avLst>
            </a:prstGeom>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2" name="Rectángulo 11" hidden="0"/>
            <p:cNvSpPr/>
            <p:nvPr isPhoto="0" userDrawn="0"/>
          </p:nvSpPr>
          <p:spPr bwMode="auto">
            <a:xfrm>
              <a:off x="28557" y="2734842"/>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500"/>
                <a:t>PRESUPUESTO FINANCIERO</a:t>
              </a:r>
              <a:endParaRPr lang="es-AR" sz="2500"/>
            </a:p>
          </p:txBody>
        </p:sp>
      </p:grpSp>
      <p:sp>
        <p:nvSpPr>
          <p:cNvPr id="2" name="Marcador de texto 1" hidden="0"/>
          <p:cNvSpPr>
            <a:spLocks noGrp="1"/>
          </p:cNvSpPr>
          <p:nvPr isPhoto="0" userDrawn="0">
            <p:ph type="body" idx="1" hasCustomPrompt="0"/>
          </p:nvPr>
        </p:nvSpPr>
        <p:spPr bwMode="auto">
          <a:xfrm>
            <a:off x="245176" y="1025064"/>
            <a:ext cx="8397324" cy="3552300"/>
          </a:xfrm>
        </p:spPr>
        <p:txBody>
          <a:bodyPr/>
          <a:lstStyle/>
          <a:p>
            <a:pPr marL="114300" indent="0" algn="just">
              <a:buNone/>
              <a:defRPr/>
            </a:pPr>
            <a:r>
              <a:rPr lang="es-MX" sz="1600" b="1"/>
              <a:t>Se trata </a:t>
            </a:r>
            <a:r>
              <a:rPr lang="es-MX" sz="1600" b="1"/>
              <a:t>de un libro mayor de caja tabulado, donde se registra el movimiento por un periodo </a:t>
            </a:r>
            <a:r>
              <a:rPr lang="es-MX" sz="1600" b="1"/>
              <a:t>determinado.</a:t>
            </a:r>
            <a:endParaRPr lang="es-AR" sz="1600" b="1"/>
          </a:p>
          <a:p>
            <a:pPr marL="114300" indent="0" algn="just">
              <a:buNone/>
              <a:defRPr/>
            </a:pPr>
            <a:r>
              <a:rPr lang="es-MX" sz="1800" b="1">
                <a:solidFill>
                  <a:schemeClr val="accent6"/>
                </a:solidFill>
                <a:latin typeface="Raleway"/>
                <a:ea typeface="Raleway"/>
                <a:cs typeface="Raleway"/>
              </a:rPr>
              <a:t>Nos permite anticipar</a:t>
            </a:r>
            <a:r>
              <a:rPr lang="es-ES" sz="1800" b="1">
                <a:solidFill>
                  <a:schemeClr val="accent6"/>
                </a:solidFill>
                <a:latin typeface="Raleway"/>
                <a:ea typeface="Raleway"/>
                <a:cs typeface="Raleway"/>
              </a:rPr>
              <a:t>: </a:t>
            </a:r>
            <a:endParaRPr lang="es-AR" sz="1800" b="1">
              <a:solidFill>
                <a:schemeClr val="accent6"/>
              </a:solidFill>
              <a:latin typeface="Raleway"/>
              <a:ea typeface="Raleway"/>
              <a:cs typeface="Raleway"/>
            </a:endParaRPr>
          </a:p>
          <a:p>
            <a:pPr lvl="0" algn="just">
              <a:defRPr/>
            </a:pPr>
            <a:r>
              <a:rPr lang="es-ES" sz="1600" b="1"/>
              <a:t>Cuando habrá un excedente de efectivo </a:t>
            </a:r>
            <a:r>
              <a:rPr lang="es-ES" sz="1600"/>
              <a:t></a:t>
            </a:r>
            <a:r>
              <a:rPr lang="es-ES" sz="1600"/>
              <a:t> ¿decisión de inversión a corto plazo?</a:t>
            </a:r>
            <a:endParaRPr lang="es-AR" sz="1600"/>
          </a:p>
          <a:p>
            <a:pPr lvl="0" algn="just">
              <a:defRPr/>
            </a:pPr>
            <a:r>
              <a:rPr lang="es-ES" sz="1600" b="1"/>
              <a:t>Cuando habrá un faltante de efectivo</a:t>
            </a:r>
            <a:r>
              <a:rPr lang="es-ES" sz="1600"/>
              <a:t> </a:t>
            </a:r>
            <a:r>
              <a:rPr lang="es-ES" sz="1600"/>
              <a:t></a:t>
            </a:r>
            <a:r>
              <a:rPr lang="es-ES" sz="1600"/>
              <a:t> medidas necesarias para definir la fuente de fondo (¿recursos de los propietarios o iniciar los trámites necesarios para obtener préstamos?) que cubran dicho faltante y permitan la operación continua de la empresa.</a:t>
            </a:r>
            <a:endParaRPr lang="es-AR" sz="1600"/>
          </a:p>
          <a:p>
            <a:pPr lvl="0" algn="just">
              <a:defRPr/>
            </a:pPr>
            <a:r>
              <a:rPr lang="es-ES" sz="1600"/>
              <a:t>Cuando y en que cantidad se deben pagar los préstamos adquiridos previamente.</a:t>
            </a:r>
            <a:endParaRPr lang="es-AR" sz="1600"/>
          </a:p>
          <a:p>
            <a:pPr lvl="0" algn="just">
              <a:defRPr/>
            </a:pPr>
            <a:r>
              <a:rPr lang="es-ES" sz="1600"/>
              <a:t>Cuando efectuar desembolsos importantes de dinero para mantener en operación a la empresa.</a:t>
            </a:r>
            <a:endParaRPr lang="es-AR" sz="1600"/>
          </a:p>
          <a:p>
            <a:pPr lvl="0" algn="just">
              <a:defRPr/>
            </a:pPr>
            <a:r>
              <a:rPr lang="es-ES" sz="1600"/>
              <a:t>De cuanto se puede disponer para pagar prestaciones adicionales a los empleados.</a:t>
            </a:r>
            <a:endParaRPr lang="es-AR" sz="1600"/>
          </a:p>
          <a:p>
            <a:pPr lvl="0" algn="just">
              <a:defRPr/>
            </a:pPr>
            <a:r>
              <a:rPr lang="es-ES" sz="1600"/>
              <a:t>De cuanto efectivo puede disponer el empresario para retiros.</a:t>
            </a:r>
            <a:endParaRPr lang="es-AR" sz="1600"/>
          </a:p>
          <a:p>
            <a:pPr lvl="0" algn="just">
              <a:defRPr/>
            </a:pPr>
            <a:r>
              <a:rPr lang="es-ES" sz="1600"/>
              <a:t>Observar las necesidades adicionales de capital de </a:t>
            </a:r>
            <a:r>
              <a:rPr lang="es-ES" sz="1600"/>
              <a:t>trabajo. </a:t>
            </a:r>
            <a:endParaRPr lang="es-AR" sz="1600"/>
          </a:p>
          <a:p>
            <a:pPr algn="just">
              <a:defRPr/>
            </a:pPr>
            <a:endParaRPr lang="es-AR" sz="1600"/>
          </a:p>
          <a:p>
            <a:pPr algn="just">
              <a:defRPr/>
            </a:pPr>
            <a:endParaRPr lang="es-AR" sz="1600"/>
          </a:p>
        </p:txBody>
      </p:sp>
      <p:grpSp>
        <p:nvGrpSpPr>
          <p:cNvPr id="14" name="Grupo 13" hidden="0"/>
          <p:cNvGrpSpPr/>
          <p:nvPr isPhoto="0" userDrawn="0"/>
        </p:nvGrpSpPr>
        <p:grpSpPr bwMode="auto">
          <a:xfrm>
            <a:off x="534863" y="411507"/>
            <a:ext cx="5505451" cy="585000"/>
            <a:chOff x="0" y="2706285"/>
            <a:chExt cx="2286000" cy="585000"/>
          </a:xfrm>
        </p:grpSpPr>
        <p:sp>
          <p:nvSpPr>
            <p:cNvPr id="15" name="Rectángulo redondeado 14" hidden="0"/>
            <p:cNvSpPr/>
            <p:nvPr isPhoto="0" userDrawn="0"/>
          </p:nvSpPr>
          <p:spPr bwMode="auto">
            <a:xfrm>
              <a:off x="0" y="2706285"/>
              <a:ext cx="2286000" cy="585000"/>
            </a:xfrm>
            <a:prstGeom prst="roundRect">
              <a:avLst>
                <a:gd name="adj" fmla="val 16667"/>
              </a:avLst>
            </a:prstGeom>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6" name="Rectángulo 15" hidden="0"/>
            <p:cNvSpPr/>
            <p:nvPr isPhoto="0" userDrawn="0"/>
          </p:nvSpPr>
          <p:spPr bwMode="auto">
            <a:xfrm>
              <a:off x="28557" y="2734842"/>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500"/>
                <a:t>PRESUPUESTO FINANCIERO</a:t>
              </a:r>
              <a:endParaRPr lang="es-AR" sz="25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4" name="Rectángulo 3" hidden="0"/>
          <p:cNvSpPr/>
          <p:nvPr isPhoto="0" userDrawn="0"/>
        </p:nvSpPr>
        <p:spPr bwMode="auto">
          <a:xfrm>
            <a:off x="2728937" y="4209273"/>
            <a:ext cx="3307509" cy="369332"/>
          </a:xfrm>
          <a:prstGeom prst="rect">
            <a:avLst/>
          </a:prstGeom>
        </p:spPr>
        <p:txBody>
          <a:bodyPr wrap="none">
            <a:spAutoFit/>
          </a:bodyPr>
          <a:lstStyle/>
          <a:p>
            <a:pPr lvl="0" algn="ctr" defTabSz="1111250">
              <a:lnSpc>
                <a:spcPct val="90000"/>
              </a:lnSpc>
              <a:spcBef>
                <a:spcPts val="0"/>
              </a:spcBef>
              <a:spcAft>
                <a:spcPts val="0"/>
              </a:spcAft>
              <a:defRPr/>
            </a:pPr>
            <a:r>
              <a:rPr lang="es-AR" sz="2000" b="1">
                <a:solidFill>
                  <a:schemeClr val="bg1"/>
                </a:solidFill>
              </a:rPr>
              <a:t>BALANCE PROYECTADO</a:t>
            </a:r>
            <a:endParaRPr/>
          </a:p>
        </p:txBody>
      </p:sp>
      <p:grpSp>
        <p:nvGrpSpPr>
          <p:cNvPr id="56" name="Grupo 55" hidden="0"/>
          <p:cNvGrpSpPr/>
          <p:nvPr isPhoto="0" userDrawn="0"/>
        </p:nvGrpSpPr>
        <p:grpSpPr bwMode="auto">
          <a:xfrm>
            <a:off x="658330" y="215007"/>
            <a:ext cx="3719475" cy="611951"/>
            <a:chOff x="-1198429" y="3352861"/>
            <a:chExt cx="2286000" cy="585000"/>
          </a:xfrm>
        </p:grpSpPr>
        <p:sp>
          <p:nvSpPr>
            <p:cNvPr id="57" name="Rectángulo redondeado 56" hidden="0"/>
            <p:cNvSpPr/>
            <p:nvPr isPhoto="0" userDrawn="0"/>
          </p:nvSpPr>
          <p:spPr bwMode="auto">
            <a:xfrm>
              <a:off x="-1198429" y="3352861"/>
              <a:ext cx="2286000" cy="585000"/>
            </a:xfrm>
            <a:prstGeom prst="roundRect">
              <a:avLst>
                <a:gd name="adj" fmla="val 16667"/>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8" name="Rectángulo 57" hidden="0"/>
            <p:cNvSpPr/>
            <p:nvPr isPhoto="0" userDrawn="0"/>
          </p:nvSpPr>
          <p:spPr bwMode="auto">
            <a:xfrm>
              <a:off x="-1169872" y="3392528"/>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ECONÓMICO</a:t>
              </a:r>
              <a:endParaRPr/>
            </a:p>
          </p:txBody>
        </p:sp>
      </p:grpSp>
      <p:grpSp>
        <p:nvGrpSpPr>
          <p:cNvPr id="59" name="Grupo 58" hidden="0"/>
          <p:cNvGrpSpPr/>
          <p:nvPr isPhoto="0" userDrawn="0"/>
        </p:nvGrpSpPr>
        <p:grpSpPr bwMode="auto">
          <a:xfrm>
            <a:off x="4586390" y="220359"/>
            <a:ext cx="3805548" cy="643440"/>
            <a:chOff x="-104532" y="6209355"/>
            <a:chExt cx="2286000" cy="527886"/>
          </a:xfrm>
        </p:grpSpPr>
        <p:sp>
          <p:nvSpPr>
            <p:cNvPr id="60" name="Rectángulo redondeado 59" hidden="0"/>
            <p:cNvSpPr/>
            <p:nvPr isPhoto="0" userDrawn="0"/>
          </p:nvSpPr>
          <p:spPr bwMode="auto">
            <a:xfrm>
              <a:off x="-104532" y="6220902"/>
              <a:ext cx="2286000" cy="505487"/>
            </a:xfrm>
            <a:prstGeom prst="roundRect">
              <a:avLst>
                <a:gd name="adj" fmla="val 16667"/>
              </a:avLst>
            </a:prstGeom>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61" name="Rectángulo 60" hidden="0"/>
            <p:cNvSpPr/>
            <p:nvPr isPhoto="0" userDrawn="0"/>
          </p:nvSpPr>
          <p:spPr bwMode="auto">
            <a:xfrm>
              <a:off x="-68256" y="6209355"/>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FINANCIERO</a:t>
              </a:r>
              <a:endParaRPr/>
            </a:p>
          </p:txBody>
        </p:sp>
      </p:grpSp>
      <p:pic>
        <p:nvPicPr>
          <p:cNvPr id="62" name="Imagen 61" hidden="0"/>
          <p:cNvPicPr>
            <a:picLocks noChangeAspect="1"/>
          </p:cNvPicPr>
          <p:nvPr isPhoto="0" userDrawn="0"/>
        </p:nvPicPr>
        <p:blipFill>
          <a:blip r:embed="rId2"/>
          <a:stretch/>
        </p:blipFill>
        <p:spPr bwMode="auto">
          <a:xfrm>
            <a:off x="1600200" y="1254648"/>
            <a:ext cx="1997893" cy="1929000"/>
          </a:xfrm>
          <a:prstGeom prst="rect">
            <a:avLst/>
          </a:prstGeom>
        </p:spPr>
      </p:pic>
      <p:cxnSp>
        <p:nvCxnSpPr>
          <p:cNvPr id="128" name="Conector recto 127" hidden="0"/>
          <p:cNvCxnSpPr>
            <a:cxnSpLocks/>
          </p:cNvCxnSpPr>
          <p:nvPr isPhoto="0" userDrawn="0"/>
        </p:nvCxnSpPr>
        <p:spPr bwMode="auto">
          <a:xfrm>
            <a:off x="1600200" y="1600611"/>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66" name="Conector recto 65" hidden="0"/>
          <p:cNvCxnSpPr>
            <a:cxnSpLocks/>
          </p:cNvCxnSpPr>
          <p:nvPr isPhoto="0" userDrawn="0"/>
        </p:nvCxnSpPr>
        <p:spPr bwMode="auto">
          <a:xfrm>
            <a:off x="1752599" y="1753011"/>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67" name="Conector recto 66" hidden="0"/>
          <p:cNvCxnSpPr>
            <a:cxnSpLocks/>
          </p:cNvCxnSpPr>
          <p:nvPr isPhoto="0" userDrawn="0"/>
        </p:nvCxnSpPr>
        <p:spPr bwMode="auto">
          <a:xfrm>
            <a:off x="1600200" y="2305461"/>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68" name="Conector recto 67" hidden="0"/>
          <p:cNvCxnSpPr>
            <a:cxnSpLocks/>
          </p:cNvCxnSpPr>
          <p:nvPr isPhoto="0" userDrawn="0"/>
        </p:nvCxnSpPr>
        <p:spPr bwMode="auto">
          <a:xfrm>
            <a:off x="1524000" y="2534061"/>
            <a:ext cx="76200" cy="0"/>
          </a:xfrm>
          <a:prstGeom prst="line">
            <a:avLst/>
          </a:prstGeom>
        </p:spPr>
        <p:style>
          <a:lnRef idx="1">
            <a:schemeClr val="dk1"/>
          </a:lnRef>
          <a:fillRef idx="0">
            <a:schemeClr val="dk1"/>
          </a:fillRef>
          <a:effectRef idx="0">
            <a:schemeClr val="dk1"/>
          </a:effectRef>
          <a:fontRef idx="minor">
            <a:schemeClr val="tx1"/>
          </a:fontRef>
        </p:style>
      </p:cxnSp>
      <p:grpSp>
        <p:nvGrpSpPr>
          <p:cNvPr id="129" name="Diagrama 128" hidden="0"/>
          <p:cNvGrpSpPr/>
          <p:nvPr isPhoto="0" userDrawn="0"/>
        </p:nvGrpSpPr>
        <p:grpSpPr bwMode="auto">
          <a:xfrm>
            <a:off x="1265528" y="3399890"/>
            <a:ext cx="2505074" cy="809382"/>
          </a:xfrm>
        </p:grpSpPr>
        <p:sp>
          <p:nvSpPr>
            <p:cNvPr id="0" name="" hidden="0"/>
            <p:cNvSpPr/>
            <p:nvPr isPhoto="0" userDrawn="0"/>
          </p:nvSpPr>
          <p:spPr bwMode="auto">
            <a:xfrm>
              <a:off x="0" y="104991"/>
              <a:ext cx="2505074" cy="35100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ts val="0"/>
                </a:spcBef>
                <a:spcAft>
                  <a:spcPts val="0"/>
                </a:spcAft>
                <a:defRPr/>
              </a:pPr>
              <a:r>
                <a:rPr lang="es-AR" sz="1500"/>
                <a:t>PRINCIPIO DEVENGADO</a:t>
              </a:r>
              <a:endParaRPr/>
            </a:p>
          </p:txBody>
        </p:sp>
        <p:sp>
          <p:nvSpPr>
            <p:cNvPr id="0" name="" hidden="0"/>
            <p:cNvSpPr/>
            <p:nvPr isPhoto="0" userDrawn="0"/>
          </p:nvSpPr>
          <p:spPr bwMode="auto">
            <a:xfrm>
              <a:off x="0" y="455991"/>
              <a:ext cx="2505074" cy="248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79536" tIns="19050" rIns="106680" bIns="19050" numCol="1" spcCol="1270" anchor="t" anchorCtr="0">
              <a:noAutofit/>
            </a:bodyPr>
            <a:lstStyle/>
            <a:p>
              <a:pPr marL="114300" lvl="1" indent="-114300" algn="ctr" defTabSz="533400">
                <a:lnSpc>
                  <a:spcPct val="90000"/>
                </a:lnSpc>
                <a:spcBef>
                  <a:spcPts val="0"/>
                </a:spcBef>
                <a:spcAft>
                  <a:spcPts val="0"/>
                </a:spcAft>
                <a:buChar char="••"/>
                <a:defRPr/>
              </a:pPr>
              <a:r>
                <a:rPr lang="es-AR" sz="1200"/>
                <a:t>CUENTAS DE RESULTADO</a:t>
              </a:r>
              <a:endParaRPr/>
            </a:p>
          </p:txBody>
        </p:sp>
      </p:grpSp>
      <p:pic>
        <p:nvPicPr>
          <p:cNvPr id="130" name="Imagen 129" hidden="0"/>
          <p:cNvPicPr>
            <a:picLocks noChangeAspect="1"/>
          </p:cNvPicPr>
          <p:nvPr isPhoto="0" userDrawn="0"/>
        </p:nvPicPr>
        <p:blipFill>
          <a:blip r:embed="rId3"/>
          <a:stretch/>
        </p:blipFill>
        <p:spPr bwMode="auto">
          <a:xfrm>
            <a:off x="5563863" y="1046395"/>
            <a:ext cx="2027561" cy="2336104"/>
          </a:xfrm>
          <a:prstGeom prst="rect">
            <a:avLst/>
          </a:prstGeom>
        </p:spPr>
      </p:pic>
      <p:grpSp>
        <p:nvGrpSpPr>
          <p:cNvPr id="71" name="Diagrama 70" hidden="0"/>
          <p:cNvGrpSpPr/>
          <p:nvPr isPhoto="0" userDrawn="0"/>
        </p:nvGrpSpPr>
        <p:grpSpPr bwMode="auto">
          <a:xfrm>
            <a:off x="5249475" y="3436731"/>
            <a:ext cx="2505074" cy="809382"/>
          </a:xfrm>
        </p:grpSpPr>
        <p:sp>
          <p:nvSpPr>
            <p:cNvPr id="0" name="" hidden="0"/>
            <p:cNvSpPr/>
            <p:nvPr isPhoto="0" userDrawn="0"/>
          </p:nvSpPr>
          <p:spPr bwMode="auto">
            <a:xfrm>
              <a:off x="0" y="35331"/>
              <a:ext cx="2505074" cy="3744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AR" sz="1600"/>
                <a:t>PRINCIPIO PERCIBIDO</a:t>
              </a:r>
              <a:endParaRPr/>
            </a:p>
          </p:txBody>
        </p:sp>
        <p:sp>
          <p:nvSpPr>
            <p:cNvPr id="0" name="" hidden="0"/>
            <p:cNvSpPr/>
            <p:nvPr isPhoto="0" userDrawn="0"/>
          </p:nvSpPr>
          <p:spPr bwMode="auto">
            <a:xfrm>
              <a:off x="0" y="409731"/>
              <a:ext cx="2505074" cy="36432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79536" tIns="20320" rIns="113792" bIns="20320" numCol="1" spcCol="1270" anchor="t" anchorCtr="0">
              <a:noAutofit/>
            </a:bodyPr>
            <a:lstStyle/>
            <a:p>
              <a:pPr marL="114300" lvl="1" indent="-114300" algn="ctr" defTabSz="533400">
                <a:lnSpc>
                  <a:spcPct val="90000"/>
                </a:lnSpc>
                <a:spcBef>
                  <a:spcPts val="0"/>
                </a:spcBef>
                <a:spcAft>
                  <a:spcPts val="0"/>
                </a:spcAft>
                <a:buChar char="••"/>
                <a:defRPr/>
              </a:pPr>
              <a:r>
                <a:rPr lang="es-AR" sz="1200"/>
                <a:t>CUENTAS DE ACTIVO Y PASIVO</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 name="Google Shape;131;p18" hidden="0"/>
          <p:cNvSpPr/>
          <p:nvPr isPhoto="0" userDrawn="0"/>
        </p:nvSpPr>
        <p:spPr bwMode="auto">
          <a:xfrm>
            <a:off x="893700" y="2675"/>
            <a:ext cx="2483699" cy="234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18" hidden="0"/>
          <p:cNvSpPr txBox="1">
            <a:spLocks noGrp="1"/>
          </p:cNvSpPr>
          <p:nvPr isPhoto="0" userDrawn="0">
            <p:ph type="ctrTitle" idx="4294967295" hasCustomPrompt="0"/>
          </p:nvPr>
        </p:nvSpPr>
        <p:spPr bwMode="auto">
          <a:xfrm>
            <a:off x="893700" y="2905935"/>
            <a:ext cx="7318025" cy="1159800"/>
          </a:xfrm>
          <a:prstGeom prst="rect">
            <a:avLst/>
          </a:prstGeom>
        </p:spPr>
        <p:txBody>
          <a:bodyPr spcFirstLastPara="1" wrap="square" lIns="91425" tIns="91425" rIns="91425" bIns="91425" anchor="b" anchorCtr="0">
            <a:noAutofit/>
          </a:bodyPr>
          <a:lstStyle/>
          <a:p>
            <a:pPr>
              <a:defRPr/>
            </a:pPr>
            <a:r>
              <a:rPr lang="es-MX" sz="4200">
                <a:solidFill>
                  <a:schemeClr val="lt1"/>
                </a:solidFill>
              </a:rPr>
              <a:t>Cuestiones a tener en cuenta para su confección</a:t>
            </a:r>
            <a:endParaRPr sz="4200">
              <a:solidFill>
                <a:schemeClr val="lt1"/>
              </a:solidFill>
            </a:endParaRPr>
          </a:p>
        </p:txBody>
      </p:sp>
      <p:sp>
        <p:nvSpPr>
          <p:cNvPr id="139" name="Google Shape;139;p1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1" name="Google Shape;793;p47" hidden="0"/>
          <p:cNvGrpSpPr/>
          <p:nvPr isPhoto="0" userDrawn="0"/>
        </p:nvGrpSpPr>
        <p:grpSpPr bwMode="auto">
          <a:xfrm>
            <a:off x="1476994" y="381506"/>
            <a:ext cx="1361456" cy="1590167"/>
            <a:chOff x="6730350" y="2315899"/>
            <a:chExt cx="257700" cy="420100"/>
          </a:xfrm>
        </p:grpSpPr>
        <p:sp>
          <p:nvSpPr>
            <p:cNvPr id="12" name="Google Shape;794;p47" hidden="0"/>
            <p:cNvSpPr/>
            <p:nvPr isPhoto="0" userDrawn="0"/>
          </p:nvSpPr>
          <p:spPr bwMode="auto">
            <a:xfrm>
              <a:off x="6807899" y="2671250"/>
              <a:ext cx="102600" cy="22625"/>
            </a:xfrm>
            <a:custGeom>
              <a:avLst/>
              <a:gdLst/>
              <a:ahLst/>
              <a:cxnLst/>
              <a:rect l="l" t="t" r="r" b="b"/>
              <a:pathLst>
                <a:path w="4104" h="905" fill="norm" stroke="1"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795;p47" hidden="0"/>
            <p:cNvSpPr/>
            <p:nvPr isPhoto="0" userDrawn="0"/>
          </p:nvSpPr>
          <p:spPr bwMode="auto">
            <a:xfrm>
              <a:off x="6807899" y="2636450"/>
              <a:ext cx="102600" cy="22625"/>
            </a:xfrm>
            <a:custGeom>
              <a:avLst/>
              <a:gdLst/>
              <a:ahLst/>
              <a:cxnLst/>
              <a:rect l="l" t="t" r="r" b="b"/>
              <a:pathLst>
                <a:path w="4104" h="905" fill="norm" stroke="1"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796;p47" hidden="0"/>
            <p:cNvSpPr/>
            <p:nvPr isPhoto="0" userDrawn="0"/>
          </p:nvSpPr>
          <p:spPr bwMode="auto">
            <a:xfrm>
              <a:off x="6807899" y="2706075"/>
              <a:ext cx="102600" cy="29925"/>
            </a:xfrm>
            <a:custGeom>
              <a:avLst/>
              <a:gdLst/>
              <a:ahLst/>
              <a:cxnLst/>
              <a:rect l="l" t="t" r="r" b="b"/>
              <a:pathLst>
                <a:path w="4104" h="1197" fill="norm" stroke="1"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797;p47" hidden="0"/>
            <p:cNvSpPr/>
            <p:nvPr isPhoto="0" userDrawn="0"/>
          </p:nvSpPr>
          <p:spPr bwMode="auto">
            <a:xfrm>
              <a:off x="6811575" y="2463675"/>
              <a:ext cx="95275" cy="160600"/>
            </a:xfrm>
            <a:custGeom>
              <a:avLst/>
              <a:gdLst/>
              <a:ahLst/>
              <a:cxnLst/>
              <a:rect l="l" t="t" r="r" b="b"/>
              <a:pathLst>
                <a:path w="3811" h="6424" fill="norm" stroke="1"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798;p47" hidden="0"/>
            <p:cNvSpPr/>
            <p:nvPr isPhoto="0" userDrawn="0"/>
          </p:nvSpPr>
          <p:spPr bwMode="auto">
            <a:xfrm>
              <a:off x="6730350" y="2315899"/>
              <a:ext cx="257700" cy="308375"/>
            </a:xfrm>
            <a:custGeom>
              <a:avLst/>
              <a:gdLst/>
              <a:ahLst/>
              <a:cxnLst/>
              <a:rect l="l" t="t" r="r" b="b"/>
              <a:pathLst>
                <a:path w="10308" h="12335" fill="norm" stroke="1"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4" name="Rectángulo 3" hidden="0"/>
          <p:cNvSpPr/>
          <p:nvPr isPhoto="0" userDrawn="0"/>
        </p:nvSpPr>
        <p:spPr bwMode="auto">
          <a:xfrm>
            <a:off x="2728937" y="4209273"/>
            <a:ext cx="3307509" cy="369332"/>
          </a:xfrm>
          <a:prstGeom prst="rect">
            <a:avLst/>
          </a:prstGeom>
        </p:spPr>
        <p:txBody>
          <a:bodyPr wrap="none">
            <a:spAutoFit/>
          </a:bodyPr>
          <a:lstStyle/>
          <a:p>
            <a:pPr lvl="0" algn="ctr" defTabSz="1111250">
              <a:lnSpc>
                <a:spcPct val="90000"/>
              </a:lnSpc>
              <a:spcBef>
                <a:spcPts val="0"/>
              </a:spcBef>
              <a:spcAft>
                <a:spcPts val="0"/>
              </a:spcAft>
              <a:defRPr/>
            </a:pPr>
            <a:r>
              <a:rPr lang="es-AR" sz="2000" b="1">
                <a:solidFill>
                  <a:schemeClr val="bg1"/>
                </a:solidFill>
              </a:rPr>
              <a:t>BALANCE PROYECTADO</a:t>
            </a:r>
            <a:endParaRPr/>
          </a:p>
        </p:txBody>
      </p:sp>
      <p:grpSp>
        <p:nvGrpSpPr>
          <p:cNvPr id="3" name="Diagrama 2" hidden="0"/>
          <p:cNvGrpSpPr/>
          <p:nvPr isPhoto="0" userDrawn="0"/>
        </p:nvGrpSpPr>
        <p:grpSpPr bwMode="auto">
          <a:xfrm>
            <a:off x="2313307" y="418813"/>
            <a:ext cx="6096000" cy="4064000"/>
          </a:xfrm>
        </p:grpSpPr>
        <p:sp>
          <p:nvSpPr>
            <p:cNvPr id="0" name="" hidden="0"/>
            <p:cNvSpPr/>
            <p:nvPr isPhoto="0" userDrawn="0"/>
          </p:nvSpPr>
          <p:spPr bwMode="auto">
            <a:xfrm>
              <a:off x="0" y="9177"/>
              <a:ext cx="6096000" cy="444600"/>
            </a:xfrm>
            <a:prstGeom prst="roundRect">
              <a:avLst>
                <a:gd name="adj" fmla="val 16667"/>
              </a:avLst>
            </a:prstGeom>
            <a:solidFill>
              <a:schemeClr val="accent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Proyección de ventas </a:t>
              </a:r>
              <a:endParaRPr lang="es-AR" sz="1900"/>
            </a:p>
          </p:txBody>
        </p:sp>
        <p:sp>
          <p:nvSpPr>
            <p:cNvPr id="0" name="" hidden="0"/>
            <p:cNvSpPr/>
            <p:nvPr isPhoto="0" userDrawn="0"/>
          </p:nvSpPr>
          <p:spPr bwMode="auto">
            <a:xfrm>
              <a:off x="0" y="486160"/>
              <a:ext cx="6096000" cy="3146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4130" rIns="135128" bIns="24130" numCol="1" spcCol="1270" anchor="t" anchorCtr="0">
              <a:noAutofit/>
            </a:bodyPr>
            <a:lstStyle/>
            <a:p>
              <a:pPr marL="114300" lvl="1" indent="-114300" algn="ctr" defTabSz="666750">
                <a:lnSpc>
                  <a:spcPct val="90000"/>
                </a:lnSpc>
                <a:spcBef>
                  <a:spcPts val="0"/>
                </a:spcBef>
                <a:spcAft>
                  <a:spcPts val="0"/>
                </a:spcAft>
                <a:buChar char="••"/>
                <a:defRPr/>
              </a:pPr>
              <a:r>
                <a:rPr lang="es-ES" sz="1500"/>
                <a:t> ¿cuanto espero vender en los próximos meses?</a:t>
              </a:r>
              <a:endParaRPr lang="es-AR" sz="1500"/>
            </a:p>
          </p:txBody>
        </p:sp>
        <p:sp>
          <p:nvSpPr>
            <p:cNvPr id="0" name="" hidden="0"/>
            <p:cNvSpPr/>
            <p:nvPr isPhoto="0" userDrawn="0"/>
          </p:nvSpPr>
          <p:spPr bwMode="auto">
            <a:xfrm>
              <a:off x="0" y="800800"/>
              <a:ext cx="6096000" cy="444600"/>
            </a:xfrm>
            <a:prstGeom prst="roundRect">
              <a:avLst>
                <a:gd name="adj" fmla="val 16667"/>
              </a:avLst>
            </a:prstGeom>
            <a:solidFill>
              <a:schemeClr val="accent3">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Política de cobranzas</a:t>
              </a:r>
              <a:endParaRPr/>
            </a:p>
          </p:txBody>
        </p:sp>
        <p:sp>
          <p:nvSpPr>
            <p:cNvPr id="0" name="" hidden="0"/>
            <p:cNvSpPr/>
            <p:nvPr isPhoto="0" userDrawn="0"/>
          </p:nvSpPr>
          <p:spPr bwMode="auto">
            <a:xfrm>
              <a:off x="0" y="1245400"/>
              <a:ext cx="6096000" cy="3146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4130" rIns="135128" bIns="24130" numCol="1" spcCol="1270" anchor="t" anchorCtr="0">
              <a:noAutofit/>
            </a:bodyPr>
            <a:lstStyle/>
            <a:p>
              <a:pPr marL="114300" lvl="1" indent="-114300" algn="ctr" defTabSz="666750">
                <a:lnSpc>
                  <a:spcPct val="90000"/>
                </a:lnSpc>
                <a:spcBef>
                  <a:spcPts val="0"/>
                </a:spcBef>
                <a:spcAft>
                  <a:spcPts val="0"/>
                </a:spcAft>
                <a:buChar char="••"/>
                <a:defRPr/>
              </a:pPr>
              <a:r>
                <a:rPr lang="es-ES" sz="1500"/>
                <a:t>¿de contado o en cuenta corriente? ¿qué plazos?</a:t>
              </a:r>
              <a:endParaRPr lang="es-ES" sz="1500"/>
            </a:p>
          </p:txBody>
        </p:sp>
        <p:sp>
          <p:nvSpPr>
            <p:cNvPr id="0" name="" hidden="0"/>
            <p:cNvSpPr/>
            <p:nvPr isPhoto="0" userDrawn="0"/>
          </p:nvSpPr>
          <p:spPr bwMode="auto">
            <a:xfrm>
              <a:off x="0" y="1559086"/>
              <a:ext cx="6096000" cy="444600"/>
            </a:xfrm>
            <a:prstGeom prst="roundRect">
              <a:avLst>
                <a:gd name="adj" fmla="val 16667"/>
              </a:avLst>
            </a:prstGeom>
            <a:solidFill>
              <a:schemeClr val="accent4">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Política de pago a proveedores</a:t>
              </a:r>
              <a:endParaRPr lang="es-ES" sz="1900"/>
            </a:p>
          </p:txBody>
        </p:sp>
        <p:sp>
          <p:nvSpPr>
            <p:cNvPr id="0" name="" hidden="0"/>
            <p:cNvSpPr/>
            <p:nvPr isPhoto="0" userDrawn="0"/>
          </p:nvSpPr>
          <p:spPr bwMode="auto">
            <a:xfrm>
              <a:off x="0" y="2004640"/>
              <a:ext cx="6096000" cy="3146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4130" rIns="135128" bIns="24130" numCol="1" spcCol="1270" anchor="t" anchorCtr="0">
              <a:noAutofit/>
            </a:bodyPr>
            <a:lstStyle/>
            <a:p>
              <a:pPr marL="114300" lvl="1" indent="-114300" algn="l" defTabSz="666750">
                <a:lnSpc>
                  <a:spcPct val="90000"/>
                </a:lnSpc>
                <a:spcBef>
                  <a:spcPts val="0"/>
                </a:spcBef>
                <a:spcAft>
                  <a:spcPts val="0"/>
                </a:spcAft>
                <a:buChar char="••"/>
                <a:defRPr/>
              </a:pPr>
              <a:r>
                <a:rPr lang="es-ES" sz="1500"/>
                <a:t>¿de contado o en cuenta corriente? ¿qué plazos?</a:t>
              </a:r>
              <a:endParaRPr lang="es-ES" sz="1500"/>
            </a:p>
          </p:txBody>
        </p:sp>
        <p:sp>
          <p:nvSpPr>
            <p:cNvPr id="0" name="" hidden="0"/>
            <p:cNvSpPr/>
            <p:nvPr isPhoto="0" userDrawn="0"/>
          </p:nvSpPr>
          <p:spPr bwMode="auto">
            <a:xfrm>
              <a:off x="0" y="2319280"/>
              <a:ext cx="6096000" cy="444600"/>
            </a:xfrm>
            <a:prstGeom prst="roundRect">
              <a:avLst>
                <a:gd name="adj" fmla="val 16667"/>
              </a:avLst>
            </a:prstGeom>
            <a:solidFill>
              <a:schemeClr val="accent5">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Política de compras</a:t>
              </a:r>
              <a:endParaRPr/>
            </a:p>
          </p:txBody>
        </p:sp>
        <p:sp>
          <p:nvSpPr>
            <p:cNvPr id="0" name="" hidden="0"/>
            <p:cNvSpPr/>
            <p:nvPr isPhoto="0" userDrawn="0"/>
          </p:nvSpPr>
          <p:spPr bwMode="auto">
            <a:xfrm>
              <a:off x="0" y="2818600"/>
              <a:ext cx="6096000" cy="444600"/>
            </a:xfrm>
            <a:prstGeom prst="roundRect">
              <a:avLst>
                <a:gd name="adj" fmla="val 16667"/>
              </a:avLst>
            </a:prstGeom>
            <a:solidFill>
              <a:schemeClr val="accent6">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Nivel de stocks</a:t>
              </a:r>
              <a:endParaRPr/>
            </a:p>
          </p:txBody>
        </p:sp>
        <p:sp>
          <p:nvSpPr>
            <p:cNvPr id="0" name="" hidden="0"/>
            <p:cNvSpPr/>
            <p:nvPr isPhoto="0" userDrawn="0"/>
          </p:nvSpPr>
          <p:spPr bwMode="auto">
            <a:xfrm>
              <a:off x="0" y="3263200"/>
              <a:ext cx="6096000" cy="3146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4130" rIns="135128" bIns="24130" numCol="1" spcCol="1270" anchor="t" anchorCtr="0">
              <a:noAutofit/>
            </a:bodyPr>
            <a:lstStyle/>
            <a:p>
              <a:pPr marL="114300" lvl="1" indent="-114300" algn="ctr" defTabSz="666750">
                <a:lnSpc>
                  <a:spcPct val="90000"/>
                </a:lnSpc>
                <a:spcBef>
                  <a:spcPts val="0"/>
                </a:spcBef>
                <a:spcAft>
                  <a:spcPts val="0"/>
                </a:spcAft>
                <a:buChar char="••"/>
                <a:defRPr/>
              </a:pPr>
              <a:r>
                <a:rPr lang="es-ES" sz="1500"/>
                <a:t>Stock de seguridad / stock cero</a:t>
              </a:r>
              <a:endParaRPr/>
            </a:p>
          </p:txBody>
        </p:sp>
        <p:sp>
          <p:nvSpPr>
            <p:cNvPr id="0" name="" hidden="0"/>
            <p:cNvSpPr/>
            <p:nvPr isPhoto="0" userDrawn="0"/>
          </p:nvSpPr>
          <p:spPr bwMode="auto">
            <a:xfrm>
              <a:off x="0" y="3577840"/>
              <a:ext cx="6096000" cy="444600"/>
            </a:xfrm>
            <a:prstGeom prst="roundRect">
              <a:avLst>
                <a:gd name="adj" fmla="val 16667"/>
              </a:avLst>
            </a:prstGeom>
            <a:solidFill>
              <a:schemeClr val="accent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ts val="0"/>
                </a:spcBef>
                <a:spcAft>
                  <a:spcPts val="0"/>
                </a:spcAft>
                <a:defRPr/>
              </a:pPr>
              <a:r>
                <a:rPr lang="es-ES" sz="1900"/>
                <a:t>Conocer el proceso productivo</a:t>
              </a:r>
              <a:endParaRPr lang="es-ES" sz="1900"/>
            </a:p>
          </p:txBody>
        </p:sp>
      </p:grpSp>
      <p:grpSp>
        <p:nvGrpSpPr>
          <p:cNvPr id="14" name="Google Shape;760;p47" hidden="0"/>
          <p:cNvGrpSpPr/>
          <p:nvPr isPhoto="0" userDrawn="0"/>
        </p:nvGrpSpPr>
        <p:grpSpPr bwMode="auto">
          <a:xfrm>
            <a:off x="994410" y="894483"/>
            <a:ext cx="358351" cy="381822"/>
            <a:chOff x="5970800" y="1619250"/>
            <a:chExt cx="428650" cy="456725"/>
          </a:xfrm>
          <a:solidFill>
            <a:schemeClr val="accent3"/>
          </a:solidFill>
        </p:grpSpPr>
        <p:sp>
          <p:nvSpPr>
            <p:cNvPr id="15" name="Google Shape;761;p47" hidden="0"/>
            <p:cNvSpPr/>
            <p:nvPr isPhoto="0" userDrawn="0"/>
          </p:nvSpPr>
          <p:spPr bwMode="auto">
            <a:xfrm>
              <a:off x="5970800" y="1674200"/>
              <a:ext cx="377975" cy="377950"/>
            </a:xfrm>
            <a:custGeom>
              <a:avLst/>
              <a:gdLst/>
              <a:ahLst/>
              <a:cxnLst/>
              <a:rect l="l" t="t" r="r" b="b"/>
              <a:pathLst>
                <a:path w="15119" h="15118" fill="norm" stroke="1"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762;p47" hidden="0"/>
            <p:cNvSpPr/>
            <p:nvPr isPhoto="0" userDrawn="0"/>
          </p:nvSpPr>
          <p:spPr bwMode="auto">
            <a:xfrm>
              <a:off x="6068500" y="1771875"/>
              <a:ext cx="182575" cy="182600"/>
            </a:xfrm>
            <a:custGeom>
              <a:avLst/>
              <a:gdLst/>
              <a:ahLst/>
              <a:cxnLst/>
              <a:rect l="l" t="t" r="r" b="b"/>
              <a:pathLst>
                <a:path w="7303" h="7304" fill="norm" stroke="1"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763;p47" hidden="0"/>
            <p:cNvSpPr/>
            <p:nvPr isPhoto="0" userDrawn="0"/>
          </p:nvSpPr>
          <p:spPr bwMode="auto">
            <a:xfrm>
              <a:off x="5981175" y="2005125"/>
              <a:ext cx="75125" cy="70850"/>
            </a:xfrm>
            <a:custGeom>
              <a:avLst/>
              <a:gdLst/>
              <a:ahLst/>
              <a:cxnLst/>
              <a:rect l="l" t="t" r="r" b="b"/>
              <a:pathLst>
                <a:path w="3005" h="2834" fill="norm" stroke="1"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764;p47" hidden="0"/>
            <p:cNvSpPr/>
            <p:nvPr isPhoto="0" userDrawn="0"/>
          </p:nvSpPr>
          <p:spPr bwMode="auto">
            <a:xfrm>
              <a:off x="6263875" y="2005125"/>
              <a:ext cx="74525" cy="70850"/>
            </a:xfrm>
            <a:custGeom>
              <a:avLst/>
              <a:gdLst/>
              <a:ahLst/>
              <a:cxnLst/>
              <a:rect l="l" t="t" r="r" b="b"/>
              <a:pathLst>
                <a:path w="2981" h="2834" fill="norm" stroke="1"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765;p47" hidden="0"/>
            <p:cNvSpPr/>
            <p:nvPr isPhoto="0" userDrawn="0"/>
          </p:nvSpPr>
          <p:spPr bwMode="auto">
            <a:xfrm>
              <a:off x="6147875" y="1619250"/>
              <a:ext cx="251575" cy="255850"/>
            </a:xfrm>
            <a:custGeom>
              <a:avLst/>
              <a:gdLst/>
              <a:ahLst/>
              <a:cxnLst/>
              <a:rect l="l" t="t" r="r" b="b"/>
              <a:pathLst>
                <a:path w="10063" h="10234" fill="norm" stroke="1"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0" name="Google Shape;682;p47" hidden="0"/>
          <p:cNvGrpSpPr/>
          <p:nvPr isPhoto="0" userDrawn="0"/>
        </p:nvGrpSpPr>
        <p:grpSpPr bwMode="auto">
          <a:xfrm>
            <a:off x="1334971" y="2147115"/>
            <a:ext cx="336908" cy="330262"/>
            <a:chOff x="5983625" y="301625"/>
            <a:chExt cx="403000" cy="395050"/>
          </a:xfrm>
          <a:solidFill>
            <a:schemeClr val="accent4"/>
          </a:solidFill>
        </p:grpSpPr>
        <p:sp>
          <p:nvSpPr>
            <p:cNvPr id="21" name="Google Shape;683;p47" hidden="0"/>
            <p:cNvSpPr/>
            <p:nvPr isPhoto="0" userDrawn="0"/>
          </p:nvSpPr>
          <p:spPr bwMode="auto">
            <a:xfrm>
              <a:off x="5983625" y="319925"/>
              <a:ext cx="403000" cy="67200"/>
            </a:xfrm>
            <a:custGeom>
              <a:avLst/>
              <a:gdLst/>
              <a:ahLst/>
              <a:cxnLst/>
              <a:rect l="l" t="t" r="r" b="b"/>
              <a:pathLst>
                <a:path w="16120" h="2688" fill="norm" stroke="1"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684;p47" hidden="0"/>
            <p:cNvSpPr/>
            <p:nvPr isPhoto="0" userDrawn="0"/>
          </p:nvSpPr>
          <p:spPr bwMode="auto">
            <a:xfrm>
              <a:off x="5983625" y="664900"/>
              <a:ext cx="403000" cy="31775"/>
            </a:xfrm>
            <a:custGeom>
              <a:avLst/>
              <a:gdLst/>
              <a:ahLst/>
              <a:cxnLst/>
              <a:rect l="l" t="t" r="r" b="b"/>
              <a:pathLst>
                <a:path w="16120" h="1271" fill="norm" stroke="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685;p47" hidden="0"/>
            <p:cNvSpPr/>
            <p:nvPr isPhoto="0" userDrawn="0"/>
          </p:nvSpPr>
          <p:spPr bwMode="auto">
            <a:xfrm>
              <a:off x="6041025" y="301625"/>
              <a:ext cx="29325" cy="63500"/>
            </a:xfrm>
            <a:custGeom>
              <a:avLst/>
              <a:gdLst/>
              <a:ahLst/>
              <a:cxnLst/>
              <a:rect l="l" t="t" r="r" b="b"/>
              <a:pathLst>
                <a:path w="1173" h="2540" fill="norm" stroke="1"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686;p47" hidden="0"/>
            <p:cNvSpPr/>
            <p:nvPr isPhoto="0" userDrawn="0"/>
          </p:nvSpPr>
          <p:spPr bwMode="auto">
            <a:xfrm>
              <a:off x="6297450" y="301625"/>
              <a:ext cx="29350" cy="63500"/>
            </a:xfrm>
            <a:custGeom>
              <a:avLst/>
              <a:gdLst/>
              <a:ahLst/>
              <a:cxnLst/>
              <a:rect l="l" t="t" r="r" b="b"/>
              <a:pathLst>
                <a:path w="1174" h="2540" fill="norm" stroke="1"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687;p47" hidden="0"/>
            <p:cNvSpPr/>
            <p:nvPr isPhoto="0" userDrawn="0"/>
          </p:nvSpPr>
          <p:spPr bwMode="auto">
            <a:xfrm>
              <a:off x="6097200" y="509200"/>
              <a:ext cx="50700" cy="53775"/>
            </a:xfrm>
            <a:custGeom>
              <a:avLst/>
              <a:gdLst/>
              <a:ahLst/>
              <a:cxnLst/>
              <a:rect l="l" t="t" r="r" b="b"/>
              <a:pathLst>
                <a:path w="2028" h="2151" fill="norm" stroke="1" extrusionOk="0">
                  <a:moveTo>
                    <a:pt x="0" y="1"/>
                  </a:moveTo>
                  <a:lnTo>
                    <a:pt x="0" y="2150"/>
                  </a:lnTo>
                  <a:lnTo>
                    <a:pt x="2027" y="2150"/>
                  </a:lnTo>
                  <a:lnTo>
                    <a:pt x="2027"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688;p47" hidden="0"/>
            <p:cNvSpPr/>
            <p:nvPr isPhoto="0" userDrawn="0"/>
          </p:nvSpPr>
          <p:spPr bwMode="auto">
            <a:xfrm>
              <a:off x="6097200" y="448150"/>
              <a:ext cx="50700" cy="48875"/>
            </a:xfrm>
            <a:custGeom>
              <a:avLst/>
              <a:gdLst/>
              <a:ahLst/>
              <a:cxnLst/>
              <a:rect l="l" t="t" r="r" b="b"/>
              <a:pathLst>
                <a:path w="2028" h="1955" fill="norm" stroke="1" extrusionOk="0">
                  <a:moveTo>
                    <a:pt x="0" y="1"/>
                  </a:moveTo>
                  <a:lnTo>
                    <a:pt x="0" y="1954"/>
                  </a:lnTo>
                  <a:lnTo>
                    <a:pt x="2027" y="1954"/>
                  </a:lnTo>
                  <a:lnTo>
                    <a:pt x="2027"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689;p47" hidden="0"/>
            <p:cNvSpPr/>
            <p:nvPr isPhoto="0" userDrawn="0"/>
          </p:nvSpPr>
          <p:spPr bwMode="auto">
            <a:xfrm>
              <a:off x="6097200" y="575150"/>
              <a:ext cx="50700" cy="48875"/>
            </a:xfrm>
            <a:custGeom>
              <a:avLst/>
              <a:gdLst/>
              <a:ahLst/>
              <a:cxnLst/>
              <a:rect l="l" t="t" r="r" b="b"/>
              <a:pathLst>
                <a:path w="2028" h="1955" fill="norm" stroke="1" extrusionOk="0">
                  <a:moveTo>
                    <a:pt x="0" y="1"/>
                  </a:moveTo>
                  <a:lnTo>
                    <a:pt x="0" y="1954"/>
                  </a:lnTo>
                  <a:lnTo>
                    <a:pt x="2027" y="1954"/>
                  </a:lnTo>
                  <a:lnTo>
                    <a:pt x="2027"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690;p47" hidden="0"/>
            <p:cNvSpPr/>
            <p:nvPr isPhoto="0" userDrawn="0"/>
          </p:nvSpPr>
          <p:spPr bwMode="auto">
            <a:xfrm>
              <a:off x="6160075" y="575150"/>
              <a:ext cx="50100" cy="48875"/>
            </a:xfrm>
            <a:custGeom>
              <a:avLst/>
              <a:gdLst/>
              <a:ahLst/>
              <a:cxnLst/>
              <a:rect l="l" t="t" r="r" b="b"/>
              <a:pathLst>
                <a:path w="2004" h="1955" fill="norm" stroke="1" extrusionOk="0">
                  <a:moveTo>
                    <a:pt x="1" y="1"/>
                  </a:moveTo>
                  <a:lnTo>
                    <a:pt x="1" y="1954"/>
                  </a:lnTo>
                  <a:lnTo>
                    <a:pt x="2003" y="1954"/>
                  </a:lnTo>
                  <a:lnTo>
                    <a:pt x="2003"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691;p47" hidden="0"/>
            <p:cNvSpPr/>
            <p:nvPr isPhoto="0" userDrawn="0"/>
          </p:nvSpPr>
          <p:spPr bwMode="auto">
            <a:xfrm>
              <a:off x="6034300" y="509200"/>
              <a:ext cx="50700" cy="53775"/>
            </a:xfrm>
            <a:custGeom>
              <a:avLst/>
              <a:gdLst/>
              <a:ahLst/>
              <a:cxnLst/>
              <a:rect l="l" t="t" r="r" b="b"/>
              <a:pathLst>
                <a:path w="2028" h="2151" fill="norm" stroke="1" extrusionOk="0">
                  <a:moveTo>
                    <a:pt x="1" y="1"/>
                  </a:moveTo>
                  <a:lnTo>
                    <a:pt x="1" y="2150"/>
                  </a:lnTo>
                  <a:lnTo>
                    <a:pt x="2028" y="2150"/>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692;p47" hidden="0"/>
            <p:cNvSpPr/>
            <p:nvPr isPhoto="0" userDrawn="0"/>
          </p:nvSpPr>
          <p:spPr bwMode="auto">
            <a:xfrm>
              <a:off x="6034300" y="575150"/>
              <a:ext cx="50700" cy="48875"/>
            </a:xfrm>
            <a:custGeom>
              <a:avLst/>
              <a:gdLst/>
              <a:ahLst/>
              <a:cxnLst/>
              <a:rect l="l" t="t" r="r" b="b"/>
              <a:pathLst>
                <a:path w="2028" h="1955" fill="norm" stroke="1" extrusionOk="0">
                  <a:moveTo>
                    <a:pt x="1" y="1"/>
                  </a:moveTo>
                  <a:lnTo>
                    <a:pt x="1"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693;p47" hidden="0"/>
            <p:cNvSpPr/>
            <p:nvPr isPhoto="0" userDrawn="0"/>
          </p:nvSpPr>
          <p:spPr bwMode="auto">
            <a:xfrm>
              <a:off x="6034300" y="448150"/>
              <a:ext cx="50700" cy="48875"/>
            </a:xfrm>
            <a:custGeom>
              <a:avLst/>
              <a:gdLst/>
              <a:ahLst/>
              <a:cxnLst/>
              <a:rect l="l" t="t" r="r" b="b"/>
              <a:pathLst>
                <a:path w="2028" h="1955" fill="norm" stroke="1" extrusionOk="0">
                  <a:moveTo>
                    <a:pt x="1" y="1"/>
                  </a:moveTo>
                  <a:lnTo>
                    <a:pt x="1"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694;p47" hidden="0"/>
            <p:cNvSpPr/>
            <p:nvPr isPhoto="0" userDrawn="0"/>
          </p:nvSpPr>
          <p:spPr bwMode="auto">
            <a:xfrm>
              <a:off x="6160075" y="509200"/>
              <a:ext cx="50100" cy="53775"/>
            </a:xfrm>
            <a:custGeom>
              <a:avLst/>
              <a:gdLst/>
              <a:ahLst/>
              <a:cxnLst/>
              <a:rect l="l" t="t" r="r" b="b"/>
              <a:pathLst>
                <a:path w="2004" h="2151" fill="norm" stroke="1" extrusionOk="0">
                  <a:moveTo>
                    <a:pt x="1" y="1"/>
                  </a:moveTo>
                  <a:lnTo>
                    <a:pt x="1" y="2150"/>
                  </a:lnTo>
                  <a:lnTo>
                    <a:pt x="2003" y="2150"/>
                  </a:lnTo>
                  <a:lnTo>
                    <a:pt x="2003"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695;p47" hidden="0"/>
            <p:cNvSpPr/>
            <p:nvPr isPhoto="0" userDrawn="0"/>
          </p:nvSpPr>
          <p:spPr bwMode="auto">
            <a:xfrm>
              <a:off x="5983625" y="399300"/>
              <a:ext cx="403000" cy="272950"/>
            </a:xfrm>
            <a:custGeom>
              <a:avLst/>
              <a:gdLst/>
              <a:ahLst/>
              <a:cxnLst/>
              <a:rect l="l" t="t" r="r" b="b"/>
              <a:pathLst>
                <a:path w="16120" h="10918" fill="norm" stroke="1"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696;p47" hidden="0"/>
            <p:cNvSpPr/>
            <p:nvPr isPhoto="0" userDrawn="0"/>
          </p:nvSpPr>
          <p:spPr bwMode="auto">
            <a:xfrm>
              <a:off x="6285250" y="575150"/>
              <a:ext cx="50700" cy="48875"/>
            </a:xfrm>
            <a:custGeom>
              <a:avLst/>
              <a:gdLst/>
              <a:ahLst/>
              <a:cxnLst/>
              <a:rect l="l" t="t" r="r" b="b"/>
              <a:pathLst>
                <a:path w="2028" h="1955" fill="norm" stroke="1" extrusionOk="0">
                  <a:moveTo>
                    <a:pt x="0" y="1"/>
                  </a:moveTo>
                  <a:lnTo>
                    <a:pt x="0"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697;p47" hidden="0"/>
            <p:cNvSpPr/>
            <p:nvPr isPhoto="0" userDrawn="0"/>
          </p:nvSpPr>
          <p:spPr bwMode="auto">
            <a:xfrm>
              <a:off x="6285250" y="509200"/>
              <a:ext cx="50700" cy="53775"/>
            </a:xfrm>
            <a:custGeom>
              <a:avLst/>
              <a:gdLst/>
              <a:ahLst/>
              <a:cxnLst/>
              <a:rect l="l" t="t" r="r" b="b"/>
              <a:pathLst>
                <a:path w="2028" h="2151" fill="norm" stroke="1" extrusionOk="0">
                  <a:moveTo>
                    <a:pt x="0" y="1"/>
                  </a:moveTo>
                  <a:lnTo>
                    <a:pt x="0" y="2150"/>
                  </a:lnTo>
                  <a:lnTo>
                    <a:pt x="2028" y="2150"/>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698;p47" hidden="0"/>
            <p:cNvSpPr/>
            <p:nvPr isPhoto="0" userDrawn="0"/>
          </p:nvSpPr>
          <p:spPr bwMode="auto">
            <a:xfrm>
              <a:off x="6285250" y="448150"/>
              <a:ext cx="50700" cy="48875"/>
            </a:xfrm>
            <a:custGeom>
              <a:avLst/>
              <a:gdLst/>
              <a:ahLst/>
              <a:cxnLst/>
              <a:rect l="l" t="t" r="r" b="b"/>
              <a:pathLst>
                <a:path w="2028" h="1955" fill="norm" stroke="1" extrusionOk="0">
                  <a:moveTo>
                    <a:pt x="0" y="1"/>
                  </a:moveTo>
                  <a:lnTo>
                    <a:pt x="0"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699;p47" hidden="0"/>
            <p:cNvSpPr/>
            <p:nvPr isPhoto="0" userDrawn="0"/>
          </p:nvSpPr>
          <p:spPr bwMode="auto">
            <a:xfrm>
              <a:off x="6222350" y="575150"/>
              <a:ext cx="50700" cy="48875"/>
            </a:xfrm>
            <a:custGeom>
              <a:avLst/>
              <a:gdLst/>
              <a:ahLst/>
              <a:cxnLst/>
              <a:rect l="l" t="t" r="r" b="b"/>
              <a:pathLst>
                <a:path w="2028" h="1955" fill="norm" stroke="1" extrusionOk="0">
                  <a:moveTo>
                    <a:pt x="1" y="1"/>
                  </a:moveTo>
                  <a:lnTo>
                    <a:pt x="1"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700;p47" hidden="0"/>
            <p:cNvSpPr/>
            <p:nvPr isPhoto="0" userDrawn="0"/>
          </p:nvSpPr>
          <p:spPr bwMode="auto">
            <a:xfrm>
              <a:off x="6160075" y="448150"/>
              <a:ext cx="50100" cy="48875"/>
            </a:xfrm>
            <a:custGeom>
              <a:avLst/>
              <a:gdLst/>
              <a:ahLst/>
              <a:cxnLst/>
              <a:rect l="l" t="t" r="r" b="b"/>
              <a:pathLst>
                <a:path w="2004" h="1955" fill="norm" stroke="1" extrusionOk="0">
                  <a:moveTo>
                    <a:pt x="1" y="1"/>
                  </a:moveTo>
                  <a:lnTo>
                    <a:pt x="1" y="1954"/>
                  </a:lnTo>
                  <a:lnTo>
                    <a:pt x="2003" y="1954"/>
                  </a:lnTo>
                  <a:lnTo>
                    <a:pt x="2003"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701;p47" hidden="0"/>
            <p:cNvSpPr/>
            <p:nvPr isPhoto="0" userDrawn="0"/>
          </p:nvSpPr>
          <p:spPr bwMode="auto">
            <a:xfrm>
              <a:off x="6222350" y="509200"/>
              <a:ext cx="50700" cy="53775"/>
            </a:xfrm>
            <a:custGeom>
              <a:avLst/>
              <a:gdLst/>
              <a:ahLst/>
              <a:cxnLst/>
              <a:rect l="l" t="t" r="r" b="b"/>
              <a:pathLst>
                <a:path w="2028" h="2151" fill="norm" stroke="1" extrusionOk="0">
                  <a:moveTo>
                    <a:pt x="1" y="1"/>
                  </a:moveTo>
                  <a:lnTo>
                    <a:pt x="1" y="2150"/>
                  </a:lnTo>
                  <a:lnTo>
                    <a:pt x="2028" y="2150"/>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702;p47" hidden="0"/>
            <p:cNvSpPr/>
            <p:nvPr isPhoto="0" userDrawn="0"/>
          </p:nvSpPr>
          <p:spPr bwMode="auto">
            <a:xfrm>
              <a:off x="6222350" y="448150"/>
              <a:ext cx="50700" cy="48875"/>
            </a:xfrm>
            <a:custGeom>
              <a:avLst/>
              <a:gdLst/>
              <a:ahLst/>
              <a:cxnLst/>
              <a:rect l="l" t="t" r="r" b="b"/>
              <a:pathLst>
                <a:path w="2028" h="1955" fill="norm" stroke="1" extrusionOk="0">
                  <a:moveTo>
                    <a:pt x="1" y="1"/>
                  </a:moveTo>
                  <a:lnTo>
                    <a:pt x="1" y="1954"/>
                  </a:lnTo>
                  <a:lnTo>
                    <a:pt x="2028" y="1954"/>
                  </a:lnTo>
                  <a:lnTo>
                    <a:pt x="2028" y="1"/>
                  </a:lnTo>
                  <a:close/>
                </a:path>
              </a:pathLst>
            </a:custGeom>
            <a:grp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1" name="Google Shape;706;p47" hidden="0"/>
          <p:cNvGrpSpPr/>
          <p:nvPr isPhoto="0" userDrawn="0"/>
        </p:nvGrpSpPr>
        <p:grpSpPr bwMode="auto">
          <a:xfrm>
            <a:off x="593104" y="3110770"/>
            <a:ext cx="347107" cy="420111"/>
            <a:chOff x="584924" y="922575"/>
            <a:chExt cx="415200" cy="502525"/>
          </a:xfrm>
        </p:grpSpPr>
        <p:sp>
          <p:nvSpPr>
            <p:cNvPr id="42" name="Google Shape;707;p47" hidden="0"/>
            <p:cNvSpPr/>
            <p:nvPr isPhoto="0" userDrawn="0"/>
          </p:nvSpPr>
          <p:spPr bwMode="auto">
            <a:xfrm>
              <a:off x="584924" y="961025"/>
              <a:ext cx="378575" cy="464075"/>
            </a:xfrm>
            <a:custGeom>
              <a:avLst/>
              <a:gdLst/>
              <a:ahLst/>
              <a:cxnLst/>
              <a:rect l="l" t="t" r="r" b="b"/>
              <a:pathLst>
                <a:path w="15143" h="18563" fill="norm" stroke="1"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 name="Google Shape;708;p47" hidden="0"/>
            <p:cNvSpPr/>
            <p:nvPr isPhoto="0" userDrawn="0"/>
          </p:nvSpPr>
          <p:spPr bwMode="auto">
            <a:xfrm>
              <a:off x="621550" y="922575"/>
              <a:ext cx="378575" cy="464050"/>
            </a:xfrm>
            <a:custGeom>
              <a:avLst/>
              <a:gdLst/>
              <a:ahLst/>
              <a:cxnLst/>
              <a:rect l="l" t="t" r="r" b="b"/>
              <a:pathLst>
                <a:path w="15143" h="18562" fill="norm" stroke="1"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5"/>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709;p47" hidden="0"/>
            <p:cNvSpPr/>
            <p:nvPr isPhoto="0" userDrawn="0"/>
          </p:nvSpPr>
          <p:spPr bwMode="auto">
            <a:xfrm>
              <a:off x="915850" y="922575"/>
              <a:ext cx="84275" cy="84275"/>
            </a:xfrm>
            <a:custGeom>
              <a:avLst/>
              <a:gdLst/>
              <a:ahLst/>
              <a:cxnLst/>
              <a:rect l="l" t="t" r="r" b="b"/>
              <a:pathLst>
                <a:path w="3371" h="3371" fill="norm" stroke="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5" name="Google Shape;823;p47" hidden="0"/>
          <p:cNvGrpSpPr/>
          <p:nvPr isPhoto="0" userDrawn="0"/>
        </p:nvGrpSpPr>
        <p:grpSpPr bwMode="auto">
          <a:xfrm>
            <a:off x="541890" y="1839954"/>
            <a:ext cx="376743" cy="253204"/>
            <a:chOff x="1241275" y="3718400"/>
            <a:chExt cx="450650" cy="302875"/>
          </a:xfrm>
        </p:grpSpPr>
        <p:sp>
          <p:nvSpPr>
            <p:cNvPr id="46" name="Google Shape;824;p47" hidden="0"/>
            <p:cNvSpPr/>
            <p:nvPr isPhoto="0" userDrawn="0"/>
          </p:nvSpPr>
          <p:spPr bwMode="auto">
            <a:xfrm>
              <a:off x="1241275" y="3718400"/>
              <a:ext cx="450650" cy="302875"/>
            </a:xfrm>
            <a:custGeom>
              <a:avLst/>
              <a:gdLst/>
              <a:ahLst/>
              <a:cxnLst/>
              <a:rect l="l" t="t" r="r" b="b"/>
              <a:pathLst>
                <a:path w="18026" h="12115" fill="norm" stroke="1"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6"/>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 name="Google Shape;825;p47" hidden="0"/>
            <p:cNvSpPr/>
            <p:nvPr isPhoto="0" userDrawn="0"/>
          </p:nvSpPr>
          <p:spPr bwMode="auto">
            <a:xfrm>
              <a:off x="1293175" y="3895475"/>
              <a:ext cx="174050" cy="12225"/>
            </a:xfrm>
            <a:custGeom>
              <a:avLst/>
              <a:gdLst/>
              <a:ahLst/>
              <a:cxnLst/>
              <a:rect l="l" t="t" r="r" b="b"/>
              <a:pathLst>
                <a:path w="6962" h="489" fill="norm" stroke="1"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826;p47" hidden="0"/>
            <p:cNvSpPr/>
            <p:nvPr isPhoto="0" userDrawn="0"/>
          </p:nvSpPr>
          <p:spPr bwMode="auto">
            <a:xfrm>
              <a:off x="1293175" y="3935775"/>
              <a:ext cx="122750" cy="12225"/>
            </a:xfrm>
            <a:custGeom>
              <a:avLst/>
              <a:gdLst/>
              <a:ahLst/>
              <a:cxnLst/>
              <a:rect l="l" t="t" r="r" b="b"/>
              <a:pathLst>
                <a:path w="4910" h="489" fill="norm" stroke="1"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827;p47" hidden="0"/>
            <p:cNvSpPr/>
            <p:nvPr isPhoto="0" userDrawn="0"/>
          </p:nvSpPr>
          <p:spPr bwMode="auto">
            <a:xfrm>
              <a:off x="1570375" y="3901575"/>
              <a:ext cx="62300" cy="40325"/>
            </a:xfrm>
            <a:custGeom>
              <a:avLst/>
              <a:gdLst/>
              <a:ahLst/>
              <a:cxnLst/>
              <a:rect l="l" t="t" r="r" b="b"/>
              <a:pathLst>
                <a:path w="2492" h="1613" fill="norm" stroke="1"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0" name="Google Shape;848;p47" hidden="0"/>
          <p:cNvGrpSpPr/>
          <p:nvPr isPhoto="0" userDrawn="0"/>
        </p:nvGrpSpPr>
        <p:grpSpPr bwMode="auto">
          <a:xfrm>
            <a:off x="1367714" y="3087323"/>
            <a:ext cx="352207" cy="333836"/>
            <a:chOff x="5300399" y="3670175"/>
            <a:chExt cx="421300" cy="399325"/>
          </a:xfrm>
        </p:grpSpPr>
        <p:sp>
          <p:nvSpPr>
            <p:cNvPr id="51" name="Google Shape;849;p47" hidden="0"/>
            <p:cNvSpPr/>
            <p:nvPr isPhoto="0" userDrawn="0"/>
          </p:nvSpPr>
          <p:spPr bwMode="auto">
            <a:xfrm>
              <a:off x="5300399" y="3708025"/>
              <a:ext cx="421300" cy="267450"/>
            </a:xfrm>
            <a:custGeom>
              <a:avLst/>
              <a:gdLst/>
              <a:ahLst/>
              <a:cxnLst/>
              <a:rect l="l" t="t" r="r" b="b"/>
              <a:pathLst>
                <a:path w="16852" h="10698" fill="norm" stroke="1"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850;p47" hidden="0"/>
            <p:cNvSpPr/>
            <p:nvPr isPhoto="0" userDrawn="0"/>
          </p:nvSpPr>
          <p:spPr bwMode="auto">
            <a:xfrm>
              <a:off x="5498825" y="3670175"/>
              <a:ext cx="24450" cy="25650"/>
            </a:xfrm>
            <a:custGeom>
              <a:avLst/>
              <a:gdLst/>
              <a:ahLst/>
              <a:cxnLst/>
              <a:rect l="l" t="t" r="r" b="b"/>
              <a:pathLst>
                <a:path w="978" h="1026" fill="norm" stroke="1"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851;p47" hidden="0"/>
            <p:cNvSpPr/>
            <p:nvPr isPhoto="0" userDrawn="0"/>
          </p:nvSpPr>
          <p:spPr bwMode="auto">
            <a:xfrm>
              <a:off x="5366325" y="3987675"/>
              <a:ext cx="61100" cy="81825"/>
            </a:xfrm>
            <a:custGeom>
              <a:avLst/>
              <a:gdLst/>
              <a:ahLst/>
              <a:cxnLst/>
              <a:rect l="l" t="t" r="r" b="b"/>
              <a:pathLst>
                <a:path w="2444" h="3273" fill="norm" stroke="1"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852;p47" hidden="0"/>
            <p:cNvSpPr/>
            <p:nvPr isPhoto="0" userDrawn="0"/>
          </p:nvSpPr>
          <p:spPr bwMode="auto">
            <a:xfrm>
              <a:off x="5594700" y="3987675"/>
              <a:ext cx="61075" cy="81825"/>
            </a:xfrm>
            <a:custGeom>
              <a:avLst/>
              <a:gdLst/>
              <a:ahLst/>
              <a:cxnLst/>
              <a:rect l="l" t="t" r="r" b="b"/>
              <a:pathLst>
                <a:path w="2443" h="3273" fill="norm" stroke="1"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853;p47" hidden="0"/>
            <p:cNvSpPr/>
            <p:nvPr isPhoto="0" userDrawn="0"/>
          </p:nvSpPr>
          <p:spPr bwMode="auto">
            <a:xfrm>
              <a:off x="5324825" y="3732449"/>
              <a:ext cx="372475" cy="218600"/>
            </a:xfrm>
            <a:custGeom>
              <a:avLst/>
              <a:gdLst/>
              <a:ahLst/>
              <a:cxnLst/>
              <a:rect l="l" t="t" r="r" b="b"/>
              <a:pathLst>
                <a:path w="14899" h="8744" fill="norm" stroke="1"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2"/>
            </a:solidFill>
            <a:ln>
              <a:solidFill>
                <a:schemeClr val="dk1">
                  <a:shade val="95000"/>
                  <a:satMod val="10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4" name="Rectángulo 3" hidden="0"/>
          <p:cNvSpPr/>
          <p:nvPr isPhoto="0" userDrawn="0"/>
        </p:nvSpPr>
        <p:spPr bwMode="auto">
          <a:xfrm>
            <a:off x="2728937" y="4209273"/>
            <a:ext cx="3307509" cy="369332"/>
          </a:xfrm>
          <a:prstGeom prst="rect">
            <a:avLst/>
          </a:prstGeom>
        </p:spPr>
        <p:txBody>
          <a:bodyPr wrap="none">
            <a:spAutoFit/>
          </a:bodyPr>
          <a:lstStyle/>
          <a:p>
            <a:pPr lvl="0" algn="ctr" defTabSz="1111250">
              <a:lnSpc>
                <a:spcPct val="90000"/>
              </a:lnSpc>
              <a:spcBef>
                <a:spcPts val="0"/>
              </a:spcBef>
              <a:spcAft>
                <a:spcPts val="0"/>
              </a:spcAft>
              <a:defRPr/>
            </a:pPr>
            <a:r>
              <a:rPr lang="es-AR" sz="2000" b="1">
                <a:solidFill>
                  <a:schemeClr val="bg1"/>
                </a:solidFill>
              </a:rPr>
              <a:t>BALANCE PROYECTADO</a:t>
            </a:r>
            <a:endParaRPr/>
          </a:p>
        </p:txBody>
      </p:sp>
      <p:grpSp>
        <p:nvGrpSpPr>
          <p:cNvPr id="3" name="Diagrama 2" hidden="0"/>
          <p:cNvGrpSpPr/>
          <p:nvPr isPhoto="0" userDrawn="0"/>
        </p:nvGrpSpPr>
        <p:grpSpPr bwMode="auto">
          <a:xfrm>
            <a:off x="594212" y="514604"/>
            <a:ext cx="6096000" cy="4182329"/>
          </a:xfrm>
        </p:grpSpPr>
        <p:sp>
          <p:nvSpPr>
            <p:cNvPr id="0" name="" hidden="0"/>
            <p:cNvSpPr/>
            <p:nvPr isPhoto="0" userDrawn="0"/>
          </p:nvSpPr>
          <p:spPr bwMode="auto">
            <a:xfrm>
              <a:off x="0" y="11399"/>
              <a:ext cx="6096000" cy="491399"/>
            </a:xfrm>
            <a:prstGeom prst="roundRect">
              <a:avLst>
                <a:gd name="adj" fmla="val 16667"/>
              </a:avLst>
            </a:prstGeom>
            <a:solidFill>
              <a:schemeClr val="accent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Estructura de costos</a:t>
              </a:r>
              <a:endParaRPr lang="es-AR" sz="2100"/>
            </a:p>
          </p:txBody>
        </p:sp>
        <p:sp>
          <p:nvSpPr>
            <p:cNvPr id="0" name="" hidden="0"/>
            <p:cNvSpPr/>
            <p:nvPr isPhoto="0" userDrawn="0"/>
          </p:nvSpPr>
          <p:spPr bwMode="auto">
            <a:xfrm>
              <a:off x="0" y="541364"/>
              <a:ext cx="6096000" cy="52164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6670" rIns="149352" bIns="26670" numCol="1" spcCol="1270" anchor="t" anchorCtr="0">
              <a:noAutofit/>
            </a:bodyPr>
            <a:lstStyle/>
            <a:p>
              <a:pPr marL="171450" lvl="1" indent="-171450" algn="ctr" defTabSz="711200">
                <a:lnSpc>
                  <a:spcPct val="90000"/>
                </a:lnSpc>
                <a:spcBef>
                  <a:spcPts val="0"/>
                </a:spcBef>
                <a:spcAft>
                  <a:spcPts val="0"/>
                </a:spcAft>
                <a:buChar char="••"/>
                <a:defRPr/>
              </a:pPr>
              <a:r>
                <a:rPr lang="es-AR" sz="1600"/>
                <a:t>Directos / Indirectos</a:t>
              </a:r>
              <a:endParaRPr/>
            </a:p>
            <a:p>
              <a:pPr marL="171450" lvl="1" indent="-171450" algn="ctr" defTabSz="711200">
                <a:lnSpc>
                  <a:spcPct val="90000"/>
                </a:lnSpc>
                <a:spcBef>
                  <a:spcPts val="0"/>
                </a:spcBef>
                <a:spcAft>
                  <a:spcPts val="0"/>
                </a:spcAft>
                <a:buChar char="••"/>
                <a:defRPr/>
              </a:pPr>
              <a:r>
                <a:rPr lang="es-AR" sz="1600"/>
                <a:t>Fijos / Variables / Únicos</a:t>
              </a:r>
              <a:endParaRPr/>
            </a:p>
          </p:txBody>
        </p:sp>
        <p:sp>
          <p:nvSpPr>
            <p:cNvPr id="0" name="" hidden="0"/>
            <p:cNvSpPr/>
            <p:nvPr isPhoto="0" userDrawn="0"/>
          </p:nvSpPr>
          <p:spPr bwMode="auto">
            <a:xfrm>
              <a:off x="0" y="1063004"/>
              <a:ext cx="6096000" cy="491399"/>
            </a:xfrm>
            <a:prstGeom prst="roundRect">
              <a:avLst>
                <a:gd name="adj" fmla="val 16667"/>
              </a:avLst>
            </a:prstGeom>
            <a:solidFill>
              <a:schemeClr val="accent2"/>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AR" sz="2100"/>
                <a:t>Clasificarlos</a:t>
              </a:r>
              <a:endParaRPr/>
            </a:p>
          </p:txBody>
        </p:sp>
        <p:sp>
          <p:nvSpPr>
            <p:cNvPr id="0" name="" hidden="0"/>
            <p:cNvSpPr/>
            <p:nvPr isPhoto="0" userDrawn="0"/>
          </p:nvSpPr>
          <p:spPr bwMode="auto">
            <a:xfrm>
              <a:off x="0" y="1614884"/>
              <a:ext cx="6096000" cy="491399"/>
            </a:xfrm>
            <a:prstGeom prst="roundRect">
              <a:avLst>
                <a:gd name="adj" fmla="val 16667"/>
              </a:avLst>
            </a:prstGeom>
            <a:solidFill>
              <a:schemeClr val="accent4">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Sueldos y jornales</a:t>
              </a:r>
              <a:endParaRPr/>
            </a:p>
          </p:txBody>
        </p:sp>
        <p:sp>
          <p:nvSpPr>
            <p:cNvPr id="0" name="" hidden="0"/>
            <p:cNvSpPr/>
            <p:nvPr isPhoto="0" userDrawn="0"/>
          </p:nvSpPr>
          <p:spPr bwMode="auto">
            <a:xfrm>
              <a:off x="0" y="2106284"/>
              <a:ext cx="6096000" cy="3477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6670" rIns="149352" bIns="26670" numCol="1" spcCol="1270" anchor="t" anchorCtr="0">
              <a:noAutofit/>
            </a:bodyPr>
            <a:lstStyle/>
            <a:p>
              <a:pPr marL="171450" lvl="1" indent="-171450" algn="ctr" defTabSz="711200">
                <a:lnSpc>
                  <a:spcPct val="90000"/>
                </a:lnSpc>
                <a:spcBef>
                  <a:spcPts val="0"/>
                </a:spcBef>
                <a:spcAft>
                  <a:spcPts val="0"/>
                </a:spcAft>
                <a:buChar char="••"/>
                <a:defRPr/>
              </a:pPr>
              <a:r>
                <a:rPr lang="es-ES" sz="1600"/>
                <a:t>CCT / paritarias</a:t>
              </a:r>
              <a:endParaRPr/>
            </a:p>
          </p:txBody>
        </p:sp>
        <p:sp>
          <p:nvSpPr>
            <p:cNvPr id="0" name="" hidden="0"/>
            <p:cNvSpPr/>
            <p:nvPr isPhoto="0" userDrawn="0"/>
          </p:nvSpPr>
          <p:spPr bwMode="auto">
            <a:xfrm>
              <a:off x="0" y="2462971"/>
              <a:ext cx="6096000" cy="491399"/>
            </a:xfrm>
            <a:prstGeom prst="roundRect">
              <a:avLst>
                <a:gd name="adj" fmla="val 16667"/>
              </a:avLst>
            </a:prstGeom>
            <a:solidFill>
              <a:schemeClr val="accent5">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Carga impositiva</a:t>
              </a:r>
              <a:endParaRPr/>
            </a:p>
          </p:txBody>
        </p:sp>
        <p:sp>
          <p:nvSpPr>
            <p:cNvPr id="0" name="" hidden="0"/>
            <p:cNvSpPr/>
            <p:nvPr isPhoto="0" userDrawn="0"/>
          </p:nvSpPr>
          <p:spPr bwMode="auto">
            <a:xfrm>
              <a:off x="0" y="2966957"/>
              <a:ext cx="6096000" cy="3477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6670" rIns="149352" bIns="26670" numCol="1" spcCol="1270" anchor="t" anchorCtr="0">
              <a:noAutofit/>
            </a:bodyPr>
            <a:lstStyle/>
            <a:p>
              <a:pPr marL="171450" lvl="1" indent="-171450" algn="ctr" defTabSz="711200">
                <a:lnSpc>
                  <a:spcPct val="90000"/>
                </a:lnSpc>
                <a:spcBef>
                  <a:spcPts val="0"/>
                </a:spcBef>
                <a:spcAft>
                  <a:spcPts val="0"/>
                </a:spcAft>
                <a:buChar char="••"/>
                <a:defRPr/>
              </a:pPr>
              <a:r>
                <a:rPr lang="es-ES" sz="1600"/>
                <a:t>Impuestos que gravan la actividad</a:t>
              </a:r>
              <a:endParaRPr/>
            </a:p>
          </p:txBody>
        </p:sp>
        <p:sp>
          <p:nvSpPr>
            <p:cNvPr id="0" name="" hidden="0"/>
            <p:cNvSpPr/>
            <p:nvPr isPhoto="0" userDrawn="0"/>
          </p:nvSpPr>
          <p:spPr bwMode="auto">
            <a:xfrm>
              <a:off x="0" y="3293204"/>
              <a:ext cx="6096000" cy="491399"/>
            </a:xfrm>
            <a:prstGeom prst="roundRect">
              <a:avLst>
                <a:gd name="adj" fmla="val 16667"/>
              </a:avLst>
            </a:prstGeom>
            <a:solidFill>
              <a:schemeClr val="accent6">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ts val="0"/>
                </a:spcBef>
                <a:spcAft>
                  <a:spcPts val="0"/>
                </a:spcAft>
                <a:defRPr/>
              </a:pPr>
              <a:r>
                <a:rPr lang="es-ES" sz="2100"/>
                <a:t>Variables externas</a:t>
              </a:r>
              <a:endParaRPr/>
            </a:p>
          </p:txBody>
        </p:sp>
        <p:sp>
          <p:nvSpPr>
            <p:cNvPr id="0" name="" hidden="0"/>
            <p:cNvSpPr/>
            <p:nvPr isPhoto="0" userDrawn="0"/>
          </p:nvSpPr>
          <p:spPr bwMode="auto">
            <a:xfrm>
              <a:off x="0" y="3784604"/>
              <a:ext cx="6096000" cy="34776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93548" tIns="26670" rIns="149352" bIns="26670" numCol="1" spcCol="1270" anchor="t" anchorCtr="0">
              <a:noAutofit/>
            </a:bodyPr>
            <a:lstStyle/>
            <a:p>
              <a:pPr marL="171450" lvl="1" indent="-171450" algn="ctr" defTabSz="711200">
                <a:lnSpc>
                  <a:spcPct val="90000"/>
                </a:lnSpc>
                <a:spcBef>
                  <a:spcPts val="0"/>
                </a:spcBef>
                <a:spcAft>
                  <a:spcPts val="0"/>
                </a:spcAft>
                <a:buChar char="••"/>
                <a:defRPr/>
              </a:pPr>
              <a:r>
                <a:rPr lang="es-ES" sz="1600"/>
                <a:t>Situación económica: inflación, dólar, tasas de interés</a:t>
              </a:r>
              <a:endParaRPr/>
            </a:p>
          </p:txBody>
        </p:sp>
      </p:grpSp>
      <p:grpSp>
        <p:nvGrpSpPr>
          <p:cNvPr id="56" name="Google Shape;729;p47" hidden="0"/>
          <p:cNvGrpSpPr/>
          <p:nvPr isPhoto="0" userDrawn="0"/>
        </p:nvGrpSpPr>
        <p:grpSpPr bwMode="auto">
          <a:xfrm>
            <a:off x="8146421" y="1322901"/>
            <a:ext cx="404290" cy="405314"/>
            <a:chOff x="6617400" y="931125"/>
            <a:chExt cx="483600" cy="484825"/>
          </a:xfrm>
        </p:grpSpPr>
        <p:sp>
          <p:nvSpPr>
            <p:cNvPr id="57" name="Google Shape;730;p47" hidden="0"/>
            <p:cNvSpPr/>
            <p:nvPr isPhoto="0" userDrawn="0"/>
          </p:nvSpPr>
          <p:spPr bwMode="auto">
            <a:xfrm>
              <a:off x="6843925" y="1183900"/>
              <a:ext cx="121525" cy="232050"/>
            </a:xfrm>
            <a:custGeom>
              <a:avLst/>
              <a:gdLst/>
              <a:ahLst/>
              <a:cxnLst/>
              <a:rect l="l" t="t" r="r" b="b"/>
              <a:pathLst>
                <a:path w="4861" h="9282" fill="norm" stroke="1"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731;p47" hidden="0"/>
            <p:cNvSpPr/>
            <p:nvPr isPhoto="0" userDrawn="0"/>
          </p:nvSpPr>
          <p:spPr bwMode="auto">
            <a:xfrm>
              <a:off x="6617400" y="931125"/>
              <a:ext cx="483600" cy="259500"/>
            </a:xfrm>
            <a:custGeom>
              <a:avLst/>
              <a:gdLst/>
              <a:ahLst/>
              <a:cxnLst/>
              <a:rect l="l" t="t" r="r" b="b"/>
              <a:pathLst>
                <a:path w="19344" h="10380" fill="norm" stroke="1"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9" name="Google Shape;780;p47" hidden="0"/>
          <p:cNvGrpSpPr/>
          <p:nvPr isPhoto="0" userDrawn="0"/>
        </p:nvGrpSpPr>
        <p:grpSpPr bwMode="auto">
          <a:xfrm>
            <a:off x="7558125" y="3620745"/>
            <a:ext cx="170502" cy="425733"/>
            <a:chOff x="3386850" y="2264625"/>
            <a:chExt cx="203950" cy="509250"/>
          </a:xfrm>
          <a:solidFill>
            <a:schemeClr val="accent4"/>
          </a:solidFill>
        </p:grpSpPr>
        <p:sp>
          <p:nvSpPr>
            <p:cNvPr id="60" name="Google Shape;781;p47" hidden="0"/>
            <p:cNvSpPr/>
            <p:nvPr isPhoto="0" userDrawn="0"/>
          </p:nvSpPr>
          <p:spPr bwMode="auto">
            <a:xfrm>
              <a:off x="3386850" y="2370850"/>
              <a:ext cx="203950" cy="403025"/>
            </a:xfrm>
            <a:custGeom>
              <a:avLst/>
              <a:gdLst/>
              <a:ahLst/>
              <a:cxnLst/>
              <a:rect l="l" t="t" r="r" b="b"/>
              <a:pathLst>
                <a:path w="8158" h="16121" fill="norm" stroke="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grpFill/>
            <a:ln>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782;p47" hidden="0"/>
            <p:cNvSpPr/>
            <p:nvPr isPhoto="0" userDrawn="0"/>
          </p:nvSpPr>
          <p:spPr bwMode="auto">
            <a:xfrm>
              <a:off x="3446075" y="2264625"/>
              <a:ext cx="85500" cy="94050"/>
            </a:xfrm>
            <a:custGeom>
              <a:avLst/>
              <a:gdLst/>
              <a:ahLst/>
              <a:cxnLst/>
              <a:rect l="l" t="t" r="r" b="b"/>
              <a:pathLst>
                <a:path w="3420" h="3762" fill="norm" stroke="1"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grpFill/>
            <a:ln>
              <a:solidFill>
                <a:schemeClr val="accent4">
                  <a:lumMod val="7500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2" name="Google Shape;811;p47" hidden="0"/>
          <p:cNvGrpSpPr/>
          <p:nvPr isPhoto="0" userDrawn="0"/>
        </p:nvGrpSpPr>
        <p:grpSpPr bwMode="auto">
          <a:xfrm>
            <a:off x="7529665" y="2127155"/>
            <a:ext cx="427780" cy="316489"/>
            <a:chOff x="5255200" y="3006475"/>
            <a:chExt cx="511700" cy="378575"/>
          </a:xfrm>
          <a:solidFill>
            <a:schemeClr val="accent2"/>
          </a:solidFill>
        </p:grpSpPr>
        <p:sp>
          <p:nvSpPr>
            <p:cNvPr id="63" name="Google Shape;812;p47" hidden="0"/>
            <p:cNvSpPr/>
            <p:nvPr isPhoto="0" userDrawn="0"/>
          </p:nvSpPr>
          <p:spPr bwMode="auto">
            <a:xfrm>
              <a:off x="5255200" y="3006475"/>
              <a:ext cx="349900" cy="349875"/>
            </a:xfrm>
            <a:custGeom>
              <a:avLst/>
              <a:gdLst/>
              <a:ahLst/>
              <a:cxnLst/>
              <a:rect l="l" t="t" r="r" b="b"/>
              <a:pathLst>
                <a:path w="13996" h="13995" fill="norm" stroke="1"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solidFill>
                <a:schemeClr val="dk1">
                  <a:hueOff val="0"/>
                  <a:satOff val="0"/>
                  <a:lumOff val="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813;p47" hidden="0"/>
            <p:cNvSpPr/>
            <p:nvPr isPhoto="0" userDrawn="0"/>
          </p:nvSpPr>
          <p:spPr bwMode="auto">
            <a:xfrm>
              <a:off x="5567825" y="3185975"/>
              <a:ext cx="199075" cy="199075"/>
            </a:xfrm>
            <a:custGeom>
              <a:avLst/>
              <a:gdLst/>
              <a:ahLst/>
              <a:cxnLst/>
              <a:rect l="l" t="t" r="r" b="b"/>
              <a:pathLst>
                <a:path w="7963" h="7963" fill="norm" stroke="1"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solidFill>
                <a:schemeClr val="dk1">
                  <a:hueOff val="0"/>
                  <a:satOff val="0"/>
                  <a:lumOff val="0"/>
                </a:schemeClr>
              </a:solid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5" name="Google Shape;832;p47" hidden="0"/>
          <p:cNvGrpSpPr/>
          <p:nvPr isPhoto="0" userDrawn="0"/>
        </p:nvGrpSpPr>
        <p:grpSpPr bwMode="auto">
          <a:xfrm>
            <a:off x="7322015" y="775466"/>
            <a:ext cx="359355" cy="301190"/>
            <a:chOff x="2599825" y="3689699"/>
            <a:chExt cx="429850" cy="360275"/>
          </a:xfrm>
          <a:solidFill>
            <a:schemeClr val="accent5">
              <a:hueOff val="0"/>
              <a:satOff val="0"/>
              <a:lumOff val="0"/>
            </a:schemeClr>
          </a:solidFill>
        </p:grpSpPr>
        <p:sp>
          <p:nvSpPr>
            <p:cNvPr id="66" name="Google Shape;833;p47" hidden="0"/>
            <p:cNvSpPr/>
            <p:nvPr isPhoto="0" userDrawn="0"/>
          </p:nvSpPr>
          <p:spPr bwMode="auto">
            <a:xfrm>
              <a:off x="2599825" y="3689699"/>
              <a:ext cx="429850" cy="169150"/>
            </a:xfrm>
            <a:custGeom>
              <a:avLst/>
              <a:gdLst/>
              <a:ahLst/>
              <a:cxnLst/>
              <a:rect l="l" t="t" r="r" b="b"/>
              <a:pathLst>
                <a:path w="17194" h="6766" fill="norm" stroke="1"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834;p47" hidden="0"/>
            <p:cNvSpPr/>
            <p:nvPr isPhoto="0" userDrawn="0"/>
          </p:nvSpPr>
          <p:spPr bwMode="auto">
            <a:xfrm>
              <a:off x="2599825" y="3861275"/>
              <a:ext cx="429850" cy="188699"/>
            </a:xfrm>
            <a:custGeom>
              <a:avLst/>
              <a:gdLst/>
              <a:ahLst/>
              <a:cxnLst/>
              <a:rect l="l" t="t" r="r" b="b"/>
              <a:pathLst>
                <a:path w="17194" h="7548" fill="norm" stroke="1"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8" name="Google Shape;778;p47" hidden="0"/>
          <p:cNvSpPr/>
          <p:nvPr isPhoto="0" userDrawn="0"/>
        </p:nvSpPr>
        <p:spPr bwMode="auto">
          <a:xfrm>
            <a:off x="8146421" y="3143530"/>
            <a:ext cx="319561" cy="319561"/>
          </a:xfrm>
          <a:custGeom>
            <a:avLst/>
            <a:gdLst/>
            <a:ahLst/>
            <a:cxnLst/>
            <a:rect l="l" t="t" r="r" b="b"/>
            <a:pathLst>
              <a:path w="15290" h="15290" fill="norm" stroke="1"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 name="Google Shape;147;p19"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4" name="10 Diagrama" hidden="0"/>
          <p:cNvGrpSpPr/>
          <p:nvPr isPhoto="0" userDrawn="0"/>
        </p:nvGrpSpPr>
        <p:grpSpPr bwMode="auto">
          <a:xfrm>
            <a:off x="1814260" y="362180"/>
            <a:ext cx="4572032" cy="3429024"/>
          </a:xfrm>
        </p:grpSpPr>
        <p:sp>
          <p:nvSpPr>
            <p:cNvPr id="0" name="" hidden="0"/>
            <p:cNvSpPr/>
            <p:nvPr isPhoto="0" userDrawn="0"/>
          </p:nvSpPr>
          <p:spPr bwMode="auto">
            <a:xfrm>
              <a:off x="825891" y="789137"/>
              <a:ext cx="2764650" cy="960126"/>
            </a:xfrm>
            <a:prstGeom prst="ellipse">
              <a:avLst/>
            </a:prstGeom>
            <a:solidFill>
              <a:schemeClr val="accent1">
                <a:tint val="50000"/>
                <a:hueOff val="0"/>
                <a:satOff val="0"/>
                <a:lumOff val="0"/>
                <a:alphaOff val="0"/>
                <a:alpha val="40000"/>
              </a:schemeClr>
            </a:solidFill>
            <a:ln w="9525" cap="flat" cmpd="sng" algn="ctr">
              <a:solidFill>
                <a:schemeClr val="accent2">
                  <a:hueOff val="0"/>
                  <a:satOff val="0"/>
                  <a:lumOff val="0"/>
                  <a:alphaOff val="0"/>
                </a:schemeClr>
              </a:solidFill>
              <a:prstDash val="solid"/>
            </a:ln>
            <a:effectLst/>
          </p:spPr>
          <p:style>
            <a:lnRef idx="1">
              <a:srgbClr val="000000"/>
            </a:lnRef>
            <a:fillRef idx="1">
              <a:srgbClr val="000000"/>
            </a:fillRef>
            <a:effectRef idx="0">
              <a:srgbClr val="000000"/>
            </a:effectRef>
            <a:fontRef idx="minor"/>
          </p:style>
        </p:sp>
        <p:sp>
          <p:nvSpPr>
            <p:cNvPr id="0" name="" hidden="0"/>
            <p:cNvSpPr/>
            <p:nvPr isPhoto="0" userDrawn="0"/>
          </p:nvSpPr>
          <p:spPr bwMode="auto">
            <a:xfrm>
              <a:off x="2071702" y="2625223"/>
              <a:ext cx="535785" cy="342902"/>
            </a:xfrm>
            <a:prstGeom prst="downArrow">
              <a:avLst>
                <a:gd name="adj1" fmla="val 50000"/>
                <a:gd name="adj2" fmla="val 50000"/>
              </a:avLst>
            </a:prstGeom>
            <a:solidFill>
              <a:schemeClr val="accent2">
                <a:tint val="40000"/>
                <a:hueOff val="0"/>
                <a:satOff val="0"/>
                <a:lumOff val="0"/>
                <a:alphaOff val="0"/>
              </a:schemeClr>
            </a:solidFill>
            <a:ln>
              <a:noFill/>
            </a:ln>
            <a:effectLst/>
          </p:spPr>
          <p:style>
            <a:lnRef idx="0">
              <a:srgbClr val="000000"/>
            </a:lnRef>
            <a:fillRef idx="1">
              <a:srgbClr val="000000"/>
            </a:fillRef>
            <a:effectRef idx="0">
              <a:srgbClr val="000000"/>
            </a:effectRef>
            <a:fontRef idx="minor"/>
          </p:style>
        </p:sp>
        <p:sp>
          <p:nvSpPr>
            <p:cNvPr id="0" name="" hidden="0"/>
            <p:cNvSpPr/>
            <p:nvPr isPhoto="0" userDrawn="0"/>
          </p:nvSpPr>
          <p:spPr bwMode="auto">
            <a:xfrm>
              <a:off x="1152740" y="2786081"/>
              <a:ext cx="2571768" cy="642942"/>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142240" tIns="142240" rIns="142240" bIns="142240" numCol="1" spcCol="1270" anchor="ctr" anchorCtr="0">
              <a:noAutofit/>
            </a:bodyPr>
            <a:lstStyle/>
            <a:p>
              <a:pPr lvl="0" algn="ctr" defTabSz="889000">
                <a:lnSpc>
                  <a:spcPct val="90000"/>
                </a:lnSpc>
                <a:spcBef>
                  <a:spcPts val="0"/>
                </a:spcBef>
                <a:spcAft>
                  <a:spcPts val="0"/>
                </a:spcAft>
                <a:defRPr/>
              </a:pPr>
              <a:endParaRPr lang="es-ES" sz="2000" b="1"/>
            </a:p>
            <a:p>
              <a:pPr lvl="0" algn="ctr" defTabSz="889000">
                <a:lnSpc>
                  <a:spcPct val="90000"/>
                </a:lnSpc>
                <a:spcBef>
                  <a:spcPts val="0"/>
                </a:spcBef>
                <a:spcAft>
                  <a:spcPts val="0"/>
                </a:spcAft>
                <a:defRPr/>
              </a:pPr>
              <a:r>
                <a:rPr lang="es-ES" sz="2000" b="1"/>
                <a:t>BALANCE PROYECTADO</a:t>
              </a:r>
              <a:endParaRPr lang="es-ES" sz="2000" b="1"/>
            </a:p>
          </p:txBody>
        </p:sp>
        <p:sp>
          <p:nvSpPr>
            <p:cNvPr id="0" name="" hidden="0"/>
            <p:cNvSpPr/>
            <p:nvPr isPhoto="0" userDrawn="0"/>
          </p:nvSpPr>
          <p:spPr bwMode="auto">
            <a:xfrm>
              <a:off x="1477162" y="1539828"/>
              <a:ext cx="1798813" cy="964413"/>
            </a:xfrm>
            <a:prstGeom prst="ellipse">
              <a:avLst/>
            </a:prstGeom>
            <a:solidFill>
              <a:schemeClr val="accent1"/>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ts val="0"/>
                </a:spcBef>
                <a:spcAft>
                  <a:spcPts val="0"/>
                </a:spcAft>
                <a:defRPr/>
              </a:pPr>
              <a:r>
                <a:rPr lang="es-ES" sz="1100" b="1"/>
                <a:t>PRESUPUESTO FINANCIERO</a:t>
              </a:r>
              <a:endParaRPr lang="es-ES" sz="1100" b="1"/>
            </a:p>
          </p:txBody>
        </p:sp>
        <p:sp>
          <p:nvSpPr>
            <p:cNvPr id="0" name="" hidden="0"/>
            <p:cNvSpPr/>
            <p:nvPr isPhoto="0" userDrawn="0"/>
          </p:nvSpPr>
          <p:spPr bwMode="auto">
            <a:xfrm>
              <a:off x="878680" y="820442"/>
              <a:ext cx="1607358" cy="964413"/>
            </a:xfrm>
            <a:prstGeom prst="ellipse">
              <a:avLst/>
            </a:prstGeom>
            <a:solidFill>
              <a:schemeClr val="accent4"/>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ts val="0"/>
                </a:spcBef>
                <a:spcAft>
                  <a:spcPts val="0"/>
                </a:spcAft>
                <a:defRPr/>
              </a:pPr>
              <a:r>
                <a:rPr lang="es-ES" sz="1100" b="1"/>
                <a:t>PRESUPUESTO ECONÓMICO</a:t>
              </a:r>
              <a:endParaRPr lang="es-ES" sz="1100" b="1"/>
            </a:p>
          </p:txBody>
        </p:sp>
        <p:sp>
          <p:nvSpPr>
            <p:cNvPr id="0" name="" hidden="0"/>
            <p:cNvSpPr/>
            <p:nvPr isPhoto="0" userDrawn="0"/>
          </p:nvSpPr>
          <p:spPr bwMode="auto">
            <a:xfrm>
              <a:off x="741952" y="601107"/>
              <a:ext cx="3000396" cy="2400315"/>
            </a:xfrm>
            <a:prstGeom prst="funnel">
              <a:avLst/>
            </a:prstGeom>
            <a:solidFill>
              <a:schemeClr val="lt1">
                <a:hueOff val="0"/>
                <a:satOff val="0"/>
                <a:lumOff val="0"/>
                <a:alphaOff val="0"/>
                <a:alpha val="40000"/>
              </a:schemeClr>
            </a:solidFill>
            <a:ln>
              <a:noFill/>
            </a:ln>
            <a:effectLst>
              <a:outerShdw blurRad="40000" dist="20000" dir="5400000" rotWithShape="0">
                <a:srgbClr val="000000">
                  <a:alpha val="38000"/>
                </a:srgbClr>
              </a:outerShdw>
            </a:effectLst>
          </p:spPr>
          <p:style>
            <a:lnRef idx="0">
              <a:srgbClr val="000000"/>
            </a:lnRef>
            <a:fillRef idx="1">
              <a:srgbClr val="000000"/>
            </a:fillRef>
            <a:effectRef idx="1">
              <a:srgbClr val="000000"/>
            </a:effectRef>
            <a:fontRef idx="minor"/>
          </p:style>
        </p:sp>
      </p:grpSp>
      <p:sp>
        <p:nvSpPr>
          <p:cNvPr id="15" name="6 Elipse" hidden="0"/>
          <p:cNvSpPr/>
          <p:nvPr isPhoto="0" userDrawn="0"/>
        </p:nvSpPr>
        <p:spPr bwMode="auto">
          <a:xfrm>
            <a:off x="5002984" y="942696"/>
            <a:ext cx="1071562" cy="571500"/>
          </a:xfrm>
          <a:prstGeom prst="ellipse">
            <a:avLst/>
          </a:prstGeom>
          <a:gradFill>
            <a:gsLst>
              <a:gs pos="5000">
                <a:schemeClr val="tx2">
                  <a:lumMod val="90000"/>
                </a:schemeClr>
              </a:gs>
              <a:gs pos="90250">
                <a:srgbClr val="FFE7D0"/>
              </a:gs>
              <a:gs pos="96000">
                <a:schemeClr val="accent4">
                  <a:tint val="37000"/>
                  <a:satMod val="300000"/>
                </a:schemeClr>
              </a:gs>
              <a:gs pos="100000">
                <a:schemeClr val="accent4">
                  <a:tint val="15000"/>
                  <a:satMod val="350000"/>
                </a:schemeClr>
              </a:gs>
            </a:gsLst>
            <a:lin ang="16200000" scaled="1"/>
          </a:gra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ES" sz="800"/>
              <a:t>P. PARCIALES</a:t>
            </a:r>
            <a:endParaRPr/>
          </a:p>
        </p:txBody>
      </p:sp>
      <p:sp>
        <p:nvSpPr>
          <p:cNvPr id="16" name="7 Elipse" hidden="0"/>
          <p:cNvSpPr/>
          <p:nvPr isPhoto="0" userDrawn="0"/>
        </p:nvSpPr>
        <p:spPr bwMode="auto">
          <a:xfrm>
            <a:off x="4485045" y="905069"/>
            <a:ext cx="1071562" cy="571500"/>
          </a:xfrm>
          <a:prstGeom prst="ellipse">
            <a:avLst/>
          </a:prstGeom>
          <a:gradFill>
            <a:gsLst>
              <a:gs pos="5000">
                <a:schemeClr val="tx2">
                  <a:lumMod val="90000"/>
                </a:schemeClr>
              </a:gs>
              <a:gs pos="90250">
                <a:srgbClr val="FFE7D0"/>
              </a:gs>
              <a:gs pos="96000">
                <a:schemeClr val="accent4">
                  <a:tint val="37000"/>
                  <a:satMod val="300000"/>
                </a:schemeClr>
              </a:gs>
              <a:gs pos="100000">
                <a:schemeClr val="accent4">
                  <a:tint val="15000"/>
                  <a:satMod val="350000"/>
                </a:schemeClr>
              </a:gs>
            </a:gsLst>
            <a:lin ang="16200000" scaled="1"/>
          </a:gra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ES" sz="800"/>
              <a:t>P. PARCIALES</a:t>
            </a:r>
            <a:endParaRPr/>
          </a:p>
        </p:txBody>
      </p:sp>
      <p:sp>
        <p:nvSpPr>
          <p:cNvPr id="17" name="9 Elipse" hidden="0"/>
          <p:cNvSpPr/>
          <p:nvPr isPhoto="0" userDrawn="0"/>
        </p:nvSpPr>
        <p:spPr bwMode="auto">
          <a:xfrm>
            <a:off x="3663514" y="652438"/>
            <a:ext cx="1071562" cy="571500"/>
          </a:xfrm>
          <a:prstGeom prst="ellipse">
            <a:avLst/>
          </a:prstGeom>
          <a:gradFill>
            <a:gsLst>
              <a:gs pos="5000">
                <a:schemeClr val="tx2">
                  <a:lumMod val="90000"/>
                </a:schemeClr>
              </a:gs>
              <a:gs pos="90250">
                <a:srgbClr val="FFE7D0"/>
              </a:gs>
              <a:gs pos="96000">
                <a:schemeClr val="accent4">
                  <a:tint val="37000"/>
                  <a:satMod val="300000"/>
                </a:schemeClr>
              </a:gs>
              <a:gs pos="100000">
                <a:schemeClr val="accent4">
                  <a:tint val="15000"/>
                  <a:satMod val="350000"/>
                </a:schemeClr>
              </a:gs>
            </a:gsLst>
            <a:lin ang="16200000" scaled="1"/>
          </a:gra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ES" sz="800"/>
              <a:t>P. PARCIALES</a:t>
            </a:r>
            <a:endParaRPr/>
          </a:p>
        </p:txBody>
      </p:sp>
      <p:sp>
        <p:nvSpPr>
          <p:cNvPr id="18" name="11 Elipse" hidden="0"/>
          <p:cNvSpPr/>
          <p:nvPr isPhoto="0" userDrawn="0"/>
        </p:nvSpPr>
        <p:spPr bwMode="auto">
          <a:xfrm>
            <a:off x="4333249" y="1288983"/>
            <a:ext cx="1071562" cy="571500"/>
          </a:xfrm>
          <a:prstGeom prst="ellipse">
            <a:avLst/>
          </a:prstGeom>
          <a:gradFill>
            <a:gsLst>
              <a:gs pos="5000">
                <a:schemeClr val="tx2">
                  <a:lumMod val="90000"/>
                </a:schemeClr>
              </a:gs>
              <a:gs pos="90250">
                <a:srgbClr val="FFE7D0"/>
              </a:gs>
              <a:gs pos="96000">
                <a:schemeClr val="accent4">
                  <a:tint val="37000"/>
                  <a:satMod val="300000"/>
                </a:schemeClr>
              </a:gs>
              <a:gs pos="100000">
                <a:schemeClr val="accent4">
                  <a:tint val="15000"/>
                  <a:satMod val="350000"/>
                </a:schemeClr>
              </a:gs>
            </a:gsLst>
            <a:lin ang="16200000" scaled="1"/>
          </a:gra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ES" sz="800"/>
              <a:t>P. PARCIALES</a:t>
            </a:r>
            <a:endParaRPr/>
          </a:p>
        </p:txBody>
      </p:sp>
      <p:sp>
        <p:nvSpPr>
          <p:cNvPr id="19" name="Rectángulo redondeado 18" hidden="0"/>
          <p:cNvSpPr/>
          <p:nvPr isPhoto="0" userDrawn="0"/>
        </p:nvSpPr>
        <p:spPr bwMode="auto">
          <a:xfrm>
            <a:off x="2323275" y="3413556"/>
            <a:ext cx="3976084" cy="585000"/>
          </a:xfrm>
          <a:prstGeom prst="roundRect">
            <a:avLst>
              <a:gd name="adj" fmla="val 16667"/>
            </a:avLst>
          </a:prstGeom>
          <a:solidFill>
            <a:schemeClr val="accent3"/>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20" name="Rectángulo 19" hidden="0"/>
          <p:cNvSpPr/>
          <p:nvPr isPhoto="0" userDrawn="0"/>
        </p:nvSpPr>
        <p:spPr bwMode="auto">
          <a:xfrm>
            <a:off x="2767037" y="3550706"/>
            <a:ext cx="3307509" cy="369332"/>
          </a:xfrm>
          <a:prstGeom prst="rect">
            <a:avLst/>
          </a:prstGeom>
        </p:spPr>
        <p:txBody>
          <a:bodyPr wrap="none">
            <a:spAutoFit/>
          </a:bodyPr>
          <a:lstStyle/>
          <a:p>
            <a:pPr lvl="0" algn="ctr" defTabSz="1111250">
              <a:lnSpc>
                <a:spcPct val="90000"/>
              </a:lnSpc>
              <a:spcBef>
                <a:spcPts val="0"/>
              </a:spcBef>
              <a:spcAft>
                <a:spcPts val="0"/>
              </a:spcAft>
              <a:defRPr/>
            </a:pPr>
            <a:r>
              <a:rPr lang="es-AR" sz="2000" b="1">
                <a:solidFill>
                  <a:schemeClr val="bg1"/>
                </a:solidFill>
              </a:rPr>
              <a:t>BALANCE PROYECTADO</a:t>
            </a:r>
            <a:endParaRPr lang="es-AR"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2" name="Marcador de texto 1" hidden="0"/>
          <p:cNvSpPr>
            <a:spLocks noGrp="1"/>
          </p:cNvSpPr>
          <p:nvPr isPhoto="0" userDrawn="0">
            <p:ph type="body" idx="1" hasCustomPrompt="0"/>
          </p:nvPr>
        </p:nvSpPr>
        <p:spPr bwMode="auto">
          <a:xfrm>
            <a:off x="245176" y="1301383"/>
            <a:ext cx="8397324" cy="3552300"/>
          </a:xfrm>
        </p:spPr>
        <p:txBody>
          <a:bodyPr/>
          <a:lstStyle/>
          <a:p>
            <a:pPr lvl="0">
              <a:defRPr/>
            </a:pPr>
            <a:r>
              <a:rPr lang="es-ES" sz="1800"/>
              <a:t>Se </a:t>
            </a:r>
            <a:r>
              <a:rPr lang="es-ES" sz="1800"/>
              <a:t>realiza con el formato de </a:t>
            </a:r>
            <a:r>
              <a:rPr lang="es-ES" sz="1800"/>
              <a:t>Estado Contable para </a:t>
            </a:r>
            <a:r>
              <a:rPr lang="es-ES" sz="1800"/>
              <a:t>obtener una expresión homogénea de las magnitudes pasadas y futuras. </a:t>
            </a:r>
            <a:endParaRPr lang="es-AR" sz="1800"/>
          </a:p>
          <a:p>
            <a:pPr lvl="0">
              <a:defRPr/>
            </a:pPr>
            <a:r>
              <a:rPr lang="es-ES" sz="1800"/>
              <a:t>Permite luego pronosticar coeficientes que reflejan las principales variables de la empresa. </a:t>
            </a:r>
            <a:endParaRPr lang="es-AR" sz="1800"/>
          </a:p>
          <a:p>
            <a:pPr lvl="0">
              <a:defRPr/>
            </a:pPr>
            <a:r>
              <a:rPr lang="es-AR" sz="1800" b="1">
                <a:solidFill>
                  <a:schemeClr val="accent6"/>
                </a:solidFill>
                <a:latin typeface="Raleway"/>
                <a:ea typeface="Raleway"/>
                <a:cs typeface="Raleway"/>
              </a:rPr>
              <a:t>Se confecciona r</a:t>
            </a:r>
            <a:r>
              <a:rPr lang="es-ES" sz="1800" b="1">
                <a:solidFill>
                  <a:schemeClr val="accent6"/>
                </a:solidFill>
                <a:latin typeface="Raleway"/>
                <a:ea typeface="Raleway"/>
                <a:cs typeface="Raleway"/>
              </a:rPr>
              <a:t>ealizando una proyección de la situación patrimonial y de resultados de la empresa.</a:t>
            </a:r>
            <a:endParaRPr lang="es-AR" sz="1800" b="1">
              <a:solidFill>
                <a:schemeClr val="accent6"/>
              </a:solidFill>
              <a:latin typeface="Raleway"/>
              <a:ea typeface="Raleway"/>
              <a:cs typeface="Raleway"/>
            </a:endParaRPr>
          </a:p>
          <a:p>
            <a:pPr algn="just">
              <a:defRPr/>
            </a:pPr>
            <a:endParaRPr lang="es-AR" sz="1600"/>
          </a:p>
          <a:p>
            <a:pPr algn="just">
              <a:defRPr/>
            </a:pPr>
            <a:endParaRPr lang="es-AR" sz="1600"/>
          </a:p>
        </p:txBody>
      </p:sp>
      <p:sp>
        <p:nvSpPr>
          <p:cNvPr id="13" name="Rectángulo redondeado 12" hidden="0"/>
          <p:cNvSpPr/>
          <p:nvPr isPhoto="0" userDrawn="0"/>
        </p:nvSpPr>
        <p:spPr bwMode="auto">
          <a:xfrm>
            <a:off x="553154" y="440064"/>
            <a:ext cx="5367901" cy="585000"/>
          </a:xfrm>
          <a:prstGeom prst="roundRect">
            <a:avLst>
              <a:gd name="adj" fmla="val 16667"/>
            </a:avLst>
          </a:prstGeom>
          <a:solidFill>
            <a:schemeClr val="accent3"/>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29" name="Google Shape;429;p39"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430" name="Google Shape;430;p39" hidden="0"/>
          <p:cNvSpPr/>
          <p:nvPr isPhoto="0" userDrawn="0"/>
        </p:nvSpPr>
        <p:spPr bwMode="auto">
          <a:xfrm>
            <a:off x="0" y="2371028"/>
            <a:ext cx="9144000" cy="1011043"/>
          </a:xfrm>
          <a:custGeom>
            <a:avLst/>
            <a:gdLst/>
            <a:ahLst/>
            <a:cxnLst/>
            <a:rect l="l" t="t" r="r" b="b"/>
            <a:pathLst>
              <a:path w="12192000" h="1348058" fill="norm" stroke="1"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None/>
              <a:defRPr/>
            </a:pPr>
            <a:endParaRPr sz="1800">
              <a:solidFill>
                <a:srgbClr val="000000"/>
              </a:solidFill>
              <a:latin typeface="Calibri"/>
              <a:ea typeface="Calibri"/>
              <a:cs typeface="Calibri"/>
            </a:endParaRPr>
          </a:p>
        </p:txBody>
      </p:sp>
      <p:sp>
        <p:nvSpPr>
          <p:cNvPr id="431" name="Google Shape;431;p39" hidden="0"/>
          <p:cNvSpPr/>
          <p:nvPr isPhoto="0" userDrawn="0"/>
        </p:nvSpPr>
        <p:spPr bwMode="auto">
          <a:xfrm>
            <a:off x="0" y="2371028"/>
            <a:ext cx="9144000" cy="1011043"/>
          </a:xfrm>
          <a:custGeom>
            <a:avLst/>
            <a:gdLst/>
            <a:ahLst/>
            <a:cxnLst/>
            <a:rect l="l" t="t" r="r" b="b"/>
            <a:pathLst>
              <a:path w="12192000" h="1348058" fill="norm" stroke="1"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a:spcBef>
                <a:spcPts val="0"/>
              </a:spcBef>
              <a:spcAft>
                <a:spcPts val="0"/>
              </a:spcAft>
              <a:buNone/>
              <a:defRPr/>
            </a:pPr>
            <a:endParaRPr sz="1800">
              <a:solidFill>
                <a:schemeClr val="lt1"/>
              </a:solidFill>
              <a:latin typeface="Calibri"/>
              <a:ea typeface="Calibri"/>
              <a:cs typeface="Calibri"/>
            </a:endParaRPr>
          </a:p>
        </p:txBody>
      </p:sp>
      <p:sp>
        <p:nvSpPr>
          <p:cNvPr id="432" name="Google Shape;432;p39" hidden="0"/>
          <p:cNvSpPr/>
          <p:nvPr isPhoto="0" userDrawn="0"/>
        </p:nvSpPr>
        <p:spPr bwMode="auto">
          <a:xfrm rot="8099999">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3" name="Google Shape;433;p39" hidden="0"/>
          <p:cNvSpPr/>
          <p:nvPr isPhoto="0" userDrawn="0"/>
        </p:nvSpPr>
        <p:spPr bwMode="auto">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1</a:t>
            </a:r>
            <a:endParaRPr sz="600">
              <a:solidFill>
                <a:schemeClr val="dk2"/>
              </a:solidFill>
              <a:latin typeface="Lato"/>
              <a:ea typeface="Lato"/>
              <a:cs typeface="Lato"/>
            </a:endParaRPr>
          </a:p>
        </p:txBody>
      </p:sp>
      <p:sp>
        <p:nvSpPr>
          <p:cNvPr id="434" name="Google Shape;434;p39" hidden="0"/>
          <p:cNvSpPr/>
          <p:nvPr isPhoto="0" userDrawn="0"/>
        </p:nvSpPr>
        <p:spPr bwMode="auto">
          <a:xfrm rot="8099999">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5" name="Google Shape;435;p39" hidden="0"/>
          <p:cNvSpPr/>
          <p:nvPr isPhoto="0" userDrawn="0"/>
        </p:nvSpPr>
        <p:spPr bwMode="auto">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3</a:t>
            </a:r>
            <a:endParaRPr sz="600">
              <a:solidFill>
                <a:schemeClr val="dk2"/>
              </a:solidFill>
              <a:latin typeface="Lato"/>
              <a:ea typeface="Lato"/>
              <a:cs typeface="Lato"/>
            </a:endParaRPr>
          </a:p>
        </p:txBody>
      </p:sp>
      <p:sp>
        <p:nvSpPr>
          <p:cNvPr id="436" name="Google Shape;436;p39" hidden="0"/>
          <p:cNvSpPr/>
          <p:nvPr isPhoto="0" userDrawn="0"/>
        </p:nvSpPr>
        <p:spPr bwMode="auto">
          <a:xfrm rot="8099999">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7" name="Google Shape;437;p39" hidden="0"/>
          <p:cNvSpPr/>
          <p:nvPr isPhoto="0" userDrawn="0"/>
        </p:nvSpPr>
        <p:spPr bwMode="auto">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5</a:t>
            </a:r>
            <a:endParaRPr sz="600">
              <a:solidFill>
                <a:schemeClr val="dk2"/>
              </a:solidFill>
              <a:latin typeface="Lato"/>
              <a:ea typeface="Lato"/>
              <a:cs typeface="Lato"/>
            </a:endParaRPr>
          </a:p>
        </p:txBody>
      </p:sp>
      <p:sp>
        <p:nvSpPr>
          <p:cNvPr id="438" name="Google Shape;438;p39" hidden="0"/>
          <p:cNvSpPr/>
          <p:nvPr isPhoto="0" userDrawn="0"/>
        </p:nvSpPr>
        <p:spPr bwMode="auto">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9" name="Google Shape;439;p39" hidden="0"/>
          <p:cNvSpPr/>
          <p:nvPr isPhoto="0" userDrawn="0"/>
        </p:nvSpPr>
        <p:spPr bwMode="auto">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6</a:t>
            </a:r>
            <a:endParaRPr sz="600">
              <a:solidFill>
                <a:schemeClr val="dk2"/>
              </a:solidFill>
              <a:latin typeface="Lato"/>
              <a:ea typeface="Lato"/>
              <a:cs typeface="Lato"/>
            </a:endParaRPr>
          </a:p>
        </p:txBody>
      </p:sp>
      <p:sp>
        <p:nvSpPr>
          <p:cNvPr id="440" name="Google Shape;440;p39" hidden="0"/>
          <p:cNvSpPr/>
          <p:nvPr isPhoto="0" userDrawn="0"/>
        </p:nvSpPr>
        <p:spPr bwMode="auto">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1" name="Google Shape;441;p39" hidden="0"/>
          <p:cNvSpPr/>
          <p:nvPr isPhoto="0" userDrawn="0"/>
        </p:nvSpPr>
        <p:spPr bwMode="auto">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4</a:t>
            </a:r>
            <a:endParaRPr sz="600">
              <a:solidFill>
                <a:schemeClr val="dk2"/>
              </a:solidFill>
              <a:latin typeface="Lato"/>
              <a:ea typeface="Lato"/>
              <a:cs typeface="Lato"/>
            </a:endParaRPr>
          </a:p>
        </p:txBody>
      </p:sp>
      <p:sp>
        <p:nvSpPr>
          <p:cNvPr id="442" name="Google Shape;442;p39" hidden="0"/>
          <p:cNvSpPr/>
          <p:nvPr isPhoto="0" userDrawn="0"/>
        </p:nvSpPr>
        <p:spPr bwMode="auto">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3" name="Google Shape;443;p39" hidden="0"/>
          <p:cNvSpPr/>
          <p:nvPr isPhoto="0" userDrawn="0"/>
        </p:nvSpPr>
        <p:spPr bwMode="auto">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a:spcBef>
                <a:spcPts val="0"/>
              </a:spcBef>
              <a:spcAft>
                <a:spcPts val="0"/>
              </a:spcAft>
              <a:buNone/>
              <a:defRPr/>
            </a:pPr>
            <a:r>
              <a:rPr lang="en" sz="600">
                <a:solidFill>
                  <a:schemeClr val="dk2"/>
                </a:solidFill>
                <a:latin typeface="Lato"/>
                <a:ea typeface="Lato"/>
                <a:cs typeface="Lato"/>
              </a:rPr>
              <a:t>2</a:t>
            </a:r>
            <a:endParaRPr sz="600">
              <a:solidFill>
                <a:schemeClr val="dk2"/>
              </a:solidFill>
              <a:latin typeface="Lato"/>
              <a:ea typeface="Lato"/>
              <a:cs typeface="Lato"/>
            </a:endParaRPr>
          </a:p>
        </p:txBody>
      </p:sp>
      <p:sp>
        <p:nvSpPr>
          <p:cNvPr id="444" name="Google Shape;444;p39" hidden="0"/>
          <p:cNvSpPr txBox="1"/>
          <p:nvPr isPhoto="0" userDrawn="0"/>
        </p:nvSpPr>
        <p:spPr bwMode="auto">
          <a:xfrm>
            <a:off x="2418164" y="3864549"/>
            <a:ext cx="1286400" cy="533400"/>
          </a:xfrm>
          <a:prstGeom prst="rect">
            <a:avLst/>
          </a:prstGeom>
          <a:noFill/>
          <a:ln>
            <a:noFill/>
          </a:ln>
        </p:spPr>
        <p:txBody>
          <a:bodyPr spcFirstLastPara="1" wrap="square" lIns="0" tIns="0" rIns="0" bIns="0" anchor="b"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IMPORTANCIA DE LOS PRESUPUESTOS</a:t>
            </a:r>
            <a:endParaRPr sz="900">
              <a:solidFill>
                <a:schemeClr val="dk2"/>
              </a:solidFill>
              <a:latin typeface="Lato"/>
              <a:ea typeface="Lato"/>
              <a:cs typeface="Lato"/>
            </a:endParaRPr>
          </a:p>
        </p:txBody>
      </p:sp>
      <p:sp>
        <p:nvSpPr>
          <p:cNvPr id="445" name="Google Shape;445;p39" hidden="0"/>
          <p:cNvSpPr txBox="1"/>
          <p:nvPr isPhoto="0" userDrawn="0"/>
        </p:nvSpPr>
        <p:spPr bwMode="auto">
          <a:xfrm>
            <a:off x="3298064" y="1088452"/>
            <a:ext cx="1475534" cy="533400"/>
          </a:xfrm>
          <a:prstGeom prst="rect">
            <a:avLst/>
          </a:prstGeom>
          <a:noFill/>
          <a:ln>
            <a:noFill/>
          </a:ln>
        </p:spPr>
        <p:txBody>
          <a:bodyPr spcFirstLastPara="1" wrap="square" lIns="0" tIns="0" rIns="0" bIns="0" anchor="b"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PRESUPUESTO ECONOMICO/FINANCIERO</a:t>
            </a:r>
            <a:endParaRPr sz="900">
              <a:solidFill>
                <a:schemeClr val="dk2"/>
              </a:solidFill>
              <a:latin typeface="Lato"/>
              <a:ea typeface="Lato"/>
              <a:cs typeface="Lato"/>
            </a:endParaRPr>
          </a:p>
        </p:txBody>
      </p:sp>
      <p:sp>
        <p:nvSpPr>
          <p:cNvPr id="448" name="Google Shape;448;p39" hidden="0"/>
          <p:cNvSpPr txBox="1"/>
          <p:nvPr isPhoto="0" userDrawn="0"/>
        </p:nvSpPr>
        <p:spPr bwMode="auto">
          <a:xfrm>
            <a:off x="4469364" y="4126434"/>
            <a:ext cx="1286400" cy="533400"/>
          </a:xfrm>
          <a:prstGeom prst="rect">
            <a:avLst/>
          </a:prstGeom>
          <a:noFill/>
          <a:ln>
            <a:noFill/>
          </a:ln>
        </p:spPr>
        <p:txBody>
          <a:bodyPr spcFirstLastPara="1" wrap="square" lIns="0" tIns="0" rIns="0" bIns="0" anchor="t"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PROCEDIMIENTO</a:t>
            </a:r>
            <a:endParaRPr sz="900">
              <a:solidFill>
                <a:schemeClr val="dk2"/>
              </a:solidFill>
              <a:latin typeface="Lato"/>
              <a:ea typeface="Lato"/>
              <a:cs typeface="Lato"/>
            </a:endParaRPr>
          </a:p>
        </p:txBody>
      </p:sp>
      <p:sp>
        <p:nvSpPr>
          <p:cNvPr id="25" name="Google Shape;448;p39" hidden="0"/>
          <p:cNvSpPr txBox="1"/>
          <p:nvPr isPhoto="0" userDrawn="0"/>
        </p:nvSpPr>
        <p:spPr bwMode="auto">
          <a:xfrm>
            <a:off x="5368939" y="1353724"/>
            <a:ext cx="1286400" cy="533400"/>
          </a:xfrm>
          <a:prstGeom prst="rect">
            <a:avLst/>
          </a:prstGeom>
          <a:noFill/>
          <a:ln>
            <a:noFill/>
          </a:ln>
        </p:spPr>
        <p:txBody>
          <a:bodyPr spcFirstLastPara="1" wrap="square" lIns="0" tIns="0" rIns="0" bIns="0" anchor="t"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VEAMOS UN CASO PRÁCTICO</a:t>
            </a:r>
            <a:endParaRPr sz="900">
              <a:solidFill>
                <a:schemeClr val="dk2"/>
              </a:solidFill>
              <a:latin typeface="Lato"/>
              <a:ea typeface="Lato"/>
              <a:cs typeface="Lato"/>
            </a:endParaRPr>
          </a:p>
        </p:txBody>
      </p:sp>
      <p:sp>
        <p:nvSpPr>
          <p:cNvPr id="23" name="Google Shape;444;p39" hidden="0"/>
          <p:cNvSpPr txBox="1"/>
          <p:nvPr isPhoto="0" userDrawn="0"/>
        </p:nvSpPr>
        <p:spPr bwMode="auto">
          <a:xfrm>
            <a:off x="1379839" y="1138870"/>
            <a:ext cx="1286400" cy="533400"/>
          </a:xfrm>
          <a:prstGeom prst="rect">
            <a:avLst/>
          </a:prstGeom>
          <a:noFill/>
          <a:ln>
            <a:noFill/>
          </a:ln>
        </p:spPr>
        <p:txBody>
          <a:bodyPr spcFirstLastPara="1" wrap="square" lIns="0" tIns="0" rIns="0" bIns="0" anchor="b"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OBJETIVOS DEL ÁREA FINANCIERA</a:t>
            </a:r>
            <a:endParaRPr sz="900">
              <a:solidFill>
                <a:schemeClr val="dk2"/>
              </a:solidFill>
              <a:latin typeface="Lato"/>
              <a:ea typeface="Lato"/>
              <a:cs typeface="Lato"/>
            </a:endParaRPr>
          </a:p>
        </p:txBody>
      </p:sp>
      <p:sp>
        <p:nvSpPr>
          <p:cNvPr id="24" name="Google Shape;448;p39" hidden="0"/>
          <p:cNvSpPr txBox="1"/>
          <p:nvPr isPhoto="0" userDrawn="0"/>
        </p:nvSpPr>
        <p:spPr bwMode="auto">
          <a:xfrm>
            <a:off x="6474314" y="4065942"/>
            <a:ext cx="1286400" cy="533400"/>
          </a:xfrm>
          <a:prstGeom prst="rect">
            <a:avLst/>
          </a:prstGeom>
          <a:noFill/>
          <a:ln>
            <a:noFill/>
          </a:ln>
        </p:spPr>
        <p:txBody>
          <a:bodyPr spcFirstLastPara="1" wrap="square" lIns="0" tIns="0" rIns="0" bIns="0" anchor="t" anchorCtr="0">
            <a:noAutofit/>
          </a:bodyPr>
          <a:lstStyle/>
          <a:p>
            <a:pPr marL="0" marR="0" lvl="0" indent="0" algn="ctr">
              <a:lnSpc>
                <a:spcPct val="100000"/>
              </a:lnSpc>
              <a:spcBef>
                <a:spcPts val="0"/>
              </a:spcBef>
              <a:spcAft>
                <a:spcPts val="0"/>
              </a:spcAft>
              <a:buNone/>
              <a:defRPr/>
            </a:pPr>
            <a:r>
              <a:rPr lang="en" sz="900">
                <a:solidFill>
                  <a:schemeClr val="dk2"/>
                </a:solidFill>
                <a:latin typeface="Lato"/>
                <a:ea typeface="Lato"/>
                <a:cs typeface="Lato"/>
              </a:rPr>
              <a:t>ANALISIS FINANCIERO</a:t>
            </a:r>
            <a:endParaRPr sz="900">
              <a:solidFill>
                <a:schemeClr val="dk2"/>
              </a:solidFill>
              <a:latin typeface="Lato"/>
              <a:ea typeface="Lato"/>
              <a:cs typeface="La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3" name="Rectángulo redondeado 12" hidden="0"/>
          <p:cNvSpPr/>
          <p:nvPr isPhoto="0" userDrawn="0"/>
        </p:nvSpPr>
        <p:spPr bwMode="auto">
          <a:xfrm>
            <a:off x="1857951" y="4218331"/>
            <a:ext cx="5320521" cy="556008"/>
          </a:xfrm>
          <a:prstGeom prst="roundRect">
            <a:avLst>
              <a:gd name="adj" fmla="val 16667"/>
            </a:avLst>
          </a:prstGeom>
          <a:solidFill>
            <a:schemeClr val="accent3"/>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4" name="Rectángulo 13" hidden="0"/>
          <p:cNvSpPr/>
          <p:nvPr isPhoto="0" userDrawn="0"/>
        </p:nvSpPr>
        <p:spPr bwMode="auto">
          <a:xfrm>
            <a:off x="2543773" y="4385239"/>
            <a:ext cx="3948875" cy="369332"/>
          </a:xfrm>
          <a:prstGeom prst="rect">
            <a:avLst/>
          </a:prstGeom>
        </p:spPr>
        <p:txBody>
          <a:bodyPr wrap="square">
            <a:spAutoFit/>
          </a:bodyPr>
          <a:lstStyle/>
          <a:p>
            <a:pPr lvl="0" algn="ctr" defTabSz="1111250">
              <a:lnSpc>
                <a:spcPct val="90000"/>
              </a:lnSpc>
              <a:spcBef>
                <a:spcPts val="0"/>
              </a:spcBef>
              <a:spcAft>
                <a:spcPts val="0"/>
              </a:spcAft>
              <a:defRPr/>
            </a:pPr>
            <a:r>
              <a:rPr lang="es-AR" sz="2000">
                <a:solidFill>
                  <a:schemeClr val="lt1"/>
                </a:solidFill>
                <a:latin typeface="+mn-lt"/>
                <a:ea typeface="+mn-ea"/>
                <a:cs typeface="+mn-cs"/>
              </a:rPr>
              <a:t>BALANCE PROYECTADO</a:t>
            </a:r>
            <a:endParaRPr/>
          </a:p>
        </p:txBody>
      </p:sp>
      <p:sp>
        <p:nvSpPr>
          <p:cNvPr id="8" name="Rectángulo 7" hidden="0"/>
          <p:cNvSpPr/>
          <p:nvPr isPhoto="0" userDrawn="0"/>
        </p:nvSpPr>
        <p:spPr bwMode="auto">
          <a:xfrm>
            <a:off x="893701" y="468621"/>
            <a:ext cx="5367901"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ts val="0"/>
              </a:spcBef>
              <a:spcAft>
                <a:spcPts val="0"/>
              </a:spcAft>
              <a:defRPr/>
            </a:pPr>
            <a:r>
              <a:rPr lang="es-AR" sz="2500"/>
              <a:t>PRESUPUESTO ECONÓMICO</a:t>
            </a:r>
            <a:endParaRPr lang="es-AR" sz="2500"/>
          </a:p>
        </p:txBody>
      </p:sp>
      <p:grpSp>
        <p:nvGrpSpPr>
          <p:cNvPr id="9" name="Grupo 8" hidden="0"/>
          <p:cNvGrpSpPr/>
          <p:nvPr isPhoto="0" userDrawn="0"/>
        </p:nvGrpSpPr>
        <p:grpSpPr bwMode="auto">
          <a:xfrm>
            <a:off x="640949" y="204678"/>
            <a:ext cx="3769685" cy="527886"/>
            <a:chOff x="-1214965" y="-456743"/>
            <a:chExt cx="2316859" cy="585000"/>
          </a:xfrm>
        </p:grpSpPr>
        <p:sp>
          <p:nvSpPr>
            <p:cNvPr id="10" name="Rectángulo redondeado 9" hidden="0"/>
            <p:cNvSpPr/>
            <p:nvPr isPhoto="0" userDrawn="0"/>
          </p:nvSpPr>
          <p:spPr bwMode="auto">
            <a:xfrm>
              <a:off x="-1184106" y="-456743"/>
              <a:ext cx="2286000" cy="585000"/>
            </a:xfrm>
            <a:prstGeom prst="roundRect">
              <a:avLst>
                <a:gd name="adj" fmla="val 16667"/>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Rectángulo 10" hidden="0"/>
            <p:cNvSpPr/>
            <p:nvPr isPhoto="0" userDrawn="0"/>
          </p:nvSpPr>
          <p:spPr bwMode="auto">
            <a:xfrm>
              <a:off x="-1214965" y="-403433"/>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ECONÓMICO</a:t>
              </a:r>
              <a:endParaRPr lang="es-AR" sz="2000"/>
            </a:p>
          </p:txBody>
        </p:sp>
      </p:grpSp>
      <p:grpSp>
        <p:nvGrpSpPr>
          <p:cNvPr id="12" name="Grupo 11" hidden="0"/>
          <p:cNvGrpSpPr/>
          <p:nvPr isPhoto="0" userDrawn="0"/>
        </p:nvGrpSpPr>
        <p:grpSpPr bwMode="auto">
          <a:xfrm>
            <a:off x="4769931" y="176121"/>
            <a:ext cx="3805548" cy="585000"/>
            <a:chOff x="0" y="2706285"/>
            <a:chExt cx="2286000" cy="585000"/>
          </a:xfrm>
        </p:grpSpPr>
        <p:sp>
          <p:nvSpPr>
            <p:cNvPr id="15" name="Rectángulo redondeado 14" hidden="0"/>
            <p:cNvSpPr/>
            <p:nvPr isPhoto="0" userDrawn="0"/>
          </p:nvSpPr>
          <p:spPr bwMode="auto">
            <a:xfrm>
              <a:off x="0" y="2706285"/>
              <a:ext cx="2286000" cy="585000"/>
            </a:xfrm>
            <a:prstGeom prst="roundRect">
              <a:avLst>
                <a:gd name="adj" fmla="val 16667"/>
              </a:avLst>
            </a:prstGeom>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6" name="Rectángulo 15" hidden="0"/>
            <p:cNvSpPr/>
            <p:nvPr isPhoto="0" userDrawn="0"/>
          </p:nvSpPr>
          <p:spPr bwMode="auto">
            <a:xfrm>
              <a:off x="28557" y="2734842"/>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FINANCIERO</a:t>
              </a:r>
              <a:endParaRPr lang="es-AR" sz="2000"/>
            </a:p>
          </p:txBody>
        </p:sp>
      </p:grpSp>
      <p:sp>
        <p:nvSpPr>
          <p:cNvPr id="17" name="Rectángulo redondeado 16" hidden="0"/>
          <p:cNvSpPr/>
          <p:nvPr isPhoto="0" userDrawn="0"/>
        </p:nvSpPr>
        <p:spPr bwMode="auto">
          <a:xfrm>
            <a:off x="1007726" y="930991"/>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ectángulo 17" hidden="0"/>
          <p:cNvSpPr/>
          <p:nvPr isPhoto="0" userDrawn="0"/>
        </p:nvSpPr>
        <p:spPr bwMode="auto">
          <a:xfrm>
            <a:off x="1143384" y="959548"/>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VENTAS PROYECTADAS</a:t>
            </a:r>
            <a:endParaRPr lang="es-AR" sz="1600"/>
          </a:p>
        </p:txBody>
      </p:sp>
      <p:sp>
        <p:nvSpPr>
          <p:cNvPr id="19" name="Rectángulo redondeado 18" hidden="0"/>
          <p:cNvSpPr/>
          <p:nvPr isPhoto="0" userDrawn="0"/>
        </p:nvSpPr>
        <p:spPr bwMode="auto">
          <a:xfrm>
            <a:off x="1007726" y="1556732"/>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ángulo 19" hidden="0"/>
          <p:cNvSpPr/>
          <p:nvPr isPhoto="0" userDrawn="0"/>
        </p:nvSpPr>
        <p:spPr bwMode="auto">
          <a:xfrm>
            <a:off x="966717" y="1582501"/>
            <a:ext cx="297500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1500"/>
              <a:t>COSTOS Y GASTOS OPERATIVOS PROYECTADOS</a:t>
            </a:r>
            <a:endParaRPr lang="es-AR" sz="1500"/>
          </a:p>
        </p:txBody>
      </p:sp>
      <p:sp>
        <p:nvSpPr>
          <p:cNvPr id="23" name="Rectángulo redondeado 22" hidden="0"/>
          <p:cNvSpPr/>
          <p:nvPr isPhoto="0" userDrawn="0"/>
        </p:nvSpPr>
        <p:spPr bwMode="auto">
          <a:xfrm>
            <a:off x="1010569" y="2180415"/>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Rectángulo 23" hidden="0"/>
          <p:cNvSpPr/>
          <p:nvPr isPhoto="0" userDrawn="0"/>
        </p:nvSpPr>
        <p:spPr bwMode="auto">
          <a:xfrm>
            <a:off x="1097064" y="2194264"/>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COMPRAS PROYECTADAS</a:t>
            </a:r>
            <a:endParaRPr lang="es-AR" sz="1600"/>
          </a:p>
        </p:txBody>
      </p:sp>
      <p:sp>
        <p:nvSpPr>
          <p:cNvPr id="25" name="Rectángulo redondeado 24" hidden="0"/>
          <p:cNvSpPr/>
          <p:nvPr isPhoto="0" userDrawn="0"/>
        </p:nvSpPr>
        <p:spPr bwMode="auto">
          <a:xfrm>
            <a:off x="1007726" y="2172110"/>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Rectángulo 25" hidden="0"/>
          <p:cNvSpPr/>
          <p:nvPr isPhoto="0" userDrawn="0"/>
        </p:nvSpPr>
        <p:spPr bwMode="auto">
          <a:xfrm>
            <a:off x="1094221" y="2185959"/>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COMPRAS PROYECTADAS</a:t>
            </a:r>
            <a:endParaRPr lang="es-AR" sz="1600"/>
          </a:p>
        </p:txBody>
      </p:sp>
      <p:sp>
        <p:nvSpPr>
          <p:cNvPr id="27" name="Rectángulo redondeado 26" hidden="0"/>
          <p:cNvSpPr/>
          <p:nvPr isPhoto="0" userDrawn="0"/>
        </p:nvSpPr>
        <p:spPr bwMode="auto">
          <a:xfrm>
            <a:off x="1007726" y="2898485"/>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8" name="Rectángulo 27" hidden="0"/>
          <p:cNvSpPr/>
          <p:nvPr isPhoto="0" userDrawn="0"/>
        </p:nvSpPr>
        <p:spPr bwMode="auto">
          <a:xfrm>
            <a:off x="1094221" y="2912334"/>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DEPRECIACIÓN BS. USO</a:t>
            </a:r>
            <a:endParaRPr lang="es-AR" sz="1600"/>
          </a:p>
        </p:txBody>
      </p:sp>
      <p:sp>
        <p:nvSpPr>
          <p:cNvPr id="29" name="Rectángulo redondeado 28" hidden="0"/>
          <p:cNvSpPr/>
          <p:nvPr isPhoto="0" userDrawn="0"/>
        </p:nvSpPr>
        <p:spPr bwMode="auto">
          <a:xfrm>
            <a:off x="5205005" y="943537"/>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0" name="Rectángulo 29" hidden="0"/>
          <p:cNvSpPr/>
          <p:nvPr isPhoto="0" userDrawn="0"/>
        </p:nvSpPr>
        <p:spPr bwMode="auto">
          <a:xfrm>
            <a:off x="5340664" y="972094"/>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CRÉDITOS POR VENTAS</a:t>
            </a:r>
            <a:endParaRPr lang="es-AR" sz="1600"/>
          </a:p>
        </p:txBody>
      </p:sp>
      <p:sp>
        <p:nvSpPr>
          <p:cNvPr id="31" name="Rectángulo redondeado 30" hidden="0"/>
          <p:cNvSpPr/>
          <p:nvPr isPhoto="0" userDrawn="0"/>
        </p:nvSpPr>
        <p:spPr bwMode="auto">
          <a:xfrm>
            <a:off x="5213360" y="2083235"/>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2" name="Rectángulo 31" hidden="0"/>
          <p:cNvSpPr/>
          <p:nvPr isPhoto="0" userDrawn="0"/>
        </p:nvSpPr>
        <p:spPr bwMode="auto">
          <a:xfrm>
            <a:off x="5340664" y="2121423"/>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CUENTAS POR PAGAR</a:t>
            </a:r>
            <a:endParaRPr lang="es-AR" sz="1600"/>
          </a:p>
        </p:txBody>
      </p:sp>
      <p:cxnSp>
        <p:nvCxnSpPr>
          <p:cNvPr id="5" name="Conector recto de flecha 4" hidden="0"/>
          <p:cNvCxnSpPr>
            <a:cxnSpLocks/>
          </p:cNvCxnSpPr>
          <p:nvPr isPhoto="0" userDrawn="0"/>
        </p:nvCxnSpPr>
        <p:spPr bwMode="auto">
          <a:xfrm flipV="1">
            <a:off x="4066391" y="1194934"/>
            <a:ext cx="903642" cy="12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ector recto de flecha 32" hidden="0"/>
          <p:cNvCxnSpPr>
            <a:cxnSpLocks/>
          </p:cNvCxnSpPr>
          <p:nvPr isPhoto="0" userDrawn="0"/>
        </p:nvCxnSpPr>
        <p:spPr bwMode="auto">
          <a:xfrm>
            <a:off x="4094576" y="1238229"/>
            <a:ext cx="910328" cy="416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hidden="0"/>
          <p:cNvCxnSpPr>
            <a:cxnSpLocks/>
          </p:cNvCxnSpPr>
          <p:nvPr isPhoto="0" userDrawn="0"/>
        </p:nvCxnSpPr>
        <p:spPr bwMode="auto">
          <a:xfrm>
            <a:off x="3934032" y="2442156"/>
            <a:ext cx="1070872" cy="45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ángulo redondeado 36" hidden="0"/>
          <p:cNvSpPr/>
          <p:nvPr isPhoto="0" userDrawn="0"/>
        </p:nvSpPr>
        <p:spPr bwMode="auto">
          <a:xfrm>
            <a:off x="5213360" y="1506901"/>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8" name="Rectángulo 37" hidden="0"/>
          <p:cNvSpPr/>
          <p:nvPr isPhoto="0" userDrawn="0"/>
        </p:nvSpPr>
        <p:spPr bwMode="auto">
          <a:xfrm>
            <a:off x="5349018" y="1535458"/>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COBRANZAS DE VENTAS</a:t>
            </a:r>
            <a:endParaRPr lang="es-AR" sz="1600"/>
          </a:p>
        </p:txBody>
      </p:sp>
      <p:cxnSp>
        <p:nvCxnSpPr>
          <p:cNvPr id="42" name="Conector recto de flecha 41" hidden="0"/>
          <p:cNvCxnSpPr>
            <a:cxnSpLocks/>
            <a:stCxn id="20" idx="3"/>
          </p:cNvCxnSpPr>
          <p:nvPr isPhoto="0" userDrawn="0"/>
        </p:nvCxnSpPr>
        <p:spPr bwMode="auto">
          <a:xfrm>
            <a:off x="3941724" y="1820675"/>
            <a:ext cx="1063180" cy="450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ángulo redondeado 44" hidden="0"/>
          <p:cNvSpPr/>
          <p:nvPr isPhoto="0" userDrawn="0"/>
        </p:nvSpPr>
        <p:spPr bwMode="auto">
          <a:xfrm>
            <a:off x="5226208" y="2622622"/>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7" name="Rectángulo 46" hidden="0"/>
          <p:cNvSpPr/>
          <p:nvPr isPhoto="0" userDrawn="0"/>
        </p:nvSpPr>
        <p:spPr bwMode="auto">
          <a:xfrm>
            <a:off x="5349018" y="2638389"/>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PAGOS EN GENERAL</a:t>
            </a:r>
            <a:endParaRPr lang="es-AR" sz="1600"/>
          </a:p>
        </p:txBody>
      </p:sp>
      <p:cxnSp>
        <p:nvCxnSpPr>
          <p:cNvPr id="49" name="Conector recto de flecha 48" hidden="0"/>
          <p:cNvCxnSpPr>
            <a:cxnSpLocks/>
            <a:stCxn id="20" idx="3"/>
          </p:cNvCxnSpPr>
          <p:nvPr isPhoto="0" userDrawn="0"/>
        </p:nvCxnSpPr>
        <p:spPr bwMode="auto">
          <a:xfrm>
            <a:off x="3941724" y="1820675"/>
            <a:ext cx="1101344" cy="91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recto de flecha 51" hidden="0"/>
          <p:cNvCxnSpPr>
            <a:cxnSpLocks/>
            <a:stCxn id="23" idx="3"/>
          </p:cNvCxnSpPr>
          <p:nvPr isPhoto="0" userDrawn="0"/>
        </p:nvCxnSpPr>
        <p:spPr bwMode="auto">
          <a:xfrm flipV="1">
            <a:off x="3903560" y="2431955"/>
            <a:ext cx="1101344" cy="12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Cerrar llave 55" hidden="0"/>
          <p:cNvSpPr/>
          <p:nvPr isPhoto="0" userDrawn="0"/>
        </p:nvSpPr>
        <p:spPr bwMode="auto">
          <a:xfrm rot="5400000">
            <a:off x="4468608" y="112981"/>
            <a:ext cx="516431" cy="7520214"/>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s-A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3" name="Rectángulo redondeado 12" hidden="0"/>
          <p:cNvSpPr/>
          <p:nvPr isPhoto="0" userDrawn="0"/>
        </p:nvSpPr>
        <p:spPr bwMode="auto">
          <a:xfrm>
            <a:off x="1841770" y="4428740"/>
            <a:ext cx="5320521" cy="556008"/>
          </a:xfrm>
          <a:prstGeom prst="roundRect">
            <a:avLst>
              <a:gd name="adj" fmla="val 16667"/>
            </a:avLst>
          </a:prstGeom>
          <a:solidFill>
            <a:schemeClr val="accent3"/>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4" name="Rectángulo 13" hidden="0"/>
          <p:cNvSpPr/>
          <p:nvPr isPhoto="0" userDrawn="0"/>
        </p:nvSpPr>
        <p:spPr bwMode="auto">
          <a:xfrm>
            <a:off x="2527592" y="4569905"/>
            <a:ext cx="3948875" cy="369332"/>
          </a:xfrm>
          <a:prstGeom prst="rect">
            <a:avLst/>
          </a:prstGeom>
        </p:spPr>
        <p:txBody>
          <a:bodyPr wrap="square">
            <a:spAutoFit/>
          </a:bodyPr>
          <a:lstStyle/>
          <a:p>
            <a:pPr lvl="0" algn="ctr" defTabSz="1111250">
              <a:lnSpc>
                <a:spcPct val="90000"/>
              </a:lnSpc>
              <a:spcBef>
                <a:spcPts val="0"/>
              </a:spcBef>
              <a:spcAft>
                <a:spcPts val="0"/>
              </a:spcAft>
              <a:defRPr/>
            </a:pPr>
            <a:r>
              <a:rPr lang="es-AR" sz="2000">
                <a:solidFill>
                  <a:schemeClr val="lt1"/>
                </a:solidFill>
                <a:latin typeface="+mn-lt"/>
                <a:ea typeface="+mn-ea"/>
                <a:cs typeface="+mn-cs"/>
              </a:rPr>
              <a:t>BALANCE PROYECTADO</a:t>
            </a:r>
            <a:endParaRPr/>
          </a:p>
        </p:txBody>
      </p:sp>
      <p:grpSp>
        <p:nvGrpSpPr>
          <p:cNvPr id="9" name="Grupo 8" hidden="0"/>
          <p:cNvGrpSpPr/>
          <p:nvPr isPhoto="0" userDrawn="0"/>
        </p:nvGrpSpPr>
        <p:grpSpPr bwMode="auto">
          <a:xfrm>
            <a:off x="667855" y="3558282"/>
            <a:ext cx="3719475" cy="611951"/>
            <a:chOff x="-1198429" y="3352861"/>
            <a:chExt cx="2286000" cy="585000"/>
          </a:xfrm>
        </p:grpSpPr>
        <p:sp>
          <p:nvSpPr>
            <p:cNvPr id="10" name="Rectángulo redondeado 9" hidden="0"/>
            <p:cNvSpPr/>
            <p:nvPr isPhoto="0" userDrawn="0"/>
          </p:nvSpPr>
          <p:spPr bwMode="auto">
            <a:xfrm>
              <a:off x="-1198429" y="3352861"/>
              <a:ext cx="2286000" cy="585000"/>
            </a:xfrm>
            <a:prstGeom prst="roundRect">
              <a:avLst>
                <a:gd name="adj" fmla="val 16667"/>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Rectángulo 10" hidden="0"/>
            <p:cNvSpPr/>
            <p:nvPr isPhoto="0" userDrawn="0"/>
          </p:nvSpPr>
          <p:spPr bwMode="auto">
            <a:xfrm>
              <a:off x="-1169872" y="3392528"/>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ECONÓMICO</a:t>
              </a:r>
              <a:endParaRPr/>
            </a:p>
          </p:txBody>
        </p:sp>
      </p:grpSp>
      <p:grpSp>
        <p:nvGrpSpPr>
          <p:cNvPr id="12" name="Grupo 11" hidden="0"/>
          <p:cNvGrpSpPr/>
          <p:nvPr isPhoto="0" userDrawn="0"/>
        </p:nvGrpSpPr>
        <p:grpSpPr bwMode="auto">
          <a:xfrm>
            <a:off x="4595915" y="3563634"/>
            <a:ext cx="3805548" cy="643440"/>
            <a:chOff x="-104532" y="6209355"/>
            <a:chExt cx="2286000" cy="527886"/>
          </a:xfrm>
        </p:grpSpPr>
        <p:sp>
          <p:nvSpPr>
            <p:cNvPr id="15" name="Rectángulo redondeado 14" hidden="0"/>
            <p:cNvSpPr/>
            <p:nvPr isPhoto="0" userDrawn="0"/>
          </p:nvSpPr>
          <p:spPr bwMode="auto">
            <a:xfrm>
              <a:off x="-104532" y="6220902"/>
              <a:ext cx="2286000" cy="505487"/>
            </a:xfrm>
            <a:prstGeom prst="roundRect">
              <a:avLst>
                <a:gd name="adj" fmla="val 16667"/>
              </a:avLst>
            </a:prstGeom>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16" name="Rectángulo 15" hidden="0"/>
            <p:cNvSpPr/>
            <p:nvPr isPhoto="0" userDrawn="0"/>
          </p:nvSpPr>
          <p:spPr bwMode="auto">
            <a:xfrm>
              <a:off x="-68256" y="6209355"/>
              <a:ext cx="2228886" cy="527886"/>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2000"/>
                <a:t>PRESUPUESTO FINANCIERO</a:t>
              </a:r>
              <a:endParaRPr/>
            </a:p>
          </p:txBody>
        </p:sp>
      </p:grpSp>
      <p:sp>
        <p:nvSpPr>
          <p:cNvPr id="17" name="Rectángulo redondeado 16" hidden="0"/>
          <p:cNvSpPr/>
          <p:nvPr isPhoto="0" userDrawn="0"/>
        </p:nvSpPr>
        <p:spPr bwMode="auto">
          <a:xfrm>
            <a:off x="1041041" y="1218034"/>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ectángulo 17" hidden="0"/>
          <p:cNvSpPr/>
          <p:nvPr isPhoto="0" userDrawn="0"/>
        </p:nvSpPr>
        <p:spPr bwMode="auto">
          <a:xfrm>
            <a:off x="1176699" y="1246591"/>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VENTAS PROYECTADAS</a:t>
            </a:r>
            <a:endParaRPr/>
          </a:p>
        </p:txBody>
      </p:sp>
      <p:sp>
        <p:nvSpPr>
          <p:cNvPr id="19" name="Rectángulo redondeado 18" hidden="0"/>
          <p:cNvSpPr/>
          <p:nvPr isPhoto="0" userDrawn="0"/>
        </p:nvSpPr>
        <p:spPr bwMode="auto">
          <a:xfrm>
            <a:off x="1041041" y="1833487"/>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ángulo 19" hidden="0"/>
          <p:cNvSpPr/>
          <p:nvPr isPhoto="0" userDrawn="0"/>
        </p:nvSpPr>
        <p:spPr bwMode="auto">
          <a:xfrm>
            <a:off x="959025" y="1839644"/>
            <a:ext cx="297500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ts val="0"/>
              </a:spcBef>
              <a:spcAft>
                <a:spcPts val="0"/>
              </a:spcAft>
              <a:defRPr/>
            </a:pPr>
            <a:r>
              <a:rPr lang="es-AR" sz="1500"/>
              <a:t>COSTOS Y GASTOS OPERATIVOS PROYECTADOS</a:t>
            </a:r>
            <a:endParaRPr/>
          </a:p>
        </p:txBody>
      </p:sp>
      <p:sp>
        <p:nvSpPr>
          <p:cNvPr id="24" name="Rectángulo 23" hidden="0"/>
          <p:cNvSpPr/>
          <p:nvPr isPhoto="0" userDrawn="0"/>
        </p:nvSpPr>
        <p:spPr bwMode="auto">
          <a:xfrm>
            <a:off x="1097064" y="2194264"/>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COMPRAS PROYECTADAS</a:t>
            </a:r>
            <a:endParaRPr/>
          </a:p>
        </p:txBody>
      </p:sp>
      <p:sp>
        <p:nvSpPr>
          <p:cNvPr id="25" name="Rectángulo redondeado 24" hidden="0"/>
          <p:cNvSpPr/>
          <p:nvPr isPhoto="0" userDrawn="0"/>
        </p:nvSpPr>
        <p:spPr bwMode="auto">
          <a:xfrm>
            <a:off x="1007726" y="2390009"/>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Rectángulo 25" hidden="0"/>
          <p:cNvSpPr/>
          <p:nvPr isPhoto="0" userDrawn="0"/>
        </p:nvSpPr>
        <p:spPr bwMode="auto">
          <a:xfrm>
            <a:off x="1094221" y="2406793"/>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COMPRAS PROYECTADAS</a:t>
            </a:r>
            <a:endParaRPr/>
          </a:p>
        </p:txBody>
      </p:sp>
      <p:sp>
        <p:nvSpPr>
          <p:cNvPr id="27" name="Rectángulo redondeado 26" hidden="0"/>
          <p:cNvSpPr/>
          <p:nvPr isPhoto="0" userDrawn="0"/>
        </p:nvSpPr>
        <p:spPr bwMode="auto">
          <a:xfrm>
            <a:off x="1007726" y="2965160"/>
            <a:ext cx="2892991" cy="527886"/>
          </a:xfrm>
          <a:prstGeom prst="roundRect">
            <a:avLst>
              <a:gd name="adj" fmla="val 16667"/>
            </a:avLst>
          </a:prstGeom>
          <a:solidFill>
            <a:schemeClr val="accent4">
              <a:lumMod val="60000"/>
              <a:lumOff val="4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8" name="Rectángulo 27" hidden="0"/>
          <p:cNvSpPr/>
          <p:nvPr isPhoto="0" userDrawn="0"/>
        </p:nvSpPr>
        <p:spPr bwMode="auto">
          <a:xfrm>
            <a:off x="1094221" y="3007584"/>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DEPRECIACIÓN BS. USO</a:t>
            </a:r>
            <a:endParaRPr/>
          </a:p>
        </p:txBody>
      </p:sp>
      <p:sp>
        <p:nvSpPr>
          <p:cNvPr id="29" name="Rectángulo redondeado 28" hidden="0"/>
          <p:cNvSpPr/>
          <p:nvPr isPhoto="0" userDrawn="0"/>
        </p:nvSpPr>
        <p:spPr bwMode="auto">
          <a:xfrm>
            <a:off x="5065848" y="1353604"/>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0" name="Rectángulo 29" hidden="0"/>
          <p:cNvSpPr/>
          <p:nvPr isPhoto="0" userDrawn="0"/>
        </p:nvSpPr>
        <p:spPr bwMode="auto">
          <a:xfrm>
            <a:off x="5258180" y="1347466"/>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CRÉDITOS POR VENTAS</a:t>
            </a:r>
            <a:endParaRPr/>
          </a:p>
        </p:txBody>
      </p:sp>
      <p:sp>
        <p:nvSpPr>
          <p:cNvPr id="31" name="Rectángulo redondeado 30" hidden="0"/>
          <p:cNvSpPr/>
          <p:nvPr isPhoto="0" userDrawn="0"/>
        </p:nvSpPr>
        <p:spPr bwMode="auto">
          <a:xfrm>
            <a:off x="5074202" y="2493303"/>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2" name="Rectángulo 31" hidden="0"/>
          <p:cNvSpPr/>
          <p:nvPr isPhoto="0" userDrawn="0"/>
        </p:nvSpPr>
        <p:spPr bwMode="auto">
          <a:xfrm>
            <a:off x="5258180" y="2496795"/>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CUENTAS POR PAGAR</a:t>
            </a:r>
            <a:endParaRPr/>
          </a:p>
        </p:txBody>
      </p:sp>
      <p:sp>
        <p:nvSpPr>
          <p:cNvPr id="37" name="Rectángulo redondeado 36" hidden="0"/>
          <p:cNvSpPr/>
          <p:nvPr isPhoto="0" userDrawn="0"/>
        </p:nvSpPr>
        <p:spPr bwMode="auto">
          <a:xfrm>
            <a:off x="5074202" y="1916969"/>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8" name="Rectángulo 37" hidden="0"/>
          <p:cNvSpPr/>
          <p:nvPr isPhoto="0" userDrawn="0"/>
        </p:nvSpPr>
        <p:spPr bwMode="auto">
          <a:xfrm>
            <a:off x="5266534" y="1910830"/>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COBRANZAS DE VENTAS</a:t>
            </a:r>
            <a:endParaRPr/>
          </a:p>
        </p:txBody>
      </p:sp>
      <p:sp>
        <p:nvSpPr>
          <p:cNvPr id="45" name="Rectángulo redondeado 44" hidden="0"/>
          <p:cNvSpPr/>
          <p:nvPr isPhoto="0" userDrawn="0"/>
        </p:nvSpPr>
        <p:spPr bwMode="auto">
          <a:xfrm>
            <a:off x="5087050" y="3032690"/>
            <a:ext cx="2892991" cy="527886"/>
          </a:xfrm>
          <a:prstGeom prst="roundRect">
            <a:avLst>
              <a:gd name="adj" fmla="val 16667"/>
            </a:avLst>
          </a:prstGeom>
          <a:solidFill>
            <a:schemeClr val="accent5">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7" name="Rectángulo 46" hidden="0"/>
          <p:cNvSpPr/>
          <p:nvPr isPhoto="0" userDrawn="0"/>
        </p:nvSpPr>
        <p:spPr bwMode="auto">
          <a:xfrm>
            <a:off x="5266534" y="3013761"/>
            <a:ext cx="3626547" cy="476348"/>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95250" tIns="95250" rIns="95250" bIns="95250" numCol="1" spcCol="1270" anchor="ctr" anchorCtr="0">
            <a:noAutofit/>
          </a:bodyPr>
          <a:lstStyle/>
          <a:p>
            <a:pPr lvl="0" defTabSz="1111250">
              <a:lnSpc>
                <a:spcPct val="90000"/>
              </a:lnSpc>
              <a:spcBef>
                <a:spcPts val="0"/>
              </a:spcBef>
              <a:spcAft>
                <a:spcPts val="0"/>
              </a:spcAft>
              <a:defRPr/>
            </a:pPr>
            <a:r>
              <a:rPr lang="es-AR" sz="1600"/>
              <a:t>PAGOS EN GENERAL</a:t>
            </a:r>
            <a:endParaRPr/>
          </a:p>
        </p:txBody>
      </p:sp>
      <p:sp>
        <p:nvSpPr>
          <p:cNvPr id="56" name="Cerrar llave 55" hidden="0"/>
          <p:cNvSpPr/>
          <p:nvPr isPhoto="0" userDrawn="0"/>
        </p:nvSpPr>
        <p:spPr bwMode="auto">
          <a:xfrm rot="5400000">
            <a:off x="4403370" y="340083"/>
            <a:ext cx="302483" cy="7851925"/>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s-AR"/>
          </a:p>
        </p:txBody>
      </p:sp>
      <p:sp>
        <p:nvSpPr>
          <p:cNvPr id="46" name="Rectángulo redondeado 45" hidden="0"/>
          <p:cNvSpPr/>
          <p:nvPr isPhoto="0" userDrawn="0"/>
        </p:nvSpPr>
        <p:spPr bwMode="auto">
          <a:xfrm>
            <a:off x="2175372" y="124022"/>
            <a:ext cx="4301095" cy="459100"/>
          </a:xfrm>
          <a:prstGeom prst="roundRect">
            <a:avLst>
              <a:gd name="adj" fmla="val 16667"/>
            </a:avLst>
          </a:prstGeom>
          <a:solidFill>
            <a:schemeClr val="accent3">
              <a:lumMod val="40000"/>
              <a:lumOff val="60000"/>
            </a:schemeClr>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48" name="Rectángulo 47" hidden="0"/>
          <p:cNvSpPr/>
          <p:nvPr isPhoto="0" userDrawn="0"/>
        </p:nvSpPr>
        <p:spPr bwMode="auto">
          <a:xfrm>
            <a:off x="2298669" y="199983"/>
            <a:ext cx="3948875" cy="369332"/>
          </a:xfrm>
          <a:prstGeom prst="rect">
            <a:avLst/>
          </a:prstGeom>
        </p:spPr>
        <p:txBody>
          <a:bodyPr wrap="square">
            <a:spAutoFit/>
          </a:bodyPr>
          <a:lstStyle/>
          <a:p>
            <a:pPr lvl="0" algn="ctr" defTabSz="1111250">
              <a:lnSpc>
                <a:spcPct val="90000"/>
              </a:lnSpc>
              <a:spcBef>
                <a:spcPts val="0"/>
              </a:spcBef>
              <a:spcAft>
                <a:spcPts val="0"/>
              </a:spcAft>
              <a:defRPr/>
            </a:pPr>
            <a:r>
              <a:rPr lang="es-AR" sz="2000">
                <a:solidFill>
                  <a:schemeClr val="lt1"/>
                </a:solidFill>
                <a:latin typeface="+mn-lt"/>
                <a:ea typeface="+mn-ea"/>
                <a:cs typeface="+mn-cs"/>
              </a:rPr>
              <a:t>BALANCE INICIAL</a:t>
            </a:r>
            <a:endParaRPr/>
          </a:p>
        </p:txBody>
      </p:sp>
      <p:sp>
        <p:nvSpPr>
          <p:cNvPr id="50" name="Rectángulo redondeado 49" hidden="0"/>
          <p:cNvSpPr/>
          <p:nvPr isPhoto="0" userDrawn="0"/>
        </p:nvSpPr>
        <p:spPr bwMode="auto">
          <a:xfrm>
            <a:off x="2175371" y="684284"/>
            <a:ext cx="4301095" cy="459100"/>
          </a:xfrm>
          <a:prstGeom prst="roundRect">
            <a:avLst>
              <a:gd name="adj" fmla="val 16667"/>
            </a:avLst>
          </a:prstGeom>
          <a:solidFill>
            <a:schemeClr val="accent3">
              <a:lumMod val="40000"/>
              <a:lumOff val="60000"/>
            </a:schemeClr>
          </a:solidFill>
        </p:spPr>
        <p:style>
          <a:lnRef idx="2">
            <a:schemeClr val="lt1">
              <a:hueOff val="0"/>
              <a:satOff val="0"/>
              <a:lumOff val="0"/>
              <a:alphaOff val="0"/>
            </a:schemeClr>
          </a:lnRef>
          <a:fillRef idx="1">
            <a:schemeClr val="accent4">
              <a:hueOff val="11634014"/>
              <a:satOff val="-28423"/>
              <a:lumOff val="-15491"/>
              <a:alphaOff val="0"/>
            </a:schemeClr>
          </a:fillRef>
          <a:effectRef idx="0">
            <a:schemeClr val="accent4">
              <a:hueOff val="11634014"/>
              <a:satOff val="-28423"/>
              <a:lumOff val="-15491"/>
              <a:alphaOff val="0"/>
            </a:schemeClr>
          </a:effectRef>
          <a:fontRef idx="minor">
            <a:schemeClr val="lt1"/>
          </a:fontRef>
        </p:style>
      </p:sp>
      <p:sp>
        <p:nvSpPr>
          <p:cNvPr id="51" name="Rectángulo 50" hidden="0"/>
          <p:cNvSpPr/>
          <p:nvPr isPhoto="0" userDrawn="0"/>
        </p:nvSpPr>
        <p:spPr bwMode="auto">
          <a:xfrm>
            <a:off x="2487536" y="724287"/>
            <a:ext cx="3948875" cy="369332"/>
          </a:xfrm>
          <a:prstGeom prst="rect">
            <a:avLst/>
          </a:prstGeom>
        </p:spPr>
        <p:txBody>
          <a:bodyPr wrap="square">
            <a:spAutoFit/>
          </a:bodyPr>
          <a:lstStyle/>
          <a:p>
            <a:pPr lvl="0" algn="ctr" defTabSz="1111250">
              <a:lnSpc>
                <a:spcPct val="90000"/>
              </a:lnSpc>
              <a:spcBef>
                <a:spcPts val="0"/>
              </a:spcBef>
              <a:spcAft>
                <a:spcPts val="0"/>
              </a:spcAft>
              <a:defRPr/>
            </a:pPr>
            <a:r>
              <a:rPr lang="es-AR" sz="2000">
                <a:solidFill>
                  <a:schemeClr val="lt1"/>
                </a:solidFill>
                <a:latin typeface="+mn-lt"/>
                <a:ea typeface="+mn-ea"/>
                <a:cs typeface="+mn-cs"/>
              </a:rPr>
              <a:t>PROYECCIONES</a:t>
            </a:r>
            <a:endParaRPr/>
          </a:p>
        </p:txBody>
      </p:sp>
      <p:sp>
        <p:nvSpPr>
          <p:cNvPr id="2" name="Más 1" hidden="0"/>
          <p:cNvSpPr/>
          <p:nvPr isPhoto="0" userDrawn="0"/>
        </p:nvSpPr>
        <p:spPr bwMode="auto">
          <a:xfrm>
            <a:off x="4179220" y="456082"/>
            <a:ext cx="322809" cy="361950"/>
          </a:xfrm>
          <a:prstGeom prst="mathPlus">
            <a:avLst>
              <a:gd name="adj1" fmla="val 23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AR"/>
          </a:p>
        </p:txBody>
      </p:sp>
      <p:sp>
        <p:nvSpPr>
          <p:cNvPr id="34" name="Google Shape;131;p18" hidden="0"/>
          <p:cNvSpPr/>
          <p:nvPr isPhoto="0" userDrawn="0"/>
        </p:nvSpPr>
        <p:spPr bwMode="auto">
          <a:xfrm>
            <a:off x="6951" y="23857"/>
            <a:ext cx="818763" cy="845399"/>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5" name="Google Shape;793;p47" hidden="0"/>
          <p:cNvGrpSpPr/>
          <p:nvPr isPhoto="0" userDrawn="0"/>
        </p:nvGrpSpPr>
        <p:grpSpPr bwMode="auto">
          <a:xfrm>
            <a:off x="205451" y="165707"/>
            <a:ext cx="448810" cy="573542"/>
            <a:chOff x="6730350" y="2315899"/>
            <a:chExt cx="257700" cy="420100"/>
          </a:xfrm>
        </p:grpSpPr>
        <p:sp>
          <p:nvSpPr>
            <p:cNvPr id="36" name="Google Shape;794;p47" hidden="0"/>
            <p:cNvSpPr/>
            <p:nvPr isPhoto="0" userDrawn="0"/>
          </p:nvSpPr>
          <p:spPr bwMode="auto">
            <a:xfrm>
              <a:off x="6807899" y="2671250"/>
              <a:ext cx="102600" cy="22625"/>
            </a:xfrm>
            <a:custGeom>
              <a:avLst/>
              <a:gdLst/>
              <a:ahLst/>
              <a:cxnLst/>
              <a:rect l="l" t="t" r="r" b="b"/>
              <a:pathLst>
                <a:path w="4104" h="905" fill="norm" stroke="1"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795;p47" hidden="0"/>
            <p:cNvSpPr/>
            <p:nvPr isPhoto="0" userDrawn="0"/>
          </p:nvSpPr>
          <p:spPr bwMode="auto">
            <a:xfrm>
              <a:off x="6807899" y="2636450"/>
              <a:ext cx="102600" cy="22625"/>
            </a:xfrm>
            <a:custGeom>
              <a:avLst/>
              <a:gdLst/>
              <a:ahLst/>
              <a:cxnLst/>
              <a:rect l="l" t="t" r="r" b="b"/>
              <a:pathLst>
                <a:path w="4104" h="905" fill="norm" stroke="1"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796;p47" hidden="0"/>
            <p:cNvSpPr/>
            <p:nvPr isPhoto="0" userDrawn="0"/>
          </p:nvSpPr>
          <p:spPr bwMode="auto">
            <a:xfrm>
              <a:off x="6807899" y="2706075"/>
              <a:ext cx="102600" cy="29925"/>
            </a:xfrm>
            <a:custGeom>
              <a:avLst/>
              <a:gdLst/>
              <a:ahLst/>
              <a:cxnLst/>
              <a:rect l="l" t="t" r="r" b="b"/>
              <a:pathLst>
                <a:path w="4104" h="1197" fill="norm" stroke="1"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797;p47" hidden="0"/>
            <p:cNvSpPr/>
            <p:nvPr isPhoto="0" userDrawn="0"/>
          </p:nvSpPr>
          <p:spPr bwMode="auto">
            <a:xfrm>
              <a:off x="6811575" y="2463675"/>
              <a:ext cx="95275" cy="160600"/>
            </a:xfrm>
            <a:custGeom>
              <a:avLst/>
              <a:gdLst/>
              <a:ahLst/>
              <a:cxnLst/>
              <a:rect l="l" t="t" r="r" b="b"/>
              <a:pathLst>
                <a:path w="3811" h="6424" fill="norm" stroke="1"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798;p47" hidden="0"/>
            <p:cNvSpPr/>
            <p:nvPr isPhoto="0" userDrawn="0"/>
          </p:nvSpPr>
          <p:spPr bwMode="auto">
            <a:xfrm>
              <a:off x="6730350" y="2315899"/>
              <a:ext cx="257700" cy="308375"/>
            </a:xfrm>
            <a:custGeom>
              <a:avLst/>
              <a:gdLst/>
              <a:ahLst/>
              <a:cxnLst/>
              <a:rect l="l" t="t" r="r" b="b"/>
              <a:pathLst>
                <a:path w="10308" h="12335" fill="norm" stroke="1"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 name="Google Shape;131;p18" hidden="0"/>
          <p:cNvSpPr/>
          <p:nvPr isPhoto="0" userDrawn="0"/>
        </p:nvSpPr>
        <p:spPr bwMode="auto">
          <a:xfrm>
            <a:off x="981557" y="0"/>
            <a:ext cx="2483699" cy="234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18" hidden="0"/>
          <p:cNvSpPr txBox="1">
            <a:spLocks noGrp="1"/>
          </p:cNvSpPr>
          <p:nvPr isPhoto="0" userDrawn="0">
            <p:ph type="ctrTitle" idx="4294967295" hasCustomPrompt="0"/>
          </p:nvPr>
        </p:nvSpPr>
        <p:spPr bwMode="auto">
          <a:xfrm>
            <a:off x="936119" y="3031779"/>
            <a:ext cx="7318025" cy="1159800"/>
          </a:xfrm>
          <a:prstGeom prst="rect">
            <a:avLst/>
          </a:prstGeom>
        </p:spPr>
        <p:txBody>
          <a:bodyPr spcFirstLastPara="1" wrap="square" lIns="91425" tIns="91425" rIns="91425" bIns="91425" anchor="b" anchorCtr="0">
            <a:noAutofit/>
          </a:bodyPr>
          <a:lstStyle/>
          <a:p>
            <a:pPr>
              <a:defRPr/>
            </a:pPr>
            <a:r>
              <a:rPr lang="es-MX" sz="4200">
                <a:solidFill>
                  <a:schemeClr val="lt1"/>
                </a:solidFill>
              </a:rPr>
              <a:t>Veamos un </a:t>
            </a:r>
            <a:br>
              <a:rPr lang="es-MX" sz="4200">
                <a:solidFill>
                  <a:schemeClr val="lt1"/>
                </a:solidFill>
              </a:rPr>
            </a:br>
            <a:r>
              <a:rPr lang="es-MX" sz="4200">
                <a:solidFill>
                  <a:schemeClr val="lt1"/>
                </a:solidFill>
              </a:rPr>
              <a:t>caso práctico…</a:t>
            </a:r>
            <a:endParaRPr sz="4200">
              <a:solidFill>
                <a:schemeClr val="lt1"/>
              </a:solidFill>
            </a:endParaRPr>
          </a:p>
        </p:txBody>
      </p:sp>
      <p:sp>
        <p:nvSpPr>
          <p:cNvPr id="139" name="Google Shape;139;p1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17" name="Google Shape;740;p47" hidden="0"/>
          <p:cNvGrpSpPr/>
          <p:nvPr isPhoto="0" userDrawn="0"/>
        </p:nvGrpSpPr>
        <p:grpSpPr bwMode="auto">
          <a:xfrm>
            <a:off x="1642607" y="542646"/>
            <a:ext cx="1161599" cy="1106208"/>
            <a:chOff x="1922075" y="1629000"/>
            <a:chExt cx="437200" cy="437200"/>
          </a:xfrm>
        </p:grpSpPr>
        <p:sp>
          <p:nvSpPr>
            <p:cNvPr id="18" name="Google Shape;741;p47" hidden="0"/>
            <p:cNvSpPr/>
            <p:nvPr isPhoto="0" userDrawn="0"/>
          </p:nvSpPr>
          <p:spPr bwMode="auto">
            <a:xfrm>
              <a:off x="2208425" y="1629000"/>
              <a:ext cx="150850" cy="150850"/>
            </a:xfrm>
            <a:custGeom>
              <a:avLst/>
              <a:gdLst/>
              <a:ahLst/>
              <a:cxnLst/>
              <a:rect l="l" t="t" r="r" b="b"/>
              <a:pathLst>
                <a:path w="6034" h="6034" fill="norm" stroke="1"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742;p47" hidden="0"/>
            <p:cNvSpPr/>
            <p:nvPr isPhoto="0" userDrawn="0"/>
          </p:nvSpPr>
          <p:spPr bwMode="auto">
            <a:xfrm>
              <a:off x="1922075" y="1686400"/>
              <a:ext cx="379800" cy="379800"/>
            </a:xfrm>
            <a:custGeom>
              <a:avLst/>
              <a:gdLst/>
              <a:ahLst/>
              <a:cxnLst/>
              <a:rect l="l" t="t" r="r" b="b"/>
              <a:pathLst>
                <a:path w="15192" h="15192" fill="norm" stroke="1"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grpSp>
        <p:nvGrpSpPr>
          <p:cNvPr id="11" name="Google Shape;740;p47" hidden="0"/>
          <p:cNvGrpSpPr/>
          <p:nvPr isPhoto="0" userDrawn="0"/>
        </p:nvGrpSpPr>
        <p:grpSpPr bwMode="auto">
          <a:xfrm rot="1344558">
            <a:off x="7426330" y="179644"/>
            <a:ext cx="1161599" cy="1106208"/>
            <a:chOff x="1922075" y="1629000"/>
            <a:chExt cx="437200" cy="437200"/>
          </a:xfrm>
        </p:grpSpPr>
        <p:sp>
          <p:nvSpPr>
            <p:cNvPr id="12" name="Google Shape;741;p47" hidden="0"/>
            <p:cNvSpPr/>
            <p:nvPr isPhoto="0" userDrawn="0"/>
          </p:nvSpPr>
          <p:spPr bwMode="auto">
            <a:xfrm>
              <a:off x="2208425" y="1629000"/>
              <a:ext cx="150850" cy="150850"/>
            </a:xfrm>
            <a:custGeom>
              <a:avLst/>
              <a:gdLst/>
              <a:ahLst/>
              <a:cxnLst/>
              <a:rect l="l" t="t" r="r" b="b"/>
              <a:pathLst>
                <a:path w="6034" h="6034" fill="norm" stroke="1"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742;p47" hidden="0"/>
            <p:cNvSpPr/>
            <p:nvPr isPhoto="0" userDrawn="0"/>
          </p:nvSpPr>
          <p:spPr bwMode="auto">
            <a:xfrm>
              <a:off x="1922075" y="1686400"/>
              <a:ext cx="379800" cy="379800"/>
            </a:xfrm>
            <a:custGeom>
              <a:avLst/>
              <a:gdLst/>
              <a:ahLst/>
              <a:cxnLst/>
              <a:rect l="l" t="t" r="r" b="b"/>
              <a:pathLst>
                <a:path w="15192" h="15192" fill="norm" stroke="1"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pic>
        <p:nvPicPr>
          <p:cNvPr id="2" name="Imagen 1" hidden="0"/>
          <p:cNvPicPr>
            <a:picLocks noChangeAspect="1"/>
          </p:cNvPicPr>
          <p:nvPr isPhoto="0" userDrawn="0"/>
        </p:nvPicPr>
        <p:blipFill>
          <a:blip r:embed="rId2"/>
          <a:stretch/>
        </p:blipFill>
        <p:spPr bwMode="auto">
          <a:xfrm>
            <a:off x="2226844" y="360762"/>
            <a:ext cx="4900612" cy="4492921"/>
          </a:xfrm>
          <a:prstGeom prst="rect">
            <a:avLst/>
          </a:prstGeom>
        </p:spPr>
      </p:pic>
      <p:sp>
        <p:nvSpPr>
          <p:cNvPr id="9" name="Google Shape;671;p47" hidden="0"/>
          <p:cNvSpPr/>
          <p:nvPr isPhoto="0" userDrawn="0"/>
        </p:nvSpPr>
        <p:spPr bwMode="auto">
          <a:xfrm>
            <a:off x="1623299" y="3442558"/>
            <a:ext cx="518593" cy="656025"/>
          </a:xfrm>
          <a:custGeom>
            <a:avLst/>
            <a:gdLst/>
            <a:ahLst/>
            <a:cxnLst/>
            <a:rect l="l" t="t" r="r" b="b"/>
            <a:pathLst>
              <a:path w="12018" h="15924" fill="norm" stroke="1"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 name="Google Shape;131;p18" hidden="0"/>
          <p:cNvSpPr/>
          <p:nvPr isPhoto="0" userDrawn="0"/>
        </p:nvSpPr>
        <p:spPr bwMode="auto">
          <a:xfrm>
            <a:off x="3290669" y="-8860"/>
            <a:ext cx="2483699" cy="234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18" hidden="0"/>
          <p:cNvSpPr txBox="1">
            <a:spLocks noGrp="1"/>
          </p:cNvSpPr>
          <p:nvPr isPhoto="0" userDrawn="0">
            <p:ph type="ctrTitle" idx="4294967295" hasCustomPrompt="0"/>
          </p:nvPr>
        </p:nvSpPr>
        <p:spPr bwMode="auto">
          <a:xfrm>
            <a:off x="1330926" y="3214446"/>
            <a:ext cx="6192974" cy="1159800"/>
          </a:xfrm>
          <a:prstGeom prst="rect">
            <a:avLst/>
          </a:prstGeom>
        </p:spPr>
        <p:txBody>
          <a:bodyPr spcFirstLastPara="1" wrap="square" lIns="91425" tIns="91425" rIns="91425" bIns="91425" anchor="b" anchorCtr="0">
            <a:noAutofit/>
          </a:bodyPr>
          <a:lstStyle/>
          <a:p>
            <a:pPr algn="ctr">
              <a:defRPr/>
            </a:pPr>
            <a:r>
              <a:rPr lang="es-MX" sz="3800" b="1">
                <a:solidFill>
                  <a:schemeClr val="lt1"/>
                </a:solidFill>
              </a:rPr>
              <a:t>HERRAMIENTAS DE ANÁLISIS E INTERPRETACIÓN</a:t>
            </a:r>
            <a:endParaRPr sz="3800" b="1">
              <a:solidFill>
                <a:schemeClr val="lt1"/>
              </a:solidFill>
            </a:endParaRPr>
          </a:p>
        </p:txBody>
      </p:sp>
      <p:sp>
        <p:nvSpPr>
          <p:cNvPr id="139" name="Google Shape;139;p18"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20" name="Google Shape;814;p47" hidden="0"/>
          <p:cNvGrpSpPr/>
          <p:nvPr isPhoto="0" userDrawn="0"/>
        </p:nvGrpSpPr>
        <p:grpSpPr bwMode="auto">
          <a:xfrm rot="652032">
            <a:off x="3987521" y="591896"/>
            <a:ext cx="1089994" cy="923357"/>
            <a:chOff x="3955900" y="2984500"/>
            <a:chExt cx="414000" cy="422525"/>
          </a:xfrm>
        </p:grpSpPr>
        <p:sp>
          <p:nvSpPr>
            <p:cNvPr id="21" name="Google Shape;815;p47" hidden="0"/>
            <p:cNvSpPr/>
            <p:nvPr isPhoto="0" userDrawn="0"/>
          </p:nvSpPr>
          <p:spPr bwMode="auto">
            <a:xfrm>
              <a:off x="3955900" y="2984500"/>
              <a:ext cx="315700" cy="315675"/>
            </a:xfrm>
            <a:custGeom>
              <a:avLst/>
              <a:gdLst/>
              <a:ahLst/>
              <a:cxnLst/>
              <a:rect l="l" t="t" r="r" b="b"/>
              <a:pathLst>
                <a:path w="12628" h="12627" fill="norm" stroke="1"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816;p47" hidden="0"/>
            <p:cNvSpPr/>
            <p:nvPr isPhoto="0" userDrawn="0"/>
          </p:nvSpPr>
          <p:spPr bwMode="auto">
            <a:xfrm>
              <a:off x="3992525" y="3021125"/>
              <a:ext cx="242425" cy="242425"/>
            </a:xfrm>
            <a:custGeom>
              <a:avLst/>
              <a:gdLst/>
              <a:ahLst/>
              <a:cxnLst/>
              <a:rect l="l" t="t" r="r" b="b"/>
              <a:pathLst>
                <a:path w="9697" h="9697" fill="norm" stroke="1"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817;p47" hidden="0"/>
            <p:cNvSpPr/>
            <p:nvPr isPhoto="0" userDrawn="0"/>
          </p:nvSpPr>
          <p:spPr bwMode="auto">
            <a:xfrm>
              <a:off x="4215400" y="3253150"/>
              <a:ext cx="154500" cy="153875"/>
            </a:xfrm>
            <a:custGeom>
              <a:avLst/>
              <a:gdLst/>
              <a:ahLst/>
              <a:cxnLst/>
              <a:rect l="l" t="t" r="r" b="b"/>
              <a:pathLst>
                <a:path w="6180" h="6155" fill="norm" stroke="1"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sp>
        <p:nvSpPr>
          <p:cNvPr id="5" name="9 Rectángulo" hidden="0"/>
          <p:cNvSpPr/>
          <p:nvPr isPhoto="0" userDrawn="0"/>
        </p:nvSpPr>
        <p:spPr bwMode="auto">
          <a:xfrm>
            <a:off x="29805" y="823400"/>
            <a:ext cx="4214842" cy="1323439"/>
          </a:xfrm>
          <a:prstGeom prst="rect">
            <a:avLst/>
          </a:prstGeom>
          <a:noFill/>
        </p:spPr>
        <p:txBody>
          <a:bodyPr>
            <a:spAutoFit/>
          </a:bodyPr>
          <a:lstStyle/>
          <a:p>
            <a:pPr algn="ctr">
              <a:defRPr/>
            </a:pPr>
            <a:r>
              <a:rPr lang="es-ES" sz="4000" b="1">
                <a:ln w="19050">
                  <a:solidFill>
                    <a:schemeClr val="tx2">
                      <a:tint val="1000"/>
                    </a:schemeClr>
                  </a:solidFill>
                  <a:prstDash val="solid"/>
                </a:ln>
                <a:solidFill>
                  <a:schemeClr val="accent3"/>
                </a:solidFill>
                <a:latin typeface="Arial"/>
                <a:cs typeface="Arial"/>
              </a:rPr>
              <a:t>ANÁLISIS FINANCIERO</a:t>
            </a:r>
            <a:endParaRPr/>
          </a:p>
        </p:txBody>
      </p:sp>
      <p:pic>
        <p:nvPicPr>
          <p:cNvPr id="6" name="Picture 8" hidden="0"/>
          <p:cNvPicPr>
            <a:picLocks noChangeAspect="1" noChangeArrowheads="1"/>
          </p:cNvPicPr>
          <p:nvPr isPhoto="0" userDrawn="0"/>
        </p:nvPicPr>
        <p:blipFill>
          <a:blip r:embed="rId2"/>
          <a:stretch/>
        </p:blipFill>
        <p:spPr bwMode="auto">
          <a:xfrm>
            <a:off x="1220788" y="2451331"/>
            <a:ext cx="1522412" cy="2559102"/>
          </a:xfrm>
          <a:prstGeom prst="rect">
            <a:avLst/>
          </a:prstGeom>
          <a:noFill/>
          <a:ln>
            <a:noFill/>
          </a:ln>
        </p:spPr>
      </p:pic>
      <p:sp>
        <p:nvSpPr>
          <p:cNvPr id="7" name="14 CuadroTexto" hidden="0"/>
          <p:cNvSpPr txBox="1">
            <a:spLocks noChangeArrowheads="1"/>
          </p:cNvSpPr>
          <p:nvPr isPhoto="0" userDrawn="0"/>
        </p:nvSpPr>
        <p:spPr bwMode="auto">
          <a:xfrm>
            <a:off x="4636889" y="1652943"/>
            <a:ext cx="4143375" cy="1077912"/>
          </a:xfrm>
          <a:prstGeom prst="rect">
            <a:avLst/>
          </a:prstGeom>
          <a:noFill/>
          <a:ln>
            <a:noFill/>
          </a:ln>
        </p:spPr>
        <p:txBody>
          <a:bodyPr>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1600"/>
              <a:t>técnicas de interpretación de datos,           de evaluación competitiva y estratégica,     de pronóstico y proyección, y de cálculo financiero</a:t>
            </a:r>
            <a:endParaRPr/>
          </a:p>
        </p:txBody>
      </p:sp>
      <p:sp>
        <p:nvSpPr>
          <p:cNvPr id="8" name="15 Rectángulo" hidden="0"/>
          <p:cNvSpPr/>
          <p:nvPr isPhoto="0" userDrawn="0"/>
        </p:nvSpPr>
        <p:spPr bwMode="auto">
          <a:xfrm>
            <a:off x="4500364" y="977453"/>
            <a:ext cx="4214842" cy="523220"/>
          </a:xfrm>
          <a:prstGeom prst="rect">
            <a:avLst/>
          </a:prstGeom>
          <a:noFill/>
        </p:spPr>
        <p:txBody>
          <a:bodyPr>
            <a:spAutoFit/>
          </a:bodyPr>
          <a:lstStyle/>
          <a:p>
            <a:pPr algn="ctr">
              <a:defRPr/>
            </a:pPr>
            <a:r>
              <a:rPr lang="es-ES" sz="2800" b="1">
                <a:ln w="31550" cmpd="sng">
                  <a:gradFill>
                    <a:gsLst>
                      <a:gs pos="0">
                        <a:schemeClr val="accent6">
                          <a:tint val="77000"/>
                          <a:satMod val="180000"/>
                        </a:schemeClr>
                      </a:gs>
                      <a:gs pos="70000">
                        <a:schemeClr val="accent6">
                          <a:shade val="50000"/>
                          <a:satMod val="190000"/>
                        </a:schemeClr>
                      </a:gs>
                    </a:gsLst>
                    <a:lin ang="5400000" scaled="1"/>
                  </a:gradFill>
                  <a:prstDash val="solid"/>
                </a:ln>
                <a:solidFill>
                  <a:schemeClr val="accent6">
                    <a:tint val="15000"/>
                    <a:satMod val="200000"/>
                  </a:schemeClr>
                </a:solidFill>
                <a:latin typeface="Arial"/>
                <a:cs typeface="Arial"/>
              </a:rPr>
              <a:t>HERRAMIENTAS</a:t>
            </a:r>
            <a:endParaRPr/>
          </a:p>
        </p:txBody>
      </p:sp>
      <p:sp>
        <p:nvSpPr>
          <p:cNvPr id="9" name="10 Flecha derecha" hidden="0"/>
          <p:cNvSpPr/>
          <p:nvPr isPhoto="0" userDrawn="0"/>
        </p:nvSpPr>
        <p:spPr bwMode="auto">
          <a:xfrm>
            <a:off x="3836824" y="1127932"/>
            <a:ext cx="642936" cy="357187"/>
          </a:xfrm>
          <a:prstGeom prst="right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s-ES"/>
          </a:p>
        </p:txBody>
      </p:sp>
      <p:sp>
        <p:nvSpPr>
          <p:cNvPr id="10" name="14 CuadroTexto" hidden="0"/>
          <p:cNvSpPr txBox="1">
            <a:spLocks noChangeArrowheads="1"/>
          </p:cNvSpPr>
          <p:nvPr isPhoto="0" userDrawn="0"/>
        </p:nvSpPr>
        <p:spPr bwMode="auto">
          <a:xfrm>
            <a:off x="4803611" y="3466751"/>
            <a:ext cx="4143375" cy="1077218"/>
          </a:xfrm>
          <a:prstGeom prst="rect">
            <a:avLst/>
          </a:prstGeom>
          <a:noFill/>
          <a:ln>
            <a:noFill/>
          </a:ln>
        </p:spPr>
        <p:txBody>
          <a:bodyPr>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marL="285750" indent="-285750" algn="ctr">
              <a:buFont typeface="Wingdings"/>
              <a:buChar char="ü"/>
              <a:defRPr/>
            </a:pPr>
            <a:r>
              <a:rPr lang="es-ES" sz="1600"/>
              <a:t>Es necesario valorar e interpretar los datos</a:t>
            </a:r>
            <a:endParaRPr/>
          </a:p>
          <a:p>
            <a:pPr marL="285750" indent="-285750" algn="ctr">
              <a:buFont typeface="Wingdings"/>
              <a:buChar char="ü"/>
              <a:defRPr/>
            </a:pPr>
            <a:r>
              <a:rPr lang="es-ES" sz="1600"/>
              <a:t>El tipo de análisis varía de acuerdo a los intereses específicos de quien lo realiza</a:t>
            </a:r>
            <a:endParaRPr lang="es-E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solidFill>
                  <a:schemeClr val="tx2">
                    <a:lumMod val="10000"/>
                  </a:schemeClr>
                </a:solidFill>
              </a:rPr>
              <a:t/>
            </a:fld>
            <a:endParaRPr>
              <a:solidFill>
                <a:schemeClr val="tx2">
                  <a:lumMod val="10000"/>
                </a:schemeClr>
              </a:solidFill>
            </a:endParaRPr>
          </a:p>
        </p:txBody>
      </p:sp>
      <p:sp>
        <p:nvSpPr>
          <p:cNvPr id="14" name="Rectángulo 13" hidden="0"/>
          <p:cNvSpPr/>
          <p:nvPr isPhoto="0" userDrawn="0"/>
        </p:nvSpPr>
        <p:spPr bwMode="auto">
          <a:xfrm>
            <a:off x="3227337" y="538870"/>
            <a:ext cx="182988" cy="283500"/>
          </a:xfrm>
          <a:prstGeom prst="rect">
            <a:avLst/>
          </a:prstGeom>
        </p:spPr>
        <p:txBody>
          <a:bodyPr wrap="none">
            <a:spAutoFit/>
          </a:bodyPr>
          <a:lstStyle/>
          <a:p>
            <a:pPr lvl="0" algn="ctr" defTabSz="1111250">
              <a:lnSpc>
                <a:spcPct val="90000"/>
              </a:lnSpc>
              <a:spcBef>
                <a:spcPts val="0"/>
              </a:spcBef>
              <a:spcAft>
                <a:spcPts val="0"/>
              </a:spcAft>
              <a:defRPr/>
            </a:pPr>
            <a:endParaRPr>
              <a:solidFill>
                <a:schemeClr val="tx2">
                  <a:lumMod val="10000"/>
                </a:schemeClr>
              </a:solidFill>
            </a:endParaRPr>
          </a:p>
        </p:txBody>
      </p:sp>
      <p:sp>
        <p:nvSpPr>
          <p:cNvPr id="11" name="Google Shape;257;p29" hidden="0"/>
          <p:cNvSpPr txBox="1">
            <a:spLocks noGrp="1"/>
          </p:cNvSpPr>
          <p:nvPr isPhoto="0" userDrawn="0">
            <p:ph type="title" hasCustomPrompt="0"/>
          </p:nvPr>
        </p:nvSpPr>
        <p:spPr bwMode="auto">
          <a:xfrm>
            <a:off x="196605" y="319779"/>
            <a:ext cx="6462600" cy="857400"/>
          </a:xfrm>
          <a:prstGeom prst="rect">
            <a:avLst/>
          </a:prstGeom>
        </p:spPr>
        <p:txBody>
          <a:bodyPr spcFirstLastPara="1" wrap="square" lIns="91425" tIns="91425" rIns="91425" bIns="91425" anchor="b" anchorCtr="0">
            <a:noAutofit/>
          </a:bodyPr>
          <a:lstStyle/>
          <a:p>
            <a:pPr lvl="0">
              <a:defRPr/>
            </a:pPr>
            <a:r>
              <a:rPr lang="en">
                <a:solidFill>
                  <a:schemeClr val="tx2">
                    <a:lumMod val="10000"/>
                  </a:schemeClr>
                </a:solidFill>
              </a:rPr>
              <a:t>Análisis e interpretación de los informes </a:t>
            </a:r>
            <a:endParaRPr>
              <a:solidFill>
                <a:schemeClr val="tx2">
                  <a:lumMod val="10000"/>
                </a:schemeClr>
              </a:solidFill>
            </a:endParaRPr>
          </a:p>
        </p:txBody>
      </p:sp>
      <p:grpSp>
        <p:nvGrpSpPr>
          <p:cNvPr id="12" name="13 Diagrama" hidden="0"/>
          <p:cNvGrpSpPr/>
          <p:nvPr isPhoto="0" userDrawn="0"/>
        </p:nvGrpSpPr>
        <p:grpSpPr bwMode="auto">
          <a:xfrm>
            <a:off x="1816209" y="1619250"/>
            <a:ext cx="5451365" cy="2562508"/>
          </a:xfrm>
        </p:grpSpPr>
        <p:sp>
          <p:nvSpPr>
            <p:cNvPr id="0" name="" hidden="0"/>
            <p:cNvSpPr/>
            <p:nvPr isPhoto="0" userDrawn="0"/>
          </p:nvSpPr>
          <p:spPr bwMode="auto">
            <a:xfrm>
              <a:off x="0" y="0"/>
              <a:ext cx="5451365" cy="767520"/>
            </a:xfrm>
            <a:prstGeom prst="roundRect">
              <a:avLst>
                <a:gd name="adj" fmla="val 16667"/>
              </a:avLst>
            </a:prstGeom>
            <a:solidFill>
              <a:schemeClr val="lt1">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solidFill>
                    <a:schemeClr val="tx2">
                      <a:lumMod val="10000"/>
                    </a:schemeClr>
                  </a:solidFill>
                  <a:latin typeface="Raleway"/>
                </a:rPr>
                <a:t>Análisis vertical</a:t>
              </a:r>
              <a:endParaRPr sz="1800" b="0">
                <a:solidFill>
                  <a:schemeClr val="tx2">
                    <a:lumMod val="10000"/>
                  </a:schemeClr>
                </a:solidFill>
                <a:latin typeface="Raleway"/>
              </a:endParaRPr>
            </a:p>
          </p:txBody>
        </p:sp>
        <p:sp>
          <p:nvSpPr>
            <p:cNvPr id="0" name="" hidden="0"/>
            <p:cNvSpPr/>
            <p:nvPr isPhoto="0" userDrawn="0"/>
          </p:nvSpPr>
          <p:spPr bwMode="auto">
            <a:xfrm>
              <a:off x="0" y="897493"/>
              <a:ext cx="5451365" cy="767520"/>
            </a:xfrm>
            <a:prstGeom prst="roundRect">
              <a:avLst>
                <a:gd name="adj" fmla="val 16667"/>
              </a:avLst>
            </a:prstGeom>
            <a:solidFill>
              <a:schemeClr val="lt1">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solidFill>
                    <a:schemeClr val="tx2">
                      <a:lumMod val="10000"/>
                    </a:schemeClr>
                  </a:solidFill>
                  <a:latin typeface="Raleway"/>
                </a:rPr>
                <a:t>Análisis horizontal</a:t>
              </a:r>
              <a:endParaRPr sz="1800" b="0">
                <a:solidFill>
                  <a:schemeClr val="tx2">
                    <a:lumMod val="10000"/>
                  </a:schemeClr>
                </a:solidFill>
                <a:latin typeface="Raleway"/>
              </a:endParaRPr>
            </a:p>
          </p:txBody>
        </p:sp>
        <p:sp>
          <p:nvSpPr>
            <p:cNvPr id="0" name="" hidden="0"/>
            <p:cNvSpPr/>
            <p:nvPr isPhoto="0" userDrawn="0"/>
          </p:nvSpPr>
          <p:spPr bwMode="auto">
            <a:xfrm>
              <a:off x="0" y="1783094"/>
              <a:ext cx="5451365" cy="767520"/>
            </a:xfrm>
            <a:prstGeom prst="roundRect">
              <a:avLst>
                <a:gd name="adj" fmla="val 16667"/>
              </a:avLst>
            </a:prstGeom>
            <a:solidFill>
              <a:schemeClr val="lt1">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solidFill>
                    <a:schemeClr val="tx2">
                      <a:lumMod val="10000"/>
                    </a:schemeClr>
                  </a:solidFill>
                  <a:latin typeface="Raleway"/>
                </a:rPr>
                <a:t>Razones </a:t>
              </a:r>
              <a:r>
                <a:rPr lang="es-ES" sz="1800" b="0">
                  <a:solidFill>
                    <a:schemeClr val="tx2">
                      <a:lumMod val="10000"/>
                    </a:schemeClr>
                  </a:solidFill>
                  <a:latin typeface="Raleway"/>
                </a:rPr>
                <a:t>financieras</a:t>
              </a:r>
              <a:endParaRPr sz="1800" b="0">
                <a:solidFill>
                  <a:schemeClr val="tx2">
                    <a:lumMod val="10000"/>
                  </a:schemeClr>
                </a:solidFill>
                <a:latin typeface="Raleway"/>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grpSp>
        <p:nvGrpSpPr>
          <p:cNvPr id="10" name="Grupo 9" hidden="0"/>
          <p:cNvGrpSpPr/>
          <p:nvPr isPhoto="0" userDrawn="0"/>
        </p:nvGrpSpPr>
        <p:grpSpPr bwMode="auto">
          <a:xfrm>
            <a:off x="461962" y="209933"/>
            <a:ext cx="5451365" cy="767520"/>
            <a:chOff x="0" y="897493"/>
            <a:chExt cx="5451365" cy="767520"/>
          </a:xfrm>
        </p:grpSpPr>
        <p:sp>
          <p:nvSpPr>
            <p:cNvPr id="11" name="Rectángulo redondeado 10" hidden="0"/>
            <p:cNvSpPr/>
            <p:nvPr isPhoto="0" userDrawn="0"/>
          </p:nvSpPr>
          <p:spPr bwMode="auto">
            <a:xfrm>
              <a:off x="0" y="897493"/>
              <a:ext cx="5451365" cy="767520"/>
            </a:xfrm>
            <a:prstGeom prst="roundRect">
              <a:avLst>
                <a:gd name="adj" fmla="val 16667"/>
              </a:avLst>
            </a:prstGeom>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Rectángulo 11" hidden="0"/>
            <p:cNvSpPr/>
            <p:nvPr isPhoto="0" userDrawn="0"/>
          </p:nvSpPr>
          <p:spPr bwMode="auto">
            <a:xfrm>
              <a:off x="37467" y="934960"/>
              <a:ext cx="5376431" cy="692585"/>
            </a:xfrm>
            <a:prstGeom prst="rect">
              <a:avLst/>
            </a:prstGeom>
          </p:spPr>
          <p:style>
            <a:lnRef idx="0">
              <a:srgbClr val="000000"/>
            </a:lnRef>
            <a:fillRef idx="0">
              <a:srgbClr val="000000"/>
            </a:fillRef>
            <a:effectRef idx="0">
              <a:srgbClr val="00000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latin typeface="Raleway"/>
                </a:rPr>
                <a:t>Análisis horizontal</a:t>
              </a:r>
              <a:endParaRPr lang="es-ES" sz="1800" b="0">
                <a:latin typeface="Raleway"/>
              </a:endParaRPr>
            </a:p>
          </p:txBody>
        </p:sp>
      </p:grpSp>
      <p:sp>
        <p:nvSpPr>
          <p:cNvPr id="2" name="Rectángulo 1" hidden="0"/>
          <p:cNvSpPr/>
          <p:nvPr isPhoto="0" userDrawn="0"/>
        </p:nvSpPr>
        <p:spPr bwMode="auto">
          <a:xfrm>
            <a:off x="461962" y="1284866"/>
            <a:ext cx="4538663" cy="3202415"/>
          </a:xfrm>
          <a:prstGeom prst="rect">
            <a:avLst/>
          </a:prstGeom>
        </p:spPr>
        <p:txBody>
          <a:bodyPr wrap="square">
            <a:spAutoFit/>
          </a:bodyPr>
          <a:lstStyle/>
          <a:p>
            <a:pPr marL="285750" indent="-285750" algn="just">
              <a:lnSpc>
                <a:spcPct val="114999"/>
              </a:lnSpc>
              <a:spcAft>
                <a:spcPts val="1000"/>
              </a:spcAft>
              <a:buFont typeface="Wingdings"/>
              <a:buChar char="ü"/>
              <a:defRPr/>
            </a:pPr>
            <a:r>
              <a:rPr lang="es-ES">
                <a:latin typeface="Raleway"/>
                <a:ea typeface="Calibri"/>
                <a:cs typeface="Calibri"/>
              </a:rPr>
              <a:t>Permite </a:t>
            </a:r>
            <a:r>
              <a:rPr lang="es-ES">
                <a:latin typeface="Raleway"/>
                <a:ea typeface="Calibri"/>
                <a:cs typeface="Calibri"/>
              </a:rPr>
              <a:t>establecer tendencias para los distintos rubros del balance y del estado de resultados. </a:t>
            </a:r>
            <a:endParaRPr lang="es-ES">
              <a:latin typeface="Raleway"/>
              <a:ea typeface="Calibri"/>
              <a:cs typeface="Calibri"/>
            </a:endParaRPr>
          </a:p>
          <a:p>
            <a:pPr marL="285750" indent="-285750" algn="just">
              <a:lnSpc>
                <a:spcPct val="114999"/>
              </a:lnSpc>
              <a:spcAft>
                <a:spcPts val="1000"/>
              </a:spcAft>
              <a:buFont typeface="Wingdings"/>
              <a:buChar char="ü"/>
              <a:defRPr/>
            </a:pPr>
            <a:r>
              <a:rPr lang="es-ES">
                <a:latin typeface="Raleway"/>
                <a:ea typeface="Calibri"/>
                <a:cs typeface="Calibri"/>
              </a:rPr>
              <a:t>Debemos </a:t>
            </a:r>
            <a:r>
              <a:rPr lang="es-ES">
                <a:latin typeface="Raleway"/>
                <a:ea typeface="Calibri"/>
                <a:cs typeface="Calibri"/>
              </a:rPr>
              <a:t>fijar un año base comparando las cifras de los distintos rubros contra los mismos del año base. </a:t>
            </a:r>
            <a:r>
              <a:rPr lang="es-ES">
                <a:latin typeface="Raleway"/>
                <a:ea typeface="Calibri"/>
                <a:cs typeface="Calibri"/>
              </a:rPr>
              <a:t>Podremos </a:t>
            </a:r>
            <a:r>
              <a:rPr lang="es-ES">
                <a:latin typeface="Raleway"/>
                <a:ea typeface="Calibri"/>
                <a:cs typeface="Calibri"/>
              </a:rPr>
              <a:t>observar si las ventas han aumentado o disminuido, lo mismo con los costos, inventarios, activos fijos</a:t>
            </a:r>
            <a:endParaRPr lang="es-AR" sz="1800">
              <a:latin typeface="Raleway"/>
              <a:ea typeface="Calibri"/>
              <a:cs typeface="Times New Roman"/>
            </a:endParaRPr>
          </a:p>
          <a:p>
            <a:pPr marL="285750" indent="-285750" algn="just">
              <a:lnSpc>
                <a:spcPct val="114999"/>
              </a:lnSpc>
              <a:spcAft>
                <a:spcPts val="1000"/>
              </a:spcAft>
              <a:buFont typeface="Wingdings"/>
              <a:buChar char="ü"/>
              <a:defRPr/>
            </a:pPr>
            <a:r>
              <a:rPr lang="es-AR">
                <a:latin typeface="Raleway"/>
                <a:ea typeface="Calibri"/>
                <a:cs typeface="Calibri"/>
              </a:rPr>
              <a:t>Inflación - s</a:t>
            </a:r>
            <a:r>
              <a:rPr lang="es-ES">
                <a:latin typeface="Raleway"/>
                <a:ea typeface="Calibri"/>
                <a:cs typeface="Calibri"/>
              </a:rPr>
              <a:t>e </a:t>
            </a:r>
            <a:r>
              <a:rPr lang="es-ES">
                <a:latin typeface="Raleway"/>
                <a:ea typeface="Calibri"/>
                <a:cs typeface="Calibri"/>
              </a:rPr>
              <a:t>debe comparar en moneda homogénea y </a:t>
            </a:r>
            <a:r>
              <a:rPr lang="es-ES">
                <a:latin typeface="Raleway"/>
                <a:ea typeface="Calibri"/>
                <a:cs typeface="Calibri"/>
              </a:rPr>
              <a:t>reexpresar</a:t>
            </a:r>
            <a:r>
              <a:rPr lang="es-ES">
                <a:latin typeface="Raleway"/>
                <a:ea typeface="Calibri"/>
                <a:cs typeface="Calibri"/>
              </a:rPr>
              <a:t> las cifras </a:t>
            </a:r>
            <a:r>
              <a:rPr lang="es-ES">
                <a:latin typeface="Raleway"/>
                <a:ea typeface="Calibri"/>
                <a:cs typeface="Calibri"/>
              </a:rPr>
              <a:t>del </a:t>
            </a:r>
            <a:r>
              <a:rPr lang="es-ES">
                <a:latin typeface="Raleway"/>
                <a:ea typeface="Calibri"/>
                <a:cs typeface="Calibri"/>
              </a:rPr>
              <a:t>año base. </a:t>
            </a:r>
            <a:endParaRPr lang="es-ES">
              <a:latin typeface="Raleway"/>
              <a:ea typeface="Calibri"/>
              <a:cs typeface="Calibri"/>
            </a:endParaRPr>
          </a:p>
          <a:p>
            <a:pPr marL="285750" indent="-285750" algn="just">
              <a:lnSpc>
                <a:spcPct val="114999"/>
              </a:lnSpc>
              <a:spcAft>
                <a:spcPts val="1000"/>
              </a:spcAft>
              <a:buFont typeface="Wingdings"/>
              <a:buChar char="ü"/>
              <a:defRPr/>
            </a:pPr>
            <a:r>
              <a:rPr lang="es-ES">
                <a:latin typeface="Raleway"/>
                <a:ea typeface="Calibri"/>
                <a:cs typeface="Calibri"/>
              </a:rPr>
              <a:t>El </a:t>
            </a:r>
            <a:r>
              <a:rPr lang="es-ES">
                <a:latin typeface="Raleway"/>
                <a:ea typeface="Calibri"/>
                <a:cs typeface="Calibri"/>
              </a:rPr>
              <a:t>año base puede surgir por convención, </a:t>
            </a:r>
            <a:r>
              <a:rPr lang="es-ES">
                <a:latin typeface="Raleway"/>
                <a:ea typeface="Calibri"/>
                <a:cs typeface="Calibri"/>
              </a:rPr>
              <a:t>por </a:t>
            </a:r>
            <a:r>
              <a:rPr lang="es-ES">
                <a:latin typeface="Raleway"/>
                <a:ea typeface="Calibri"/>
                <a:cs typeface="Calibri"/>
              </a:rPr>
              <a:t>algún motivo elijo ese </a:t>
            </a:r>
            <a:r>
              <a:rPr lang="es-ES">
                <a:latin typeface="Raleway"/>
                <a:ea typeface="Calibri"/>
                <a:cs typeface="Calibri"/>
              </a:rPr>
              <a:t>año.</a:t>
            </a:r>
            <a:endParaRPr lang="es-AR" sz="1800">
              <a:latin typeface="Raleway"/>
              <a:ea typeface="Calibri"/>
              <a:cs typeface="Times New Roman"/>
            </a:endParaRPr>
          </a:p>
        </p:txBody>
      </p:sp>
      <p:pic>
        <p:nvPicPr>
          <p:cNvPr id="3" name="Imagen 2" hidden="0"/>
          <p:cNvPicPr>
            <a:picLocks noChangeAspect="1"/>
          </p:cNvPicPr>
          <p:nvPr isPhoto="0" userDrawn="0"/>
        </p:nvPicPr>
        <p:blipFill>
          <a:blip r:embed="rId2"/>
          <a:stretch/>
        </p:blipFill>
        <p:spPr bwMode="auto">
          <a:xfrm>
            <a:off x="5529262" y="1185862"/>
            <a:ext cx="3095625" cy="3019425"/>
          </a:xfrm>
          <a:prstGeom prst="rect">
            <a:avLst/>
          </a:prstGeom>
        </p:spPr>
      </p:pic>
      <p:sp>
        <p:nvSpPr>
          <p:cNvPr id="6" name="CuadroTexto 5" hidden="0"/>
          <p:cNvSpPr txBox="1"/>
          <p:nvPr isPhoto="0" userDrawn="0"/>
        </p:nvSpPr>
        <p:spPr bwMode="auto">
          <a:xfrm>
            <a:off x="6467475" y="4413696"/>
            <a:ext cx="2743200" cy="307777"/>
          </a:xfrm>
          <a:prstGeom prst="rect">
            <a:avLst/>
          </a:prstGeom>
          <a:noFill/>
        </p:spPr>
        <p:txBody>
          <a:bodyPr wrap="square" rtlCol="0">
            <a:spAutoFit/>
          </a:bodyPr>
          <a:lstStyle/>
          <a:p>
            <a:pPr>
              <a:defRPr/>
            </a:pPr>
            <a:r>
              <a:rPr lang="es-AR"/>
              <a:t>(V2/V1 – 1 )*100%</a:t>
            </a:r>
            <a:endParaRPr lang="es-AR"/>
          </a:p>
        </p:txBody>
      </p:sp>
      <p:sp>
        <p:nvSpPr>
          <p:cNvPr id="13" name="Flecha derecha 12" hidden="0"/>
          <p:cNvSpPr/>
          <p:nvPr isPhoto="0" userDrawn="0"/>
        </p:nvSpPr>
        <p:spPr bwMode="auto">
          <a:xfrm>
            <a:off x="7400925" y="1685925"/>
            <a:ext cx="1079650" cy="14287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A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grpSp>
        <p:nvGrpSpPr>
          <p:cNvPr id="7" name="Grupo 6" hidden="0"/>
          <p:cNvGrpSpPr/>
          <p:nvPr isPhoto="0" userDrawn="0"/>
        </p:nvGrpSpPr>
        <p:grpSpPr bwMode="auto">
          <a:xfrm>
            <a:off x="446142" y="209933"/>
            <a:ext cx="5451365" cy="767520"/>
            <a:chOff x="0" y="9525"/>
            <a:chExt cx="5451365" cy="767520"/>
          </a:xfrm>
        </p:grpSpPr>
        <p:sp>
          <p:nvSpPr>
            <p:cNvPr id="8" name="Rectángulo redondeado 7" hidden="0"/>
            <p:cNvSpPr/>
            <p:nvPr isPhoto="0" userDrawn="0"/>
          </p:nvSpPr>
          <p:spPr bwMode="auto">
            <a:xfrm>
              <a:off x="0" y="9525"/>
              <a:ext cx="5451365" cy="767520"/>
            </a:xfrm>
            <a:prstGeom prst="roundRect">
              <a:avLst>
                <a:gd name="adj" fmla="val 16667"/>
              </a:avLst>
            </a:prstGeom>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9" name="Rectángulo 8" hidden="0"/>
            <p:cNvSpPr/>
            <p:nvPr isPhoto="0" userDrawn="0"/>
          </p:nvSpPr>
          <p:spPr bwMode="auto">
            <a:xfrm>
              <a:off x="37467" y="46992"/>
              <a:ext cx="5376431" cy="692585"/>
            </a:xfrm>
            <a:prstGeom prst="rect">
              <a:avLst/>
            </a:prstGeom>
          </p:spPr>
          <p:style>
            <a:lnRef idx="0">
              <a:srgbClr val="000000"/>
            </a:lnRef>
            <a:fillRef idx="0">
              <a:srgbClr val="000000"/>
            </a:fillRef>
            <a:effectRef idx="0">
              <a:srgbClr val="00000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latin typeface="Raleway"/>
                </a:rPr>
                <a:t>Análisis vertical</a:t>
              </a:r>
              <a:endParaRPr lang="es-ES" sz="1800" b="0">
                <a:latin typeface="Raleway"/>
              </a:endParaRPr>
            </a:p>
          </p:txBody>
        </p:sp>
      </p:grpSp>
      <p:pic>
        <p:nvPicPr>
          <p:cNvPr id="2" name="Imagen 1" hidden="0"/>
          <p:cNvPicPr>
            <a:picLocks noChangeAspect="1"/>
          </p:cNvPicPr>
          <p:nvPr isPhoto="0" userDrawn="0"/>
        </p:nvPicPr>
        <p:blipFill>
          <a:blip r:embed="rId2"/>
          <a:stretch/>
        </p:blipFill>
        <p:spPr bwMode="auto">
          <a:xfrm>
            <a:off x="4550180" y="1014920"/>
            <a:ext cx="4479095" cy="3314700"/>
          </a:xfrm>
          <a:prstGeom prst="rect">
            <a:avLst/>
          </a:prstGeom>
        </p:spPr>
      </p:pic>
      <p:sp>
        <p:nvSpPr>
          <p:cNvPr id="3" name="Rectángulo 2" hidden="0"/>
          <p:cNvSpPr/>
          <p:nvPr isPhoto="0" userDrawn="0"/>
        </p:nvSpPr>
        <p:spPr bwMode="auto">
          <a:xfrm>
            <a:off x="371476" y="1372783"/>
            <a:ext cx="3638550" cy="2450414"/>
          </a:xfrm>
          <a:prstGeom prst="rect">
            <a:avLst/>
          </a:prstGeom>
        </p:spPr>
        <p:txBody>
          <a:bodyPr wrap="square">
            <a:spAutoFit/>
          </a:bodyPr>
          <a:lstStyle/>
          <a:p>
            <a:pPr marL="285750" indent="-285750" algn="just">
              <a:lnSpc>
                <a:spcPct val="114999"/>
              </a:lnSpc>
              <a:spcAft>
                <a:spcPts val="1000"/>
              </a:spcAft>
              <a:buFont typeface="Wingdings"/>
              <a:buChar char="ü"/>
              <a:defRPr/>
            </a:pPr>
            <a:r>
              <a:rPr lang="es-ES">
                <a:latin typeface="Raleway"/>
                <a:ea typeface="Calibri"/>
                <a:cs typeface="Calibri"/>
              </a:rPr>
              <a:t>Consiste en determinar la participación relativa de cada rubro sobre una categoría común que los agrupa. </a:t>
            </a:r>
            <a:endParaRPr lang="es-ES">
              <a:latin typeface="Raleway"/>
              <a:ea typeface="Calibri"/>
              <a:cs typeface="Calibri"/>
            </a:endParaRPr>
          </a:p>
          <a:p>
            <a:pPr marL="285750" indent="-285750" algn="just">
              <a:lnSpc>
                <a:spcPct val="114999"/>
              </a:lnSpc>
              <a:spcAft>
                <a:spcPts val="1000"/>
              </a:spcAft>
              <a:buFont typeface="Wingdings"/>
              <a:buChar char="ü"/>
              <a:defRPr/>
            </a:pPr>
            <a:r>
              <a:rPr lang="es-ES">
                <a:latin typeface="Raleway"/>
                <a:ea typeface="Calibri"/>
                <a:cs typeface="Calibri"/>
              </a:rPr>
              <a:t>Así por ejemplo, cada </a:t>
            </a:r>
            <a:r>
              <a:rPr lang="es-ES">
                <a:latin typeface="Raleway"/>
                <a:ea typeface="Calibri"/>
                <a:cs typeface="Calibri"/>
              </a:rPr>
              <a:t>rubro del activo representa un porcentaje del activo total. </a:t>
            </a:r>
            <a:r>
              <a:rPr lang="es-ES">
                <a:latin typeface="Raleway"/>
                <a:ea typeface="Calibri"/>
                <a:cs typeface="Calibri"/>
              </a:rPr>
              <a:t>Representa una primera mirada sobre la estructura de los activos y pasivos de la empresa.</a:t>
            </a:r>
            <a:endParaRPr lang="es-AR">
              <a:latin typeface="Raleway"/>
              <a:ea typeface="Calibri"/>
              <a:cs typeface="Calibri"/>
            </a:endParaRPr>
          </a:p>
        </p:txBody>
      </p:sp>
      <p:sp>
        <p:nvSpPr>
          <p:cNvPr id="4" name="Flecha abajo 3" hidden="0"/>
          <p:cNvSpPr/>
          <p:nvPr isPhoto="0" userDrawn="0"/>
        </p:nvSpPr>
        <p:spPr bwMode="auto">
          <a:xfrm>
            <a:off x="4286250" y="1619250"/>
            <a:ext cx="161925" cy="120015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A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sp>
        <p:nvSpPr>
          <p:cNvPr id="3" name="Rectángulo 2" hidden="0"/>
          <p:cNvSpPr/>
          <p:nvPr isPhoto="0" userDrawn="0"/>
        </p:nvSpPr>
        <p:spPr bwMode="auto">
          <a:xfrm>
            <a:off x="371476" y="1372783"/>
            <a:ext cx="3638550" cy="3108543"/>
          </a:xfrm>
          <a:prstGeom prst="rect">
            <a:avLst/>
          </a:prstGeom>
        </p:spPr>
        <p:txBody>
          <a:bodyPr wrap="square">
            <a:spAutoFit/>
          </a:bodyPr>
          <a:lstStyle/>
          <a:p>
            <a:pPr marL="285750" indent="-285750">
              <a:buFont typeface="Wingdings"/>
              <a:buChar char="ü"/>
              <a:defRPr/>
            </a:pPr>
            <a:r>
              <a:rPr lang="es-ES">
                <a:latin typeface="Raleway"/>
                <a:ea typeface="Calibri"/>
                <a:cs typeface="Calibri"/>
              </a:rPr>
              <a:t>Son un método para conocer hechos relevantes acerca de operaciones y la situación financiera de la empresa.</a:t>
            </a:r>
            <a:endParaRPr lang="es-AR">
              <a:latin typeface="Raleway"/>
              <a:ea typeface="Calibri"/>
              <a:cs typeface="Calibri"/>
            </a:endParaRPr>
          </a:p>
          <a:p>
            <a:pPr marL="285750" indent="-285750">
              <a:buFont typeface="Wingdings"/>
              <a:buChar char="ü"/>
              <a:defRPr/>
            </a:pPr>
            <a:r>
              <a:rPr lang="es-ES">
                <a:latin typeface="Raleway"/>
                <a:ea typeface="Calibri"/>
                <a:cs typeface="Calibri"/>
              </a:rPr>
              <a:t>Deben evaluarse conjuntamente y no en forma individual. Para su interpretación deben compararse: muestra representativa (comparar razones financieras de diferentes empresas en el mismo período) o análisis temporales.</a:t>
            </a:r>
            <a:endParaRPr lang="es-AR">
              <a:latin typeface="Raleway"/>
              <a:ea typeface="Calibri"/>
              <a:cs typeface="Calibri"/>
            </a:endParaRPr>
          </a:p>
          <a:p>
            <a:pPr marL="285750" indent="-285750">
              <a:buFont typeface="Wingdings"/>
              <a:buChar char="ü"/>
              <a:defRPr/>
            </a:pPr>
            <a:r>
              <a:rPr lang="es-ES">
                <a:latin typeface="Raleway"/>
                <a:ea typeface="Calibri"/>
                <a:cs typeface="Calibri"/>
              </a:rPr>
              <a:t>Las razones financieras se dividen en cinco categorías básicas: de liquidez, actividad, endeudamiento, rentabilidad y mercado. </a:t>
            </a:r>
            <a:endParaRPr lang="es-AR">
              <a:latin typeface="Raleway"/>
              <a:ea typeface="Calibri"/>
              <a:cs typeface="Calibri"/>
            </a:endParaRPr>
          </a:p>
        </p:txBody>
      </p:sp>
      <p:grpSp>
        <p:nvGrpSpPr>
          <p:cNvPr id="10" name="Grupo 9" hidden="0"/>
          <p:cNvGrpSpPr/>
          <p:nvPr isPhoto="0" userDrawn="0"/>
        </p:nvGrpSpPr>
        <p:grpSpPr bwMode="auto">
          <a:xfrm>
            <a:off x="512817" y="228667"/>
            <a:ext cx="5451365" cy="767520"/>
            <a:chOff x="0" y="1783094"/>
            <a:chExt cx="5451365" cy="767520"/>
          </a:xfrm>
        </p:grpSpPr>
        <p:sp>
          <p:nvSpPr>
            <p:cNvPr id="11" name="Rectángulo redondeado 10" hidden="0"/>
            <p:cNvSpPr/>
            <p:nvPr isPhoto="0" userDrawn="0"/>
          </p:nvSpPr>
          <p:spPr bwMode="auto">
            <a:xfrm>
              <a:off x="0" y="1783094"/>
              <a:ext cx="5451365" cy="767520"/>
            </a:xfrm>
            <a:prstGeom prst="roundRect">
              <a:avLst>
                <a:gd name="adj" fmla="val 16667"/>
              </a:avLst>
            </a:prstGeom>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Rectángulo 11" hidden="0"/>
            <p:cNvSpPr/>
            <p:nvPr isPhoto="0" userDrawn="0"/>
          </p:nvSpPr>
          <p:spPr bwMode="auto">
            <a:xfrm>
              <a:off x="37467" y="1820561"/>
              <a:ext cx="5376431" cy="692585"/>
            </a:xfrm>
            <a:prstGeom prst="rect">
              <a:avLst/>
            </a:prstGeom>
          </p:spPr>
          <p:style>
            <a:lnRef idx="0">
              <a:srgbClr val="000000"/>
            </a:lnRef>
            <a:fillRef idx="0">
              <a:srgbClr val="000000"/>
            </a:fillRef>
            <a:effectRef idx="0">
              <a:srgbClr val="00000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ts val="0"/>
                </a:spcBef>
                <a:spcAft>
                  <a:spcPts val="0"/>
                </a:spcAft>
                <a:defRPr/>
              </a:pPr>
              <a:r>
                <a:rPr lang="es-ES" sz="1800" b="0">
                  <a:latin typeface="Raleway"/>
                </a:rPr>
                <a:t>Razones financieras</a:t>
              </a:r>
              <a:endParaRPr lang="es-ES" sz="1800" b="0">
                <a:latin typeface="Raleway"/>
              </a:endParaRPr>
            </a:p>
          </p:txBody>
        </p:sp>
      </p:grpSp>
      <p:pic>
        <p:nvPicPr>
          <p:cNvPr id="15" name="Picture 2" hidden="0"/>
          <p:cNvPicPr>
            <a:picLocks noChangeAspect="1" noChangeArrowheads="1"/>
          </p:cNvPicPr>
          <p:nvPr isPhoto="0" userDrawn="0"/>
        </p:nvPicPr>
        <p:blipFill>
          <a:blip r:embed="rId2"/>
          <a:stretch/>
        </p:blipFill>
        <p:spPr bwMode="auto">
          <a:xfrm>
            <a:off x="4230029" y="1491662"/>
            <a:ext cx="4532971" cy="2424079"/>
          </a:xfrm>
          <a:prstGeom prst="rect">
            <a:avLst/>
          </a:prstGeom>
          <a:noFill/>
          <a:ln>
            <a:noFill/>
          </a:ln>
        </p:spPr>
      </p:pic>
      <p:sp>
        <p:nvSpPr>
          <p:cNvPr id="16" name="9 CuadroTexto" hidden="0"/>
          <p:cNvSpPr txBox="1">
            <a:spLocks noChangeArrowheads="1"/>
          </p:cNvSpPr>
          <p:nvPr isPhoto="0" userDrawn="0"/>
        </p:nvSpPr>
        <p:spPr bwMode="auto">
          <a:xfrm>
            <a:off x="5139667" y="3980601"/>
            <a:ext cx="3197721" cy="400110"/>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spcBef>
                <a:spcPts val="600"/>
              </a:spcBef>
              <a:spcAft>
                <a:spcPts val="600"/>
              </a:spcAft>
              <a:defRPr/>
            </a:pPr>
            <a:r>
              <a:rPr lang="es-ES" sz="1000"/>
              <a:t>VAN HORNE C. (2010) “Fundamentos de Administración Financiera”,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674607" y="775462"/>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b="1"/>
              <a:t>¿Que es el AREA FINANCIERA?</a:t>
            </a:r>
            <a:endParaRPr b="1"/>
          </a:p>
        </p:txBody>
      </p:sp>
      <p:sp>
        <p:nvSpPr>
          <p:cNvPr id="94" name="Google Shape;94;p13" hidden="0"/>
          <p:cNvSpPr txBox="1"/>
          <p:nvPr isPhoto="0" userDrawn="0"/>
        </p:nvSpPr>
        <p:spPr bwMode="auto">
          <a:xfrm>
            <a:off x="1236299" y="1866021"/>
            <a:ext cx="6504713" cy="2305200"/>
          </a:xfrm>
          <a:prstGeom prst="rect">
            <a:avLst/>
          </a:prstGeom>
          <a:noFill/>
          <a:ln>
            <a:noFill/>
          </a:ln>
        </p:spPr>
        <p:txBody>
          <a:bodyPr spcFirstLastPara="1" wrap="square" lIns="91425" tIns="91425" rIns="91425" bIns="91425" anchor="t" anchorCtr="0">
            <a:noAutofit/>
          </a:bodyPr>
          <a:lstStyle/>
          <a:p>
            <a:pPr lvl="0" algn="ctr">
              <a:spcBef>
                <a:spcPts val="600"/>
              </a:spcBef>
              <a:spcAft>
                <a:spcPts val="600"/>
              </a:spcAft>
              <a:defRPr/>
            </a:pPr>
            <a:r>
              <a:rPr lang="es-ES" sz="2000">
                <a:solidFill>
                  <a:schemeClr val="dk1"/>
                </a:solidFill>
                <a:latin typeface="Lato"/>
                <a:ea typeface="Lato"/>
                <a:cs typeface="Lato"/>
              </a:rPr>
              <a:t>Aquella área que se ocupa de obtener </a:t>
            </a:r>
            <a:r>
              <a:rPr lang="es-ES" sz="2000">
                <a:solidFill>
                  <a:schemeClr val="dk1"/>
                </a:solidFill>
                <a:latin typeface="Lato"/>
                <a:ea typeface="Lato"/>
                <a:cs typeface="Lato"/>
              </a:rPr>
              <a:t>recursos monetarios, invertirlos y asignarlos adecuadamente, así como registrar las operaciones, presentar los resultados de la operación y cumplir con las obligaciones fiscales</a:t>
            </a:r>
            <a:r>
              <a:rPr lang="es-ES" sz="2000">
                <a:solidFill>
                  <a:schemeClr val="dk1"/>
                </a:solidFill>
                <a:latin typeface="Lato"/>
                <a:ea typeface="Lato"/>
                <a:cs typeface="Lato"/>
              </a:rPr>
              <a:t>. </a:t>
            </a:r>
            <a:endParaRPr sz="2000">
              <a:solidFill>
                <a:schemeClr val="dk1"/>
              </a:solidFill>
              <a:latin typeface="Lato"/>
              <a:ea typeface="Lato"/>
              <a:cs typeface="Lato"/>
            </a:endParaRPr>
          </a:p>
          <a:p>
            <a:pPr marL="0" lvl="0" indent="0" algn="just">
              <a:spcBef>
                <a:spcPts val="600"/>
              </a:spcBef>
              <a:spcAft>
                <a:spcPts val="600"/>
              </a:spcAft>
              <a:buNone/>
              <a:defRPr/>
            </a:pPr>
            <a:endParaRPr sz="2000">
              <a:solidFill>
                <a:schemeClr val="dk1"/>
              </a:solidFill>
              <a:latin typeface="Lato"/>
              <a:ea typeface="Lato"/>
              <a:cs typeface="Lato"/>
            </a:endParaRPr>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pic>
        <p:nvPicPr>
          <p:cNvPr id="2" name="Imagen 1" hidden="0"/>
          <p:cNvPicPr>
            <a:picLocks noChangeAspect="1"/>
          </p:cNvPicPr>
          <p:nvPr isPhoto="0" userDrawn="0"/>
        </p:nvPicPr>
        <p:blipFill>
          <a:blip r:embed="rId3"/>
          <a:stretch/>
        </p:blipFill>
        <p:spPr bwMode="auto">
          <a:xfrm>
            <a:off x="0" y="392721"/>
            <a:ext cx="9134475" cy="476250"/>
          </a:xfrm>
          <a:prstGeom prst="rect">
            <a:avLst/>
          </a:prstGeom>
        </p:spPr>
      </p:pic>
      <p:pic>
        <p:nvPicPr>
          <p:cNvPr id="11" name="Picture 2" hidden="0"/>
          <p:cNvPicPr>
            <a:picLocks noChangeAspect="1" noChangeArrowheads="1"/>
          </p:cNvPicPr>
          <p:nvPr isPhoto="0" userDrawn="0"/>
        </p:nvPicPr>
        <p:blipFill>
          <a:blip r:embed="rId4"/>
          <a:stretch/>
        </p:blipFill>
        <p:spPr bwMode="auto">
          <a:xfrm>
            <a:off x="3165314" y="3542755"/>
            <a:ext cx="2140111" cy="12569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 name="Google Shape;164;p21"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14" name="Rectángulo 13" hidden="0"/>
          <p:cNvSpPr/>
          <p:nvPr isPhoto="0" userDrawn="0"/>
        </p:nvSpPr>
        <p:spPr bwMode="auto">
          <a:xfrm>
            <a:off x="1326775" y="538871"/>
            <a:ext cx="3984040" cy="438582"/>
          </a:xfrm>
          <a:prstGeom prst="rect">
            <a:avLst/>
          </a:prstGeom>
        </p:spPr>
        <p:txBody>
          <a:bodyPr wrap="none">
            <a:spAutoFit/>
          </a:bodyPr>
          <a:lstStyle/>
          <a:p>
            <a:pPr lvl="0" algn="ctr" defTabSz="1111250">
              <a:lnSpc>
                <a:spcPct val="90000"/>
              </a:lnSpc>
              <a:spcBef>
                <a:spcPts val="0"/>
              </a:spcBef>
              <a:spcAft>
                <a:spcPts val="0"/>
              </a:spcAft>
              <a:defRPr/>
            </a:pPr>
            <a:r>
              <a:rPr lang="es-AR" sz="2500">
                <a:solidFill>
                  <a:schemeClr val="lt1"/>
                </a:solidFill>
                <a:latin typeface="+mn-lt"/>
                <a:ea typeface="+mn-ea"/>
                <a:cs typeface="+mn-cs"/>
              </a:rPr>
              <a:t>BALANCE PROYECTADO</a:t>
            </a:r>
            <a:endParaRPr/>
          </a:p>
        </p:txBody>
      </p:sp>
      <p:sp>
        <p:nvSpPr>
          <p:cNvPr id="13" name="Rectángulo 12" hidden="0"/>
          <p:cNvSpPr/>
          <p:nvPr isPhoto="0" userDrawn="0"/>
        </p:nvSpPr>
        <p:spPr bwMode="auto">
          <a:xfrm>
            <a:off x="438146" y="500399"/>
            <a:ext cx="6762749" cy="954107"/>
          </a:xfrm>
          <a:prstGeom prst="rect">
            <a:avLst/>
          </a:prstGeom>
        </p:spPr>
        <p:txBody>
          <a:bodyPr wrap="square">
            <a:spAutoFit/>
          </a:bodyPr>
          <a:lstStyle/>
          <a:p>
            <a:pPr marL="285750" indent="-285750" algn="just">
              <a:buFont typeface="Wingdings"/>
              <a:buChar char="ü"/>
              <a:defRPr/>
            </a:pPr>
            <a:r>
              <a:rPr lang="es-AR" b="1">
                <a:latin typeface="Raleway"/>
                <a:ea typeface="Calibri"/>
                <a:cs typeface="Calibri"/>
              </a:rPr>
              <a:t>ENDEUDAMIENTO: </a:t>
            </a:r>
            <a:r>
              <a:rPr lang="es-AR">
                <a:latin typeface="Raleway"/>
                <a:ea typeface="Calibri"/>
                <a:cs typeface="Calibri"/>
              </a:rPr>
              <a:t>relación entre las obligaciones contraídas por la empresa y su PN. A su vez puede ser de largo, mediano o corto plazo.</a:t>
            </a:r>
            <a:endParaRPr/>
          </a:p>
          <a:p>
            <a:pPr algn="just">
              <a:defRPr/>
            </a:pPr>
            <a:r>
              <a:rPr lang="es-AR">
                <a:latin typeface="Raleway"/>
                <a:ea typeface="Calibri"/>
                <a:cs typeface="Calibri"/>
              </a:rPr>
              <a:t>ENDEUDAMIENTO: PASIVO TOTAL / PN</a:t>
            </a:r>
            <a:endParaRPr/>
          </a:p>
          <a:p>
            <a:pPr algn="just">
              <a:defRPr/>
            </a:pPr>
            <a:r>
              <a:rPr lang="es-AR">
                <a:latin typeface="Raleway"/>
                <a:ea typeface="Calibri"/>
                <a:cs typeface="Calibri"/>
              </a:rPr>
              <a:t>ENDEUDAMIENTO A LARGO PLAZO: PASIVO NO CORRIENTE / PN</a:t>
            </a:r>
            <a:endParaRPr/>
          </a:p>
        </p:txBody>
      </p:sp>
      <p:sp>
        <p:nvSpPr>
          <p:cNvPr id="17" name="Rectángulo 16" hidden="0"/>
          <p:cNvSpPr/>
          <p:nvPr isPhoto="0" userDrawn="0"/>
        </p:nvSpPr>
        <p:spPr bwMode="auto">
          <a:xfrm>
            <a:off x="438146" y="1669182"/>
            <a:ext cx="6762749" cy="1169551"/>
          </a:xfrm>
          <a:prstGeom prst="rect">
            <a:avLst/>
          </a:prstGeom>
        </p:spPr>
        <p:txBody>
          <a:bodyPr wrap="square">
            <a:spAutoFit/>
          </a:bodyPr>
          <a:lstStyle/>
          <a:p>
            <a:pPr marL="285750" indent="-285750" algn="just">
              <a:buFont typeface="Wingdings"/>
              <a:buChar char="ü"/>
              <a:defRPr/>
            </a:pPr>
            <a:r>
              <a:rPr lang="es-AR" b="1">
                <a:latin typeface="Raleway"/>
                <a:ea typeface="Calibri"/>
                <a:cs typeface="Calibri"/>
              </a:rPr>
              <a:t>LIQUIDEZ: </a:t>
            </a:r>
            <a:r>
              <a:rPr lang="es-AR">
                <a:latin typeface="Raleway"/>
                <a:ea typeface="Calibri"/>
                <a:cs typeface="Calibri"/>
              </a:rPr>
              <a:t>mide la capacidad de satisfacer deudas actuales con activos actuales.</a:t>
            </a:r>
            <a:endParaRPr/>
          </a:p>
          <a:p>
            <a:pPr algn="just">
              <a:defRPr/>
            </a:pPr>
            <a:r>
              <a:rPr lang="es-AR">
                <a:latin typeface="Raleway"/>
                <a:ea typeface="Calibri"/>
                <a:cs typeface="Calibri"/>
              </a:rPr>
              <a:t>LIQUIDEZ: ACTIVO CORRIENTE / PASIVO CORRIENTE</a:t>
            </a:r>
            <a:endParaRPr/>
          </a:p>
          <a:p>
            <a:pPr algn="just">
              <a:defRPr/>
            </a:pPr>
            <a:r>
              <a:rPr lang="es-AR">
                <a:latin typeface="Raleway"/>
                <a:ea typeface="Calibri"/>
                <a:cs typeface="Calibri"/>
              </a:rPr>
              <a:t>LIQUIDEZ INMEDIATA (PRUEBA ÁCIDA): ACTIVO CORRIENTE – INVENTARIOS/ PASIVO CORRIENTE</a:t>
            </a:r>
            <a:endParaRPr/>
          </a:p>
        </p:txBody>
      </p:sp>
      <p:sp>
        <p:nvSpPr>
          <p:cNvPr id="18" name="Rectángulo 17" hidden="0"/>
          <p:cNvSpPr/>
          <p:nvPr isPhoto="0" userDrawn="0"/>
        </p:nvSpPr>
        <p:spPr bwMode="auto">
          <a:xfrm>
            <a:off x="438147" y="3096495"/>
            <a:ext cx="6762749" cy="1600438"/>
          </a:xfrm>
          <a:prstGeom prst="rect">
            <a:avLst/>
          </a:prstGeom>
        </p:spPr>
        <p:txBody>
          <a:bodyPr wrap="square">
            <a:spAutoFit/>
          </a:bodyPr>
          <a:lstStyle/>
          <a:p>
            <a:pPr marL="285750" indent="-285750" algn="just">
              <a:buFont typeface="Wingdings"/>
              <a:buChar char="ü"/>
              <a:defRPr/>
            </a:pPr>
            <a:r>
              <a:rPr lang="es-AR" b="1">
                <a:latin typeface="Raleway"/>
                <a:ea typeface="Calibri"/>
                <a:cs typeface="Calibri"/>
              </a:rPr>
              <a:t>RENTABILIDAD: </a:t>
            </a:r>
            <a:endParaRPr/>
          </a:p>
          <a:p>
            <a:pPr algn="just">
              <a:defRPr/>
            </a:pPr>
            <a:r>
              <a:rPr lang="es-AR">
                <a:latin typeface="Raleway"/>
                <a:ea typeface="Calibri"/>
                <a:cs typeface="Calibri"/>
              </a:rPr>
              <a:t>RENTABILIDAD ECONÓMICA </a:t>
            </a:r>
            <a:r>
              <a:rPr lang="es-AR">
                <a:latin typeface="Raleway"/>
                <a:ea typeface="Calibri"/>
                <a:cs typeface="Calibri"/>
              </a:rPr>
              <a:t>(Rendimiento sobre la inversión </a:t>
            </a:r>
            <a:r>
              <a:rPr lang="es-AR">
                <a:latin typeface="Raleway"/>
                <a:ea typeface="Calibri"/>
                <a:cs typeface="Calibri"/>
              </a:rPr>
              <a:t>– ROA): mide la capacidad de la empresa para retribuir los capitales invertidos en ella (tanto dueños como 3eros) relacionado con ganancias e intereses de deudas, respecto del activo total (ganancia + intereses de deuda) / activo total</a:t>
            </a:r>
            <a:endParaRPr/>
          </a:p>
          <a:p>
            <a:pPr algn="just">
              <a:defRPr/>
            </a:pPr>
            <a:r>
              <a:rPr lang="es-AR">
                <a:latin typeface="Raleway"/>
                <a:ea typeface="Calibri"/>
                <a:cs typeface="Calibri"/>
              </a:rPr>
              <a:t>RENTABILIDAD FINANCIERA (Rendimiento sobre el capital – ROE) : mide la rentabilidad de los propietarios (ganancia neta / (capital + reservas)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56" name="Google Shape;356;p34" hidden="0"/>
          <p:cNvSpPr txBox="1">
            <a:spLocks noGrp="1"/>
          </p:cNvSpPr>
          <p:nvPr isPhoto="0" userDrawn="0">
            <p:ph type="ctrTitle" idx="4294967295" hasCustomPrompt="0"/>
          </p:nvPr>
        </p:nvSpPr>
        <p:spPr bwMode="auto">
          <a:xfrm>
            <a:off x="916025" y="992794"/>
            <a:ext cx="5561100" cy="11598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 sz="6000">
                <a:solidFill>
                  <a:schemeClr val="accent2"/>
                </a:solidFill>
              </a:rPr>
              <a:t>¡</a:t>
            </a:r>
            <a:r>
              <a:rPr lang="en" sz="6000">
                <a:solidFill>
                  <a:schemeClr val="accent2"/>
                </a:solidFill>
              </a:rPr>
              <a:t>Gracias!</a:t>
            </a:r>
            <a:endParaRPr sz="6000">
              <a:solidFill>
                <a:schemeClr val="accent2"/>
              </a:solidFill>
            </a:endParaRPr>
          </a:p>
        </p:txBody>
      </p:sp>
      <p:sp>
        <p:nvSpPr>
          <p:cNvPr id="357" name="Google Shape;357;p34" hidden="0"/>
          <p:cNvSpPr txBox="1">
            <a:spLocks noGrp="1"/>
          </p:cNvSpPr>
          <p:nvPr isPhoto="0" userDrawn="0">
            <p:ph type="subTitle" idx="4294967295" hasCustomPrompt="0"/>
          </p:nvPr>
        </p:nvSpPr>
        <p:spPr bwMode="auto">
          <a:xfrm>
            <a:off x="1954250" y="2382863"/>
            <a:ext cx="5561100" cy="784800"/>
          </a:xfrm>
          <a:prstGeom prst="rect">
            <a:avLst/>
          </a:prstGeom>
        </p:spPr>
        <p:txBody>
          <a:bodyPr spcFirstLastPara="1" wrap="square" lIns="91425" tIns="91425" rIns="91425" bIns="91425" anchor="t" anchorCtr="0">
            <a:noAutofit/>
          </a:bodyPr>
          <a:lstStyle/>
          <a:p>
            <a:pPr marL="0" lvl="0" indent="0" algn="l">
              <a:spcBef>
                <a:spcPts val="600"/>
              </a:spcBef>
              <a:spcAft>
                <a:spcPts val="0"/>
              </a:spcAft>
              <a:buNone/>
              <a:defRPr/>
            </a:pPr>
            <a:r>
              <a:rPr lang="en" sz="4800" b="1">
                <a:solidFill>
                  <a:schemeClr val="lt1"/>
                </a:solidFill>
              </a:rPr>
              <a:t>¿</a:t>
            </a:r>
            <a:r>
              <a:rPr lang="en" sz="4800" b="1">
                <a:solidFill>
                  <a:schemeClr val="lt1"/>
                </a:solidFill>
              </a:rPr>
              <a:t>Preguntas?</a:t>
            </a:r>
            <a:endParaRPr sz="4800" b="1">
              <a:solidFill>
                <a:schemeClr val="lt1"/>
              </a:solidFill>
            </a:endParaRPr>
          </a:p>
        </p:txBody>
      </p:sp>
      <p:sp>
        <p:nvSpPr>
          <p:cNvPr id="359" name="Google Shape;359;p34"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674608" y="496358"/>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b="1"/>
              <a:t>Objetivos del AREA FINANCIERA</a:t>
            </a:r>
            <a:endParaRPr b="1"/>
          </a:p>
        </p:txBody>
      </p:sp>
      <p:sp>
        <p:nvSpPr>
          <p:cNvPr id="94" name="Google Shape;94;p13" hidden="0"/>
          <p:cNvSpPr txBox="1"/>
          <p:nvPr isPhoto="0" userDrawn="0"/>
        </p:nvSpPr>
        <p:spPr bwMode="auto">
          <a:xfrm>
            <a:off x="455683" y="1307341"/>
            <a:ext cx="8065950" cy="2305200"/>
          </a:xfrm>
          <a:prstGeom prst="rect">
            <a:avLst/>
          </a:prstGeom>
          <a:noFill/>
          <a:ln>
            <a:noFill/>
          </a:ln>
        </p:spPr>
        <p:txBody>
          <a:bodyPr spcFirstLastPara="1" wrap="square" lIns="91425" tIns="91425" rIns="91425" bIns="91425" anchor="t" anchorCtr="0">
            <a:noAutofit/>
          </a:bodyPr>
          <a:lstStyle/>
          <a:p>
            <a:pPr marL="342900" lvl="0" indent="-342900" algn="just">
              <a:spcBef>
                <a:spcPts val="600"/>
              </a:spcBef>
              <a:spcAft>
                <a:spcPts val="600"/>
              </a:spcAft>
              <a:buFont typeface="Wingdings"/>
              <a:buChar char="ü"/>
              <a:defRPr/>
            </a:pPr>
            <a:r>
              <a:rPr lang="es-ES" sz="1800">
                <a:solidFill>
                  <a:schemeClr val="tx1">
                    <a:lumMod val="75000"/>
                  </a:schemeClr>
                </a:solidFill>
                <a:latin typeface="Lato"/>
              </a:rPr>
              <a:t>Formula </a:t>
            </a:r>
            <a:r>
              <a:rPr lang="es-ES" sz="1800">
                <a:solidFill>
                  <a:schemeClr val="tx1">
                    <a:lumMod val="75000"/>
                  </a:schemeClr>
                </a:solidFill>
                <a:latin typeface="Lato"/>
              </a:rPr>
              <a:t>políticas y planes referidos a la estructura económica financiera </a:t>
            </a:r>
            <a:r>
              <a:rPr lang="es-ES" sz="1800">
                <a:solidFill>
                  <a:schemeClr val="tx1">
                    <a:lumMod val="75000"/>
                  </a:schemeClr>
                </a:solidFill>
                <a:latin typeface="Lato"/>
                <a:ea typeface="Lato"/>
                <a:cs typeface="Lato"/>
              </a:rPr>
              <a:t>de</a:t>
            </a:r>
            <a:r>
              <a:rPr lang="es-ES" sz="1800">
                <a:solidFill>
                  <a:schemeClr val="tx1">
                    <a:lumMod val="75000"/>
                  </a:schemeClr>
                </a:solidFill>
                <a:latin typeface="Lato"/>
              </a:rPr>
              <a:t> la empresa y a la administración eficiente del </a:t>
            </a:r>
            <a:r>
              <a:rPr lang="es-ES" sz="1800" b="1">
                <a:solidFill>
                  <a:schemeClr val="tx1">
                    <a:lumMod val="75000"/>
                  </a:schemeClr>
                </a:solidFill>
                <a:latin typeface="Lato"/>
              </a:rPr>
              <a:t>RECURSO MONETARIO</a:t>
            </a:r>
            <a:r>
              <a:rPr lang="es-ES" sz="1800">
                <a:solidFill>
                  <a:schemeClr val="tx1">
                    <a:lumMod val="75000"/>
                  </a:schemeClr>
                </a:solidFill>
                <a:latin typeface="Lato"/>
              </a:rPr>
              <a:t> (Ingresos / Egresos), elaborando y analizando la información contable para evaluar los resultados operativos, y desarrollando e implementando mecanismos de </a:t>
            </a:r>
            <a:r>
              <a:rPr lang="es-ES" sz="1800" b="1">
                <a:solidFill>
                  <a:schemeClr val="tx1">
                    <a:lumMod val="75000"/>
                  </a:schemeClr>
                </a:solidFill>
                <a:latin typeface="Lato"/>
              </a:rPr>
              <a:t>CONTROL </a:t>
            </a:r>
            <a:r>
              <a:rPr lang="es-ES" sz="1800">
                <a:solidFill>
                  <a:schemeClr val="tx1">
                    <a:lumMod val="75000"/>
                  </a:schemeClr>
                </a:solidFill>
                <a:latin typeface="Lato"/>
              </a:rPr>
              <a:t>sobre las actividades de la empresa. </a:t>
            </a:r>
            <a:endParaRPr/>
          </a:p>
          <a:p>
            <a:pPr marL="342900" lvl="0" indent="-342900" algn="just">
              <a:spcBef>
                <a:spcPts val="600"/>
              </a:spcBef>
              <a:spcAft>
                <a:spcPts val="600"/>
              </a:spcAft>
              <a:buFont typeface="Wingdings"/>
              <a:buChar char="ü"/>
              <a:defRPr/>
            </a:pPr>
            <a:r>
              <a:rPr lang="es-ES" sz="1800">
                <a:solidFill>
                  <a:schemeClr val="tx1">
                    <a:lumMod val="75000"/>
                  </a:schemeClr>
                </a:solidFill>
                <a:latin typeface="Lato"/>
              </a:rPr>
              <a:t>Evalúa </a:t>
            </a:r>
            <a:r>
              <a:rPr lang="es-ES" sz="1800">
                <a:solidFill>
                  <a:schemeClr val="tx1">
                    <a:lumMod val="75000"/>
                  </a:schemeClr>
                </a:solidFill>
                <a:latin typeface="Lato"/>
              </a:rPr>
              <a:t>la necesidad de </a:t>
            </a:r>
            <a:r>
              <a:rPr lang="es-ES" sz="1800">
                <a:solidFill>
                  <a:schemeClr val="tx1">
                    <a:lumMod val="75000"/>
                  </a:schemeClr>
                </a:solidFill>
                <a:latin typeface="Lato"/>
              </a:rPr>
              <a:t>fondos, </a:t>
            </a:r>
            <a:r>
              <a:rPr lang="es-ES" sz="1800">
                <a:solidFill>
                  <a:schemeClr val="tx1">
                    <a:lumMod val="75000"/>
                  </a:schemeClr>
                </a:solidFill>
                <a:latin typeface="Lato"/>
              </a:rPr>
              <a:t>de ser </a:t>
            </a:r>
            <a:r>
              <a:rPr lang="es-ES" sz="1800">
                <a:solidFill>
                  <a:schemeClr val="tx1">
                    <a:lumMod val="75000"/>
                  </a:schemeClr>
                </a:solidFill>
                <a:latin typeface="Lato"/>
              </a:rPr>
              <a:t>necesario, </a:t>
            </a:r>
            <a:r>
              <a:rPr lang="es-ES" sz="1800">
                <a:solidFill>
                  <a:schemeClr val="tx1">
                    <a:lumMod val="75000"/>
                  </a:schemeClr>
                </a:solidFill>
                <a:latin typeface="Lato"/>
              </a:rPr>
              <a:t>o en su defecto las </a:t>
            </a:r>
            <a:r>
              <a:rPr lang="es-ES" sz="1800" b="1">
                <a:solidFill>
                  <a:schemeClr val="tx1">
                    <a:lumMod val="75000"/>
                  </a:schemeClr>
                </a:solidFill>
                <a:latin typeface="Lato"/>
              </a:rPr>
              <a:t>INVERSIONES </a:t>
            </a:r>
            <a:r>
              <a:rPr lang="es-ES" sz="1800">
                <a:solidFill>
                  <a:schemeClr val="tx1">
                    <a:lumMod val="75000"/>
                  </a:schemeClr>
                </a:solidFill>
                <a:latin typeface="Lato"/>
              </a:rPr>
              <a:t> (o reinversiones) </a:t>
            </a:r>
            <a:r>
              <a:rPr lang="es-ES" sz="1800">
                <a:solidFill>
                  <a:schemeClr val="tx1">
                    <a:lumMod val="75000"/>
                  </a:schemeClr>
                </a:solidFill>
                <a:latin typeface="Lato"/>
              </a:rPr>
              <a:t>en caso de exceso de fondos propios.</a:t>
            </a:r>
            <a:endParaRPr/>
          </a:p>
          <a:p>
            <a:pPr marL="342900" lvl="0" indent="-342900" algn="just">
              <a:spcBef>
                <a:spcPts val="600"/>
              </a:spcBef>
              <a:spcAft>
                <a:spcPts val="600"/>
              </a:spcAft>
              <a:buFont typeface="Wingdings"/>
              <a:buChar char="ü"/>
              <a:defRPr/>
            </a:pPr>
            <a:r>
              <a:rPr lang="es-ES" sz="1800">
                <a:solidFill>
                  <a:schemeClr val="tx1">
                    <a:lumMod val="75000"/>
                  </a:schemeClr>
                </a:solidFill>
                <a:latin typeface="Lato"/>
              </a:rPr>
              <a:t>Planifica cómo </a:t>
            </a:r>
            <a:r>
              <a:rPr lang="es-ES" sz="1800">
                <a:solidFill>
                  <a:schemeClr val="tx1">
                    <a:lumMod val="75000"/>
                  </a:schemeClr>
                </a:solidFill>
                <a:latin typeface="Lato"/>
              </a:rPr>
              <a:t>logrará la </a:t>
            </a:r>
            <a:r>
              <a:rPr lang="es-ES" sz="1800" b="1">
                <a:solidFill>
                  <a:schemeClr val="tx1">
                    <a:lumMod val="75000"/>
                  </a:schemeClr>
                </a:solidFill>
                <a:latin typeface="Lato"/>
              </a:rPr>
              <a:t>FINANCIACIÓN</a:t>
            </a:r>
            <a:r>
              <a:rPr lang="es-ES" sz="1800">
                <a:solidFill>
                  <a:schemeClr val="tx1">
                    <a:lumMod val="75000"/>
                  </a:schemeClr>
                </a:solidFill>
                <a:latin typeface="Lato"/>
              </a:rPr>
              <a:t> para cada uno de los proyectos o activos que se quieran adquirir y asegurarse conseguir la financiación de manera tal que la misma</a:t>
            </a:r>
            <a:r>
              <a:rPr lang="es-ES" sz="1800" b="1">
                <a:solidFill>
                  <a:schemeClr val="tx1">
                    <a:lumMod val="75000"/>
                  </a:schemeClr>
                </a:solidFill>
                <a:latin typeface="Lato"/>
              </a:rPr>
              <a:t> AGREGUE VALOR A LA EMPRESA.</a:t>
            </a:r>
            <a:endParaRPr lang="es-ES" sz="1800">
              <a:solidFill>
                <a:schemeClr val="tx1">
                  <a:lumMod val="75000"/>
                </a:schemeClr>
              </a:solidFill>
              <a:latin typeface="Lato"/>
            </a:endParaRPr>
          </a:p>
          <a:p>
            <a:pPr marL="342900" lvl="0" indent="-342900" algn="just">
              <a:spcBef>
                <a:spcPts val="600"/>
              </a:spcBef>
              <a:spcAft>
                <a:spcPts val="600"/>
              </a:spcAft>
              <a:buFont typeface="Wingdings"/>
              <a:buChar char="ü"/>
              <a:defRPr/>
            </a:pPr>
            <a:endParaRPr sz="1800">
              <a:solidFill>
                <a:schemeClr val="tx1">
                  <a:lumMod val="75000"/>
                </a:schemeClr>
              </a:solidFill>
              <a:latin typeface="Lato"/>
              <a:ea typeface="Lato"/>
              <a:cs typeface="Lato"/>
            </a:endParaRPr>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pic>
        <p:nvPicPr>
          <p:cNvPr id="2" name="Imagen 1" hidden="0"/>
          <p:cNvPicPr>
            <a:picLocks noChangeAspect="1"/>
          </p:cNvPicPr>
          <p:nvPr isPhoto="0" userDrawn="0"/>
        </p:nvPicPr>
        <p:blipFill>
          <a:blip r:embed="rId2"/>
          <a:stretch/>
        </p:blipFill>
        <p:spPr bwMode="auto">
          <a:xfrm>
            <a:off x="9525" y="63113"/>
            <a:ext cx="9134475" cy="476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 name="Google Shape;93;p13" hidden="0"/>
          <p:cNvSpPr txBox="1">
            <a:spLocks noGrp="1"/>
          </p:cNvSpPr>
          <p:nvPr isPhoto="0" userDrawn="0">
            <p:ph type="title" hasCustomPrompt="0"/>
          </p:nvPr>
        </p:nvSpPr>
        <p:spPr bwMode="auto">
          <a:xfrm>
            <a:off x="557235" y="167260"/>
            <a:ext cx="7628100" cy="857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en" sz="2600" b="1"/>
              <a:t>Relación con otras áreas y agentes</a:t>
            </a:r>
            <a:endParaRPr sz="2600" b="1"/>
          </a:p>
        </p:txBody>
      </p:sp>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sp>
        <p:nvSpPr>
          <p:cNvPr id="7" name="8 CuadroTexto" hidden="0"/>
          <p:cNvSpPr txBox="1">
            <a:spLocks noChangeArrowheads="1"/>
          </p:cNvSpPr>
          <p:nvPr isPhoto="0" userDrawn="0"/>
        </p:nvSpPr>
        <p:spPr bwMode="auto">
          <a:xfrm>
            <a:off x="2484645" y="4607462"/>
            <a:ext cx="3773280" cy="246221"/>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1000"/>
              <a:t>GILLI, J.J. (2007), “Diseño organizativo: estructura y procesos”</a:t>
            </a:r>
            <a:endParaRPr/>
          </a:p>
        </p:txBody>
      </p:sp>
      <p:pic>
        <p:nvPicPr>
          <p:cNvPr id="8" name="Picture 2" hidden="0"/>
          <p:cNvPicPr>
            <a:picLocks noChangeAspect="1" noChangeArrowheads="1"/>
          </p:cNvPicPr>
          <p:nvPr isPhoto="0" userDrawn="0"/>
        </p:nvPicPr>
        <p:blipFill>
          <a:blip r:embed="rId2"/>
          <a:stretch/>
        </p:blipFill>
        <p:spPr bwMode="auto">
          <a:xfrm>
            <a:off x="1788640" y="1228726"/>
            <a:ext cx="4445861" cy="32861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7" name="Google Shape;97;p13" hidden="0"/>
          <p:cNvSpPr txBox="1">
            <a:spLocks noGrp="1"/>
          </p:cNvSpPr>
          <p:nvPr isPhoto="0" userDrawn="0">
            <p:ph type="sldNum" idx="12" hasCustomPrompt="0"/>
          </p:nvPr>
        </p:nvSpPr>
        <p:spPr bwMode="auto">
          <a:xfrm>
            <a:off x="8480575" y="4696933"/>
            <a:ext cx="548700" cy="3135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
            </a:fld>
            <a:endParaRPr/>
          </a:p>
        </p:txBody>
      </p:sp>
      <p:grpSp>
        <p:nvGrpSpPr>
          <p:cNvPr id="7" name="15 Diagrama" hidden="0"/>
          <p:cNvGrpSpPr/>
          <p:nvPr isPhoto="0" userDrawn="0"/>
        </p:nvGrpSpPr>
        <p:grpSpPr bwMode="auto">
          <a:xfrm>
            <a:off x="895326" y="424953"/>
            <a:ext cx="7358114" cy="2500330"/>
          </a:xfrm>
        </p:grpSpPr>
        <p:sp>
          <p:nvSpPr>
            <p:cNvPr id="0" name="" hidden="0"/>
            <p:cNvSpPr/>
            <p:nvPr isPhoto="0" userDrawn="0"/>
          </p:nvSpPr>
          <p:spPr bwMode="auto">
            <a:xfrm>
              <a:off x="2943245" y="305"/>
              <a:ext cx="4414868" cy="1190342"/>
            </a:xfrm>
            <a:prstGeom prst="rightArrow">
              <a:avLst>
                <a:gd name="adj1" fmla="val 75000"/>
                <a:gd name="adj2" fmla="val 50000"/>
              </a:avLst>
            </a:prstGeom>
            <a:solidFill>
              <a:schemeClr val="accent4">
                <a:tint val="40000"/>
                <a:hueOff val="0"/>
                <a:satOff val="0"/>
                <a:lumOff val="0"/>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6350" tIns="6350" rIns="6350" bIns="6350" numCol="1" spcCol="1270" anchor="t" anchorCtr="0">
              <a:noAutofit/>
            </a:bodyPr>
            <a:lstStyle/>
            <a:p>
              <a:pPr marL="57150" lvl="1" indent="-57150" algn="l" defTabSz="444500">
                <a:lnSpc>
                  <a:spcPct val="90000"/>
                </a:lnSpc>
                <a:spcBef>
                  <a:spcPts val="0"/>
                </a:spcBef>
                <a:spcAft>
                  <a:spcPts val="0"/>
                </a:spcAft>
                <a:buChar char="••"/>
                <a:defRPr/>
              </a:pPr>
              <a:endParaRPr lang="es-ES" sz="1000" b="1" u="none"/>
            </a:p>
            <a:p>
              <a:pPr marL="114300" lvl="1" indent="-114300" algn="l" defTabSz="622300">
                <a:lnSpc>
                  <a:spcPct val="90000"/>
                </a:lnSpc>
                <a:spcBef>
                  <a:spcPts val="0"/>
                </a:spcBef>
                <a:spcAft>
                  <a:spcPts val="0"/>
                </a:spcAft>
                <a:buChar char="••"/>
                <a:defRPr/>
              </a:pPr>
              <a:r>
                <a:rPr lang="es-ES" sz="1400"/>
                <a:t>Asegurar recursos para el desarrollo de las operaciones habituales que lleva a cabo la organización: </a:t>
              </a:r>
              <a:r>
                <a:rPr lang="es-ES" sz="1600" b="1"/>
                <a:t>CAPITAL DE TRABAJO</a:t>
              </a:r>
              <a:endParaRPr lang="es-ES" sz="1600" b="1" u="none"/>
            </a:p>
          </p:txBody>
        </p:sp>
        <p:sp>
          <p:nvSpPr>
            <p:cNvPr id="0" name="" hidden="0"/>
            <p:cNvSpPr/>
            <p:nvPr isPhoto="0" userDrawn="0"/>
          </p:nvSpPr>
          <p:spPr bwMode="auto">
            <a:xfrm>
              <a:off x="0" y="305"/>
              <a:ext cx="2943245" cy="1190342"/>
            </a:xfrm>
            <a:prstGeom prst="roundRect">
              <a:avLst>
                <a:gd name="adj" fmla="val 16667"/>
              </a:avLst>
            </a:prstGeom>
            <a:solidFill>
              <a:schemeClr val="accent4">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14300" tIns="57150" rIns="114300" bIns="57150" numCol="1" spcCol="1270" anchor="ctr" anchorCtr="0">
              <a:noAutofit/>
            </a:bodyPr>
            <a:lstStyle/>
            <a:p>
              <a:pPr lvl="0" algn="ctr" defTabSz="1333500">
                <a:lnSpc>
                  <a:spcPct val="90000"/>
                </a:lnSpc>
                <a:spcBef>
                  <a:spcPts val="0"/>
                </a:spcBef>
                <a:spcAft>
                  <a:spcPts val="0"/>
                </a:spcAft>
                <a:defRPr/>
              </a:pPr>
              <a:r>
                <a:rPr lang="es-ES" sz="3000" b="1" u="none"/>
                <a:t>Decisiones de corto plazo</a:t>
              </a:r>
              <a:endParaRPr lang="es-ES" sz="3000" b="1" u="none"/>
            </a:p>
          </p:txBody>
        </p:sp>
        <p:sp>
          <p:nvSpPr>
            <p:cNvPr id="0" name="" hidden="0"/>
            <p:cNvSpPr/>
            <p:nvPr isPhoto="0" userDrawn="0"/>
          </p:nvSpPr>
          <p:spPr bwMode="auto">
            <a:xfrm>
              <a:off x="2943245" y="1309682"/>
              <a:ext cx="4414868" cy="1190342"/>
            </a:xfrm>
            <a:prstGeom prst="rightArrow">
              <a:avLst>
                <a:gd name="adj1" fmla="val 75000"/>
                <a:gd name="adj2" fmla="val 50000"/>
              </a:avLst>
            </a:prstGeom>
            <a:solidFill>
              <a:schemeClr val="accent4">
                <a:tint val="40000"/>
                <a:hueOff val="12881811"/>
                <a:satOff val="-72993"/>
                <a:lumOff val="-5685"/>
                <a:alphaOff val="0"/>
                <a:alpha val="90000"/>
              </a:schemeClr>
            </a:solidFill>
            <a:ln>
              <a:noFill/>
            </a:ln>
            <a:effectLst/>
          </p:spPr>
          <p:style>
            <a:lnRef idx="0">
              <a:srgbClr val="000000"/>
            </a:lnRef>
            <a:fillRef idx="1">
              <a:srgbClr val="000000"/>
            </a:fillRef>
            <a:effectRef idx="0">
              <a:srgbClr val="000000"/>
            </a:effectRef>
            <a:fontRef idx="minor"/>
          </p:style>
          <p:txBody>
            <a:bodyPr spcFirstLastPara="0" vert="horz" wrap="square" lIns="8890" tIns="8890" rIns="8890" bIns="8890" numCol="1" spcCol="1270" anchor="t" anchorCtr="0">
              <a:noAutofit/>
            </a:bodyPr>
            <a:lstStyle/>
            <a:p>
              <a:pPr marL="114300" lvl="1" indent="-114300" algn="l" defTabSz="622300">
                <a:lnSpc>
                  <a:spcPct val="90000"/>
                </a:lnSpc>
                <a:spcBef>
                  <a:spcPts val="0"/>
                </a:spcBef>
                <a:spcAft>
                  <a:spcPts val="0"/>
                </a:spcAft>
                <a:buChar char="••"/>
                <a:defRPr/>
              </a:pPr>
              <a:endParaRPr lang="es-ES" sz="1400" u="none"/>
            </a:p>
            <a:p>
              <a:pPr marL="114300" lvl="1" indent="-114300" algn="l" defTabSz="622300">
                <a:lnSpc>
                  <a:spcPct val="90000"/>
                </a:lnSpc>
                <a:spcBef>
                  <a:spcPts val="0"/>
                </a:spcBef>
                <a:spcAft>
                  <a:spcPts val="0"/>
                </a:spcAft>
                <a:buChar char="••"/>
                <a:defRPr/>
              </a:pPr>
              <a:r>
                <a:rPr lang="es-ES" sz="1400"/>
                <a:t>Si Y &gt; E </a:t>
              </a:r>
              <a:r>
                <a:rPr lang="es-ES" sz="1400"/>
                <a:t></a:t>
              </a:r>
              <a:r>
                <a:rPr lang="es-ES" sz="1400"/>
                <a:t> </a:t>
              </a:r>
              <a:r>
                <a:rPr lang="es-ES" sz="1600" b="1"/>
                <a:t>INVERSIÓN</a:t>
              </a:r>
              <a:endParaRPr lang="es-ES" sz="1600" b="1" u="none"/>
            </a:p>
            <a:p>
              <a:pPr marL="114300" lvl="1" indent="-114300" algn="l" defTabSz="622300">
                <a:lnSpc>
                  <a:spcPct val="90000"/>
                </a:lnSpc>
                <a:spcBef>
                  <a:spcPts val="0"/>
                </a:spcBef>
                <a:spcAft>
                  <a:spcPts val="0"/>
                </a:spcAft>
                <a:buChar char="••"/>
                <a:defRPr/>
              </a:pPr>
              <a:endParaRPr lang="es-ES" sz="1400" u="none"/>
            </a:p>
            <a:p>
              <a:pPr marL="114300" lvl="1" indent="-114300" algn="l" defTabSz="622300">
                <a:lnSpc>
                  <a:spcPct val="90000"/>
                </a:lnSpc>
                <a:spcBef>
                  <a:spcPts val="0"/>
                </a:spcBef>
                <a:spcAft>
                  <a:spcPts val="0"/>
                </a:spcAft>
                <a:buChar char="••"/>
                <a:defRPr/>
              </a:pPr>
              <a:r>
                <a:rPr lang="es-ES" sz="1400"/>
                <a:t>Si Y &lt; E </a:t>
              </a:r>
              <a:r>
                <a:rPr lang="es-ES" sz="1400"/>
                <a:t></a:t>
              </a:r>
              <a:r>
                <a:rPr lang="es-ES" sz="1400"/>
                <a:t> </a:t>
              </a:r>
              <a:r>
                <a:rPr lang="es-ES" sz="1600" b="1"/>
                <a:t>FINANCIAMIENTO </a:t>
              </a:r>
              <a:endParaRPr lang="es-ES" sz="1600" b="1"/>
            </a:p>
          </p:txBody>
        </p:sp>
        <p:sp>
          <p:nvSpPr>
            <p:cNvPr id="0" name="" hidden="0"/>
            <p:cNvSpPr/>
            <p:nvPr isPhoto="0" userDrawn="0"/>
          </p:nvSpPr>
          <p:spPr bwMode="auto">
            <a:xfrm>
              <a:off x="0" y="1309682"/>
              <a:ext cx="2943245" cy="1190342"/>
            </a:xfrm>
            <a:prstGeom prst="roundRect">
              <a:avLst>
                <a:gd name="adj" fmla="val 16667"/>
              </a:avLst>
            </a:prstGeom>
            <a:solidFill>
              <a:schemeClr val="accent4">
                <a:hueOff val="11634014"/>
                <a:satOff val="-28423"/>
                <a:lumOff val="-15491"/>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114300" tIns="57150" rIns="114300" bIns="57150" numCol="1" spcCol="1270" anchor="ctr" anchorCtr="0">
              <a:noAutofit/>
            </a:bodyPr>
            <a:lstStyle/>
            <a:p>
              <a:pPr lvl="0" algn="ctr" defTabSz="1333500">
                <a:lnSpc>
                  <a:spcPct val="90000"/>
                </a:lnSpc>
                <a:spcBef>
                  <a:spcPts val="0"/>
                </a:spcBef>
                <a:spcAft>
                  <a:spcPts val="0"/>
                </a:spcAft>
                <a:defRPr/>
              </a:pPr>
              <a:r>
                <a:rPr lang="es-ES" sz="3000" b="1" u="none"/>
                <a:t>Decisiones de largo plazo</a:t>
              </a:r>
              <a:endParaRPr lang="es-ES" sz="3000" b="1" u="none"/>
            </a:p>
          </p:txBody>
        </p:sp>
      </p:grpSp>
      <p:pic>
        <p:nvPicPr>
          <p:cNvPr id="9" name="Picture 8" hidden="0"/>
          <p:cNvPicPr>
            <a:picLocks noChangeAspect="1" noChangeArrowheads="1"/>
          </p:cNvPicPr>
          <p:nvPr isPhoto="0" userDrawn="0"/>
        </p:nvPicPr>
        <p:blipFill>
          <a:blip r:embed="rId2"/>
          <a:stretch/>
        </p:blipFill>
        <p:spPr bwMode="auto">
          <a:xfrm>
            <a:off x="4200501" y="3177260"/>
            <a:ext cx="3533775" cy="1276276"/>
          </a:xfrm>
          <a:prstGeom prst="rect">
            <a:avLst/>
          </a:prstGeom>
          <a:noFill/>
          <a:ln>
            <a:noFill/>
          </a:ln>
        </p:spPr>
      </p:pic>
      <p:sp>
        <p:nvSpPr>
          <p:cNvPr id="10" name="15 CuadroTexto" hidden="0"/>
          <p:cNvSpPr txBox="1">
            <a:spLocks noChangeArrowheads="1"/>
          </p:cNvSpPr>
          <p:nvPr isPhoto="0" userDrawn="0"/>
        </p:nvSpPr>
        <p:spPr bwMode="auto">
          <a:xfrm>
            <a:off x="4819627" y="4610323"/>
            <a:ext cx="2778988" cy="400110"/>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1000"/>
              <a:t>LÓPEZ DUMRAUF, G. (2010) Finanzas Corporativas </a:t>
            </a:r>
            <a:endParaRPr/>
          </a:p>
        </p:txBody>
      </p:sp>
      <p:sp>
        <p:nvSpPr>
          <p:cNvPr id="11" name="17 Flecha a la derecha con bandas" hidden="0"/>
          <p:cNvSpPr/>
          <p:nvPr isPhoto="0" userDrawn="0"/>
        </p:nvSpPr>
        <p:spPr bwMode="auto">
          <a:xfrm>
            <a:off x="1362050" y="3416760"/>
            <a:ext cx="2562249" cy="1117738"/>
          </a:xfrm>
          <a:prstGeom prst="stripedRightArrow">
            <a:avLst>
              <a:gd name="adj1" fmla="val 50000"/>
              <a:gd name="adj2" fmla="val 50000"/>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endParaRPr lang="es-ES"/>
          </a:p>
          <a:p>
            <a:pPr algn="ctr">
              <a:defRPr/>
            </a:pPr>
            <a:r>
              <a:rPr lang="es-ES"/>
              <a:t>Maximizar el valor de la empresa</a:t>
            </a:r>
            <a:endParaRPr/>
          </a:p>
          <a:p>
            <a:pPr algn="ctr">
              <a:defRPr/>
            </a:pPr>
            <a:endParaRPr lang="es-E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602" name="1 Marcador de número de diapositiva" hidden="0"/>
          <p:cNvSpPr>
            <a:spLocks noGrp="1"/>
          </p:cNvSpPr>
          <p:nvPr isPhoto="0" userDrawn="0">
            <p:ph type="sldNum" sz="quarter" idx="12" hasCustomPrompt="0"/>
          </p:nvPr>
        </p:nvSpPr>
        <p:spPr bwMode="auto">
          <a:prstGeom prst="rect">
            <a:avLst/>
          </a:prstGeom>
          <a:noFill/>
        </p:spPr>
        <p:txBody>
          <a:bodyPr/>
          <a:lstStyle>
            <a:lvl1pPr>
              <a:defRPr>
                <a:solidFill>
                  <a:schemeClr val="tx1"/>
                </a:solidFill>
                <a:latin typeface="Arial"/>
                <a:cs typeface="Arial"/>
              </a:defRPr>
            </a:lvl1pPr>
            <a:lvl2pPr marL="557213" indent="-214313">
              <a:defRPr>
                <a:solidFill>
                  <a:schemeClr val="tx1"/>
                </a:solidFill>
                <a:latin typeface="Arial"/>
                <a:cs typeface="Arial"/>
              </a:defRPr>
            </a:lvl2pPr>
            <a:lvl3pPr marL="857250" indent="-171450">
              <a:defRPr>
                <a:solidFill>
                  <a:schemeClr val="tx1"/>
                </a:solidFill>
                <a:latin typeface="Arial"/>
                <a:cs typeface="Arial"/>
              </a:defRPr>
            </a:lvl3pPr>
            <a:lvl4pPr marL="1200150" indent="-171450">
              <a:defRPr>
                <a:solidFill>
                  <a:schemeClr val="tx1"/>
                </a:solidFill>
                <a:latin typeface="Arial"/>
                <a:cs typeface="Arial"/>
              </a:defRPr>
            </a:lvl4pPr>
            <a:lvl5pPr marL="1543050" indent="-171450">
              <a:defRPr>
                <a:solidFill>
                  <a:schemeClr val="tx1"/>
                </a:solidFill>
                <a:latin typeface="Arial"/>
                <a:cs typeface="Arial"/>
              </a:defRPr>
            </a:lvl5pPr>
            <a:lvl6pPr marL="1885950" indent="-171450">
              <a:spcBef>
                <a:spcPts val="0"/>
              </a:spcBef>
              <a:spcAft>
                <a:spcPts val="0"/>
              </a:spcAft>
              <a:defRPr>
                <a:solidFill>
                  <a:schemeClr val="tx1"/>
                </a:solidFill>
                <a:latin typeface="Arial"/>
                <a:cs typeface="Arial"/>
              </a:defRPr>
            </a:lvl6pPr>
            <a:lvl7pPr marL="2228850" indent="-171450">
              <a:spcBef>
                <a:spcPts val="0"/>
              </a:spcBef>
              <a:spcAft>
                <a:spcPts val="0"/>
              </a:spcAft>
              <a:defRPr>
                <a:solidFill>
                  <a:schemeClr val="tx1"/>
                </a:solidFill>
                <a:latin typeface="Arial"/>
                <a:cs typeface="Arial"/>
              </a:defRPr>
            </a:lvl7pPr>
            <a:lvl8pPr marL="2571750" indent="-171450">
              <a:spcBef>
                <a:spcPts val="0"/>
              </a:spcBef>
              <a:spcAft>
                <a:spcPts val="0"/>
              </a:spcAft>
              <a:defRPr>
                <a:solidFill>
                  <a:schemeClr val="tx1"/>
                </a:solidFill>
                <a:latin typeface="Arial"/>
                <a:cs typeface="Arial"/>
              </a:defRPr>
            </a:lvl8pPr>
            <a:lvl9pPr marL="2914650" indent="-171450">
              <a:spcBef>
                <a:spcPts val="0"/>
              </a:spcBef>
              <a:spcAft>
                <a:spcPts val="0"/>
              </a:spcAft>
              <a:defRPr>
                <a:solidFill>
                  <a:schemeClr val="tx1"/>
                </a:solidFill>
                <a:latin typeface="Arial"/>
                <a:cs typeface="Arial"/>
              </a:defRPr>
            </a:lvl9pPr>
          </a:lstStyle>
          <a:p>
            <a:pPr>
              <a:defRPr/>
            </a:pPr>
            <a:fld id="{79ABD612-4ED3-450D-8A11-E9C06A569FF1}" type="slidenum">
              <a:rPr lang="es-AR">
                <a:solidFill>
                  <a:schemeClr val="tx2"/>
                </a:solidFill>
              </a:rPr>
              <a:t/>
            </a:fld>
            <a:endParaRPr lang="es-AR">
              <a:solidFill>
                <a:schemeClr val="tx2"/>
              </a:solidFill>
            </a:endParaRPr>
          </a:p>
        </p:txBody>
      </p:sp>
      <p:sp>
        <p:nvSpPr>
          <p:cNvPr id="25604" name="9 Rectángulo" hidden="0"/>
          <p:cNvSpPr>
            <a:spLocks noChangeArrowheads="1"/>
          </p:cNvSpPr>
          <p:nvPr isPhoto="0" userDrawn="0"/>
        </p:nvSpPr>
        <p:spPr bwMode="auto">
          <a:xfrm>
            <a:off x="2599605" y="358463"/>
            <a:ext cx="3684022" cy="492443"/>
          </a:xfrm>
          <a:prstGeom prst="rect">
            <a:avLst/>
          </a:prstGeom>
          <a:noFill/>
          <a:ln>
            <a:noFill/>
          </a:ln>
        </p:spPr>
        <p:txBody>
          <a:bodyPr wrap="non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2600" b="1">
                <a:solidFill>
                  <a:schemeClr val="accent6"/>
                </a:solidFill>
                <a:latin typeface="Raleway"/>
                <a:ea typeface="Raleway"/>
                <a:cs typeface="Raleway"/>
              </a:rPr>
              <a:t>CAPITAL DE TRABAJO</a:t>
            </a:r>
            <a:endParaRPr/>
          </a:p>
        </p:txBody>
      </p:sp>
      <p:sp>
        <p:nvSpPr>
          <p:cNvPr id="8" name="7 Rectángulo" hidden="0"/>
          <p:cNvSpPr/>
          <p:nvPr isPhoto="0" userDrawn="0"/>
        </p:nvSpPr>
        <p:spPr bwMode="auto">
          <a:xfrm>
            <a:off x="733419" y="1137823"/>
            <a:ext cx="1462088" cy="10179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b="1"/>
              <a:t>ACTIVOS CIRCULANTES</a:t>
            </a:r>
            <a:endParaRPr/>
          </a:p>
        </p:txBody>
      </p:sp>
      <p:sp>
        <p:nvSpPr>
          <p:cNvPr id="9" name="8 Rectángulo" hidden="0"/>
          <p:cNvSpPr/>
          <p:nvPr isPhoto="0" userDrawn="0"/>
        </p:nvSpPr>
        <p:spPr bwMode="auto">
          <a:xfrm>
            <a:off x="3025366" y="1160849"/>
            <a:ext cx="1462088" cy="642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b="1"/>
              <a:t>PASIVOS CIRCULANTES</a:t>
            </a:r>
            <a:endParaRPr/>
          </a:p>
        </p:txBody>
      </p:sp>
      <p:sp>
        <p:nvSpPr>
          <p:cNvPr id="10" name="9 Rectángulo" hidden="0"/>
          <p:cNvSpPr/>
          <p:nvPr isPhoto="0" userDrawn="0"/>
        </p:nvSpPr>
        <p:spPr bwMode="auto">
          <a:xfrm>
            <a:off x="3025366" y="1857367"/>
            <a:ext cx="1462088" cy="7500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b="1"/>
              <a:t>DEUDA A LARGO PLAZO</a:t>
            </a:r>
            <a:endParaRPr/>
          </a:p>
        </p:txBody>
      </p:sp>
      <p:sp>
        <p:nvSpPr>
          <p:cNvPr id="11" name="10 Rectángulo" hidden="0"/>
          <p:cNvSpPr/>
          <p:nvPr isPhoto="0" userDrawn="0"/>
        </p:nvSpPr>
        <p:spPr bwMode="auto">
          <a:xfrm>
            <a:off x="733419" y="2209386"/>
            <a:ext cx="1462088" cy="12322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b="1"/>
              <a:t>ACTIVOS FIJOS</a:t>
            </a:r>
            <a:endParaRPr/>
          </a:p>
          <a:p>
            <a:pPr algn="ctr">
              <a:defRPr/>
            </a:pPr>
            <a:r>
              <a:rPr lang="es-ES" b="1"/>
              <a:t>Tangibles</a:t>
            </a:r>
            <a:endParaRPr/>
          </a:p>
          <a:p>
            <a:pPr algn="ctr">
              <a:defRPr/>
            </a:pPr>
            <a:r>
              <a:rPr lang="es-ES" b="1"/>
              <a:t>Intangibles</a:t>
            </a:r>
            <a:endParaRPr/>
          </a:p>
        </p:txBody>
      </p:sp>
      <p:sp>
        <p:nvSpPr>
          <p:cNvPr id="12" name="11 Rectángulo" hidden="0"/>
          <p:cNvSpPr/>
          <p:nvPr isPhoto="0" userDrawn="0"/>
        </p:nvSpPr>
        <p:spPr bwMode="auto">
          <a:xfrm>
            <a:off x="3025366" y="2661039"/>
            <a:ext cx="1462088" cy="803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b="1"/>
              <a:t>CAPITAL DE LOS ACCIONISTAS</a:t>
            </a:r>
            <a:endParaRPr/>
          </a:p>
        </p:txBody>
      </p:sp>
      <p:cxnSp>
        <p:nvCxnSpPr>
          <p:cNvPr id="14" name="13 Conector recto" hidden="0"/>
          <p:cNvCxnSpPr>
            <a:cxnSpLocks/>
          </p:cNvCxnSpPr>
          <p:nvPr isPhoto="0" userDrawn="0"/>
        </p:nvCxnSpPr>
        <p:spPr bwMode="auto">
          <a:xfrm rot="10800000">
            <a:off x="2224558" y="1189555"/>
            <a:ext cx="750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hidden="0"/>
          <p:cNvCxnSpPr>
            <a:cxnSpLocks/>
          </p:cNvCxnSpPr>
          <p:nvPr isPhoto="0" userDrawn="0"/>
        </p:nvCxnSpPr>
        <p:spPr bwMode="auto">
          <a:xfrm rot="10800000">
            <a:off x="2235390" y="1975014"/>
            <a:ext cx="750094" cy="0"/>
          </a:xfrm>
          <a:prstGeom prst="line">
            <a:avLst/>
          </a:prstGeom>
        </p:spPr>
        <p:style>
          <a:lnRef idx="1">
            <a:schemeClr val="accent1"/>
          </a:lnRef>
          <a:fillRef idx="0">
            <a:schemeClr val="accent1"/>
          </a:fillRef>
          <a:effectRef idx="0">
            <a:schemeClr val="accent1"/>
          </a:effectRef>
          <a:fontRef idx="minor">
            <a:schemeClr val="tx1"/>
          </a:fontRef>
        </p:style>
      </p:cxnSp>
      <p:sp>
        <p:nvSpPr>
          <p:cNvPr id="25612" name="15 CuadroTexto" hidden="0"/>
          <p:cNvSpPr txBox="1">
            <a:spLocks noChangeArrowheads="1"/>
          </p:cNvSpPr>
          <p:nvPr isPhoto="0" userDrawn="0"/>
        </p:nvSpPr>
        <p:spPr bwMode="auto">
          <a:xfrm>
            <a:off x="2025602" y="1225529"/>
            <a:ext cx="1169670" cy="738664"/>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b="1"/>
              <a:t>CAPITAL DE TRABAJO</a:t>
            </a:r>
            <a:endParaRPr/>
          </a:p>
        </p:txBody>
      </p:sp>
      <p:sp>
        <p:nvSpPr>
          <p:cNvPr id="25614" name="17 CuadroTexto" hidden="0"/>
          <p:cNvSpPr txBox="1">
            <a:spLocks noChangeArrowheads="1"/>
          </p:cNvSpPr>
          <p:nvPr isPhoto="0" userDrawn="0"/>
        </p:nvSpPr>
        <p:spPr bwMode="auto">
          <a:xfrm>
            <a:off x="4633913" y="993945"/>
            <a:ext cx="4137162" cy="3067506"/>
          </a:xfrm>
          <a:prstGeom prst="rect">
            <a:avLst/>
          </a:prstGeom>
          <a:noFill/>
          <a:ln>
            <a:noFill/>
          </a:ln>
        </p:spPr>
        <p:txBody>
          <a:bodyPr wrap="squar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marL="171450" indent="-171450" algn="just">
              <a:spcBef>
                <a:spcPts val="450"/>
              </a:spcBef>
              <a:spcAft>
                <a:spcPts val="450"/>
              </a:spcAft>
              <a:buFont typeface="Wingdings"/>
              <a:buChar char="ü"/>
              <a:defRPr/>
            </a:pPr>
            <a:r>
              <a:rPr lang="es-ES" sz="1600"/>
              <a:t>¿Conviene ampliar  los plazos de las cobranzas para aumentar las ventas?</a:t>
            </a:r>
            <a:endParaRPr/>
          </a:p>
          <a:p>
            <a:pPr marL="171450" indent="-171450" algn="just">
              <a:spcBef>
                <a:spcPts val="450"/>
              </a:spcBef>
              <a:spcAft>
                <a:spcPts val="450"/>
              </a:spcAft>
              <a:buFont typeface="Wingdings"/>
              <a:buChar char="ü"/>
              <a:defRPr/>
            </a:pPr>
            <a:r>
              <a:rPr lang="es-ES" sz="1600"/>
              <a:t>¿Cuánto efectivo e inventarios debemos mantener?</a:t>
            </a:r>
            <a:endParaRPr/>
          </a:p>
          <a:p>
            <a:pPr marL="171450" indent="-171450" algn="just">
              <a:spcBef>
                <a:spcPts val="450"/>
              </a:spcBef>
              <a:spcAft>
                <a:spcPts val="450"/>
              </a:spcAft>
              <a:buFont typeface="Wingdings"/>
              <a:buChar char="ü"/>
              <a:defRPr/>
            </a:pPr>
            <a:r>
              <a:rPr lang="es-ES" sz="1600"/>
              <a:t>¿Cómo vamos a financiar las compras de materias primas? ¿Con crédito de los proveedores? </a:t>
            </a:r>
            <a:endParaRPr/>
          </a:p>
          <a:p>
            <a:pPr marL="171450" indent="-171450" algn="just">
              <a:spcBef>
                <a:spcPts val="450"/>
              </a:spcBef>
              <a:spcAft>
                <a:spcPts val="450"/>
              </a:spcAft>
              <a:buFont typeface="Wingdings"/>
              <a:buChar char="ü"/>
              <a:defRPr/>
            </a:pPr>
            <a:r>
              <a:rPr lang="es-ES" sz="1600"/>
              <a:t>¿Nos conviene tomar un crédito bancario y pagar al contado?</a:t>
            </a:r>
            <a:endParaRPr/>
          </a:p>
          <a:p>
            <a:pPr marL="171450" indent="-171450" algn="just">
              <a:spcBef>
                <a:spcPts val="450"/>
              </a:spcBef>
              <a:spcAft>
                <a:spcPts val="450"/>
              </a:spcAft>
              <a:buFont typeface="Wingdings"/>
              <a:buChar char="ü"/>
              <a:defRPr/>
            </a:pPr>
            <a:endParaRPr lang="es-ES" sz="1600"/>
          </a:p>
        </p:txBody>
      </p:sp>
      <p:grpSp>
        <p:nvGrpSpPr>
          <p:cNvPr id="19" name="18 Diagrama" hidden="0"/>
          <p:cNvGrpSpPr/>
          <p:nvPr isPhoto="0" userDrawn="0"/>
        </p:nvGrpSpPr>
        <p:grpSpPr bwMode="auto">
          <a:xfrm>
            <a:off x="1851416" y="3917863"/>
            <a:ext cx="4726794" cy="935820"/>
          </a:xfrm>
        </p:grpSpPr>
        <p:sp>
          <p:nvSpPr>
            <p:cNvPr id="0" name="" hidden="0"/>
            <p:cNvSpPr/>
            <p:nvPr isPhoto="0" userDrawn="0"/>
          </p:nvSpPr>
          <p:spPr bwMode="auto">
            <a:xfrm>
              <a:off x="23" y="7560"/>
              <a:ext cx="2208760" cy="31680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100000"/>
                </a:lnSpc>
                <a:spcBef>
                  <a:spcPts val="0"/>
                </a:spcBef>
                <a:spcAft>
                  <a:spcPts val="0"/>
                </a:spcAft>
                <a:defRPr/>
              </a:pPr>
              <a:r>
                <a:rPr lang="es-ES" sz="1200">
                  <a:solidFill>
                    <a:schemeClr val="tx2">
                      <a:lumMod val="10000"/>
                    </a:schemeClr>
                  </a:solidFill>
                </a:rPr>
                <a:t>PERSPECTIVA CONTABLE</a:t>
              </a:r>
              <a:endParaRPr sz="1200">
                <a:solidFill>
                  <a:schemeClr val="tx2">
                    <a:lumMod val="10000"/>
                  </a:schemeClr>
                </a:solidFill>
              </a:endParaRPr>
            </a:p>
          </p:txBody>
        </p:sp>
        <p:sp>
          <p:nvSpPr>
            <p:cNvPr id="0" name="" hidden="0"/>
            <p:cNvSpPr/>
            <p:nvPr isPhoto="0" userDrawn="0"/>
          </p:nvSpPr>
          <p:spPr bwMode="auto">
            <a:xfrm>
              <a:off x="23" y="324360"/>
              <a:ext cx="2208760" cy="603899"/>
            </a:xfrm>
            <a:prstGeom prst="rect">
              <a:avLst/>
            </a:prstGeom>
            <a:solidFill>
              <a:schemeClr val="lt1">
                <a:tint val="40000"/>
                <a:hueOff val="0"/>
                <a:satOff val="0"/>
                <a:lumOff val="0"/>
                <a:alphaOff val="0"/>
                <a:alpha val="90000"/>
              </a:schemeClr>
            </a:solidFill>
            <a:ln w="25400" cap="flat" cmpd="sng" algn="ctr">
              <a:solidFill>
                <a:schemeClr val="accent4">
                  <a:hueOff val="0"/>
                  <a:satOff val="0"/>
                  <a:lumOff val="0"/>
                  <a:alphaOff val="0"/>
                  <a:alpha val="90000"/>
                </a:schemeClr>
              </a:solidFill>
              <a:prstDash val="solid"/>
            </a:ln>
            <a:effectLst/>
          </p:spPr>
          <p:style>
            <a:lnRef idx="2">
              <a:srgbClr val="000000"/>
            </a:lnRef>
            <a:fillRef idx="1">
              <a:srgbClr val="000000"/>
            </a:fillRef>
            <a:effectRef idx="0">
              <a:srgbClr val="000000"/>
            </a:effectRef>
            <a:fontRef idx="minor"/>
          </p:style>
          <p:txBody>
            <a:bodyPr spcFirstLastPara="0" vert="horz" wrap="square" lIns="74676" tIns="74676" rIns="99568" bIns="112014" numCol="1" spcCol="1270" anchor="t" anchorCtr="0">
              <a:noAutofit/>
            </a:bodyPr>
            <a:lstStyle/>
            <a:p>
              <a:pPr marL="114300" lvl="1" indent="-114300" algn="ctr" defTabSz="622300">
                <a:lnSpc>
                  <a:spcPct val="100000"/>
                </a:lnSpc>
                <a:spcBef>
                  <a:spcPts val="0"/>
                </a:spcBef>
                <a:spcAft>
                  <a:spcPts val="0"/>
                </a:spcAft>
                <a:buChar char="••"/>
                <a:defRPr/>
              </a:pPr>
              <a:r>
                <a:rPr lang="es-ES" sz="1400">
                  <a:solidFill>
                    <a:schemeClr val="tx2">
                      <a:lumMod val="10000"/>
                    </a:schemeClr>
                  </a:solidFill>
                </a:rPr>
                <a:t>Activo circulante - </a:t>
              </a:r>
              <a:endParaRPr sz="1400">
                <a:solidFill>
                  <a:schemeClr val="tx2">
                    <a:lumMod val="10000"/>
                  </a:schemeClr>
                </a:solidFill>
              </a:endParaRPr>
            </a:p>
            <a:p>
              <a:pPr marL="114300" lvl="1" indent="-114300" algn="ctr" defTabSz="622300">
                <a:lnSpc>
                  <a:spcPct val="100000"/>
                </a:lnSpc>
                <a:spcBef>
                  <a:spcPts val="0"/>
                </a:spcBef>
                <a:spcAft>
                  <a:spcPts val="0"/>
                </a:spcAft>
                <a:buChar char="••"/>
                <a:defRPr/>
              </a:pPr>
              <a:r>
                <a:rPr lang="es-ES" sz="1400">
                  <a:solidFill>
                    <a:schemeClr val="tx2">
                      <a:lumMod val="10000"/>
                    </a:schemeClr>
                  </a:solidFill>
                </a:rPr>
                <a:t>Pasivo circulante</a:t>
              </a:r>
              <a:endParaRPr sz="1400">
                <a:solidFill>
                  <a:schemeClr val="tx2">
                    <a:lumMod val="10000"/>
                  </a:schemeClr>
                </a:solidFill>
              </a:endParaRPr>
            </a:p>
          </p:txBody>
        </p:sp>
        <p:sp>
          <p:nvSpPr>
            <p:cNvPr id="0" name="" hidden="0"/>
            <p:cNvSpPr/>
            <p:nvPr isPhoto="0" userDrawn="0"/>
          </p:nvSpPr>
          <p:spPr bwMode="auto">
            <a:xfrm>
              <a:off x="2498948" y="7560"/>
              <a:ext cx="2208760" cy="31680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100000"/>
                </a:lnSpc>
                <a:spcBef>
                  <a:spcPts val="0"/>
                </a:spcBef>
                <a:spcAft>
                  <a:spcPts val="0"/>
                </a:spcAft>
                <a:defRPr/>
              </a:pPr>
              <a:r>
                <a:rPr lang="es-ES" sz="1200">
                  <a:solidFill>
                    <a:schemeClr val="tx2">
                      <a:lumMod val="10000"/>
                    </a:schemeClr>
                  </a:solidFill>
                </a:rPr>
                <a:t>PERSPECTIVA FINANCIERA</a:t>
              </a:r>
              <a:endParaRPr sz="1200">
                <a:solidFill>
                  <a:schemeClr val="tx2">
                    <a:lumMod val="10000"/>
                  </a:schemeClr>
                </a:solidFill>
              </a:endParaRPr>
            </a:p>
          </p:txBody>
        </p:sp>
        <p:sp>
          <p:nvSpPr>
            <p:cNvPr id="0" name="" hidden="0"/>
            <p:cNvSpPr/>
            <p:nvPr isPhoto="0" userDrawn="0"/>
          </p:nvSpPr>
          <p:spPr bwMode="auto">
            <a:xfrm>
              <a:off x="2518010" y="324360"/>
              <a:ext cx="2208760" cy="603899"/>
            </a:xfrm>
            <a:prstGeom prst="rect">
              <a:avLst/>
            </a:prstGeom>
            <a:solidFill>
              <a:schemeClr val="lt1">
                <a:tint val="40000"/>
                <a:hueOff val="0"/>
                <a:satOff val="0"/>
                <a:lumOff val="0"/>
                <a:alphaOff val="0"/>
                <a:alpha val="90000"/>
              </a:schemeClr>
            </a:solidFill>
            <a:ln w="25400" cap="flat" cmpd="sng" algn="ctr">
              <a:solidFill>
                <a:schemeClr val="accent4">
                  <a:hueOff val="0"/>
                  <a:satOff val="0"/>
                  <a:lumOff val="0"/>
                  <a:alphaOff val="0"/>
                  <a:alpha val="90000"/>
                </a:schemeClr>
              </a:solidFill>
              <a:prstDash val="solid"/>
            </a:ln>
            <a:effectLst/>
          </p:spPr>
          <p:style>
            <a:lnRef idx="2">
              <a:srgbClr val="000000"/>
            </a:lnRef>
            <a:fillRef idx="1">
              <a:srgbClr val="000000"/>
            </a:fillRef>
            <a:effectRef idx="0">
              <a:srgbClr val="000000"/>
            </a:effectRef>
            <a:fontRef idx="minor"/>
          </p:style>
          <p:txBody>
            <a:bodyPr spcFirstLastPara="0" vert="horz" wrap="square" lIns="74676" tIns="74676" rIns="99568" bIns="112014" numCol="1" spcCol="1270" anchor="t" anchorCtr="0">
              <a:noAutofit/>
            </a:bodyPr>
            <a:lstStyle/>
            <a:p>
              <a:pPr marL="114300" lvl="1" indent="-114300" algn="ctr" defTabSz="622300">
                <a:lnSpc>
                  <a:spcPct val="100000"/>
                </a:lnSpc>
                <a:spcBef>
                  <a:spcPts val="0"/>
                </a:spcBef>
                <a:spcAft>
                  <a:spcPts val="0"/>
                </a:spcAft>
                <a:buChar char="••"/>
                <a:defRPr/>
              </a:pPr>
              <a:r>
                <a:rPr lang="es-ES" sz="1400">
                  <a:solidFill>
                    <a:schemeClr val="tx2">
                      <a:lumMod val="10000"/>
                    </a:schemeClr>
                  </a:solidFill>
                </a:rPr>
                <a:t>Ingresos - </a:t>
              </a:r>
              <a:endParaRPr sz="1400">
                <a:solidFill>
                  <a:schemeClr val="tx2">
                    <a:lumMod val="10000"/>
                  </a:schemeClr>
                </a:solidFill>
              </a:endParaRPr>
            </a:p>
            <a:p>
              <a:pPr marL="114300" lvl="1" indent="-114300" algn="ctr" defTabSz="622300">
                <a:lnSpc>
                  <a:spcPct val="100000"/>
                </a:lnSpc>
                <a:spcBef>
                  <a:spcPts val="0"/>
                </a:spcBef>
                <a:spcAft>
                  <a:spcPts val="0"/>
                </a:spcAft>
                <a:buChar char="••"/>
                <a:defRPr/>
              </a:pPr>
              <a:r>
                <a:rPr lang="es-ES" sz="1400">
                  <a:solidFill>
                    <a:schemeClr val="tx2">
                      <a:lumMod val="10000"/>
                    </a:schemeClr>
                  </a:solidFill>
                </a:rPr>
                <a:t>Egresos</a:t>
              </a:r>
              <a:endParaRPr sz="1400">
                <a:solidFill>
                  <a:schemeClr val="tx2">
                    <a:lumMod val="1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6626" name="1 Marcador de número de diapositiva" hidden="0"/>
          <p:cNvSpPr>
            <a:spLocks noGrp="1"/>
          </p:cNvSpPr>
          <p:nvPr isPhoto="0" userDrawn="0">
            <p:ph type="sldNum" sz="quarter" idx="12" hasCustomPrompt="0"/>
          </p:nvPr>
        </p:nvSpPr>
        <p:spPr bwMode="auto">
          <a:prstGeom prst="rect">
            <a:avLst/>
          </a:prstGeom>
          <a:noFill/>
        </p:spPr>
        <p:txBody>
          <a:bodyPr/>
          <a:lstStyle>
            <a:lvl1pPr>
              <a:defRPr>
                <a:solidFill>
                  <a:schemeClr val="tx1"/>
                </a:solidFill>
                <a:latin typeface="Arial"/>
                <a:cs typeface="Arial"/>
              </a:defRPr>
            </a:lvl1pPr>
            <a:lvl2pPr marL="557213" indent="-214313">
              <a:defRPr>
                <a:solidFill>
                  <a:schemeClr val="tx1"/>
                </a:solidFill>
                <a:latin typeface="Arial"/>
                <a:cs typeface="Arial"/>
              </a:defRPr>
            </a:lvl2pPr>
            <a:lvl3pPr marL="857250" indent="-171450">
              <a:defRPr>
                <a:solidFill>
                  <a:schemeClr val="tx1"/>
                </a:solidFill>
                <a:latin typeface="Arial"/>
                <a:cs typeface="Arial"/>
              </a:defRPr>
            </a:lvl3pPr>
            <a:lvl4pPr marL="1200150" indent="-171450">
              <a:defRPr>
                <a:solidFill>
                  <a:schemeClr val="tx1"/>
                </a:solidFill>
                <a:latin typeface="Arial"/>
                <a:cs typeface="Arial"/>
              </a:defRPr>
            </a:lvl4pPr>
            <a:lvl5pPr marL="1543050" indent="-171450">
              <a:defRPr>
                <a:solidFill>
                  <a:schemeClr val="tx1"/>
                </a:solidFill>
                <a:latin typeface="Arial"/>
                <a:cs typeface="Arial"/>
              </a:defRPr>
            </a:lvl5pPr>
            <a:lvl6pPr marL="1885950" indent="-171450">
              <a:spcBef>
                <a:spcPts val="0"/>
              </a:spcBef>
              <a:spcAft>
                <a:spcPts val="0"/>
              </a:spcAft>
              <a:defRPr>
                <a:solidFill>
                  <a:schemeClr val="tx1"/>
                </a:solidFill>
                <a:latin typeface="Arial"/>
                <a:cs typeface="Arial"/>
              </a:defRPr>
            </a:lvl6pPr>
            <a:lvl7pPr marL="2228850" indent="-171450">
              <a:spcBef>
                <a:spcPts val="0"/>
              </a:spcBef>
              <a:spcAft>
                <a:spcPts val="0"/>
              </a:spcAft>
              <a:defRPr>
                <a:solidFill>
                  <a:schemeClr val="tx1"/>
                </a:solidFill>
                <a:latin typeface="Arial"/>
                <a:cs typeface="Arial"/>
              </a:defRPr>
            </a:lvl7pPr>
            <a:lvl8pPr marL="2571750" indent="-171450">
              <a:spcBef>
                <a:spcPts val="0"/>
              </a:spcBef>
              <a:spcAft>
                <a:spcPts val="0"/>
              </a:spcAft>
              <a:defRPr>
                <a:solidFill>
                  <a:schemeClr val="tx1"/>
                </a:solidFill>
                <a:latin typeface="Arial"/>
                <a:cs typeface="Arial"/>
              </a:defRPr>
            </a:lvl8pPr>
            <a:lvl9pPr marL="2914650" indent="-171450">
              <a:spcBef>
                <a:spcPts val="0"/>
              </a:spcBef>
              <a:spcAft>
                <a:spcPts val="0"/>
              </a:spcAft>
              <a:defRPr>
                <a:solidFill>
                  <a:schemeClr val="tx1"/>
                </a:solidFill>
                <a:latin typeface="Arial"/>
                <a:cs typeface="Arial"/>
              </a:defRPr>
            </a:lvl9pPr>
          </a:lstStyle>
          <a:p>
            <a:pPr>
              <a:defRPr/>
            </a:pPr>
            <a:fld id="{4ABC5576-6922-43E9-ABCE-81D84BAED8EB}" type="slidenum">
              <a:rPr lang="es-AR">
                <a:solidFill>
                  <a:schemeClr val="tx2"/>
                </a:solidFill>
              </a:rPr>
              <a:t/>
            </a:fld>
            <a:endParaRPr lang="es-AR">
              <a:solidFill>
                <a:schemeClr val="tx2"/>
              </a:solidFill>
            </a:endParaRPr>
          </a:p>
        </p:txBody>
      </p:sp>
      <p:sp>
        <p:nvSpPr>
          <p:cNvPr id="26628" name="9 Rectángulo" hidden="0"/>
          <p:cNvSpPr>
            <a:spLocks noChangeArrowheads="1"/>
          </p:cNvSpPr>
          <p:nvPr isPhoto="0" userDrawn="0"/>
        </p:nvSpPr>
        <p:spPr bwMode="auto">
          <a:xfrm>
            <a:off x="3482820" y="291341"/>
            <a:ext cx="1968809" cy="492443"/>
          </a:xfrm>
          <a:prstGeom prst="rect">
            <a:avLst/>
          </a:prstGeom>
          <a:noFill/>
          <a:ln>
            <a:noFill/>
          </a:ln>
        </p:spPr>
        <p:txBody>
          <a:bodyPr wrap="none">
            <a:spAutoFit/>
          </a:bodyPr>
          <a:lstStyle>
            <a:lvl1pPr>
              <a:defRPr>
                <a:solidFill>
                  <a:schemeClr val="tx1"/>
                </a:solidFill>
                <a:latin typeface="Arial"/>
                <a:cs typeface="Arial"/>
              </a:defRPr>
            </a:lvl1pPr>
            <a:lvl2pPr marL="742950" indent="-285750">
              <a:defRPr>
                <a:solidFill>
                  <a:schemeClr val="tx1"/>
                </a:solidFill>
                <a:latin typeface="Arial"/>
                <a:cs typeface="Arial"/>
              </a:defRPr>
            </a:lvl2pPr>
            <a:lvl3pPr marL="1143000" indent="-228600">
              <a:defRPr>
                <a:solidFill>
                  <a:schemeClr val="tx1"/>
                </a:solidFill>
                <a:latin typeface="Arial"/>
                <a:cs typeface="Arial"/>
              </a:defRPr>
            </a:lvl3pPr>
            <a:lvl4pPr marL="1600200" indent="-228600">
              <a:defRPr>
                <a:solidFill>
                  <a:schemeClr val="tx1"/>
                </a:solidFill>
                <a:latin typeface="Arial"/>
                <a:cs typeface="Arial"/>
              </a:defRPr>
            </a:lvl4pPr>
            <a:lvl5pPr marL="2057400" indent="-228600">
              <a:defRPr>
                <a:solidFill>
                  <a:schemeClr val="tx1"/>
                </a:solidFill>
                <a:latin typeface="Arial"/>
                <a:cs typeface="Arial"/>
              </a:defRPr>
            </a:lvl5pPr>
            <a:lvl6pPr marL="2514600" indent="-228600">
              <a:spcBef>
                <a:spcPts val="0"/>
              </a:spcBef>
              <a:spcAft>
                <a:spcPts val="0"/>
              </a:spcAft>
              <a:defRPr>
                <a:solidFill>
                  <a:schemeClr val="tx1"/>
                </a:solidFill>
                <a:latin typeface="Arial"/>
                <a:cs typeface="Arial"/>
              </a:defRPr>
            </a:lvl6pPr>
            <a:lvl7pPr marL="2971800" indent="-228600">
              <a:spcBef>
                <a:spcPts val="0"/>
              </a:spcBef>
              <a:spcAft>
                <a:spcPts val="0"/>
              </a:spcAft>
              <a:defRPr>
                <a:solidFill>
                  <a:schemeClr val="tx1"/>
                </a:solidFill>
                <a:latin typeface="Arial"/>
                <a:cs typeface="Arial"/>
              </a:defRPr>
            </a:lvl7pPr>
            <a:lvl8pPr marL="3429000" indent="-228600">
              <a:spcBef>
                <a:spcPts val="0"/>
              </a:spcBef>
              <a:spcAft>
                <a:spcPts val="0"/>
              </a:spcAft>
              <a:defRPr>
                <a:solidFill>
                  <a:schemeClr val="tx1"/>
                </a:solidFill>
                <a:latin typeface="Arial"/>
                <a:cs typeface="Arial"/>
              </a:defRPr>
            </a:lvl8pPr>
            <a:lvl9pPr marL="3886200" indent="-228600">
              <a:spcBef>
                <a:spcPts val="0"/>
              </a:spcBef>
              <a:spcAft>
                <a:spcPts val="0"/>
              </a:spcAft>
              <a:defRPr>
                <a:solidFill>
                  <a:schemeClr val="tx1"/>
                </a:solidFill>
                <a:latin typeface="Arial"/>
                <a:cs typeface="Arial"/>
              </a:defRPr>
            </a:lvl9pPr>
          </a:lstStyle>
          <a:p>
            <a:pPr algn="ctr">
              <a:defRPr/>
            </a:pPr>
            <a:r>
              <a:rPr lang="es-ES" sz="2600" b="1">
                <a:solidFill>
                  <a:schemeClr val="accent6"/>
                </a:solidFill>
                <a:latin typeface="Raleway"/>
                <a:ea typeface="Raleway"/>
                <a:cs typeface="Raleway"/>
              </a:rPr>
              <a:t>INVERSIÓN</a:t>
            </a:r>
            <a:endParaRPr/>
          </a:p>
        </p:txBody>
      </p:sp>
      <p:grpSp>
        <p:nvGrpSpPr>
          <p:cNvPr id="20" name="19 Diagrama" hidden="0"/>
          <p:cNvGrpSpPr/>
          <p:nvPr isPhoto="0" userDrawn="0"/>
        </p:nvGrpSpPr>
        <p:grpSpPr bwMode="auto">
          <a:xfrm>
            <a:off x="693886" y="922578"/>
            <a:ext cx="7786689" cy="3931105"/>
          </a:xfrm>
        </p:grpSpPr>
        <p:sp>
          <p:nvSpPr>
            <p:cNvPr id="0" name="" hidden="0"/>
            <p:cNvSpPr/>
            <p:nvPr isPhoto="0" userDrawn="0"/>
          </p:nvSpPr>
          <p:spPr bwMode="auto">
            <a:xfrm>
              <a:off x="0" y="8749"/>
              <a:ext cx="7786689" cy="636480"/>
            </a:xfrm>
            <a:prstGeom prst="roundRect">
              <a:avLst>
                <a:gd name="adj" fmla="val 16667"/>
              </a:avLst>
            </a:prstGeom>
            <a:solidFill>
              <a:schemeClr val="dk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ts val="0"/>
                </a:spcBef>
                <a:spcAft>
                  <a:spcPts val="0"/>
                </a:spcAft>
                <a:defRPr/>
              </a:pPr>
              <a:r>
                <a:rPr lang="es-ES" sz="1600" b="0">
                  <a:latin typeface="Raleway"/>
                  <a:cs typeface="Raavi"/>
                </a:rPr>
                <a:t>Buscar para la empresa aquellas oportunidades de inversión que generen valor</a:t>
              </a:r>
              <a:endParaRPr lang="es-ES" sz="1600" b="0">
                <a:latin typeface="Raleway"/>
                <a:cs typeface="Raavi"/>
              </a:endParaRPr>
            </a:p>
          </p:txBody>
        </p:sp>
        <p:sp>
          <p:nvSpPr>
            <p:cNvPr id="0" name="" hidden="0"/>
            <p:cNvSpPr/>
            <p:nvPr isPhoto="0" userDrawn="0"/>
          </p:nvSpPr>
          <p:spPr bwMode="auto">
            <a:xfrm>
              <a:off x="0" y="714927"/>
              <a:ext cx="7786689" cy="536896"/>
            </a:xfrm>
            <a:prstGeom prst="roundRect">
              <a:avLst>
                <a:gd name="adj" fmla="val 16667"/>
              </a:avLst>
            </a:prstGeom>
            <a:solidFill>
              <a:schemeClr val="dk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b="1">
                  <a:latin typeface="Raleway"/>
                </a:rPr>
                <a:t>La búsqueda de opciones de inversión se da cuando: </a:t>
              </a:r>
              <a:endParaRPr lang="es-ES" sz="1600">
                <a:latin typeface="Raleway"/>
              </a:endParaRPr>
            </a:p>
          </p:txBody>
        </p:sp>
        <p:sp>
          <p:nvSpPr>
            <p:cNvPr id="0" name="" hidden="0"/>
            <p:cNvSpPr/>
            <p:nvPr isPhoto="0" userDrawn="0"/>
          </p:nvSpPr>
          <p:spPr bwMode="auto">
            <a:xfrm>
              <a:off x="0" y="1280045"/>
              <a:ext cx="7786689" cy="2005830"/>
            </a:xfrm>
            <a:prstGeom prst="rect">
              <a:avLst/>
            </a:prstGeom>
            <a:noFill/>
            <a:ln w="9525" cap="flat" cmpd="sng" algn="ctr">
              <a:solidFill>
                <a:schemeClr val="dk1">
                  <a:hueOff val="0"/>
                  <a:satOff val="0"/>
                  <a:lumOff val="0"/>
                  <a:alphaOff val="0"/>
                  <a:alpha val="0"/>
                </a:schemeClr>
              </a:solidFill>
              <a:prstDash val="solid"/>
            </a:ln>
            <a:effectLst/>
          </p:spPr>
          <p:style>
            <a:lnRef idx="1">
              <a:srgbClr val="000000"/>
            </a:lnRef>
            <a:fillRef idx="0">
              <a:srgbClr val="000000"/>
            </a:fillRef>
            <a:effectRef idx="0">
              <a:srgbClr val="000000"/>
            </a:effectRef>
            <a:fontRef idx="minor"/>
          </p:style>
          <p:txBody>
            <a:bodyPr spcFirstLastPara="0" vert="horz" wrap="square" lIns="247227" tIns="19050" rIns="106680" bIns="19050" numCol="1" spcCol="1270" anchor="t" anchorCtr="0">
              <a:noAutofit/>
            </a:bodyPr>
            <a:lstStyle/>
            <a:p>
              <a:pPr marL="114300" lvl="1" indent="-114300" algn="l" defTabSz="666750">
                <a:lnSpc>
                  <a:spcPct val="90000"/>
                </a:lnSpc>
                <a:spcBef>
                  <a:spcPts val="0"/>
                </a:spcBef>
                <a:spcAft>
                  <a:spcPts val="0"/>
                </a:spcAft>
                <a:buChar char="••"/>
                <a:defRPr/>
              </a:pPr>
              <a:r>
                <a:rPr lang="es-ES" sz="1500" b="1">
                  <a:latin typeface="Raleway"/>
                </a:rPr>
                <a:t>Contamos con exceso de liquidez</a:t>
              </a:r>
              <a:r>
                <a:rPr lang="es-ES" sz="1500">
                  <a:latin typeface="Raleway"/>
                </a:rPr>
                <a:t> (dinero en efectivo que no vamos a utilizar)</a:t>
              </a:r>
              <a:endParaRPr lang="es-ES" sz="1500">
                <a:latin typeface="Raleway"/>
              </a:endParaRPr>
            </a:p>
            <a:p>
              <a:pPr marL="114300" lvl="1" indent="-114300" algn="l" defTabSz="666750">
                <a:lnSpc>
                  <a:spcPct val="90000"/>
                </a:lnSpc>
                <a:spcBef>
                  <a:spcPts val="0"/>
                </a:spcBef>
                <a:spcAft>
                  <a:spcPts val="0"/>
                </a:spcAft>
                <a:buChar char="••"/>
                <a:defRPr/>
              </a:pPr>
              <a:r>
                <a:rPr lang="es-ES" sz="1500" b="1">
                  <a:latin typeface="Raleway"/>
                </a:rPr>
                <a:t>Queremos hacer crecer el negocio </a:t>
              </a:r>
              <a:endParaRPr lang="es-ES" sz="1500" b="1">
                <a:latin typeface="Raleway"/>
              </a:endParaRPr>
            </a:p>
            <a:p>
              <a:pPr marL="228600" lvl="2" indent="-114300" algn="l" defTabSz="666750">
                <a:lnSpc>
                  <a:spcPct val="90000"/>
                </a:lnSpc>
                <a:spcBef>
                  <a:spcPts val="0"/>
                </a:spcBef>
                <a:spcAft>
                  <a:spcPts val="0"/>
                </a:spcAft>
                <a:buChar char="••"/>
                <a:defRPr/>
              </a:pPr>
              <a:r>
                <a:rPr lang="es-ES" sz="1500">
                  <a:latin typeface="Raleway"/>
                </a:rPr>
                <a:t>creación de nuevos productos</a:t>
              </a:r>
              <a:endParaRPr lang="es-ES" sz="1500">
                <a:latin typeface="Raleway"/>
              </a:endParaRPr>
            </a:p>
            <a:p>
              <a:pPr marL="228600" lvl="2" indent="-114300" algn="l" defTabSz="666750">
                <a:lnSpc>
                  <a:spcPct val="90000"/>
                </a:lnSpc>
                <a:spcBef>
                  <a:spcPts val="0"/>
                </a:spcBef>
                <a:spcAft>
                  <a:spcPts val="0"/>
                </a:spcAft>
                <a:buChar char="••"/>
                <a:defRPr/>
              </a:pPr>
              <a:r>
                <a:rPr lang="es-ES" sz="1500">
                  <a:latin typeface="Raleway"/>
                </a:rPr>
                <a:t>adquisición de activos,</a:t>
              </a:r>
              <a:endParaRPr lang="es-ES" sz="1500">
                <a:latin typeface="Raleway"/>
              </a:endParaRPr>
            </a:p>
            <a:p>
              <a:pPr marL="228600" lvl="2" indent="-114300" algn="l" defTabSz="666750">
                <a:lnSpc>
                  <a:spcPct val="90000"/>
                </a:lnSpc>
                <a:spcBef>
                  <a:spcPts val="0"/>
                </a:spcBef>
                <a:spcAft>
                  <a:spcPts val="0"/>
                </a:spcAft>
                <a:buChar char="••"/>
                <a:defRPr/>
              </a:pPr>
              <a:r>
                <a:rPr lang="es-ES" sz="1500">
                  <a:latin typeface="Raleway"/>
                </a:rPr>
                <a:t>ampliación del local</a:t>
              </a:r>
              <a:endParaRPr lang="es-ES" sz="1500">
                <a:latin typeface="Raleway"/>
              </a:endParaRPr>
            </a:p>
            <a:p>
              <a:pPr marL="228600" lvl="2" indent="-114300" algn="l" defTabSz="666750">
                <a:lnSpc>
                  <a:spcPct val="90000"/>
                </a:lnSpc>
                <a:spcBef>
                  <a:spcPts val="0"/>
                </a:spcBef>
                <a:spcAft>
                  <a:spcPts val="0"/>
                </a:spcAft>
                <a:buChar char="••"/>
                <a:defRPr/>
              </a:pPr>
              <a:r>
                <a:rPr lang="es-ES" sz="1500">
                  <a:latin typeface="Raleway"/>
                </a:rPr>
                <a:t>generar economías de escala,</a:t>
              </a:r>
              <a:endParaRPr lang="es-ES" sz="1500">
                <a:latin typeface="Raleway"/>
              </a:endParaRPr>
            </a:p>
            <a:p>
              <a:pPr marL="228600" lvl="2" indent="-114300" algn="l" defTabSz="666750">
                <a:lnSpc>
                  <a:spcPct val="90000"/>
                </a:lnSpc>
                <a:spcBef>
                  <a:spcPts val="0"/>
                </a:spcBef>
                <a:spcAft>
                  <a:spcPts val="0"/>
                </a:spcAft>
                <a:buChar char="••"/>
                <a:defRPr/>
              </a:pPr>
              <a:r>
                <a:rPr lang="es-ES" sz="1500">
                  <a:latin typeface="Raleway"/>
                </a:rPr>
                <a:t>ventajas en costos, etc. </a:t>
              </a:r>
              <a:endParaRPr lang="es-ES" sz="1500">
                <a:latin typeface="Raleway"/>
              </a:endParaRPr>
            </a:p>
            <a:p>
              <a:pPr marL="171450" lvl="1" indent="-171450" algn="l" defTabSz="711200">
                <a:lnSpc>
                  <a:spcPct val="90000"/>
                </a:lnSpc>
                <a:spcBef>
                  <a:spcPts val="0"/>
                </a:spcBef>
                <a:spcAft>
                  <a:spcPts val="0"/>
                </a:spcAft>
                <a:buChar char="••"/>
                <a:defRPr/>
              </a:pPr>
              <a:r>
                <a:rPr lang="es-ES" sz="1600" b="1">
                  <a:latin typeface="Raleway"/>
                </a:rPr>
                <a:t>Queremos crear un nuevo negocio</a:t>
              </a:r>
              <a:endParaRPr lang="es-ES" sz="1600" b="1">
                <a:latin typeface="Raleway"/>
              </a:endParaRPr>
            </a:p>
          </p:txBody>
        </p:sp>
        <p:sp>
          <p:nvSpPr>
            <p:cNvPr id="0" name="" hidden="0"/>
            <p:cNvSpPr/>
            <p:nvPr isPhoto="0" userDrawn="0"/>
          </p:nvSpPr>
          <p:spPr bwMode="auto">
            <a:xfrm>
              <a:off x="0" y="3294624"/>
              <a:ext cx="7786689" cy="636480"/>
            </a:xfrm>
            <a:prstGeom prst="roundRect">
              <a:avLst>
                <a:gd name="adj" fmla="val 16667"/>
              </a:avLst>
            </a:prstGeom>
            <a:solidFill>
              <a:schemeClr val="dk2">
                <a:hueOff val="0"/>
                <a:satOff val="0"/>
                <a:lumOff val="0"/>
                <a:alphaOff val="0"/>
              </a:schemeClr>
            </a:solidFill>
            <a:ln>
              <a:noFill/>
            </a:ln>
            <a:effectLst>
              <a:outerShdw blurRad="40000" dist="23000" dir="5400000" rotWithShape="0">
                <a:srgbClr val="000000">
                  <a:alpha val="35000"/>
                </a:srgbClr>
              </a:outerShdw>
            </a:effectLst>
          </p:spPr>
          <p:style>
            <a:lnRef idx="0">
              <a:srgbClr val="000000"/>
            </a:lnRef>
            <a:fillRef idx="1">
              <a:srgbClr val="000000"/>
            </a:fillRef>
            <a:effectRef idx="2">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ts val="0"/>
                </a:spcBef>
                <a:spcAft>
                  <a:spcPts val="0"/>
                </a:spcAft>
                <a:defRPr/>
              </a:pPr>
              <a:r>
                <a:rPr lang="es-ES" sz="1600">
                  <a:latin typeface="Raleway"/>
                </a:rPr>
                <a:t>Toda  inversión implica un costo, ya sea por los recursos que la empresa inmoviliza como un costo de oportunidad. Incertidumbre y riesgo.</a:t>
              </a:r>
              <a:endParaRPr lang="es-ES" sz="1600">
                <a:latin typeface="Raleway"/>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ONLYOFFICE/7.0.0.127</Application>
  <DocSecurity>0</DocSecurity>
  <PresentationFormat>Presentación en pantalla (16:9)</PresentationFormat>
  <Paragraphs>0</Paragraphs>
  <Slides>41</Slides>
  <Notes>41</Notes>
  <HiddenSlides>0</HiddenSlides>
  <MMClips>2</MMClips>
  <ScaleCrop>0</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subject/>
  <dc:creator>Antonela</dc:creator>
  <cp:keywords/>
  <dc:description/>
  <dc:identifier/>
  <dc:language/>
  <cp:lastModifiedBy/>
  <cp:revision>46</cp:revision>
  <dcterms:modified xsi:type="dcterms:W3CDTF">2022-05-13T20:54:59Z</dcterms:modified>
  <cp:category/>
  <cp:contentStatus/>
  <cp:version/>
</cp:coreProperties>
</file>