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61.xml" ContentType="application/vnd.openxmlformats-officedocument.presentationml.slide+xml"/>
  <Override PartName="/ppt/slides/slide59.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2.xml" ContentType="application/vnd.openxmlformats-officedocument.presentationml.slide+xml"/>
  <Override PartName="/ppt/slides/slide50.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3.xml" ContentType="application/vnd.openxmlformats-officedocument.presentationml.slide+xml"/>
  <Override PartName="/ppt/slides/slide37.xml" ContentType="application/vnd.openxmlformats-officedocument.presentationml.slide+xml"/>
  <Override PartName="/ppt/slides/slide51.xml" ContentType="application/vnd.openxmlformats-officedocument.presentationml.slide+xml"/>
  <Override PartName="/ppt/slides/slide36.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42.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57.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44.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35.xml" ContentType="application/vnd.openxmlformats-officedocument.presentationml.slide+xml"/>
  <Override PartName="/ppt/slides/slide48.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s/slide26.xml" ContentType="application/vnd.openxmlformats-officedocument.presentationml.slide+xml"/>
  <Override PartName="/ppt/slideLayouts/slideLayout8.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s/slide14.xml" ContentType="application/vnd.openxmlformats-officedocument.presentationml.slide+xml"/>
  <Override PartName="/ppt/slides/slide40.xml" ContentType="application/vnd.openxmlformats-officedocument.presentationml.slide+xml"/>
  <Override PartName="/ppt/slideMasters/slideMaster1.xml" ContentType="application/vnd.openxmlformats-officedocument.presentationml.slideMaster+xml"/>
  <Override PartName="/ppt/slides/slide24.xml" ContentType="application/vnd.openxmlformats-officedocument.presentationml.slide+xml"/>
  <Override PartName="/ppt/slideLayouts/slideLayout11.xml" ContentType="application/vnd.openxmlformats-officedocument.presentationml.slideLayout+xml"/>
  <Override PartName="/ppt/tableStyles.xml" ContentType="application/vnd.openxmlformats-officedocument.presentationml.tableStyles+xml"/>
  <Override PartName="/ppt/slides/slide53.xml" ContentType="application/vnd.openxmlformats-officedocument.presentationml.slide+xml"/>
  <Override PartName="/ppt/theme/theme1.xml" ContentType="application/vnd.openxmlformats-officedocument.theme+xml"/>
  <Override PartName="/ppt/slides/slide28.xml" ContentType="application/vnd.openxmlformats-officedocument.presentationml.slide+xml"/>
  <Override PartName="/ppt/slideLayouts/slideLayout1.xml" ContentType="application/vnd.openxmlformats-officedocument.presentationml.slideLayout+xml"/>
  <Override PartName="/ppt/slides/slide41.xml" ContentType="application/vnd.openxmlformats-officedocument.presentationml.slide+xml"/>
  <Override PartName="/ppt/slides/slide16.xml" ContentType="application/vnd.openxmlformats-officedocument.presentationml.slide+xml"/>
  <Override PartName="/ppt/slides/slide60.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58.xml" ContentType="application/vnd.openxmlformats-officedocument.presentationml.slide+xml"/>
  <Override PartName="/ppt/viewProps.xml" ContentType="application/vnd.openxmlformats-officedocument.presentationml.viewProps+xml"/>
  <Override PartName="/ppt/slides/slide49.xml" ContentType="application/vnd.openxmlformats-officedocument.presentationml.slide+xml"/>
  <Override PartName="/ppt/presProps.xml" ContentType="application/vnd.openxmlformats-officedocument.presentationml.presProps+xml"/>
  <Override PartName="/ppt/slideLayouts/slideLayout6.xml" ContentType="application/vnd.openxmlformats-officedocument.presentationml.slideLayout+xml"/>
  <Override PartName="/ppt/slides/slide38.xml" ContentType="application/vnd.openxmlformats-officedocument.presentationml.slide+xml"/>
  <Override PartName="/ppt/slides/slide34.xml" ContentType="application/vnd.openxmlformats-officedocument.presentationml.slide+xml"/>
  <Override PartName="/ppt/slides/slide54.xml" ContentType="application/vnd.openxmlformats-officedocument.presentationml.slide+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Lst>
  <p:sldSz cx="9144000" cy="6858000" type="screen4x3"/>
  <p:notesSz cx="9144000" cy="6858000"/>
  <p:defaultTextStyle>
    <a:defPPr>
      <a:defRPr lang="es-ES"/>
    </a:defPPr>
    <a:lvl1pPr algn="l">
      <a:spcBef>
        <a:spcPts val="0"/>
      </a:spcBef>
      <a:spcAft>
        <a:spcPts val="0"/>
      </a:spcAft>
      <a:defRPr>
        <a:solidFill>
          <a:schemeClr val="tx1"/>
        </a:solidFill>
        <a:latin typeface="Arial"/>
        <a:ea typeface="+mn-ea"/>
        <a:cs typeface="Arial"/>
      </a:defRPr>
    </a:lvl1pPr>
    <a:lvl2pPr marL="457200" algn="l">
      <a:spcBef>
        <a:spcPts val="0"/>
      </a:spcBef>
      <a:spcAft>
        <a:spcPts val="0"/>
      </a:spcAft>
      <a:defRPr>
        <a:solidFill>
          <a:schemeClr val="tx1"/>
        </a:solidFill>
        <a:latin typeface="Arial"/>
        <a:ea typeface="+mn-ea"/>
        <a:cs typeface="Arial"/>
      </a:defRPr>
    </a:lvl2pPr>
    <a:lvl3pPr marL="914400" algn="l">
      <a:spcBef>
        <a:spcPts val="0"/>
      </a:spcBef>
      <a:spcAft>
        <a:spcPts val="0"/>
      </a:spcAft>
      <a:defRPr>
        <a:solidFill>
          <a:schemeClr val="tx1"/>
        </a:solidFill>
        <a:latin typeface="Arial"/>
        <a:ea typeface="+mn-ea"/>
        <a:cs typeface="Arial"/>
      </a:defRPr>
    </a:lvl3pPr>
    <a:lvl4pPr marL="1371600" algn="l">
      <a:spcBef>
        <a:spcPts val="0"/>
      </a:spcBef>
      <a:spcAft>
        <a:spcPts val="0"/>
      </a:spcAft>
      <a:defRPr>
        <a:solidFill>
          <a:schemeClr val="tx1"/>
        </a:solidFill>
        <a:latin typeface="Arial"/>
        <a:ea typeface="+mn-ea"/>
        <a:cs typeface="Arial"/>
      </a:defRPr>
    </a:lvl4pPr>
    <a:lvl5pPr marL="1828800" algn="l">
      <a:spcBef>
        <a:spcPts val="0"/>
      </a:spcBef>
      <a:spcAft>
        <a:spcPts val="0"/>
      </a:spcAft>
      <a:defRPr>
        <a:solidFill>
          <a:schemeClr val="tx1"/>
        </a:solidFill>
        <a:latin typeface="Arial"/>
        <a:ea typeface="+mn-ea"/>
        <a:cs typeface="Arial"/>
      </a:defRPr>
    </a:lvl5pPr>
    <a:lvl6pPr marL="2286000" algn="l" defTabSz="914400">
      <a:defRPr>
        <a:solidFill>
          <a:schemeClr val="tx1"/>
        </a:solidFill>
        <a:latin typeface="Arial"/>
        <a:ea typeface="+mn-ea"/>
        <a:cs typeface="Arial"/>
      </a:defRPr>
    </a:lvl6pPr>
    <a:lvl7pPr marL="2743200" algn="l" defTabSz="914400">
      <a:defRPr>
        <a:solidFill>
          <a:schemeClr val="tx1"/>
        </a:solidFill>
        <a:latin typeface="Arial"/>
        <a:ea typeface="+mn-ea"/>
        <a:cs typeface="Arial"/>
      </a:defRPr>
    </a:lvl7pPr>
    <a:lvl8pPr marL="3200400" algn="l" defTabSz="914400">
      <a:defRPr>
        <a:solidFill>
          <a:schemeClr val="tx1"/>
        </a:solidFill>
        <a:latin typeface="Arial"/>
        <a:ea typeface="+mn-ea"/>
        <a:cs typeface="Arial"/>
      </a:defRPr>
    </a:lvl8pPr>
    <a:lvl9pPr marL="3657600" algn="l" defTabSz="914400">
      <a:defRPr>
        <a:solidFill>
          <a:schemeClr val="tx1"/>
        </a:solidFill>
        <a:latin typeface="Arial"/>
        <a:ea typeface="+mn-ea"/>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presProps" Target="presProps.xml" /><Relationship Id="rId65" Type="http://schemas.openxmlformats.org/officeDocument/2006/relationships/tableStyles" Target="tableStyles.xml" /><Relationship Id="rId66"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Diapositiva de título">
    <p:bg>
      <p:bgRef idx="1001">
        <a:schemeClr val="bg2"/>
      </p:bgRef>
    </p:bg>
    <p:spTree>
      <p:nvGrpSpPr>
        <p:cNvPr id="1" name="" hidden="0"/>
        <p:cNvGrpSpPr/>
        <p:nvPr isPhoto="0" userDrawn="0"/>
      </p:nvGrpSpPr>
      <p:grpSpPr bwMode="auto">
        <a:xfrm>
          <a:off x="0" y="0"/>
          <a:ext cx="0" cy="0"/>
          <a:chOff x="0" y="0"/>
          <a:chExt cx="0" cy="0"/>
        </a:xfrm>
      </p:grpSpPr>
      <p:sp>
        <p:nvSpPr>
          <p:cNvPr id="4" name="3 Rectángulo" hidden="0"/>
          <p:cNvSpPr>
            <a:spLocks noChangeArrowheads="1"/>
          </p:cNvSpPr>
          <p:nvPr isPhoto="0" userDrawn="0"/>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5" name="4 Rectángulo" hidden="0"/>
          <p:cNvSpPr>
            <a:spLocks noChangeArrowheads="1"/>
          </p:cNvSpPr>
          <p:nvPr isPhoto="0" userDrawn="0"/>
        </p:nvSpPr>
        <p:spPr bwMode="white">
          <a:xfrm>
            <a:off x="8991600" y="3175"/>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6" name="5 Rectángulo" hidden="0"/>
          <p:cNvSpPr>
            <a:spLocks noChangeArrowheads="1"/>
          </p:cNvSpPr>
          <p:nvPr isPhoto="0" userDrawn="0"/>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7" name="6 Rectángulo" hidden="0"/>
          <p:cNvSpPr>
            <a:spLocks noChangeArrowheads="1"/>
          </p:cNvSpPr>
          <p:nvPr isPhoto="0" userDrawn="0"/>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10" name="9 Rectángulo" hidden="0"/>
          <p:cNvSpPr>
            <a:spLocks noChangeArrowheads="1"/>
          </p:cNvSpPr>
          <p:nvPr isPhoto="0" userDrawn="0"/>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11" name="10 Conector recto" hidden="0"/>
          <p:cNvSpPr>
            <a:spLocks noChangeShapeType="1"/>
          </p:cNvSpPr>
          <p:nvPr isPhoto="0" userDrawn="0"/>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12" name="11 Rectángulo" hidden="0"/>
          <p:cNvSpPr>
            <a:spLocks noChangeArrowheads="1"/>
          </p:cNvSpPr>
          <p:nvPr isPhoto="0" userDrawn="0"/>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13" name="12 Elipse" hidden="0"/>
          <p:cNvSpPr/>
          <p:nvPr isPhoto="0" userDrawn="0"/>
        </p:nvSpPr>
        <p:spPr bwMode="auto">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spcBef>
                <a:spcPts val="0"/>
              </a:spcBef>
              <a:spcAft>
                <a:spcPts val="0"/>
              </a:spcAft>
              <a:defRPr/>
            </a:pPr>
            <a:endParaRPr lang="en-US"/>
          </a:p>
        </p:txBody>
      </p:sp>
      <p:sp>
        <p:nvSpPr>
          <p:cNvPr id="14" name="13 Elipse" hidden="0"/>
          <p:cNvSpPr/>
          <p:nvPr isPhoto="0" userDrawn="0"/>
        </p:nvSpPr>
        <p:spPr bwMode="auto">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spcBef>
                <a:spcPts val="0"/>
              </a:spcBef>
              <a:spcAft>
                <a:spcPts val="0"/>
              </a:spcAft>
              <a:defRPr/>
            </a:pPr>
            <a:endParaRPr lang="en-US"/>
          </a:p>
        </p:txBody>
      </p:sp>
      <p:sp>
        <p:nvSpPr>
          <p:cNvPr id="9" name="8 Subtítulo" hidden="0"/>
          <p:cNvSpPr>
            <a:spLocks noGrp="1"/>
          </p:cNvSpPr>
          <p:nvPr isPhoto="0" userDrawn="0">
            <p:ph type="subTitle" idx="1" hasCustomPrompt="0"/>
          </p:nvPr>
        </p:nvSpPr>
        <p:spPr bwMode="auto">
          <a:xfrm>
            <a:off x="1371600" y="2819400"/>
            <a:ext cx="6400800" cy="1752599"/>
          </a:xfrm>
        </p:spPr>
        <p:txBody>
          <a:bodyPr/>
          <a:lstStyle>
            <a:lvl1pPr marL="0" indent="0" algn="ctr">
              <a:buNone/>
              <a:defRPr sz="1600" b="1" cap="all" spc="25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a:defRPr/>
            </a:pPr>
            <a:r>
              <a:rPr lang="es-ES"/>
              <a:t>Haga clic para modificar el estilo de subtítulo del patrón</a:t>
            </a:r>
            <a:endParaRPr lang="en-US"/>
          </a:p>
        </p:txBody>
      </p:sp>
      <p:sp>
        <p:nvSpPr>
          <p:cNvPr id="8" name="7 Título" hidden="0"/>
          <p:cNvSpPr>
            <a:spLocks noGrp="1"/>
          </p:cNvSpPr>
          <p:nvPr isPhoto="0" userDrawn="0">
            <p:ph type="ctrTitle" hasCustomPrompt="0"/>
          </p:nvPr>
        </p:nvSpPr>
        <p:spPr bwMode="auto">
          <a:xfrm>
            <a:off x="685800" y="381000"/>
            <a:ext cx="7772400" cy="1752599"/>
          </a:xfrm>
        </p:spPr>
        <p:txBody>
          <a:bodyPr/>
          <a:lstStyle>
            <a:lvl1pPr>
              <a:defRPr sz="4200">
                <a:solidFill>
                  <a:schemeClr val="accent1"/>
                </a:solidFill>
              </a:defRPr>
            </a:lvl1pPr>
          </a:lstStyle>
          <a:p>
            <a:pPr>
              <a:defRPr/>
            </a:pPr>
            <a:r>
              <a:rPr lang="es-ES"/>
              <a:t>Haga clic para modificar el estilo de título del patrón</a:t>
            </a:r>
            <a:endParaRPr lang="en-US"/>
          </a:p>
        </p:txBody>
      </p:sp>
      <p:sp>
        <p:nvSpPr>
          <p:cNvPr id="15" name="27 Marcador de fecha" hidden="0"/>
          <p:cNvSpPr>
            <a:spLocks noGrp="1"/>
          </p:cNvSpPr>
          <p:nvPr isPhoto="0" userDrawn="0">
            <p:ph type="dt" sz="half" idx="10" hasCustomPrompt="0"/>
          </p:nvPr>
        </p:nvSpPr>
        <p:spPr bwMode="auto"/>
        <p:txBody>
          <a:bodyPr/>
          <a:lstStyle>
            <a:lvl1pPr>
              <a:defRPr/>
            </a:lvl1pPr>
          </a:lstStyle>
          <a:p>
            <a:pPr>
              <a:defRPr/>
            </a:pPr>
            <a:fld id="{F3F8245C-AC03-4D71-B1E8-3C5D642271CA}" type="datetimeFigureOut">
              <a:rPr lang="es-ES"/>
              <a:t/>
            </a:fld>
            <a:endParaRPr lang="es-ES"/>
          </a:p>
        </p:txBody>
      </p:sp>
      <p:sp>
        <p:nvSpPr>
          <p:cNvPr id="16" name="16 Marcador de pie de página" hidden="0"/>
          <p:cNvSpPr>
            <a:spLocks noGrp="1"/>
          </p:cNvSpPr>
          <p:nvPr isPhoto="0" userDrawn="0">
            <p:ph type="ftr" sz="quarter" idx="11" hasCustomPrompt="0"/>
          </p:nvPr>
        </p:nvSpPr>
        <p:spPr bwMode="auto"/>
        <p:txBody>
          <a:bodyPr/>
          <a:lstStyle>
            <a:lvl1pPr>
              <a:defRPr/>
            </a:lvl1pPr>
          </a:lstStyle>
          <a:p>
            <a:pPr>
              <a:defRPr/>
            </a:pPr>
            <a:endParaRPr lang="es-ES"/>
          </a:p>
        </p:txBody>
      </p:sp>
      <p:sp>
        <p:nvSpPr>
          <p:cNvPr id="17" name="28 Marcador de número de diapositiva" hidden="0"/>
          <p:cNvSpPr>
            <a:spLocks noGrp="1"/>
          </p:cNvSpPr>
          <p:nvPr isPhoto="0" userDrawn="0">
            <p:ph type="sldNum" sz="quarter" idx="12" hasCustomPrompt="0"/>
          </p:nvPr>
        </p:nvSpPr>
        <p:spPr bwMode="auto">
          <a:xfrm>
            <a:off x="4343400" y="2198688"/>
            <a:ext cx="457200" cy="441325"/>
          </a:xfrm>
        </p:spPr>
        <p:txBody>
          <a:bodyPr/>
          <a:lstStyle>
            <a:lvl1pPr>
              <a:defRPr>
                <a:solidFill>
                  <a:schemeClr val="accent3">
                    <a:shade val="75000"/>
                  </a:schemeClr>
                </a:solidFill>
              </a:defRPr>
            </a:lvl1pPr>
          </a:lstStyle>
          <a:p>
            <a:pPr>
              <a:defRPr/>
            </a:pPr>
            <a:fld id="{B981967E-044E-44AC-B890-C667B9B2CACE}" type="slidenum">
              <a:rPr lang="es-ES"/>
              <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ítulo y texto vertical">
    <p:bg>
      <p:bgRef idx="1001">
        <a:schemeClr val="bg2"/>
      </p:bgRef>
    </p:bg>
    <p:spTree>
      <p:nvGrpSpPr>
        <p:cNvPr id="1" name="" hidden="0"/>
        <p:cNvGrpSpPr/>
        <p:nvPr isPhoto="0" userDrawn="0"/>
      </p:nvGrpSpPr>
      <p:grpSpPr bwMode="auto">
        <a:xfrm>
          <a:off x="0" y="0"/>
          <a:ext cx="0" cy="0"/>
          <a:chOff x="0" y="0"/>
          <a:chExt cx="0" cy="0"/>
        </a:xfrm>
      </p:grpSpPr>
      <p:sp>
        <p:nvSpPr>
          <p:cNvPr id="2" name="1 Título" hidden="0"/>
          <p:cNvSpPr>
            <a:spLocks noGrp="1"/>
          </p:cNvSpPr>
          <p:nvPr isPhoto="0" userDrawn="0">
            <p:ph type="title" hasCustomPrompt="0"/>
          </p:nvPr>
        </p:nvSpPr>
        <p:spPr bwMode="auto"/>
        <p:txBody>
          <a:bodyPr/>
          <a:lstStyle/>
          <a:p>
            <a:pPr>
              <a:defRPr/>
            </a:pPr>
            <a:r>
              <a:rPr lang="es-ES"/>
              <a:t>Haga clic para modificar el estilo de título del patrón</a:t>
            </a:r>
            <a:endParaRPr lang="en-US"/>
          </a:p>
        </p:txBody>
      </p:sp>
      <p:sp>
        <p:nvSpPr>
          <p:cNvPr id="3" name="2 Marcador de texto vertical" hidden="0"/>
          <p:cNvSpPr>
            <a:spLocks noGrp="1"/>
          </p:cNvSpPr>
          <p:nvPr isPhoto="0" userDrawn="0">
            <p:ph type="body" orient="vert" idx="1" hasCustomPrompt="0"/>
          </p:nvPr>
        </p:nvSpPr>
        <p:spPr bwMode="auto"/>
        <p:txBody>
          <a:bodyPr vert="eaVert"/>
          <a:lstStyle/>
          <a:p>
            <a:pPr lvl="0">
              <a:defRPr/>
            </a:pPr>
            <a:r>
              <a:rPr lang="es-ES"/>
              <a:t>Haga clic para modificar el estilo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3 Marcador de fecha" hidden="0"/>
          <p:cNvSpPr>
            <a:spLocks noGrp="1"/>
          </p:cNvSpPr>
          <p:nvPr isPhoto="0" userDrawn="0">
            <p:ph type="dt" sz="half" idx="10" hasCustomPrompt="0"/>
          </p:nvPr>
        </p:nvSpPr>
        <p:spPr bwMode="auto"/>
        <p:txBody>
          <a:bodyPr/>
          <a:lstStyle>
            <a:lvl1pPr>
              <a:defRPr/>
            </a:lvl1pPr>
          </a:lstStyle>
          <a:p>
            <a:pPr>
              <a:defRPr/>
            </a:pPr>
            <a:fld id="{660A7DFE-E465-4406-BFBA-EB0280C3C519}" type="datetimeFigureOut">
              <a:rPr lang="es-ES"/>
              <a:t/>
            </a:fld>
            <a:endParaRPr lang="es-ES"/>
          </a:p>
        </p:txBody>
      </p:sp>
      <p:sp>
        <p:nvSpPr>
          <p:cNvPr id="5" name="4 Marcador de pie de página" hidden="0"/>
          <p:cNvSpPr>
            <a:spLocks noGrp="1"/>
          </p:cNvSpPr>
          <p:nvPr isPhoto="0" userDrawn="0">
            <p:ph type="ftr" sz="quarter" idx="11" hasCustomPrompt="0"/>
          </p:nvPr>
        </p:nvSpPr>
        <p:spPr bwMode="auto"/>
        <p:txBody>
          <a:bodyPr/>
          <a:lstStyle>
            <a:lvl1pPr>
              <a:defRPr/>
            </a:lvl1pPr>
          </a:lstStyle>
          <a:p>
            <a:pPr>
              <a:defRPr/>
            </a:pPr>
            <a:endParaRPr lang="es-ES"/>
          </a:p>
        </p:txBody>
      </p:sp>
      <p:sp>
        <p:nvSpPr>
          <p:cNvPr id="6" name="5 Marcador de número de diapositiva" hidden="0"/>
          <p:cNvSpPr>
            <a:spLocks noGrp="1"/>
          </p:cNvSpPr>
          <p:nvPr isPhoto="0" userDrawn="0">
            <p:ph type="sldNum" sz="quarter" idx="12" hasCustomPrompt="0"/>
          </p:nvPr>
        </p:nvSpPr>
        <p:spPr bwMode="auto"/>
        <p:txBody>
          <a:bodyPr/>
          <a:lstStyle>
            <a:lvl1pPr>
              <a:defRPr/>
            </a:lvl1pPr>
          </a:lstStyle>
          <a:p>
            <a:pPr>
              <a:defRPr/>
            </a:pPr>
            <a:fld id="{261548DE-D2A6-4433-B930-2C3C4E347B43}" type="slidenum">
              <a:rPr lang="es-ES"/>
              <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vertTitleAndTx" userDrawn="1">
  <p:cSld name="Título vertical y texto">
    <p:bg>
      <p:bgRef idx="1001">
        <a:schemeClr val="bg2"/>
      </p:bgRef>
    </p:bg>
    <p:spTree>
      <p:nvGrpSpPr>
        <p:cNvPr id="1" name="" hidden="0"/>
        <p:cNvGrpSpPr/>
        <p:nvPr isPhoto="0" userDrawn="0"/>
      </p:nvGrpSpPr>
      <p:grpSpPr bwMode="auto">
        <a:xfrm>
          <a:off x="0" y="0"/>
          <a:ext cx="0" cy="0"/>
          <a:chOff x="0" y="0"/>
          <a:chExt cx="0" cy="0"/>
        </a:xfrm>
      </p:grpSpPr>
      <p:sp>
        <p:nvSpPr>
          <p:cNvPr id="4" name="3 Rectángulo" hidden="0"/>
          <p:cNvSpPr>
            <a:spLocks noChangeArrowheads="1"/>
          </p:cNvSpPr>
          <p:nvPr isPhoto="0" userDrawn="0"/>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5" name="4 Rectángulo" hidden="0"/>
          <p:cNvSpPr>
            <a:spLocks noChangeArrowheads="1"/>
          </p:cNvSpPr>
          <p:nvPr isPhoto="0" userDrawn="0"/>
        </p:nvSpPr>
        <p:spPr bwMode="white">
          <a:xfrm>
            <a:off x="7010399"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6" name="5 Rectángulo" hidden="0"/>
          <p:cNvSpPr>
            <a:spLocks noChangeArrowheads="1"/>
          </p:cNvSpPr>
          <p:nvPr isPhoto="0" userDrawn="0"/>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7" name="6 Rectángulo" hidden="0"/>
          <p:cNvSpPr>
            <a:spLocks noChangeArrowheads="1"/>
          </p:cNvSpPr>
          <p:nvPr isPhoto="0" userDrawn="0"/>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8" name="7 Rectángulo" hidden="0"/>
          <p:cNvSpPr>
            <a:spLocks noChangeArrowheads="1"/>
          </p:cNvSpPr>
          <p:nvPr isPhoto="0" userDrawn="0"/>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9" name="8 Rectángulo" hidden="0"/>
          <p:cNvSpPr>
            <a:spLocks noChangeArrowheads="1"/>
          </p:cNvSpPr>
          <p:nvPr isPhoto="0" userDrawn="0"/>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10" name="9 Conector recto" hidden="0"/>
          <p:cNvSpPr>
            <a:spLocks noChangeShapeType="1"/>
          </p:cNvSpPr>
          <p:nvPr isPhoto="0" userDrawn="0"/>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11" name="10 Elipse" hidden="0"/>
          <p:cNvSpPr/>
          <p:nvPr isPhoto="0" userDrawn="0"/>
        </p:nvSpPr>
        <p:spPr bwMode="auto">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spcBef>
                <a:spcPts val="0"/>
              </a:spcBef>
              <a:spcAft>
                <a:spcPts val="0"/>
              </a:spcAft>
              <a:defRPr/>
            </a:pPr>
            <a:endParaRPr lang="en-US"/>
          </a:p>
        </p:txBody>
      </p:sp>
      <p:sp>
        <p:nvSpPr>
          <p:cNvPr id="12" name="11 Elipse" hidden="0"/>
          <p:cNvSpPr/>
          <p:nvPr isPhoto="0" userDrawn="0"/>
        </p:nvSpPr>
        <p:spPr bwMode="auto">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spcBef>
                <a:spcPts val="0"/>
              </a:spcBef>
              <a:spcAft>
                <a:spcPts val="0"/>
              </a:spcAft>
              <a:defRPr/>
            </a:pPr>
            <a:endParaRPr lang="en-US"/>
          </a:p>
        </p:txBody>
      </p:sp>
      <p:sp>
        <p:nvSpPr>
          <p:cNvPr id="3" name="2 Marcador de texto vertical" hidden="0"/>
          <p:cNvSpPr>
            <a:spLocks noGrp="1"/>
          </p:cNvSpPr>
          <p:nvPr isPhoto="0" userDrawn="0">
            <p:ph type="body" orient="vert" idx="1" hasCustomPrompt="0"/>
          </p:nvPr>
        </p:nvSpPr>
        <p:spPr bwMode="auto">
          <a:xfrm>
            <a:off x="304800" y="304800"/>
            <a:ext cx="6553200" cy="5821366"/>
          </a:xfrm>
        </p:spPr>
        <p:txBody>
          <a:bodyPr vert="eaVert"/>
          <a:lstStyle/>
          <a:p>
            <a:pPr lvl="0">
              <a:defRPr/>
            </a:pPr>
            <a:r>
              <a:rPr lang="es-ES"/>
              <a:t>Haga clic para modificar el estilo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2" name="1 Título vertical" hidden="0"/>
          <p:cNvSpPr>
            <a:spLocks noGrp="1"/>
          </p:cNvSpPr>
          <p:nvPr isPhoto="0" userDrawn="0">
            <p:ph type="title" orient="vert" hasCustomPrompt="0"/>
          </p:nvPr>
        </p:nvSpPr>
        <p:spPr bwMode="auto">
          <a:xfrm>
            <a:off x="7391400" y="304801"/>
            <a:ext cx="1447800" cy="5851525"/>
          </a:xfrm>
        </p:spPr>
        <p:txBody>
          <a:bodyPr vert="eaVert"/>
          <a:lstStyle/>
          <a:p>
            <a:pPr>
              <a:defRPr/>
            </a:pPr>
            <a:r>
              <a:rPr lang="es-ES"/>
              <a:t>Haga clic para modificar el estilo de título del patrón</a:t>
            </a:r>
            <a:endParaRPr lang="en-US"/>
          </a:p>
        </p:txBody>
      </p:sp>
      <p:sp>
        <p:nvSpPr>
          <p:cNvPr id="13" name="5 Marcador de número de diapositiva" hidden="0"/>
          <p:cNvSpPr>
            <a:spLocks noGrp="1"/>
          </p:cNvSpPr>
          <p:nvPr isPhoto="0" userDrawn="0">
            <p:ph type="sldNum" sz="quarter" idx="10" hasCustomPrompt="0"/>
          </p:nvPr>
        </p:nvSpPr>
        <p:spPr bwMode="auto">
          <a:xfrm>
            <a:off x="6915150" y="3009900"/>
            <a:ext cx="457200" cy="441325"/>
          </a:xfrm>
        </p:spPr>
        <p:txBody>
          <a:bodyPr/>
          <a:lstStyle>
            <a:lvl1pPr>
              <a:defRPr/>
            </a:lvl1pPr>
          </a:lstStyle>
          <a:p>
            <a:pPr>
              <a:defRPr/>
            </a:pPr>
            <a:fld id="{94B6BB95-7A30-4375-BF4C-B7FE2F376C62}" type="slidenum">
              <a:rPr lang="es-ES"/>
              <a:t/>
            </a:fld>
            <a:endParaRPr lang="es-ES"/>
          </a:p>
        </p:txBody>
      </p:sp>
      <p:sp>
        <p:nvSpPr>
          <p:cNvPr id="14" name="3 Marcador de fecha" hidden="0"/>
          <p:cNvSpPr>
            <a:spLocks noGrp="1"/>
          </p:cNvSpPr>
          <p:nvPr isPhoto="0" userDrawn="0">
            <p:ph type="dt" sz="half" idx="11" hasCustomPrompt="0"/>
          </p:nvPr>
        </p:nvSpPr>
        <p:spPr bwMode="auto"/>
        <p:txBody>
          <a:bodyPr/>
          <a:lstStyle>
            <a:lvl1pPr>
              <a:defRPr/>
            </a:lvl1pPr>
          </a:lstStyle>
          <a:p>
            <a:pPr>
              <a:defRPr/>
            </a:pPr>
            <a:fld id="{C258DD8C-E054-4461-B921-888FADF60BCA}" type="datetimeFigureOut">
              <a:rPr lang="es-ES"/>
              <a:t/>
            </a:fld>
            <a:endParaRPr lang="es-ES"/>
          </a:p>
        </p:txBody>
      </p:sp>
      <p:sp>
        <p:nvSpPr>
          <p:cNvPr id="15" name="4 Marcador de pie de página" hidden="0"/>
          <p:cNvSpPr>
            <a:spLocks noGrp="1"/>
          </p:cNvSpPr>
          <p:nvPr isPhoto="0" userDrawn="0">
            <p:ph type="ftr" sz="quarter" idx="12" hasCustomPrompt="0"/>
          </p:nvPr>
        </p:nvSpPr>
        <p:spPr bwMode="auto"/>
        <p:txBody>
          <a:bodyPr/>
          <a:lstStyle>
            <a:lvl1pPr>
              <a:defRPr/>
            </a:lvl1pPr>
          </a:lstStyle>
          <a:p>
            <a:pPr>
              <a:defRPr/>
            </a:pPr>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ítulo y objetos">
    <p:bg>
      <p:bgRef idx="1001">
        <a:schemeClr val="bg2"/>
      </p:bgRef>
    </p:bg>
    <p:spTree>
      <p:nvGrpSpPr>
        <p:cNvPr id="1" name="" hidden="0"/>
        <p:cNvGrpSpPr/>
        <p:nvPr isPhoto="0" userDrawn="0"/>
      </p:nvGrpSpPr>
      <p:grpSpPr bwMode="auto">
        <a:xfrm>
          <a:off x="0" y="0"/>
          <a:ext cx="0" cy="0"/>
          <a:chOff x="0" y="0"/>
          <a:chExt cx="0" cy="0"/>
        </a:xfrm>
      </p:grpSpPr>
      <p:sp>
        <p:nvSpPr>
          <p:cNvPr id="2" name="1 Título" hidden="0"/>
          <p:cNvSpPr>
            <a:spLocks noGrp="1"/>
          </p:cNvSpPr>
          <p:nvPr isPhoto="0" userDrawn="0">
            <p:ph type="title" hasCustomPrompt="0"/>
          </p:nvPr>
        </p:nvSpPr>
        <p:spPr bwMode="auto"/>
        <p:txBody>
          <a:bodyPr/>
          <a:lstStyle>
            <a:lvl1pPr>
              <a:defRPr>
                <a:solidFill>
                  <a:schemeClr val="accent3">
                    <a:shade val="75000"/>
                  </a:schemeClr>
                </a:solidFill>
              </a:defRPr>
            </a:lvl1pPr>
          </a:lstStyle>
          <a:p>
            <a:pPr>
              <a:defRPr/>
            </a:pPr>
            <a:r>
              <a:rPr lang="es-ES"/>
              <a:t>Haga clic para modificar el estilo de título del patrón</a:t>
            </a:r>
            <a:endParaRPr lang="en-US"/>
          </a:p>
        </p:txBody>
      </p:sp>
      <p:sp>
        <p:nvSpPr>
          <p:cNvPr id="8" name="7 Marcador de contenido" hidden="0"/>
          <p:cNvSpPr>
            <a:spLocks noGrp="1"/>
          </p:cNvSpPr>
          <p:nvPr isPhoto="0" userDrawn="0">
            <p:ph sz="quarter" idx="1" hasCustomPrompt="0"/>
          </p:nvPr>
        </p:nvSpPr>
        <p:spPr bwMode="auto">
          <a:xfrm>
            <a:off x="301752" y="1527048"/>
            <a:ext cx="8503920" cy="4572000"/>
          </a:xfrm>
        </p:spPr>
        <p:txBody>
          <a:bodyPr/>
          <a:lstStyle/>
          <a:p>
            <a:pPr lvl="0">
              <a:defRPr/>
            </a:pPr>
            <a:r>
              <a:rPr lang="es-ES"/>
              <a:t>Haga clic para modificar el estilo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3 Marcador de fecha" hidden="0"/>
          <p:cNvSpPr>
            <a:spLocks noGrp="1"/>
          </p:cNvSpPr>
          <p:nvPr isPhoto="0" userDrawn="0">
            <p:ph type="dt" sz="half" idx="10" hasCustomPrompt="0"/>
          </p:nvPr>
        </p:nvSpPr>
        <p:spPr bwMode="auto"/>
        <p:txBody>
          <a:bodyPr/>
          <a:lstStyle>
            <a:lvl1pPr>
              <a:defRPr/>
            </a:lvl1pPr>
          </a:lstStyle>
          <a:p>
            <a:pPr>
              <a:defRPr/>
            </a:pPr>
            <a:fld id="{67C35646-E23C-4A84-A72C-498EFA944246}" type="datetimeFigureOut">
              <a:rPr lang="es-ES"/>
              <a:t/>
            </a:fld>
            <a:endParaRPr lang="es-ES"/>
          </a:p>
        </p:txBody>
      </p:sp>
      <p:sp>
        <p:nvSpPr>
          <p:cNvPr id="5" name="4 Marcador de pie de página" hidden="0"/>
          <p:cNvSpPr>
            <a:spLocks noGrp="1"/>
          </p:cNvSpPr>
          <p:nvPr isPhoto="0" userDrawn="0">
            <p:ph type="ftr" sz="quarter" idx="11" hasCustomPrompt="0"/>
          </p:nvPr>
        </p:nvSpPr>
        <p:spPr bwMode="auto"/>
        <p:txBody>
          <a:bodyPr/>
          <a:lstStyle>
            <a:lvl1pPr>
              <a:defRPr/>
            </a:lvl1pPr>
          </a:lstStyle>
          <a:p>
            <a:pPr>
              <a:defRPr/>
            </a:pPr>
            <a:endParaRPr lang="es-ES"/>
          </a:p>
        </p:txBody>
      </p:sp>
      <p:sp>
        <p:nvSpPr>
          <p:cNvPr id="6" name="5 Marcador de número de diapositiva" hidden="0"/>
          <p:cNvSpPr>
            <a:spLocks noGrp="1"/>
          </p:cNvSpPr>
          <p:nvPr isPhoto="0" userDrawn="0">
            <p:ph type="sldNum" sz="quarter" idx="12" hasCustomPrompt="0"/>
          </p:nvPr>
        </p:nvSpPr>
        <p:spPr bwMode="auto">
          <a:xfrm>
            <a:off x="4362450" y="1027113"/>
            <a:ext cx="457200" cy="441325"/>
          </a:xfrm>
        </p:spPr>
        <p:txBody>
          <a:bodyPr/>
          <a:lstStyle>
            <a:lvl1pPr>
              <a:defRPr/>
            </a:lvl1pPr>
          </a:lstStyle>
          <a:p>
            <a:pPr>
              <a:defRPr/>
            </a:pPr>
            <a:fld id="{B2A9D781-8ED2-47C9-9B80-CA6599A6FA9B}" type="slidenum">
              <a:rPr lang="es-ES"/>
              <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secHead" userDrawn="1">
  <p:cSld name="Encabezado de sección">
    <p:spTree>
      <p:nvGrpSpPr>
        <p:cNvPr id="1" name="" hidden="0"/>
        <p:cNvGrpSpPr/>
        <p:nvPr isPhoto="0" userDrawn="0"/>
      </p:nvGrpSpPr>
      <p:grpSpPr bwMode="auto">
        <a:xfrm>
          <a:off x="0" y="0"/>
          <a:ext cx="0" cy="0"/>
          <a:chOff x="0" y="0"/>
          <a:chExt cx="0" cy="0"/>
        </a:xfrm>
      </p:grpSpPr>
      <p:sp>
        <p:nvSpPr>
          <p:cNvPr id="4" name="3 Rectángulo" hidden="0"/>
          <p:cNvSpPr>
            <a:spLocks noChangeArrowheads="1"/>
          </p:cNvSpPr>
          <p:nvPr isPhoto="0" userDrawn="0"/>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5" name="4 Rectángulo" hidden="0"/>
          <p:cNvSpPr>
            <a:spLocks noChangeArrowheads="1"/>
          </p:cNvSpPr>
          <p:nvPr isPhoto="0" userDrawn="0"/>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6" name="5 Rectángulo" hidden="0"/>
          <p:cNvSpPr>
            <a:spLocks noChangeArrowheads="1"/>
          </p:cNvSpPr>
          <p:nvPr isPhoto="0" userDrawn="0"/>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7" name="6 Rectángulo" hidden="0"/>
          <p:cNvSpPr>
            <a:spLocks noChangeArrowheads="1"/>
          </p:cNvSpPr>
          <p:nvPr isPhoto="0" userDrawn="0"/>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8" name="7 Rectángulo" hidden="0"/>
          <p:cNvSpPr>
            <a:spLocks noChangeArrowheads="1"/>
          </p:cNvSpPr>
          <p:nvPr isPhoto="0" userDrawn="0"/>
        </p:nvSpPr>
        <p:spPr bwMode="white">
          <a:xfrm>
            <a:off x="152400" y="2286000"/>
            <a:ext cx="8832850" cy="304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9" name="8 Rectángulo" hidden="0"/>
          <p:cNvSpPr>
            <a:spLocks noChangeArrowheads="1"/>
          </p:cNvSpPr>
          <p:nvPr isPhoto="0" userDrawn="0"/>
        </p:nvSpPr>
        <p:spPr bwMode="auto">
          <a:xfrm>
            <a:off x="155575" y="142875"/>
            <a:ext cx="8832850" cy="2139950"/>
          </a:xfrm>
          <a:prstGeom prst="rect">
            <a:avLst/>
          </a:prstGeom>
          <a:solidFill>
            <a:schemeClr val="accent1"/>
          </a:solidFill>
          <a:ln w="9525" cap="flat" cmpd="sng" algn="ctr">
            <a:no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10" name="9 Rectángulo" hidden="0"/>
          <p:cNvSpPr>
            <a:spLocks noChangeArrowheads="1"/>
          </p:cNvSpPr>
          <p:nvPr isPhoto="0" userDrawn="0"/>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11" name="10 Rectángulo" hidden="0"/>
          <p:cNvSpPr>
            <a:spLocks noChangeArrowheads="1"/>
          </p:cNvSpPr>
          <p:nvPr isPhoto="0" userDrawn="0"/>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12" name="11 Conector recto" hidden="0"/>
          <p:cNvSpPr>
            <a:spLocks noChangeShapeType="1"/>
          </p:cNvSpPr>
          <p:nvPr isPhoto="0" userDrawn="0"/>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13" name="12 Elipse" hidden="0"/>
          <p:cNvSpPr/>
          <p:nvPr isPhoto="0" userDrawn="0"/>
        </p:nvSpPr>
        <p:spPr bwMode="auto">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spcBef>
                <a:spcPts val="0"/>
              </a:spcBef>
              <a:spcAft>
                <a:spcPts val="0"/>
              </a:spcAft>
              <a:defRPr/>
            </a:pPr>
            <a:endParaRPr lang="en-US"/>
          </a:p>
        </p:txBody>
      </p:sp>
      <p:sp>
        <p:nvSpPr>
          <p:cNvPr id="14" name="13 Elipse" hidden="0"/>
          <p:cNvSpPr/>
          <p:nvPr isPhoto="0" userDrawn="0"/>
        </p:nvSpPr>
        <p:spPr bwMode="auto">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spcBef>
                <a:spcPts val="0"/>
              </a:spcBef>
              <a:spcAft>
                <a:spcPts val="0"/>
              </a:spcAft>
              <a:defRPr/>
            </a:pPr>
            <a:endParaRPr lang="en-US"/>
          </a:p>
        </p:txBody>
      </p:sp>
      <p:sp>
        <p:nvSpPr>
          <p:cNvPr id="3" name="2 Marcador de texto" hidden="0"/>
          <p:cNvSpPr>
            <a:spLocks noGrp="1"/>
          </p:cNvSpPr>
          <p:nvPr isPhoto="0" userDrawn="0">
            <p:ph type="body" idx="1" hasCustomPrompt="0"/>
          </p:nvPr>
        </p:nvSpPr>
        <p:spPr bwMode="auto">
          <a:xfrm>
            <a:off x="1368426" y="2743200"/>
            <a:ext cx="6480174" cy="1673225"/>
          </a:xfrm>
        </p:spPr>
        <p:txBody>
          <a:bodyPr/>
          <a:lstStyle>
            <a:lvl1pPr marL="0" indent="0" algn="ctr">
              <a:buNone/>
              <a:defRPr sz="1600" b="1" cap="all" spc="25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defRPr/>
            </a:pPr>
            <a:r>
              <a:rPr lang="es-ES"/>
              <a:t>Haga clic para modificar el estilo de texto del patrón</a:t>
            </a:r>
            <a:endParaRPr/>
          </a:p>
        </p:txBody>
      </p:sp>
      <p:sp>
        <p:nvSpPr>
          <p:cNvPr id="2" name="1 Título" hidden="0"/>
          <p:cNvSpPr>
            <a:spLocks noGrp="1"/>
          </p:cNvSpPr>
          <p:nvPr isPhoto="0" userDrawn="0">
            <p:ph type="title" hasCustomPrompt="0"/>
          </p:nvPr>
        </p:nvSpPr>
        <p:spPr bwMode="auto">
          <a:xfrm>
            <a:off x="722313" y="533400"/>
            <a:ext cx="7772400" cy="1524000"/>
          </a:xfrm>
        </p:spPr>
        <p:txBody>
          <a:bodyPr/>
          <a:lstStyle>
            <a:lvl1pPr algn="ctr">
              <a:buNone/>
              <a:defRPr sz="4200" b="0" cap="none">
                <a:solidFill>
                  <a:srgbClr val="FFFFFF"/>
                </a:solidFill>
              </a:defRPr>
            </a:lvl1pPr>
          </a:lstStyle>
          <a:p>
            <a:pPr>
              <a:defRPr/>
            </a:pPr>
            <a:r>
              <a:rPr lang="es-ES"/>
              <a:t>Haga clic para modificar el estilo de título del patrón</a:t>
            </a:r>
            <a:endParaRPr lang="en-US"/>
          </a:p>
        </p:txBody>
      </p:sp>
      <p:sp>
        <p:nvSpPr>
          <p:cNvPr id="15" name="4 Marcador de pie de página" hidden="0"/>
          <p:cNvSpPr>
            <a:spLocks noGrp="1"/>
          </p:cNvSpPr>
          <p:nvPr isPhoto="0" userDrawn="0">
            <p:ph type="ftr" sz="quarter" idx="10" hasCustomPrompt="0"/>
          </p:nvPr>
        </p:nvSpPr>
        <p:spPr bwMode="auto"/>
        <p:txBody>
          <a:bodyPr/>
          <a:lstStyle>
            <a:lvl1pPr>
              <a:defRPr/>
            </a:lvl1pPr>
          </a:lstStyle>
          <a:p>
            <a:pPr>
              <a:defRPr/>
            </a:pPr>
            <a:endParaRPr lang="es-ES"/>
          </a:p>
        </p:txBody>
      </p:sp>
      <p:sp>
        <p:nvSpPr>
          <p:cNvPr id="16" name="3 Marcador de fecha" hidden="0"/>
          <p:cNvSpPr>
            <a:spLocks noGrp="1"/>
          </p:cNvSpPr>
          <p:nvPr isPhoto="0" userDrawn="0">
            <p:ph type="dt" sz="half" idx="11" hasCustomPrompt="0"/>
          </p:nvPr>
        </p:nvSpPr>
        <p:spPr bwMode="auto"/>
        <p:txBody>
          <a:bodyPr/>
          <a:lstStyle>
            <a:lvl1pPr>
              <a:defRPr/>
            </a:lvl1pPr>
          </a:lstStyle>
          <a:p>
            <a:pPr>
              <a:defRPr/>
            </a:pPr>
            <a:fld id="{F4988A94-EB49-4EA8-885E-DF2D29A5C808}" type="datetimeFigureOut">
              <a:rPr lang="es-ES"/>
              <a:t/>
            </a:fld>
            <a:endParaRPr lang="es-ES"/>
          </a:p>
        </p:txBody>
      </p:sp>
      <p:sp>
        <p:nvSpPr>
          <p:cNvPr id="17" name="5 Marcador de número de diapositiva" hidden="0"/>
          <p:cNvSpPr>
            <a:spLocks noGrp="1"/>
          </p:cNvSpPr>
          <p:nvPr isPhoto="0" userDrawn="0">
            <p:ph type="sldNum" sz="quarter" idx="12" hasCustomPrompt="0"/>
          </p:nvPr>
        </p:nvSpPr>
        <p:spPr bwMode="auto">
          <a:xfrm>
            <a:off x="4343400" y="2198688"/>
            <a:ext cx="457200" cy="441325"/>
          </a:xfrm>
        </p:spPr>
        <p:txBody>
          <a:bodyPr/>
          <a:lstStyle>
            <a:lvl1pPr>
              <a:defRPr>
                <a:solidFill>
                  <a:schemeClr val="accent3">
                    <a:shade val="75000"/>
                  </a:schemeClr>
                </a:solidFill>
              </a:defRPr>
            </a:lvl1pPr>
          </a:lstStyle>
          <a:p>
            <a:pPr>
              <a:defRPr/>
            </a:pPr>
            <a:fld id="{A3698305-860D-4AD2-AA65-76FBE4D482D4}" type="slidenum">
              <a:rPr lang="es-ES"/>
              <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Dos objetos">
    <p:bg>
      <p:bgRef idx="1001">
        <a:schemeClr val="bg2"/>
      </p:bgRef>
    </p:bg>
    <p:spTree>
      <p:nvGrpSpPr>
        <p:cNvPr id="1" name="" hidden="0"/>
        <p:cNvGrpSpPr/>
        <p:nvPr isPhoto="0" userDrawn="0"/>
      </p:nvGrpSpPr>
      <p:grpSpPr bwMode="auto">
        <a:xfrm>
          <a:off x="0" y="0"/>
          <a:ext cx="0" cy="0"/>
          <a:chOff x="0" y="0"/>
          <a:chExt cx="0" cy="0"/>
        </a:xfrm>
      </p:grpSpPr>
      <p:sp>
        <p:nvSpPr>
          <p:cNvPr id="5" name="4 Conector recto" hidden="0"/>
          <p:cNvSpPr>
            <a:spLocks noChangeShapeType="1"/>
          </p:cNvSpPr>
          <p:nvPr isPhoto="0" userDrawn="0"/>
        </p:nvSpPr>
        <p:spPr bwMode="auto">
          <a:xfrm flipV="1">
            <a:off x="4562475" y="1576388"/>
            <a:ext cx="9525" cy="4818062"/>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2" name="1 Título" hidden="0"/>
          <p:cNvSpPr>
            <a:spLocks noGrp="1"/>
          </p:cNvSpPr>
          <p:nvPr isPhoto="0" userDrawn="0">
            <p:ph type="title" hasCustomPrompt="0"/>
          </p:nvPr>
        </p:nvSpPr>
        <p:spPr bwMode="auto">
          <a:xfrm>
            <a:off x="301752" y="228600"/>
            <a:ext cx="8534400" cy="758952"/>
          </a:xfrm>
        </p:spPr>
        <p:txBody>
          <a:bodyPr/>
          <a:lstStyle/>
          <a:p>
            <a:pPr>
              <a:defRPr/>
            </a:pPr>
            <a:r>
              <a:rPr lang="es-ES"/>
              <a:t>Haga clic para modificar el estilo de título del patrón</a:t>
            </a:r>
            <a:endParaRPr lang="en-US"/>
          </a:p>
        </p:txBody>
      </p:sp>
      <p:sp>
        <p:nvSpPr>
          <p:cNvPr id="10" name="9 Marcador de contenido" hidden="0"/>
          <p:cNvSpPr>
            <a:spLocks noGrp="1"/>
          </p:cNvSpPr>
          <p:nvPr isPhoto="0" userDrawn="0">
            <p:ph sz="half" idx="1" hasCustomPrompt="0"/>
          </p:nvPr>
        </p:nvSpPr>
        <p:spPr bwMode="auto">
          <a:xfrm>
            <a:off x="301752" y="1371600"/>
            <a:ext cx="4038600" cy="4681728"/>
          </a:xfrm>
        </p:spPr>
        <p:txBody>
          <a:bodyPr/>
          <a:lstStyle>
            <a:lvl1pPr>
              <a:defRPr sz="2500"/>
            </a:lvl1pPr>
          </a:lstStyle>
          <a:p>
            <a:pPr lvl="0">
              <a:defRPr/>
            </a:pPr>
            <a:r>
              <a:rPr lang="es-ES"/>
              <a:t>Haga clic para modificar el estilo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12" name="11 Marcador de contenido" hidden="0"/>
          <p:cNvSpPr>
            <a:spLocks noGrp="1"/>
          </p:cNvSpPr>
          <p:nvPr isPhoto="0" userDrawn="0">
            <p:ph sz="half" idx="2" hasCustomPrompt="0"/>
          </p:nvPr>
        </p:nvSpPr>
        <p:spPr bwMode="auto">
          <a:xfrm>
            <a:off x="4800600" y="1371600"/>
            <a:ext cx="4038600" cy="4681728"/>
          </a:xfrm>
        </p:spPr>
        <p:txBody>
          <a:bodyPr/>
          <a:lstStyle>
            <a:lvl1pPr>
              <a:defRPr sz="2500"/>
            </a:lvl1pPr>
          </a:lstStyle>
          <a:p>
            <a:pPr lvl="0">
              <a:defRPr/>
            </a:pPr>
            <a:r>
              <a:rPr lang="es-ES"/>
              <a:t>Haga clic para modificar el estilo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6" name="4 Marcador de fecha" hidden="0"/>
          <p:cNvSpPr>
            <a:spLocks noGrp="1"/>
          </p:cNvSpPr>
          <p:nvPr isPhoto="0" userDrawn="0">
            <p:ph type="dt" sz="half" idx="10" hasCustomPrompt="0"/>
          </p:nvPr>
        </p:nvSpPr>
        <p:spPr bwMode="auto">
          <a:xfrm>
            <a:off x="5791200" y="6410325"/>
            <a:ext cx="3044825" cy="365125"/>
          </a:xfrm>
        </p:spPr>
        <p:txBody>
          <a:bodyPr/>
          <a:lstStyle>
            <a:lvl1pPr>
              <a:defRPr/>
            </a:lvl1pPr>
          </a:lstStyle>
          <a:p>
            <a:pPr>
              <a:defRPr/>
            </a:pPr>
            <a:fld id="{2036BA51-38AB-49D6-BA95-9688AC7B1771}" type="datetimeFigureOut">
              <a:rPr lang="es-ES"/>
              <a:t/>
            </a:fld>
            <a:endParaRPr lang="es-ES"/>
          </a:p>
        </p:txBody>
      </p:sp>
      <p:sp>
        <p:nvSpPr>
          <p:cNvPr id="7" name="5 Marcador de pie de página" hidden="0"/>
          <p:cNvSpPr>
            <a:spLocks noGrp="1"/>
          </p:cNvSpPr>
          <p:nvPr isPhoto="0" userDrawn="0">
            <p:ph type="ftr" sz="quarter" idx="11" hasCustomPrompt="0"/>
          </p:nvPr>
        </p:nvSpPr>
        <p:spPr bwMode="auto"/>
        <p:txBody>
          <a:bodyPr/>
          <a:lstStyle>
            <a:lvl1pPr>
              <a:defRPr/>
            </a:lvl1pPr>
          </a:lstStyle>
          <a:p>
            <a:pPr>
              <a:defRPr/>
            </a:pPr>
            <a:endParaRPr lang="es-ES"/>
          </a:p>
        </p:txBody>
      </p:sp>
      <p:sp>
        <p:nvSpPr>
          <p:cNvPr id="8" name="6 Marcador de número de diapositiva" hidden="0"/>
          <p:cNvSpPr>
            <a:spLocks noGrp="1"/>
          </p:cNvSpPr>
          <p:nvPr isPhoto="0" userDrawn="0">
            <p:ph type="sldNum" sz="quarter" idx="12" hasCustomPrompt="0"/>
          </p:nvPr>
        </p:nvSpPr>
        <p:spPr bwMode="auto"/>
        <p:txBody>
          <a:bodyPr/>
          <a:lstStyle>
            <a:lvl1pPr>
              <a:defRPr/>
            </a:lvl1pPr>
          </a:lstStyle>
          <a:p>
            <a:pPr>
              <a:defRPr/>
            </a:pPr>
            <a:fld id="{2C068902-D24F-41D6-8297-18D7C430CB87}" type="slidenum">
              <a:rPr lang="es-ES"/>
              <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woTxTwoObj" userDrawn="1">
  <p:cSld name="Comparación">
    <p:bg>
      <p:bgRef idx="1001">
        <a:schemeClr val="bg2"/>
      </p:bgRef>
    </p:bg>
    <p:spTree>
      <p:nvGrpSpPr>
        <p:cNvPr id="1" name="" hidden="0"/>
        <p:cNvGrpSpPr/>
        <p:nvPr isPhoto="0" userDrawn="0"/>
      </p:nvGrpSpPr>
      <p:grpSpPr bwMode="auto">
        <a:xfrm>
          <a:off x="0" y="0"/>
          <a:ext cx="0" cy="0"/>
          <a:chOff x="0" y="0"/>
          <a:chExt cx="0" cy="0"/>
        </a:xfrm>
      </p:grpSpPr>
      <p:sp>
        <p:nvSpPr>
          <p:cNvPr id="7" name="6 Conector recto" hidden="0"/>
          <p:cNvSpPr>
            <a:spLocks noChangeShapeType="1"/>
          </p:cNvSpPr>
          <p:nvPr isPhoto="0" userDrawn="0"/>
        </p:nvSpPr>
        <p:spPr bwMode="auto">
          <a:xfrm flipV="1">
            <a:off x="4572000" y="2200275"/>
            <a:ext cx="0" cy="4187825"/>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8" name="7 Rectángulo" hidden="0"/>
          <p:cNvSpPr>
            <a:spLocks noChangeArrowheads="1"/>
          </p:cNvSpPr>
          <p:nvPr isPhoto="0" userDrawn="0"/>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9" name="8 Rectángulo" hidden="0"/>
          <p:cNvSpPr>
            <a:spLocks noChangeArrowheads="1"/>
          </p:cNvSpPr>
          <p:nvPr isPhoto="0" userDrawn="0"/>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10" name="9 Rectángulo" hidden="0"/>
          <p:cNvSpPr>
            <a:spLocks noChangeArrowheads="1"/>
          </p:cNvSpPr>
          <p:nvPr isPhoto="0" userDrawn="0"/>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11" name="10 Rectángulo" hidden="0"/>
          <p:cNvSpPr>
            <a:spLocks noChangeArrowheads="1"/>
          </p:cNvSpPr>
          <p:nvPr isPhoto="0" userDrawn="0"/>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12" name="11 Rectángulo" hidden="0"/>
          <p:cNvSpPr/>
          <p:nvPr isPhoto="0" userDrawn="0"/>
        </p:nvSpPr>
        <p:spPr bwMode="auto">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spcBef>
                <a:spcPts val="0"/>
              </a:spcBef>
              <a:spcAft>
                <a:spcPts val="0"/>
              </a:spcAft>
              <a:defRPr/>
            </a:pPr>
            <a:endParaRPr lang="en-US"/>
          </a:p>
        </p:txBody>
      </p:sp>
      <p:sp>
        <p:nvSpPr>
          <p:cNvPr id="13" name="12 Rectángulo" hidden="0"/>
          <p:cNvSpPr>
            <a:spLocks noChangeArrowheads="1"/>
          </p:cNvSpPr>
          <p:nvPr isPhoto="0" userDrawn="0"/>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14" name="13 Conector recto" hidden="0"/>
          <p:cNvSpPr>
            <a:spLocks noChangeShapeType="1"/>
          </p:cNvSpPr>
          <p:nvPr isPhoto="0" userDrawn="0"/>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15" name="14 Rectángulo" hidden="0"/>
          <p:cNvSpPr>
            <a:spLocks noChangeArrowheads="1"/>
          </p:cNvSpPr>
          <p:nvPr isPhoto="0" userDrawn="0"/>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16" name="15 Elipse" hidden="0"/>
          <p:cNvSpPr/>
          <p:nvPr isPhoto="0" userDrawn="0"/>
        </p:nvSpPr>
        <p:spPr bwMode="auto">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spcBef>
                <a:spcPts val="0"/>
              </a:spcBef>
              <a:spcAft>
                <a:spcPts val="0"/>
              </a:spcAft>
              <a:defRPr/>
            </a:pPr>
            <a:endParaRPr lang="en-US"/>
          </a:p>
        </p:txBody>
      </p:sp>
      <p:sp>
        <p:nvSpPr>
          <p:cNvPr id="17" name="16 Elipse" hidden="0"/>
          <p:cNvSpPr/>
          <p:nvPr isPhoto="0" userDrawn="0"/>
        </p:nvSpPr>
        <p:spPr bwMode="auto">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spcBef>
                <a:spcPts val="0"/>
              </a:spcBef>
              <a:spcAft>
                <a:spcPts val="0"/>
              </a:spcAft>
              <a:defRPr/>
            </a:pPr>
            <a:endParaRPr lang="en-US"/>
          </a:p>
        </p:txBody>
      </p:sp>
      <p:sp>
        <p:nvSpPr>
          <p:cNvPr id="3" name="2 Marcador de texto" hidden="0"/>
          <p:cNvSpPr>
            <a:spLocks noGrp="1"/>
          </p:cNvSpPr>
          <p:nvPr isPhoto="0" userDrawn="0">
            <p:ph type="body" idx="1" hasCustomPrompt="0"/>
          </p:nvPr>
        </p:nvSpPr>
        <p:spPr bwMode="auto">
          <a:xfrm>
            <a:off x="301752" y="1524000"/>
            <a:ext cx="4040188" cy="732974"/>
          </a:xfrm>
          <a:prstGeom prst="rect">
            <a:avLst/>
          </a:prstGeo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a:solidFill>
                  <a:srgbClr val="FFFFFF"/>
                </a:solidFill>
              </a:defRPr>
            </a:lvl1pPr>
            <a:lvl2pPr>
              <a:buNone/>
              <a:defRPr sz="2000" b="1"/>
            </a:lvl2pPr>
            <a:lvl3pPr>
              <a:buNone/>
              <a:defRPr sz="1800" b="1"/>
            </a:lvl3pPr>
            <a:lvl4pPr>
              <a:buNone/>
              <a:defRPr sz="1600" b="1"/>
            </a:lvl4pPr>
            <a:lvl5pPr>
              <a:buNone/>
              <a:defRPr sz="1600" b="1"/>
            </a:lvl5pPr>
          </a:lstStyle>
          <a:p>
            <a:pPr lvl="0">
              <a:defRPr/>
            </a:pPr>
            <a:r>
              <a:rPr lang="es-ES"/>
              <a:t>Haga clic para modificar el estilo de texto del patrón</a:t>
            </a:r>
            <a:endParaRPr/>
          </a:p>
        </p:txBody>
      </p:sp>
      <p:sp>
        <p:nvSpPr>
          <p:cNvPr id="4" name="3 Marcador de texto" hidden="0"/>
          <p:cNvSpPr>
            <a:spLocks noGrp="1"/>
          </p:cNvSpPr>
          <p:nvPr isPhoto="0" userDrawn="0">
            <p:ph type="body" sz="half" idx="3" hasCustomPrompt="0"/>
          </p:nvPr>
        </p:nvSpPr>
        <p:spPr bwMode="auto">
          <a:xfrm>
            <a:off x="4791330" y="1524000"/>
            <a:ext cx="4041775" cy="731520"/>
          </a:xfrm>
          <a:prstGeom prst="rect">
            <a:avLst/>
          </a:prstGeo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defRPr/>
            </a:pPr>
            <a:r>
              <a:rPr lang="es-ES"/>
              <a:t>Haga clic para modificar el estilo de texto del patrón</a:t>
            </a:r>
            <a:endParaRPr/>
          </a:p>
        </p:txBody>
      </p:sp>
      <p:sp>
        <p:nvSpPr>
          <p:cNvPr id="24" name="23 Marcador de contenido" hidden="0"/>
          <p:cNvSpPr>
            <a:spLocks noGrp="1"/>
          </p:cNvSpPr>
          <p:nvPr isPhoto="0" userDrawn="0">
            <p:ph sz="quarter" idx="2" hasCustomPrompt="0"/>
          </p:nvPr>
        </p:nvSpPr>
        <p:spPr bwMode="auto">
          <a:xfrm>
            <a:off x="301752" y="2471383"/>
            <a:ext cx="4041648" cy="3818404"/>
          </a:xfrm>
        </p:spPr>
        <p:txBody>
          <a:bodyPr/>
          <a:lstStyle/>
          <a:p>
            <a:pPr lvl="0">
              <a:defRPr/>
            </a:pPr>
            <a:r>
              <a:rPr lang="es-ES"/>
              <a:t>Haga clic para modificar el estilo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26" name="25 Marcador de contenido" hidden="0"/>
          <p:cNvSpPr>
            <a:spLocks noGrp="1"/>
          </p:cNvSpPr>
          <p:nvPr isPhoto="0" userDrawn="0">
            <p:ph sz="quarter" idx="4" hasCustomPrompt="0"/>
          </p:nvPr>
        </p:nvSpPr>
        <p:spPr bwMode="auto">
          <a:xfrm>
            <a:off x="4800600" y="2471383"/>
            <a:ext cx="4038600" cy="3822192"/>
          </a:xfrm>
        </p:spPr>
        <p:txBody>
          <a:bodyPr/>
          <a:lstStyle/>
          <a:p>
            <a:pPr lvl="0">
              <a:defRPr/>
            </a:pPr>
            <a:r>
              <a:rPr lang="es-ES"/>
              <a:t>Haga clic para modificar el estilo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23" name="22 Título" hidden="0"/>
          <p:cNvSpPr>
            <a:spLocks noGrp="1"/>
          </p:cNvSpPr>
          <p:nvPr isPhoto="0" userDrawn="0">
            <p:ph type="title" hasCustomPrompt="0"/>
          </p:nvPr>
        </p:nvSpPr>
        <p:spPr bwMode="auto"/>
        <p:txBody>
          <a:bodyPr rtlCol="0"/>
          <a:lstStyle/>
          <a:p>
            <a:pPr>
              <a:defRPr/>
            </a:pPr>
            <a:r>
              <a:rPr lang="es-ES"/>
              <a:t>Haga clic para modificar el estilo de título del patrón</a:t>
            </a:r>
            <a:endParaRPr lang="en-US"/>
          </a:p>
        </p:txBody>
      </p:sp>
      <p:sp>
        <p:nvSpPr>
          <p:cNvPr id="18" name="6 Marcador de fecha" hidden="0"/>
          <p:cNvSpPr>
            <a:spLocks noGrp="1"/>
          </p:cNvSpPr>
          <p:nvPr isPhoto="0" userDrawn="0">
            <p:ph type="dt" sz="half" idx="10" hasCustomPrompt="0"/>
          </p:nvPr>
        </p:nvSpPr>
        <p:spPr bwMode="auto"/>
        <p:txBody>
          <a:bodyPr/>
          <a:lstStyle>
            <a:lvl1pPr>
              <a:defRPr/>
            </a:lvl1pPr>
          </a:lstStyle>
          <a:p>
            <a:pPr>
              <a:defRPr/>
            </a:pPr>
            <a:fld id="{75F3923C-9184-4482-B948-5DE7B3344B65}" type="datetimeFigureOut">
              <a:rPr lang="es-ES"/>
              <a:t/>
            </a:fld>
            <a:endParaRPr lang="es-ES"/>
          </a:p>
        </p:txBody>
      </p:sp>
      <p:sp>
        <p:nvSpPr>
          <p:cNvPr id="19" name="7 Marcador de pie de página" hidden="0"/>
          <p:cNvSpPr>
            <a:spLocks noGrp="1"/>
          </p:cNvSpPr>
          <p:nvPr isPhoto="0" userDrawn="0">
            <p:ph type="ftr" sz="quarter" idx="11" hasCustomPrompt="0"/>
          </p:nvPr>
        </p:nvSpPr>
        <p:spPr bwMode="auto">
          <a:xfrm>
            <a:off x="304800" y="6410325"/>
            <a:ext cx="3581400" cy="365125"/>
          </a:xfrm>
        </p:spPr>
        <p:txBody>
          <a:bodyPr/>
          <a:lstStyle>
            <a:lvl1pPr>
              <a:defRPr/>
            </a:lvl1pPr>
          </a:lstStyle>
          <a:p>
            <a:pPr>
              <a:defRPr/>
            </a:pPr>
            <a:endParaRPr lang="es-ES"/>
          </a:p>
        </p:txBody>
      </p:sp>
      <p:sp>
        <p:nvSpPr>
          <p:cNvPr id="20" name="8 Marcador de número de diapositiva" hidden="0"/>
          <p:cNvSpPr>
            <a:spLocks noGrp="1"/>
          </p:cNvSpPr>
          <p:nvPr isPhoto="0" userDrawn="0">
            <p:ph type="sldNum" sz="quarter" idx="12" hasCustomPrompt="0"/>
          </p:nvPr>
        </p:nvSpPr>
        <p:spPr bwMode="auto">
          <a:xfrm>
            <a:off x="4343400" y="1042988"/>
            <a:ext cx="457200" cy="441325"/>
          </a:xfrm>
        </p:spPr>
        <p:txBody>
          <a:bodyPr/>
          <a:lstStyle>
            <a:lvl1pPr algn="ctr">
              <a:defRPr/>
            </a:lvl1pPr>
          </a:lstStyle>
          <a:p>
            <a:pPr>
              <a:defRPr/>
            </a:pPr>
            <a:fld id="{F687A68C-9864-4FE8-B141-3A080C95DF33}" type="slidenum">
              <a:rPr lang="es-ES"/>
              <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Sólo el título">
    <p:spTree>
      <p:nvGrpSpPr>
        <p:cNvPr id="1" name="" hidden="0"/>
        <p:cNvGrpSpPr/>
        <p:nvPr isPhoto="0" userDrawn="0"/>
      </p:nvGrpSpPr>
      <p:grpSpPr bwMode="auto">
        <a:xfrm>
          <a:off x="0" y="0"/>
          <a:ext cx="0" cy="0"/>
          <a:chOff x="0" y="0"/>
          <a:chExt cx="0" cy="0"/>
        </a:xfrm>
      </p:grpSpPr>
      <p:sp>
        <p:nvSpPr>
          <p:cNvPr id="2" name="1 Título" hidden="0"/>
          <p:cNvSpPr>
            <a:spLocks noGrp="1"/>
          </p:cNvSpPr>
          <p:nvPr isPhoto="0" userDrawn="0">
            <p:ph type="title" hasCustomPrompt="0"/>
          </p:nvPr>
        </p:nvSpPr>
        <p:spPr bwMode="auto"/>
        <p:txBody>
          <a:bodyPr/>
          <a:lstStyle/>
          <a:p>
            <a:pPr>
              <a:defRPr/>
            </a:pPr>
            <a:r>
              <a:rPr lang="es-ES"/>
              <a:t>Haga clic para modificar el estilo de título del patrón</a:t>
            </a:r>
            <a:endParaRPr lang="en-US"/>
          </a:p>
        </p:txBody>
      </p:sp>
      <p:sp>
        <p:nvSpPr>
          <p:cNvPr id="3" name="2 Marcador de fecha" hidden="0"/>
          <p:cNvSpPr>
            <a:spLocks noGrp="1"/>
          </p:cNvSpPr>
          <p:nvPr isPhoto="0" userDrawn="0">
            <p:ph type="dt" sz="half" idx="10" hasCustomPrompt="0"/>
          </p:nvPr>
        </p:nvSpPr>
        <p:spPr bwMode="auto"/>
        <p:txBody>
          <a:bodyPr/>
          <a:lstStyle>
            <a:lvl1pPr>
              <a:defRPr/>
            </a:lvl1pPr>
          </a:lstStyle>
          <a:p>
            <a:pPr>
              <a:defRPr/>
            </a:pPr>
            <a:fld id="{4D3A0465-3951-4EBE-A8D4-66BB24DB30DF}" type="datetimeFigureOut">
              <a:rPr lang="es-ES"/>
              <a:t/>
            </a:fld>
            <a:endParaRPr lang="es-ES"/>
          </a:p>
        </p:txBody>
      </p:sp>
      <p:sp>
        <p:nvSpPr>
          <p:cNvPr id="4" name="3 Marcador de pie de página" hidden="0"/>
          <p:cNvSpPr>
            <a:spLocks noGrp="1"/>
          </p:cNvSpPr>
          <p:nvPr isPhoto="0" userDrawn="0">
            <p:ph type="ftr" sz="quarter" idx="11" hasCustomPrompt="0"/>
          </p:nvPr>
        </p:nvSpPr>
        <p:spPr bwMode="auto"/>
        <p:txBody>
          <a:bodyPr/>
          <a:lstStyle>
            <a:lvl1pPr>
              <a:defRPr/>
            </a:lvl1pPr>
          </a:lstStyle>
          <a:p>
            <a:pPr>
              <a:defRPr/>
            </a:pPr>
            <a:endParaRPr lang="es-ES"/>
          </a:p>
        </p:txBody>
      </p:sp>
      <p:sp>
        <p:nvSpPr>
          <p:cNvPr id="5" name="4 Marcador de número de diapositiva" hidden="0"/>
          <p:cNvSpPr>
            <a:spLocks noGrp="1"/>
          </p:cNvSpPr>
          <p:nvPr isPhoto="0" userDrawn="0">
            <p:ph type="sldNum" sz="quarter" idx="12" hasCustomPrompt="0"/>
          </p:nvPr>
        </p:nvSpPr>
        <p:spPr bwMode="auto">
          <a:xfrm>
            <a:off x="4343400" y="1036638"/>
            <a:ext cx="457200" cy="441325"/>
          </a:xfrm>
        </p:spPr>
        <p:txBody>
          <a:bodyPr/>
          <a:lstStyle>
            <a:lvl1pPr>
              <a:defRPr/>
            </a:lvl1pPr>
          </a:lstStyle>
          <a:p>
            <a:pPr>
              <a:defRPr/>
            </a:pPr>
            <a:fld id="{B72C659F-2409-40E9-82A6-2363EAB59404}" type="slidenum">
              <a:rPr lang="es-ES"/>
              <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blank" userDrawn="1">
  <p:cSld name="En blanco">
    <p:spTree>
      <p:nvGrpSpPr>
        <p:cNvPr id="1" name="" hidden="0"/>
        <p:cNvGrpSpPr/>
        <p:nvPr isPhoto="0" userDrawn="0"/>
      </p:nvGrpSpPr>
      <p:grpSpPr bwMode="auto">
        <a:xfrm>
          <a:off x="0" y="0"/>
          <a:ext cx="0" cy="0"/>
          <a:chOff x="0" y="0"/>
          <a:chExt cx="0" cy="0"/>
        </a:xfrm>
      </p:grpSpPr>
      <p:sp>
        <p:nvSpPr>
          <p:cNvPr id="2" name="1 Rectángulo" hidden="0"/>
          <p:cNvSpPr>
            <a:spLocks noChangeArrowheads="1"/>
          </p:cNvSpPr>
          <p:nvPr isPhoto="0" userDrawn="0"/>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3" name="2 Rectángulo" hidden="0"/>
          <p:cNvSpPr>
            <a:spLocks noChangeArrowheads="1"/>
          </p:cNvSpPr>
          <p:nvPr isPhoto="0" userDrawn="0"/>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4" name="3 Rectángulo" hidden="0"/>
          <p:cNvSpPr>
            <a:spLocks noChangeArrowheads="1"/>
          </p:cNvSpPr>
          <p:nvPr isPhoto="0" userDrawn="0"/>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5" name="4 Rectángulo" hidden="0"/>
          <p:cNvSpPr>
            <a:spLocks noChangeArrowheads="1"/>
          </p:cNvSpPr>
          <p:nvPr isPhoto="0" userDrawn="0"/>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6" name="5 Rectángulo" hidden="0"/>
          <p:cNvSpPr>
            <a:spLocks noChangeArrowheads="1"/>
          </p:cNvSpPr>
          <p:nvPr isPhoto="0" userDrawn="0"/>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7" name="6 Rectángulo" hidden="0"/>
          <p:cNvSpPr>
            <a:spLocks noChangeArrowheads="1"/>
          </p:cNvSpPr>
          <p:nvPr isPhoto="0" userDrawn="0"/>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8" name="1 Marcador de fecha" hidden="0"/>
          <p:cNvSpPr>
            <a:spLocks noGrp="1"/>
          </p:cNvSpPr>
          <p:nvPr isPhoto="0" userDrawn="0">
            <p:ph type="dt" sz="half" idx="10" hasCustomPrompt="0"/>
          </p:nvPr>
        </p:nvSpPr>
        <p:spPr bwMode="auto"/>
        <p:txBody>
          <a:bodyPr/>
          <a:lstStyle>
            <a:lvl1pPr>
              <a:defRPr/>
            </a:lvl1pPr>
          </a:lstStyle>
          <a:p>
            <a:pPr>
              <a:defRPr/>
            </a:pPr>
            <a:fld id="{8A7307A2-5A8C-4E67-A2C0-94E99A8E6B5C}" type="datetimeFigureOut">
              <a:rPr lang="es-ES"/>
              <a:t/>
            </a:fld>
            <a:endParaRPr lang="es-ES"/>
          </a:p>
        </p:txBody>
      </p:sp>
      <p:sp>
        <p:nvSpPr>
          <p:cNvPr id="9" name="2 Marcador de pie de página" hidden="0"/>
          <p:cNvSpPr>
            <a:spLocks noGrp="1"/>
          </p:cNvSpPr>
          <p:nvPr isPhoto="0" userDrawn="0">
            <p:ph type="ftr" sz="quarter" idx="11" hasCustomPrompt="0"/>
          </p:nvPr>
        </p:nvSpPr>
        <p:spPr bwMode="auto"/>
        <p:txBody>
          <a:bodyPr/>
          <a:lstStyle>
            <a:lvl1pPr>
              <a:defRPr/>
            </a:lvl1pPr>
          </a:lstStyle>
          <a:p>
            <a:pPr>
              <a:defRPr/>
            </a:pPr>
            <a:endParaRPr lang="es-ES"/>
          </a:p>
        </p:txBody>
      </p:sp>
      <p:sp>
        <p:nvSpPr>
          <p:cNvPr id="10" name="3 Marcador de número de diapositiva" hidden="0"/>
          <p:cNvSpPr>
            <a:spLocks noGrp="1"/>
          </p:cNvSpPr>
          <p:nvPr isPhoto="0" userDrawn="0">
            <p:ph type="sldNum" sz="quarter" idx="12" hasCustomPrompt="0"/>
          </p:nvPr>
        </p:nvSpPr>
        <p:spPr bwMode="auto">
          <a:xfrm>
            <a:off x="4267200" y="6324600"/>
            <a:ext cx="609600" cy="441325"/>
          </a:xfrm>
        </p:spPr>
        <p:txBody>
          <a:bodyPr/>
          <a:lstStyle>
            <a:lvl1pPr>
              <a:defRPr>
                <a:solidFill>
                  <a:srgbClr val="FFFFFF"/>
                </a:solidFill>
              </a:defRPr>
            </a:lvl1pPr>
          </a:lstStyle>
          <a:p>
            <a:pPr>
              <a:defRPr/>
            </a:pPr>
            <a:fld id="{87D30610-244C-4E1A-AB87-2FD15E345449}" type="slidenum">
              <a:rPr lang="es-ES"/>
              <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objTx" userDrawn="1">
  <p:cSld name="Contenido con título">
    <p:spTree>
      <p:nvGrpSpPr>
        <p:cNvPr id="1" name="" hidden="0"/>
        <p:cNvGrpSpPr/>
        <p:nvPr isPhoto="0" userDrawn="0"/>
      </p:nvGrpSpPr>
      <p:grpSpPr bwMode="auto">
        <a:xfrm>
          <a:off x="0" y="0"/>
          <a:ext cx="0" cy="0"/>
          <a:chOff x="0" y="0"/>
          <a:chExt cx="0" cy="0"/>
        </a:xfrm>
      </p:grpSpPr>
      <p:sp>
        <p:nvSpPr>
          <p:cNvPr id="5" name="4 Rectángulo" hidden="0"/>
          <p:cNvSpPr>
            <a:spLocks noChangeArrowheads="1"/>
          </p:cNvSpPr>
          <p:nvPr isPhoto="0" userDrawn="0"/>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6" name="5 Rectángulo" hidden="0"/>
          <p:cNvSpPr>
            <a:spLocks noChangeArrowheads="1"/>
          </p:cNvSpPr>
          <p:nvPr isPhoto="0" userDrawn="0"/>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7" name="6 Rectángulo" hidden="0"/>
          <p:cNvSpPr>
            <a:spLocks noChangeArrowheads="1"/>
          </p:cNvSpPr>
          <p:nvPr isPhoto="0" userDrawn="0"/>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8" name="7 Rectángulo" hidden="0"/>
          <p:cNvSpPr>
            <a:spLocks noChangeArrowheads="1"/>
          </p:cNvSpPr>
          <p:nvPr isPhoto="0" userDrawn="0"/>
        </p:nvSpPr>
        <p:spPr bwMode="white">
          <a:xfrm>
            <a:off x="0" y="0"/>
            <a:ext cx="9144000" cy="119063"/>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9" name="8 Rectángulo" hidden="0"/>
          <p:cNvSpPr>
            <a:spLocks noChangeArrowheads="1"/>
          </p:cNvSpPr>
          <p:nvPr isPhoto="0" userDrawn="0"/>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10" name="9 Rectángulo" hidden="0"/>
          <p:cNvSpPr/>
          <p:nvPr isPhoto="0" userDrawn="0"/>
        </p:nvSpPr>
        <p:spPr bwMode="auto">
          <a:xfrm>
            <a:off x="152400" y="609600"/>
            <a:ext cx="2743200" cy="5867399"/>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spcBef>
                <a:spcPts val="0"/>
              </a:spcBef>
              <a:spcAft>
                <a:spcPts val="0"/>
              </a:spcAft>
              <a:defRPr/>
            </a:pPr>
            <a:endParaRPr lang="en-US"/>
          </a:p>
        </p:txBody>
      </p:sp>
      <p:sp>
        <p:nvSpPr>
          <p:cNvPr id="11" name="10 Rectángulo" hidden="0"/>
          <p:cNvSpPr>
            <a:spLocks noChangeArrowheads="1"/>
          </p:cNvSpPr>
          <p:nvPr isPhoto="0" userDrawn="0"/>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12" name="11 Conector recto" hidden="0"/>
          <p:cNvSpPr>
            <a:spLocks noChangeShapeType="1"/>
          </p:cNvSpPr>
          <p:nvPr isPhoto="0" userDrawn="0"/>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13" name="12 Elipse" hidden="0"/>
          <p:cNvSpPr/>
          <p:nvPr isPhoto="0" userDrawn="0"/>
        </p:nvSpPr>
        <p:spPr bwMode="auto">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spcBef>
                <a:spcPts val="0"/>
              </a:spcBef>
              <a:spcAft>
                <a:spcPts val="0"/>
              </a:spcAft>
              <a:defRPr/>
            </a:pPr>
            <a:endParaRPr lang="en-US"/>
          </a:p>
        </p:txBody>
      </p:sp>
      <p:sp>
        <p:nvSpPr>
          <p:cNvPr id="14" name="13 Elipse" hidden="0"/>
          <p:cNvSpPr/>
          <p:nvPr isPhoto="0" userDrawn="0"/>
        </p:nvSpPr>
        <p:spPr bwMode="auto">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spcBef>
                <a:spcPts val="0"/>
              </a:spcBef>
              <a:spcAft>
                <a:spcPts val="0"/>
              </a:spcAft>
              <a:defRPr/>
            </a:pPr>
            <a:endParaRPr lang="en-US"/>
          </a:p>
        </p:txBody>
      </p:sp>
      <p:sp>
        <p:nvSpPr>
          <p:cNvPr id="15" name="14 Rectángulo" hidden="0"/>
          <p:cNvSpPr>
            <a:spLocks noChangeArrowheads="1"/>
          </p:cNvSpPr>
          <p:nvPr isPhoto="0" userDrawn="0"/>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2" name="1 Título" hidden="0"/>
          <p:cNvSpPr>
            <a:spLocks noGrp="1"/>
          </p:cNvSpPr>
          <p:nvPr isPhoto="0" userDrawn="0">
            <p:ph type="title" hasCustomPrompt="0"/>
          </p:nvPr>
        </p:nvSpPr>
        <p:spPr bwMode="auto">
          <a:xfrm>
            <a:off x="381000" y="914400"/>
            <a:ext cx="2362199" cy="990600"/>
          </a:xfrm>
        </p:spPr>
        <p:txBody>
          <a:bodyPr>
            <a:noAutofit/>
          </a:bodyPr>
          <a:lstStyle>
            <a:lvl1pPr algn="l">
              <a:buNone/>
              <a:defRPr sz="2200" b="1">
                <a:solidFill>
                  <a:srgbClr val="FFFFFF"/>
                </a:solidFill>
              </a:defRPr>
            </a:lvl1pPr>
          </a:lstStyle>
          <a:p>
            <a:pPr>
              <a:defRPr/>
            </a:pPr>
            <a:r>
              <a:rPr lang="es-ES"/>
              <a:t>Haga clic para modificar el estilo de título del patrón</a:t>
            </a:r>
            <a:endParaRPr lang="en-US"/>
          </a:p>
        </p:txBody>
      </p:sp>
      <p:sp>
        <p:nvSpPr>
          <p:cNvPr id="3" name="2 Marcador de texto" hidden="0"/>
          <p:cNvSpPr>
            <a:spLocks noGrp="1"/>
          </p:cNvSpPr>
          <p:nvPr isPhoto="0" userDrawn="0">
            <p:ph type="body" idx="2" hasCustomPrompt="0"/>
          </p:nvPr>
        </p:nvSpPr>
        <p:spPr bwMode="auto">
          <a:xfrm>
            <a:off x="381000" y="1981200"/>
            <a:ext cx="2362199"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defRPr/>
            </a:pPr>
            <a:r>
              <a:rPr lang="es-ES"/>
              <a:t>Haga clic para modificar el estilo de texto del patrón</a:t>
            </a:r>
            <a:endParaRPr/>
          </a:p>
        </p:txBody>
      </p:sp>
      <p:sp>
        <p:nvSpPr>
          <p:cNvPr id="20" name="19 Marcador de contenido" hidden="0"/>
          <p:cNvSpPr>
            <a:spLocks noGrp="1"/>
          </p:cNvSpPr>
          <p:nvPr isPhoto="0" userDrawn="0">
            <p:ph sz="quarter" idx="1" hasCustomPrompt="0"/>
          </p:nvPr>
        </p:nvSpPr>
        <p:spPr bwMode="auto">
          <a:xfrm>
            <a:off x="3124200" y="685800"/>
            <a:ext cx="5638800" cy="5410200"/>
          </a:xfrm>
        </p:spPr>
        <p:txBody>
          <a:bodyPr/>
          <a:lstStyle/>
          <a:p>
            <a:pPr lvl="0">
              <a:defRPr/>
            </a:pPr>
            <a:r>
              <a:rPr lang="es-ES"/>
              <a:t>Haga clic para modificar el estilo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16" name="6 Marcador de número de diapositiva" hidden="0"/>
          <p:cNvSpPr>
            <a:spLocks noGrp="1"/>
          </p:cNvSpPr>
          <p:nvPr isPhoto="0" userDrawn="0">
            <p:ph type="sldNum" sz="quarter" idx="10" hasCustomPrompt="0"/>
          </p:nvPr>
        </p:nvSpPr>
        <p:spPr bwMode="auto">
          <a:xfrm>
            <a:off x="1371600" y="312738"/>
            <a:ext cx="457200" cy="441325"/>
          </a:xfrm>
        </p:spPr>
        <p:txBody>
          <a:bodyPr/>
          <a:lstStyle>
            <a:lvl1pPr>
              <a:defRPr>
                <a:solidFill>
                  <a:schemeClr val="accent3">
                    <a:shade val="75000"/>
                  </a:schemeClr>
                </a:solidFill>
              </a:defRPr>
            </a:lvl1pPr>
          </a:lstStyle>
          <a:p>
            <a:pPr>
              <a:defRPr/>
            </a:pPr>
            <a:fld id="{E1F91711-9BF0-4646-9B66-5F53BC3D164C}" type="slidenum">
              <a:rPr lang="es-ES"/>
              <a:t/>
            </a:fld>
            <a:endParaRPr lang="es-ES"/>
          </a:p>
        </p:txBody>
      </p:sp>
      <p:sp>
        <p:nvSpPr>
          <p:cNvPr id="17" name="4 Marcador de fecha" hidden="0"/>
          <p:cNvSpPr>
            <a:spLocks noGrp="1"/>
          </p:cNvSpPr>
          <p:nvPr isPhoto="0" userDrawn="0">
            <p:ph type="dt" sz="half" idx="11" hasCustomPrompt="0"/>
          </p:nvPr>
        </p:nvSpPr>
        <p:spPr bwMode="auto"/>
        <p:txBody>
          <a:bodyPr/>
          <a:lstStyle>
            <a:lvl1pPr>
              <a:defRPr/>
            </a:lvl1pPr>
          </a:lstStyle>
          <a:p>
            <a:pPr>
              <a:defRPr/>
            </a:pPr>
            <a:fld id="{7D7B4DC1-DFBF-4B1F-965B-43EED884DB7A}" type="datetimeFigureOut">
              <a:rPr lang="es-ES"/>
              <a:t/>
            </a:fld>
            <a:endParaRPr lang="es-ES"/>
          </a:p>
        </p:txBody>
      </p:sp>
      <p:sp>
        <p:nvSpPr>
          <p:cNvPr id="18" name="5 Marcador de pie de página" hidden="0"/>
          <p:cNvSpPr>
            <a:spLocks noGrp="1"/>
          </p:cNvSpPr>
          <p:nvPr isPhoto="0" userDrawn="0">
            <p:ph type="ftr" sz="quarter" idx="12" hasCustomPrompt="0"/>
          </p:nvPr>
        </p:nvSpPr>
        <p:spPr bwMode="auto">
          <a:xfrm>
            <a:off x="301625" y="6410325"/>
            <a:ext cx="3382963" cy="366713"/>
          </a:xfrm>
        </p:spPr>
        <p:txBody>
          <a:bodyPr/>
          <a:lstStyle>
            <a:lvl1pPr>
              <a:defRPr/>
            </a:lvl1pPr>
          </a:lstStyle>
          <a:p>
            <a:pPr>
              <a:defRPr/>
            </a:pPr>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picTx" userDrawn="1">
  <p:cSld name="Imagen con título">
    <p:spTree>
      <p:nvGrpSpPr>
        <p:cNvPr id="1" name="" hidden="0"/>
        <p:cNvGrpSpPr/>
        <p:nvPr isPhoto="0" userDrawn="0"/>
      </p:nvGrpSpPr>
      <p:grpSpPr bwMode="auto">
        <a:xfrm>
          <a:off x="0" y="0"/>
          <a:ext cx="0" cy="0"/>
          <a:chOff x="0" y="0"/>
          <a:chExt cx="0" cy="0"/>
        </a:xfrm>
      </p:grpSpPr>
      <p:sp>
        <p:nvSpPr>
          <p:cNvPr id="5" name="4 Conector recto" hidden="0"/>
          <p:cNvSpPr>
            <a:spLocks noChangeShapeType="1"/>
          </p:cNvSpPr>
          <p:nvPr isPhoto="0" userDrawn="0"/>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6" name="5 Rectángulo" hidden="0"/>
          <p:cNvSpPr>
            <a:spLocks noChangeArrowheads="1"/>
          </p:cNvSpPr>
          <p:nvPr isPhoto="0" userDrawn="0"/>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7" name="6 Rectángulo" hidden="0"/>
          <p:cNvSpPr>
            <a:spLocks noChangeArrowheads="1"/>
          </p:cNvSpPr>
          <p:nvPr isPhoto="0" userDrawn="0"/>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8" name="7 Rectángulo" hidden="0"/>
          <p:cNvSpPr>
            <a:spLocks noChangeArrowheads="1"/>
          </p:cNvSpPr>
          <p:nvPr isPhoto="0" userDrawn="0"/>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9" name="8 Rectángulo" hidden="0"/>
          <p:cNvSpPr>
            <a:spLocks noChangeArrowheads="1"/>
          </p:cNvSpPr>
          <p:nvPr isPhoto="0" userDrawn="0"/>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10" name="9 Rectángulo" hidden="0"/>
          <p:cNvSpPr>
            <a:spLocks noChangeArrowheads="1"/>
          </p:cNvSpPr>
          <p:nvPr isPhoto="0" userDrawn="0"/>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11" name="10 Rectángulo" hidden="0"/>
          <p:cNvSpPr/>
          <p:nvPr isPhoto="0" userDrawn="0"/>
        </p:nvSpPr>
        <p:spPr bwMode="auto">
          <a:xfrm>
            <a:off x="152400" y="609600"/>
            <a:ext cx="2743200" cy="5867399"/>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spcBef>
                <a:spcPts val="0"/>
              </a:spcBef>
              <a:spcAft>
                <a:spcPts val="0"/>
              </a:spcAft>
              <a:defRPr/>
            </a:pPr>
            <a:endParaRPr lang="en-US"/>
          </a:p>
        </p:txBody>
      </p:sp>
      <p:sp>
        <p:nvSpPr>
          <p:cNvPr id="12" name="11 Rectángulo" hidden="0"/>
          <p:cNvSpPr>
            <a:spLocks noChangeArrowheads="1"/>
          </p:cNvSpPr>
          <p:nvPr isPhoto="0" userDrawn="0"/>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13" name="12 Elipse" hidden="0"/>
          <p:cNvSpPr/>
          <p:nvPr isPhoto="0" userDrawn="0"/>
        </p:nvSpPr>
        <p:spPr bwMode="auto">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spcBef>
                <a:spcPts val="0"/>
              </a:spcBef>
              <a:spcAft>
                <a:spcPts val="0"/>
              </a:spcAft>
              <a:defRPr/>
            </a:pPr>
            <a:endParaRPr lang="en-US"/>
          </a:p>
        </p:txBody>
      </p:sp>
      <p:sp>
        <p:nvSpPr>
          <p:cNvPr id="14" name="13 Elipse" hidden="0"/>
          <p:cNvSpPr/>
          <p:nvPr isPhoto="0" userDrawn="0"/>
        </p:nvSpPr>
        <p:spPr bwMode="auto">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spcBef>
                <a:spcPts val="0"/>
              </a:spcBef>
              <a:spcAft>
                <a:spcPts val="0"/>
              </a:spcAft>
              <a:defRPr/>
            </a:pPr>
            <a:endParaRPr lang="en-US"/>
          </a:p>
        </p:txBody>
      </p:sp>
      <p:sp>
        <p:nvSpPr>
          <p:cNvPr id="15" name="14 Rectángulo" hidden="0"/>
          <p:cNvSpPr>
            <a:spLocks noChangeArrowheads="1"/>
          </p:cNvSpPr>
          <p:nvPr isPhoto="0" userDrawn="0"/>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2" name="1 Título" hidden="0"/>
          <p:cNvSpPr>
            <a:spLocks noGrp="1"/>
          </p:cNvSpPr>
          <p:nvPr isPhoto="0" userDrawn="0">
            <p:ph type="title" hasCustomPrompt="0"/>
          </p:nvPr>
        </p:nvSpPr>
        <p:spPr bwMode="auto">
          <a:xfrm>
            <a:off x="3000375" y="5029200"/>
            <a:ext cx="5867399" cy="1219200"/>
          </a:xfrm>
        </p:spPr>
        <p:txBody>
          <a:bodyPr anchor="t">
            <a:noAutofit/>
          </a:bodyPr>
          <a:lstStyle>
            <a:lvl1pPr algn="l">
              <a:buNone/>
              <a:defRPr sz="2400" b="1">
                <a:solidFill>
                  <a:schemeClr val="tx2"/>
                </a:solidFill>
              </a:defRPr>
            </a:lvl1pPr>
          </a:lstStyle>
          <a:p>
            <a:pPr>
              <a:defRPr/>
            </a:pPr>
            <a:r>
              <a:rPr lang="es-ES"/>
              <a:t>Haga clic para modificar el estilo de título del patrón</a:t>
            </a:r>
            <a:endParaRPr lang="en-US"/>
          </a:p>
        </p:txBody>
      </p:sp>
      <p:sp>
        <p:nvSpPr>
          <p:cNvPr id="3" name="2 Marcador de posición de imagen" hidden="0"/>
          <p:cNvSpPr>
            <a:spLocks noGrp="1"/>
          </p:cNvSpPr>
          <p:nvPr isPhoto="0" userDrawn="0">
            <p:ph type="pic" idx="1" hasCustomPrompt="0"/>
          </p:nvPr>
        </p:nvSpPr>
        <p:spPr bwMode="auto">
          <a:xfrm>
            <a:off x="3000375" y="609600"/>
            <a:ext cx="5867399" cy="4267200"/>
          </a:xfrm>
        </p:spPr>
        <p:txBody>
          <a:bodyPr>
            <a:normAutofit/>
          </a:bodyPr>
          <a:lstStyle>
            <a:lvl1pPr marL="0" indent="0">
              <a:buNone/>
              <a:defRPr sz="3200"/>
            </a:lvl1pPr>
          </a:lstStyle>
          <a:p>
            <a:pPr lvl="0">
              <a:defRPr/>
            </a:pPr>
            <a:r>
              <a:rPr lang="es-ES"/>
              <a:t>Haga clic en el icono para agregar una imagen</a:t>
            </a:r>
            <a:endParaRPr lang="en-US"/>
          </a:p>
        </p:txBody>
      </p:sp>
      <p:sp>
        <p:nvSpPr>
          <p:cNvPr id="4" name="3 Marcador de texto" hidden="0"/>
          <p:cNvSpPr>
            <a:spLocks noGrp="1"/>
          </p:cNvSpPr>
          <p:nvPr isPhoto="0" userDrawn="0">
            <p:ph type="body" sz="half" idx="2" hasCustomPrompt="0"/>
          </p:nvPr>
        </p:nvSpPr>
        <p:spPr bwMode="auto">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defRPr/>
            </a:pPr>
            <a:r>
              <a:rPr lang="es-ES"/>
              <a:t>Haga clic para modificar el estilo de texto del patrón</a:t>
            </a:r>
            <a:endParaRPr/>
          </a:p>
        </p:txBody>
      </p:sp>
      <p:sp>
        <p:nvSpPr>
          <p:cNvPr id="16" name="6 Marcador de número de diapositiva" hidden="0"/>
          <p:cNvSpPr>
            <a:spLocks noGrp="1"/>
          </p:cNvSpPr>
          <p:nvPr isPhoto="0" userDrawn="0">
            <p:ph type="sldNum" sz="quarter" idx="10" hasCustomPrompt="0"/>
          </p:nvPr>
        </p:nvSpPr>
        <p:spPr bwMode="auto">
          <a:xfrm>
            <a:off x="1371600" y="312738"/>
            <a:ext cx="457200" cy="441325"/>
          </a:xfrm>
        </p:spPr>
        <p:txBody>
          <a:bodyPr/>
          <a:lstStyle>
            <a:lvl1pPr>
              <a:defRPr/>
            </a:lvl1pPr>
          </a:lstStyle>
          <a:p>
            <a:pPr>
              <a:defRPr/>
            </a:pPr>
            <a:fld id="{46B881A7-DDE1-428C-820F-87F884AEB967}" type="slidenum">
              <a:rPr lang="es-ES"/>
              <a:t/>
            </a:fld>
            <a:endParaRPr lang="es-ES"/>
          </a:p>
        </p:txBody>
      </p:sp>
      <p:sp>
        <p:nvSpPr>
          <p:cNvPr id="17" name="4 Marcador de fecha" hidden="0"/>
          <p:cNvSpPr>
            <a:spLocks noGrp="1"/>
          </p:cNvSpPr>
          <p:nvPr isPhoto="0" userDrawn="0">
            <p:ph type="dt" sz="half" idx="11" hasCustomPrompt="0"/>
          </p:nvPr>
        </p:nvSpPr>
        <p:spPr bwMode="auto">
          <a:xfrm>
            <a:off x="5788025" y="6405563"/>
            <a:ext cx="3044825" cy="365125"/>
          </a:xfrm>
        </p:spPr>
        <p:txBody>
          <a:bodyPr/>
          <a:lstStyle>
            <a:lvl1pPr>
              <a:defRPr/>
            </a:lvl1pPr>
          </a:lstStyle>
          <a:p>
            <a:pPr>
              <a:defRPr/>
            </a:pPr>
            <a:fld id="{15EB1850-DA70-4916-9EF3-DB689EB1ACAE}" type="datetimeFigureOut">
              <a:rPr lang="es-ES"/>
              <a:t/>
            </a:fld>
            <a:endParaRPr lang="es-ES"/>
          </a:p>
        </p:txBody>
      </p:sp>
      <p:sp>
        <p:nvSpPr>
          <p:cNvPr id="18" name="5 Marcador de pie de página" hidden="0"/>
          <p:cNvSpPr>
            <a:spLocks noGrp="1"/>
          </p:cNvSpPr>
          <p:nvPr isPhoto="0" userDrawn="0">
            <p:ph type="ftr" sz="quarter" idx="12" hasCustomPrompt="0"/>
          </p:nvPr>
        </p:nvSpPr>
        <p:spPr bwMode="auto">
          <a:xfrm>
            <a:off x="301625" y="6410325"/>
            <a:ext cx="3584575" cy="366713"/>
          </a:xfrm>
        </p:spPr>
        <p:txBody>
          <a:bodyPr/>
          <a:lstStyle>
            <a:lvl1pPr>
              <a:defRPr/>
            </a:lvl1pPr>
          </a:lstStyle>
          <a:p>
            <a:pPr>
              <a:defRPr/>
            </a:pPr>
            <a:endParaRPr lang="es-E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hidden="0"/>
        <p:cNvGrpSpPr/>
        <p:nvPr isPhoto="0" userDrawn="0"/>
      </p:nvGrpSpPr>
      <p:grpSpPr bwMode="auto">
        <a:xfrm>
          <a:off x="0" y="0"/>
          <a:ext cx="0" cy="0"/>
          <a:chOff x="0" y="0"/>
          <a:chExt cx="0" cy="0"/>
        </a:xfrm>
      </p:grpSpPr>
      <p:sp>
        <p:nvSpPr>
          <p:cNvPr id="17" name="16 Rectángulo" hidden="0"/>
          <p:cNvSpPr>
            <a:spLocks noChangeArrowheads="1"/>
          </p:cNvSpPr>
          <p:nvPr isPhoto="0" userDrawn="0"/>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16" name="15 Rectángulo" hidden="0"/>
          <p:cNvSpPr>
            <a:spLocks noChangeArrowheads="1"/>
          </p:cNvSpPr>
          <p:nvPr isPhoto="0" userDrawn="0"/>
        </p:nvSpPr>
        <p:spPr bwMode="white">
          <a:xfrm>
            <a:off x="0" y="0"/>
            <a:ext cx="9144000" cy="139382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18" name="17 Rectángulo" hidden="0"/>
          <p:cNvSpPr>
            <a:spLocks noChangeArrowheads="1"/>
          </p:cNvSpPr>
          <p:nvPr isPhoto="0" userDrawn="0"/>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19" name="18 Rectángulo" hidden="0"/>
          <p:cNvSpPr>
            <a:spLocks noChangeArrowheads="1"/>
          </p:cNvSpPr>
          <p:nvPr isPhoto="0" userDrawn="0"/>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9" name="8 Rectángulo" hidden="0"/>
          <p:cNvSpPr>
            <a:spLocks noChangeArrowheads="1"/>
          </p:cNvSpPr>
          <p:nvPr isPhoto="0" userDrawn="0"/>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14" name="13 Marcador de fecha" hidden="0"/>
          <p:cNvSpPr>
            <a:spLocks noGrp="1"/>
          </p:cNvSpPr>
          <p:nvPr isPhoto="0" userDrawn="0">
            <p:ph type="dt" sz="half" idx="2" hasCustomPrompt="0"/>
          </p:nvPr>
        </p:nvSpPr>
        <p:spPr bwMode="auto">
          <a:xfrm>
            <a:off x="5791200" y="6405563"/>
            <a:ext cx="3044825" cy="365125"/>
          </a:xfrm>
          <a:prstGeom prst="rect">
            <a:avLst/>
          </a:prstGeom>
        </p:spPr>
        <p:txBody>
          <a:bodyPr vert="horz"/>
          <a:lstStyle>
            <a:lvl1pPr algn="r">
              <a:spcBef>
                <a:spcPts val="0"/>
              </a:spcBef>
              <a:spcAft>
                <a:spcPts val="0"/>
              </a:spcAft>
              <a:defRPr sz="1400">
                <a:solidFill>
                  <a:srgbClr val="FFFFFF"/>
                </a:solidFill>
                <a:latin typeface="+mn-lt"/>
                <a:cs typeface="+mn-cs"/>
              </a:defRPr>
            </a:lvl1pPr>
          </a:lstStyle>
          <a:p>
            <a:pPr>
              <a:defRPr/>
            </a:pPr>
            <a:fld id="{F8E8E19D-939A-4C76-911E-BEFB34F252F2}" type="datetimeFigureOut">
              <a:rPr lang="es-ES"/>
              <a:t/>
            </a:fld>
            <a:endParaRPr lang="es-ES"/>
          </a:p>
        </p:txBody>
      </p:sp>
      <p:sp>
        <p:nvSpPr>
          <p:cNvPr id="3" name="2 Marcador de pie de página" hidden="0"/>
          <p:cNvSpPr>
            <a:spLocks noGrp="1"/>
          </p:cNvSpPr>
          <p:nvPr isPhoto="0" userDrawn="0">
            <p:ph type="ftr" sz="quarter" idx="3" hasCustomPrompt="0"/>
          </p:nvPr>
        </p:nvSpPr>
        <p:spPr bwMode="auto">
          <a:xfrm>
            <a:off x="304800" y="6410325"/>
            <a:ext cx="3581400" cy="366713"/>
          </a:xfrm>
          <a:prstGeom prst="rect">
            <a:avLst/>
          </a:prstGeom>
        </p:spPr>
        <p:txBody>
          <a:bodyPr vert="horz"/>
          <a:lstStyle>
            <a:lvl1pPr algn="l">
              <a:spcBef>
                <a:spcPts val="0"/>
              </a:spcBef>
              <a:spcAft>
                <a:spcPts val="0"/>
              </a:spcAft>
              <a:defRPr sz="1200">
                <a:solidFill>
                  <a:srgbClr val="FFFFFF"/>
                </a:solidFill>
                <a:latin typeface="+mn-lt"/>
                <a:cs typeface="+mn-cs"/>
              </a:defRPr>
            </a:lvl1pPr>
          </a:lstStyle>
          <a:p>
            <a:pPr>
              <a:defRPr/>
            </a:pPr>
            <a:endParaRPr lang="es-ES"/>
          </a:p>
        </p:txBody>
      </p:sp>
      <p:sp>
        <p:nvSpPr>
          <p:cNvPr id="8" name="7 Rectángulo" hidden="0"/>
          <p:cNvSpPr>
            <a:spLocks noChangeArrowheads="1"/>
          </p:cNvSpPr>
          <p:nvPr isPhoto="0" userDrawn="0"/>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10" name="9 Conector recto" hidden="0"/>
          <p:cNvSpPr>
            <a:spLocks noChangeShapeType="1"/>
          </p:cNvSpPr>
          <p:nvPr isPhoto="0" userDrawn="0"/>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spcBef>
                <a:spcPts val="0"/>
              </a:spcBef>
              <a:spcAft>
                <a:spcPts val="0"/>
              </a:spcAft>
              <a:defRPr/>
            </a:pPr>
            <a:endParaRPr lang="en-US">
              <a:latin typeface="+mn-lt"/>
              <a:cs typeface="+mn-cs"/>
            </a:endParaRPr>
          </a:p>
        </p:txBody>
      </p:sp>
      <p:sp>
        <p:nvSpPr>
          <p:cNvPr id="12" name="11 Elipse" hidden="0"/>
          <p:cNvSpPr/>
          <p:nvPr isPhoto="0" userDrawn="0"/>
        </p:nvSpPr>
        <p:spPr bwMode="auto">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spcBef>
                <a:spcPts val="0"/>
              </a:spcBef>
              <a:spcAft>
                <a:spcPts val="0"/>
              </a:spcAft>
              <a:defRPr/>
            </a:pPr>
            <a:endParaRPr lang="en-US"/>
          </a:p>
        </p:txBody>
      </p:sp>
      <p:sp>
        <p:nvSpPr>
          <p:cNvPr id="15" name="14 Elipse" hidden="0"/>
          <p:cNvSpPr/>
          <p:nvPr isPhoto="0" userDrawn="0"/>
        </p:nvSpPr>
        <p:spPr bwMode="auto">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spcBef>
                <a:spcPts val="0"/>
              </a:spcBef>
              <a:spcAft>
                <a:spcPts val="0"/>
              </a:spcAft>
              <a:defRPr/>
            </a:pPr>
            <a:endParaRPr lang="en-US"/>
          </a:p>
        </p:txBody>
      </p:sp>
      <p:sp>
        <p:nvSpPr>
          <p:cNvPr id="23" name="22 Marcador de número de diapositiva" hidden="0"/>
          <p:cNvSpPr>
            <a:spLocks noGrp="1"/>
          </p:cNvSpPr>
          <p:nvPr isPhoto="0" userDrawn="0">
            <p:ph type="sldNum" sz="quarter" idx="4" hasCustomPrompt="0"/>
          </p:nvPr>
        </p:nvSpPr>
        <p:spPr bwMode="auto">
          <a:xfrm>
            <a:off x="4343400" y="1039813"/>
            <a:ext cx="457200" cy="441325"/>
          </a:xfrm>
          <a:prstGeom prst="rect">
            <a:avLst/>
          </a:prstGeom>
        </p:spPr>
        <p:txBody>
          <a:bodyPr vert="horz" lIns="45720" rIns="45720" anchor="ctr">
            <a:normAutofit/>
          </a:bodyPr>
          <a:lstStyle>
            <a:lvl1pPr algn="ctr">
              <a:spcBef>
                <a:spcPts val="0"/>
              </a:spcBef>
              <a:spcAft>
                <a:spcPts val="0"/>
              </a:spcAft>
              <a:defRPr sz="1600">
                <a:solidFill>
                  <a:schemeClr val="accent3">
                    <a:shade val="75000"/>
                  </a:schemeClr>
                </a:solidFill>
                <a:latin typeface="+mn-lt"/>
                <a:cs typeface="+mn-cs"/>
              </a:defRPr>
            </a:lvl1pPr>
          </a:lstStyle>
          <a:p>
            <a:pPr>
              <a:defRPr/>
            </a:pPr>
            <a:fld id="{10DE95B2-BF8C-41C0-816C-1F117DECECCF}" type="slidenum">
              <a:rPr lang="es-ES"/>
              <a:t/>
            </a:fld>
            <a:endParaRPr lang="es-ES"/>
          </a:p>
        </p:txBody>
      </p:sp>
      <p:sp>
        <p:nvSpPr>
          <p:cNvPr id="1038" name="21 Marcador de título" hidden="0"/>
          <p:cNvSpPr>
            <a:spLocks noGrp="1"/>
          </p:cNvSpPr>
          <p:nvPr isPhoto="0" userDrawn="0">
            <p:ph type="title" hasCustomPrompt="0"/>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bodyPr>
          <a:lstStyle/>
          <a:p>
            <a:pPr lvl="0">
              <a:defRPr/>
            </a:pPr>
            <a:r>
              <a:rPr lang="es-ES"/>
              <a:t>Haga clic para modificar el estilo de título del patrón</a:t>
            </a:r>
            <a:endParaRPr lang="en-US"/>
          </a:p>
        </p:txBody>
      </p:sp>
      <p:sp>
        <p:nvSpPr>
          <p:cNvPr id="1039" name="12 Marcador de texto" hidden="0"/>
          <p:cNvSpPr>
            <a:spLocks noGrp="1"/>
          </p:cNvSpPr>
          <p:nvPr isPhoto="0" userDrawn="0">
            <p:ph type="body" idx="1" hasCustomPrompt="0"/>
          </p:nvPr>
        </p:nvSpPr>
        <p:spPr bwMode="auto">
          <a:xfrm>
            <a:off x="301625" y="1524000"/>
            <a:ext cx="8534400" cy="4598988"/>
          </a:xfrm>
          <a:prstGeom prst="rect">
            <a:avLst/>
          </a:prstGeom>
          <a:noFill/>
          <a:ln w="9525">
            <a:noFill/>
            <a:miter lim="800000"/>
            <a:headEnd/>
            <a:tailEnd/>
          </a:ln>
        </p:spPr>
        <p:txBody>
          <a:bodyPr vert="horz" wrap="square" lIns="91440" tIns="45720" rIns="91440" bIns="45720" numCol="1" anchor="t" anchorCtr="0" compatLnSpc="1">
            <a:prstTxWarp prst="textNoShape"/>
          </a:bodyPr>
          <a:lstStyle/>
          <a:p>
            <a:pPr lvl="0">
              <a:defRPr/>
            </a:pPr>
            <a:r>
              <a:rPr lang="es-ES"/>
              <a:t>Haga clic para modificar el estilo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a:spcBef>
          <a:spcPts val="0"/>
        </a:spcBef>
        <a:spcAft>
          <a:spcPts val="0"/>
        </a:spcAft>
        <a:defRPr sz="3300">
          <a:solidFill>
            <a:srgbClr val="7B9899"/>
          </a:solidFill>
          <a:latin typeface="+mj-lt"/>
          <a:ea typeface="+mj-ea"/>
          <a:cs typeface="+mj-cs"/>
        </a:defRPr>
      </a:lvl1pPr>
      <a:lvl2pPr algn="ctr">
        <a:spcBef>
          <a:spcPts val="0"/>
        </a:spcBef>
        <a:spcAft>
          <a:spcPts val="0"/>
        </a:spcAft>
        <a:defRPr sz="3300">
          <a:solidFill>
            <a:srgbClr val="7B9899"/>
          </a:solidFill>
          <a:latin typeface="Georgia"/>
        </a:defRPr>
      </a:lvl2pPr>
      <a:lvl3pPr algn="ctr">
        <a:spcBef>
          <a:spcPts val="0"/>
        </a:spcBef>
        <a:spcAft>
          <a:spcPts val="0"/>
        </a:spcAft>
        <a:defRPr sz="3300">
          <a:solidFill>
            <a:srgbClr val="7B9899"/>
          </a:solidFill>
          <a:latin typeface="Georgia"/>
        </a:defRPr>
      </a:lvl3pPr>
      <a:lvl4pPr algn="ctr">
        <a:spcBef>
          <a:spcPts val="0"/>
        </a:spcBef>
        <a:spcAft>
          <a:spcPts val="0"/>
        </a:spcAft>
        <a:defRPr sz="3300">
          <a:solidFill>
            <a:srgbClr val="7B9899"/>
          </a:solidFill>
          <a:latin typeface="Georgia"/>
        </a:defRPr>
      </a:lvl4pPr>
      <a:lvl5pPr algn="ctr">
        <a:spcBef>
          <a:spcPts val="0"/>
        </a:spcBef>
        <a:spcAft>
          <a:spcPts val="0"/>
        </a:spcAft>
        <a:defRPr sz="3300">
          <a:solidFill>
            <a:srgbClr val="7B9899"/>
          </a:solidFill>
          <a:latin typeface="Georgia"/>
        </a:defRPr>
      </a:lvl5pPr>
      <a:lvl6pPr marL="457200" algn="ctr">
        <a:spcBef>
          <a:spcPts val="0"/>
        </a:spcBef>
        <a:spcAft>
          <a:spcPts val="0"/>
        </a:spcAft>
        <a:defRPr sz="3300">
          <a:solidFill>
            <a:srgbClr val="7B9899"/>
          </a:solidFill>
          <a:latin typeface="Georgia"/>
        </a:defRPr>
      </a:lvl6pPr>
      <a:lvl7pPr marL="914400" algn="ctr">
        <a:spcBef>
          <a:spcPts val="0"/>
        </a:spcBef>
        <a:spcAft>
          <a:spcPts val="0"/>
        </a:spcAft>
        <a:defRPr sz="3300">
          <a:solidFill>
            <a:srgbClr val="7B9899"/>
          </a:solidFill>
          <a:latin typeface="Georgia"/>
        </a:defRPr>
      </a:lvl7pPr>
      <a:lvl8pPr marL="1371600" algn="ctr">
        <a:spcBef>
          <a:spcPts val="0"/>
        </a:spcBef>
        <a:spcAft>
          <a:spcPts val="0"/>
        </a:spcAft>
        <a:defRPr sz="3300">
          <a:solidFill>
            <a:srgbClr val="7B9899"/>
          </a:solidFill>
          <a:latin typeface="Georgia"/>
        </a:defRPr>
      </a:lvl8pPr>
      <a:lvl9pPr marL="1828800" algn="ctr">
        <a:spcBef>
          <a:spcPts val="0"/>
        </a:spcBef>
        <a:spcAft>
          <a:spcPts val="0"/>
        </a:spcAft>
        <a:defRPr sz="3300">
          <a:solidFill>
            <a:srgbClr val="7B9899"/>
          </a:solidFill>
          <a:latin typeface="Georgia"/>
        </a:defRPr>
      </a:lvl9pPr>
    </p:titleStyle>
    <p:bodyStyle>
      <a:lvl1pPr marL="273050" indent="-273050" algn="l">
        <a:spcBef>
          <a:spcPts val="0"/>
        </a:spcBef>
        <a:spcAft>
          <a:spcPts val="0"/>
        </a:spcAft>
        <a:buClr>
          <a:schemeClr val="accent1"/>
        </a:buClr>
        <a:buSzPct val="85000"/>
        <a:buFont typeface="Wingdings 2"/>
        <a:buChar char=""/>
        <a:defRPr sz="2700">
          <a:solidFill>
            <a:schemeClr val="tx1"/>
          </a:solidFill>
          <a:latin typeface="+mn-lt"/>
          <a:ea typeface="+mn-ea"/>
          <a:cs typeface="+mn-cs"/>
        </a:defRPr>
      </a:lvl1pPr>
      <a:lvl2pPr marL="547688" indent="-273050" algn="l">
        <a:spcBef>
          <a:spcPts val="0"/>
        </a:spcBef>
        <a:spcAft>
          <a:spcPts val="0"/>
        </a:spcAft>
        <a:buClr>
          <a:schemeClr val="accent2"/>
        </a:buClr>
        <a:buSzPct val="70000"/>
        <a:buFont typeface="Wingdings"/>
        <a:buChar char=""/>
        <a:defRPr sz="2200">
          <a:solidFill>
            <a:schemeClr val="tx2"/>
          </a:solidFill>
          <a:latin typeface="+mn-lt"/>
          <a:ea typeface="+mn-ea"/>
          <a:cs typeface="+mn-cs"/>
        </a:defRPr>
      </a:lvl2pPr>
      <a:lvl3pPr marL="822325" indent="-228600" algn="l">
        <a:spcBef>
          <a:spcPts val="0"/>
        </a:spcBef>
        <a:spcAft>
          <a:spcPts val="0"/>
        </a:spcAft>
        <a:buClr>
          <a:srgbClr val="8CADAE"/>
        </a:buClr>
        <a:buSzPct val="75000"/>
        <a:buFont typeface="Wingdings 2"/>
        <a:buChar char=""/>
        <a:defRPr sz="2000">
          <a:solidFill>
            <a:schemeClr val="tx1"/>
          </a:solidFill>
          <a:latin typeface="+mn-lt"/>
          <a:ea typeface="+mn-ea"/>
          <a:cs typeface="+mn-cs"/>
        </a:defRPr>
      </a:lvl3pPr>
      <a:lvl4pPr marL="1096963" indent="-228600" algn="l">
        <a:spcBef>
          <a:spcPts val="0"/>
        </a:spcBef>
        <a:spcAft>
          <a:spcPts val="0"/>
        </a:spcAft>
        <a:buClr>
          <a:srgbClr val="8C7B70"/>
        </a:buClr>
        <a:buSzPct val="70000"/>
        <a:buFont typeface="Wingdings"/>
        <a:buChar char=""/>
        <a:defRPr sz="2000">
          <a:solidFill>
            <a:schemeClr val="tx2"/>
          </a:solidFill>
          <a:latin typeface="+mn-lt"/>
          <a:ea typeface="+mn-ea"/>
          <a:cs typeface="+mn-cs"/>
        </a:defRPr>
      </a:lvl4pPr>
      <a:lvl5pPr marL="1371600" indent="-228600" algn="l">
        <a:spcBef>
          <a:spcPts val="0"/>
        </a:spcBef>
        <a:spcAft>
          <a:spcPts val="0"/>
        </a:spcAft>
        <a:buClr>
          <a:srgbClr val="8FB08C"/>
        </a:buClr>
        <a:buChar char="•"/>
        <a:defRPr>
          <a:solidFill>
            <a:schemeClr val="tx1"/>
          </a:solidFill>
          <a:latin typeface="+mn-lt"/>
          <a:ea typeface="+mn-ea"/>
          <a:cs typeface="+mn-cs"/>
        </a:defRPr>
      </a:lvl5pPr>
      <a:lvl6pPr marL="1645920" indent="-182880" algn="l">
        <a:spcBef>
          <a:spcPts val="0"/>
        </a:spcBef>
        <a:buClr>
          <a:schemeClr val="accent6"/>
        </a:buClr>
        <a:buSzPct val="80000"/>
        <a:buFont typeface="Wingdings 2"/>
        <a:buChar char=""/>
        <a:defRPr sz="1800">
          <a:solidFill>
            <a:schemeClr val="tx1"/>
          </a:solidFill>
          <a:latin typeface="+mn-lt"/>
          <a:ea typeface="+mn-ea"/>
          <a:cs typeface="+mn-cs"/>
        </a:defRPr>
      </a:lvl6pPr>
      <a:lvl7pPr marL="1920240" indent="-182880" algn="l">
        <a:spcBef>
          <a:spcPts val="0"/>
        </a:spcBef>
        <a:buClr>
          <a:schemeClr val="accent1">
            <a:shade val="75000"/>
          </a:schemeClr>
        </a:buClr>
        <a:buSzPct val="90000"/>
        <a:buChar char="•"/>
        <a:defRPr sz="1600">
          <a:solidFill>
            <a:schemeClr val="tx1"/>
          </a:solidFill>
          <a:latin typeface="+mn-lt"/>
          <a:ea typeface="+mn-ea"/>
          <a:cs typeface="+mn-cs"/>
        </a:defRPr>
      </a:lvl7pPr>
      <a:lvl8pPr marL="2103120" indent="-182880" algn="l">
        <a:spcBef>
          <a:spcPts val="0"/>
        </a:spcBef>
        <a:buClr>
          <a:schemeClr val="accent4">
            <a:shade val="75000"/>
          </a:schemeClr>
        </a:buClr>
        <a:buChar char="•"/>
        <a:defRPr sz="1600">
          <a:solidFill>
            <a:schemeClr val="tx1"/>
          </a:solidFill>
          <a:latin typeface="+mn-lt"/>
          <a:ea typeface="+mn-ea"/>
          <a:cs typeface="+mn-cs"/>
        </a:defRPr>
      </a:lvl8pPr>
      <a:lvl9pPr marL="2377440" indent="-182880" algn="l">
        <a:spcBef>
          <a:spcPts val="0"/>
        </a:spcBef>
        <a:buClr>
          <a:schemeClr val="accent2">
            <a:shade val="75000"/>
          </a:schemeClr>
        </a:buClr>
        <a:buSzPct val="90000"/>
        <a:buChar char="•"/>
        <a:defRPr sz="1400" cap="all">
          <a:solidFill>
            <a:schemeClr val="tx1"/>
          </a:solidFill>
          <a:latin typeface="+mn-lt"/>
          <a:ea typeface="+mn-ea"/>
          <a:cs typeface="+mn-cs"/>
        </a:defRPr>
      </a:lvl9pPr>
    </p:bodyStyle>
    <p:otherStyle>
      <a:lvl1pPr marL="0" algn="l">
        <a:defRPr>
          <a:solidFill>
            <a:schemeClr val="tx1"/>
          </a:solidFill>
          <a:latin typeface="+mn-lt"/>
          <a:ea typeface="+mn-ea"/>
          <a:cs typeface="+mn-cs"/>
        </a:defRPr>
      </a:lvl1pPr>
      <a:lvl2pPr marL="457200" algn="l">
        <a:defRPr>
          <a:solidFill>
            <a:schemeClr val="tx1"/>
          </a:solidFill>
          <a:latin typeface="+mn-lt"/>
          <a:ea typeface="+mn-ea"/>
          <a:cs typeface="+mn-cs"/>
        </a:defRPr>
      </a:lvl2pPr>
      <a:lvl3pPr marL="914400" algn="l">
        <a:defRPr>
          <a:solidFill>
            <a:schemeClr val="tx1"/>
          </a:solidFill>
          <a:latin typeface="+mn-lt"/>
          <a:ea typeface="+mn-ea"/>
          <a:cs typeface="+mn-cs"/>
        </a:defRPr>
      </a:lvl3pPr>
      <a:lvl4pPr marL="1371600" algn="l">
        <a:defRPr>
          <a:solidFill>
            <a:schemeClr val="tx1"/>
          </a:solidFill>
          <a:latin typeface="+mn-lt"/>
          <a:ea typeface="+mn-ea"/>
          <a:cs typeface="+mn-cs"/>
        </a:defRPr>
      </a:lvl4pPr>
      <a:lvl5pPr marL="1828800" algn="l">
        <a:defRPr>
          <a:solidFill>
            <a:schemeClr val="tx1"/>
          </a:solidFill>
          <a:latin typeface="+mn-lt"/>
          <a:ea typeface="+mn-ea"/>
          <a:cs typeface="+mn-cs"/>
        </a:defRPr>
      </a:lvl5pPr>
      <a:lvl6pPr marL="2286000" algn="l">
        <a:defRPr>
          <a:solidFill>
            <a:schemeClr val="tx1"/>
          </a:solidFill>
          <a:latin typeface="+mn-lt"/>
          <a:ea typeface="+mn-ea"/>
          <a:cs typeface="+mn-cs"/>
        </a:defRPr>
      </a:lvl6pPr>
      <a:lvl7pPr marL="2743200" algn="l">
        <a:defRPr>
          <a:solidFill>
            <a:schemeClr val="tx1"/>
          </a:solidFill>
          <a:latin typeface="+mn-lt"/>
          <a:ea typeface="+mn-ea"/>
          <a:cs typeface="+mn-cs"/>
        </a:defRPr>
      </a:lvl7pPr>
      <a:lvl8pPr marL="3200400" algn="l">
        <a:defRPr>
          <a:solidFill>
            <a:schemeClr val="tx1"/>
          </a:solidFill>
          <a:latin typeface="+mn-lt"/>
          <a:ea typeface="+mn-ea"/>
          <a:cs typeface="+mn-cs"/>
        </a:defRPr>
      </a:lvl8pPr>
      <a:lvl9pPr marL="3657600" algn="l">
        <a:defRPr>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youtu.be/_EKVLt7FE7w" TargetMode="Externa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 name="2 Subtítulo" hidden="0"/>
          <p:cNvSpPr>
            <a:spLocks noGrp="1"/>
          </p:cNvSpPr>
          <p:nvPr isPhoto="0" userDrawn="0">
            <p:ph type="subTitle" idx="1" hasCustomPrompt="0"/>
          </p:nvPr>
        </p:nvSpPr>
        <p:spPr bwMode="auto">
          <a:xfrm>
            <a:off x="2600325" y="5891242"/>
            <a:ext cx="6400800" cy="1752599"/>
          </a:xfrm>
        </p:spPr>
        <p:txBody>
          <a:bodyPr>
            <a:normAutofit/>
          </a:bodyPr>
          <a:lstStyle/>
          <a:p>
            <a:pPr algn="r">
              <a:spcAft>
                <a:spcPts val="0"/>
              </a:spcAft>
              <a:buFont typeface="Wingdings 2"/>
              <a:buNone/>
              <a:defRPr/>
            </a:pPr>
            <a:r>
              <a:rPr lang="es-ES" sz="1400">
                <a:latin typeface="Arial"/>
                <a:cs typeface="Arial"/>
              </a:rPr>
              <a:t>Mg. (Cra.) Antonela Perata</a:t>
            </a:r>
            <a:endParaRPr/>
          </a:p>
          <a:p>
            <a:pPr algn="r">
              <a:spcAft>
                <a:spcPts val="0"/>
              </a:spcAft>
              <a:buFont typeface="Wingdings 2"/>
              <a:buNone/>
              <a:defRPr/>
            </a:pPr>
            <a:r>
              <a:rPr lang="es-ES" sz="1400">
                <a:latin typeface="Arial"/>
                <a:cs typeface="Arial"/>
              </a:rPr>
              <a:t>		</a:t>
            </a:r>
            <a:r>
              <a:rPr lang="es-ES" sz="1200">
                <a:latin typeface="Arial"/>
                <a:cs typeface="Arial"/>
              </a:rPr>
              <a:t>mayo 2022</a:t>
            </a:r>
            <a:endParaRPr/>
          </a:p>
        </p:txBody>
      </p:sp>
      <p:sp>
        <p:nvSpPr>
          <p:cNvPr id="13315" name="1 Título" hidden="0"/>
          <p:cNvSpPr>
            <a:spLocks noGrp="1"/>
          </p:cNvSpPr>
          <p:nvPr isPhoto="0" userDrawn="0">
            <p:ph type="ctrTitle" hasCustomPrompt="0"/>
          </p:nvPr>
        </p:nvSpPr>
        <p:spPr bwMode="auto">
          <a:xfrm>
            <a:off x="685800" y="3000372"/>
            <a:ext cx="7772400" cy="2000250"/>
          </a:xfrm>
        </p:spPr>
        <p:txBody>
          <a:bodyPr/>
          <a:lstStyle/>
          <a:p>
            <a:pPr>
              <a:defRPr/>
            </a:pPr>
            <a:r>
              <a:rPr lang="es-ES" sz="3500" b="1">
                <a:latin typeface="Arial"/>
                <a:cs typeface="Arial"/>
              </a:rPr>
              <a:t>CAPÍTULO IV</a:t>
            </a:r>
            <a:br>
              <a:rPr lang="es-ES" sz="3500" b="1">
                <a:latin typeface="Arial"/>
                <a:cs typeface="Arial"/>
              </a:rPr>
            </a:br>
            <a:br>
              <a:rPr lang="es-ES" sz="1000" b="1">
                <a:latin typeface="Arial"/>
                <a:cs typeface="Arial"/>
              </a:rPr>
            </a:br>
            <a:r>
              <a:rPr lang="es-ES" sz="3500" b="1">
                <a:latin typeface="Arial"/>
                <a:cs typeface="Arial"/>
              </a:rPr>
              <a:t>Administración y </a:t>
            </a:r>
            <a:br>
              <a:rPr lang="es-ES" sz="3500" b="1">
                <a:latin typeface="Arial"/>
                <a:cs typeface="Arial"/>
              </a:rPr>
            </a:br>
            <a:r>
              <a:rPr lang="es-ES" sz="3500" b="1">
                <a:latin typeface="Arial"/>
                <a:cs typeface="Arial"/>
              </a:rPr>
              <a:t>Representación</a:t>
            </a:r>
            <a:endParaRPr/>
          </a:p>
        </p:txBody>
      </p:sp>
      <p:pic>
        <p:nvPicPr>
          <p:cNvPr id="13316" name="Picture 6" hidden="0"/>
          <p:cNvPicPr>
            <a:picLocks noChangeAspect="1" noChangeArrowheads="1"/>
          </p:cNvPicPr>
          <p:nvPr isPhoto="0" userDrawn="0"/>
        </p:nvPicPr>
        <p:blipFill>
          <a:blip r:embed="rId2"/>
          <a:stretch/>
        </p:blipFill>
        <p:spPr bwMode="auto">
          <a:xfrm>
            <a:off x="6659563" y="692150"/>
            <a:ext cx="2124075" cy="628650"/>
          </a:xfrm>
          <a:prstGeom prst="rect">
            <a:avLst/>
          </a:prstGeom>
          <a:noFill/>
          <a:ln w="9525">
            <a:noFill/>
            <a:miter lim="800000"/>
            <a:headEnd/>
            <a:tailEnd/>
          </a:ln>
        </p:spPr>
      </p:pic>
      <p:pic>
        <p:nvPicPr>
          <p:cNvPr id="13317" name="17 Imagen" hidden="0"/>
          <p:cNvPicPr>
            <a:picLocks noChangeAspect="1"/>
          </p:cNvPicPr>
          <p:nvPr isPhoto="0" userDrawn="0"/>
        </p:nvPicPr>
        <p:blipFill>
          <a:blip r:embed="rId3"/>
          <a:stretch/>
        </p:blipFill>
        <p:spPr bwMode="auto">
          <a:xfrm>
            <a:off x="468313" y="355600"/>
            <a:ext cx="1727199" cy="1633538"/>
          </a:xfrm>
          <a:prstGeom prst="rect">
            <a:avLst/>
          </a:prstGeom>
          <a:noFill/>
          <a:ln w="9525">
            <a:noFill/>
            <a:miter lim="800000"/>
            <a:headEnd/>
            <a:tailEnd/>
          </a:ln>
        </p:spPr>
      </p:pic>
      <p:sp>
        <p:nvSpPr>
          <p:cNvPr id="13318" name="5 Rectángulo" hidden="0"/>
          <p:cNvSpPr>
            <a:spLocks noChangeArrowheads="1"/>
          </p:cNvSpPr>
          <p:nvPr isPhoto="0" userDrawn="0"/>
        </p:nvSpPr>
        <p:spPr bwMode="auto">
          <a:xfrm>
            <a:off x="2286000" y="642918"/>
            <a:ext cx="4572000" cy="1661993"/>
          </a:xfrm>
          <a:prstGeom prst="rect">
            <a:avLst/>
          </a:prstGeom>
          <a:noFill/>
          <a:ln w="9525">
            <a:noFill/>
            <a:miter lim="800000"/>
            <a:headEnd/>
            <a:tailEnd/>
          </a:ln>
        </p:spPr>
        <p:txBody>
          <a:bodyPr>
            <a:spAutoFit/>
          </a:bodyPr>
          <a:lstStyle/>
          <a:p>
            <a:pPr algn="ctr">
              <a:spcBef>
                <a:spcPts val="600"/>
              </a:spcBef>
              <a:spcAft>
                <a:spcPts val="600"/>
              </a:spcAft>
              <a:defRPr/>
            </a:pPr>
            <a:r>
              <a:rPr lang="es-ES" b="1">
                <a:solidFill>
                  <a:schemeClr val="tx2"/>
                </a:solidFill>
                <a:latin typeface="Tw Cen MT"/>
              </a:rPr>
              <a:t>UNIVERSIDAD NACIONAL DEL SUR</a:t>
            </a:r>
            <a:endParaRPr/>
          </a:p>
          <a:p>
            <a:pPr algn="ctr">
              <a:spcBef>
                <a:spcPts val="600"/>
              </a:spcBef>
              <a:spcAft>
                <a:spcPts val="600"/>
              </a:spcAft>
              <a:defRPr/>
            </a:pPr>
            <a:r>
              <a:rPr lang="es-ES" sz="1400" b="1">
                <a:solidFill>
                  <a:schemeClr val="tx2"/>
                </a:solidFill>
                <a:latin typeface="Tw Cen MT"/>
              </a:rPr>
              <a:t>DEPARTAMENTO DE CIENCIAS DE LA ADMINISTRACIÓN</a:t>
            </a:r>
            <a:endParaRPr/>
          </a:p>
          <a:p>
            <a:pPr algn="ctr">
              <a:spcBef>
                <a:spcPts val="600"/>
              </a:spcBef>
              <a:spcAft>
                <a:spcPts val="600"/>
              </a:spcAft>
              <a:defRPr/>
            </a:pPr>
            <a:r>
              <a:rPr lang="es-ES" b="1">
                <a:solidFill>
                  <a:schemeClr val="tx2"/>
                </a:solidFill>
                <a:latin typeface="Tw Cen MT"/>
              </a:rPr>
              <a:t>ACTUACIÓN PROFESIONAL SOCIETARIA</a:t>
            </a:r>
            <a:endParaRPr lang="es-ES" b="1">
              <a:solidFill>
                <a:schemeClr val="tx2"/>
              </a:solidFill>
              <a:latin typeface="Tw Cen M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 name="1 Título" hidden="0"/>
          <p:cNvSpPr txBox="1"/>
          <p:nvPr isPhoto="0" userDrawn="0"/>
        </p:nvSpPr>
        <p:spPr bwMode="auto">
          <a:xfrm>
            <a:off x="214313" y="381000"/>
            <a:ext cx="8534400" cy="758825"/>
          </a:xfrm>
          <a:prstGeom prst="rect">
            <a:avLst/>
          </a:prstGeom>
          <a:noFill/>
          <a:ln w="9525">
            <a:noFill/>
            <a:miter lim="800000"/>
            <a:headEnd/>
            <a:tailEnd/>
          </a:ln>
        </p:spPr>
        <p:txBody>
          <a:bodyPr anchor="b"/>
          <a:lstStyle/>
          <a:p>
            <a:pPr>
              <a:defRPr/>
            </a:pPr>
            <a:r>
              <a:rPr lang="es-ES" sz="2400" b="1">
                <a:solidFill>
                  <a:srgbClr val="7B9899"/>
                </a:solidFill>
                <a:latin typeface="+mj-lt"/>
                <a:ea typeface="+mj-ea"/>
                <a:cs typeface="+mj-cs"/>
              </a:rPr>
              <a:t>Representación – Art. 58 LGS</a:t>
            </a:r>
            <a:endParaRPr/>
          </a:p>
        </p:txBody>
      </p:sp>
      <p:grpSp>
        <p:nvGrpSpPr>
          <p:cNvPr id="4" name="3 Diagrama" hidden="0"/>
          <p:cNvGrpSpPr/>
          <p:nvPr isPhoto="0" userDrawn="0"/>
        </p:nvGrpSpPr>
        <p:grpSpPr bwMode="auto">
          <a:xfrm>
            <a:off x="357158" y="1357298"/>
            <a:ext cx="8358246" cy="5143536"/>
          </a:xfrm>
        </p:grpSpPr>
        <p:sp>
          <p:nvSpPr>
            <p:cNvPr id="0" name="" hidden="0"/>
            <p:cNvSpPr/>
            <p:nvPr isPhoto="0" userDrawn="0"/>
          </p:nvSpPr>
          <p:spPr bwMode="auto">
            <a:xfrm>
              <a:off x="0" y="293748"/>
              <a:ext cx="8358246" cy="1635075"/>
            </a:xfrm>
            <a:prstGeom prst="roundRect">
              <a:avLst>
                <a:gd name="adj" fmla="val 16667"/>
              </a:avLst>
            </a:prstGeom>
            <a:solidFill>
              <a:schemeClr val="accent2">
                <a:hueOff val="0"/>
                <a:satOff val="0"/>
                <a:lumOff val="0"/>
                <a:alphaOff val="0"/>
                <a:alpha val="9000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8580" tIns="68580" rIns="68580" bIns="68580" numCol="1" spcCol="1270" anchor="ctr" anchorCtr="0">
              <a:noAutofit/>
            </a:bodyPr>
            <a:lstStyle/>
            <a:p>
              <a:pPr lvl="0" algn="just" defTabSz="800100">
                <a:lnSpc>
                  <a:spcPct val="100000"/>
                </a:lnSpc>
                <a:spcBef>
                  <a:spcPts val="0"/>
                </a:spcBef>
                <a:spcAft>
                  <a:spcPts val="600"/>
                </a:spcAft>
                <a:defRPr/>
              </a:pPr>
              <a:r>
                <a:rPr lang="es-ES" sz="1800" b="1" i="1" u="sng"/>
                <a:t>…</a:t>
              </a:r>
              <a:r>
                <a:rPr lang="es-ES" sz="1800" b="0" i="1"/>
                <a:t>Este régimen </a:t>
              </a:r>
              <a:r>
                <a:rPr lang="es-ES" sz="1800" b="1" i="1"/>
                <a:t>se aplica aun en infracción de la organización plural</a:t>
              </a:r>
              <a:r>
                <a:rPr lang="es-ES" sz="1800" b="0" i="1"/>
                <a:t>, si se tratare de obligaciones contraídas mediante títulos valores, por contratos entre ausentes, de adhesión o concluidos mediante formularios, salvo cuando el 3ero tuviere conocimiento efectivo de que el acto se celebra en infracción de la representación plural.</a:t>
              </a:r>
              <a:endParaRPr lang="es-ES" sz="1800" b="1" i="1"/>
            </a:p>
          </p:txBody>
        </p:sp>
      </p:grpSp>
      <p:sp>
        <p:nvSpPr>
          <p:cNvPr id="6" name="2 Marcador de contenido" hidden="0"/>
          <p:cNvSpPr txBox="1"/>
          <p:nvPr isPhoto="0" userDrawn="0"/>
        </p:nvSpPr>
        <p:spPr bwMode="auto">
          <a:xfrm>
            <a:off x="571472" y="3429019"/>
            <a:ext cx="8072494" cy="3000377"/>
          </a:xfrm>
          <a:prstGeom prst="rect">
            <a:avLst/>
          </a:prstGeom>
        </p:spPr>
        <p:txBody>
          <a:bodyPr/>
          <a:lstStyle/>
          <a:p>
            <a:pPr marL="273050" indent="-273050" algn="just">
              <a:spcBef>
                <a:spcPts val="600"/>
              </a:spcBef>
              <a:spcAft>
                <a:spcPts val="600"/>
              </a:spcAft>
              <a:buClr>
                <a:schemeClr val="accent1"/>
              </a:buClr>
              <a:buSzPct val="85000"/>
              <a:buFont typeface="Wingdings 2"/>
              <a:buChar char=""/>
              <a:defRPr/>
            </a:pPr>
            <a:r>
              <a:rPr lang="es-ES" sz="1700" b="1">
                <a:solidFill>
                  <a:schemeClr val="accent6">
                    <a:lumMod val="75000"/>
                  </a:schemeClr>
                </a:solidFill>
                <a:latin typeface="+mn-lt"/>
                <a:cs typeface="+mn-cs"/>
              </a:rPr>
              <a:t>contratos </a:t>
            </a:r>
            <a:r>
              <a:rPr lang="es-ES" sz="1700" b="1">
                <a:solidFill>
                  <a:schemeClr val="accent6">
                    <a:lumMod val="75000"/>
                  </a:schemeClr>
                </a:solidFill>
                <a:latin typeface="+mn-lt"/>
                <a:cs typeface="+mn-cs"/>
              </a:rPr>
              <a:t>celebrados en infracción al régimen de representación plural</a:t>
            </a:r>
            <a:endParaRPr/>
          </a:p>
          <a:p>
            <a:pPr algn="just">
              <a:spcBef>
                <a:spcPts val="600"/>
              </a:spcBef>
              <a:spcAft>
                <a:spcPts val="600"/>
              </a:spcAft>
              <a:defRPr/>
            </a:pPr>
            <a:r>
              <a:rPr lang="es-ES" sz="1600"/>
              <a:t> S</a:t>
            </a:r>
            <a:r>
              <a:rPr lang="es-ES" sz="1600"/>
              <a:t>on inoponibles a la sociedad</a:t>
            </a:r>
            <a:endParaRPr/>
          </a:p>
          <a:p>
            <a:pPr algn="just">
              <a:spcBef>
                <a:spcPts val="600"/>
              </a:spcBef>
              <a:spcAft>
                <a:spcPts val="600"/>
              </a:spcAft>
              <a:buFont typeface="Wingdings"/>
              <a:buChar char="à"/>
              <a:defRPr/>
            </a:pPr>
            <a:r>
              <a:rPr lang="es-ES" sz="1600"/>
              <a:t>El </a:t>
            </a:r>
            <a:r>
              <a:rPr lang="es-ES" sz="1600"/>
              <a:t>3ero puede hacer valer el contrato contra la sociedad y por lo tanto la sociedad queda </a:t>
            </a:r>
            <a:r>
              <a:rPr lang="es-ES" sz="1600"/>
              <a:t>obligada.</a:t>
            </a:r>
            <a:endParaRPr lang="es-ES" sz="1600"/>
          </a:p>
          <a:p>
            <a:pPr algn="just">
              <a:spcBef>
                <a:spcPts val="600"/>
              </a:spcBef>
              <a:spcAft>
                <a:spcPts val="600"/>
              </a:spcAft>
              <a:buFont typeface="Wingdings"/>
              <a:buChar char="à"/>
              <a:defRPr/>
            </a:pPr>
            <a:r>
              <a:rPr lang="es-ES" sz="1600"/>
              <a:t> </a:t>
            </a:r>
            <a:r>
              <a:rPr lang="es-ES" sz="1600"/>
              <a:t>N</a:t>
            </a:r>
            <a:r>
              <a:rPr lang="es-ES" sz="1600"/>
              <a:t>o opera con 3ero con conocimiento efectivo de que el acto se celebra en infracción de la representación plural (3ero de mala fe)</a:t>
            </a:r>
            <a:endParaRPr/>
          </a:p>
          <a:p>
            <a:pPr algn="just">
              <a:spcBef>
                <a:spcPts val="600"/>
              </a:spcBef>
              <a:spcAft>
                <a:spcPts val="600"/>
              </a:spcAft>
              <a:defRPr/>
            </a:pPr>
            <a:r>
              <a:rPr lang="es-ES" sz="1600"/>
              <a:t> Ca</a:t>
            </a:r>
            <a:r>
              <a:rPr lang="es-ES" sz="1600"/>
              <a:t>rga probatoria </a:t>
            </a:r>
            <a:r>
              <a:rPr lang="es-ES" sz="1600"/>
              <a:t> </a:t>
            </a:r>
            <a:r>
              <a:rPr lang="es-ES" sz="1600"/>
              <a:t>a cargo de la sociedad.</a:t>
            </a:r>
            <a:endParaRPr/>
          </a:p>
          <a:p>
            <a:pPr algn="just">
              <a:spcBef>
                <a:spcPts val="600"/>
              </a:spcBef>
              <a:spcAft>
                <a:spcPts val="600"/>
              </a:spcAft>
              <a:defRPr/>
            </a:pPr>
            <a:endParaRPr lang="es-ES"/>
          </a:p>
          <a:p>
            <a:pPr algn="just">
              <a:spcBef>
                <a:spcPts val="600"/>
              </a:spcBef>
              <a:spcAft>
                <a:spcPts val="600"/>
              </a:spcAft>
              <a:defRPr/>
            </a:pPr>
            <a:endParaRPr lang="es-ES" b="1">
              <a:solidFill>
                <a:schemeClr val="accent6">
                  <a:lumMod val="75000"/>
                </a:schemeClr>
              </a:solidFill>
              <a:latin typeface="+mn-lt"/>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 name="1 Título" hidden="0"/>
          <p:cNvSpPr txBox="1"/>
          <p:nvPr isPhoto="0" userDrawn="0"/>
        </p:nvSpPr>
        <p:spPr bwMode="auto">
          <a:xfrm>
            <a:off x="214313" y="381000"/>
            <a:ext cx="8534400" cy="758825"/>
          </a:xfrm>
          <a:prstGeom prst="rect">
            <a:avLst/>
          </a:prstGeom>
          <a:noFill/>
          <a:ln w="9525">
            <a:noFill/>
            <a:miter lim="800000"/>
            <a:headEnd/>
            <a:tailEnd/>
          </a:ln>
        </p:spPr>
        <p:txBody>
          <a:bodyPr anchor="b"/>
          <a:lstStyle/>
          <a:p>
            <a:pPr>
              <a:defRPr/>
            </a:pPr>
            <a:r>
              <a:rPr lang="es-ES" sz="2400" b="1">
                <a:solidFill>
                  <a:srgbClr val="7B9899"/>
                </a:solidFill>
                <a:latin typeface="+mj-lt"/>
                <a:ea typeface="+mj-ea"/>
                <a:cs typeface="+mj-cs"/>
              </a:rPr>
              <a:t>Representación – Art. 58 LGS</a:t>
            </a:r>
            <a:endParaRPr/>
          </a:p>
        </p:txBody>
      </p:sp>
      <p:grpSp>
        <p:nvGrpSpPr>
          <p:cNvPr id="4" name="3 Diagrama" hidden="0"/>
          <p:cNvGrpSpPr/>
          <p:nvPr isPhoto="0" userDrawn="0"/>
        </p:nvGrpSpPr>
        <p:grpSpPr bwMode="auto">
          <a:xfrm>
            <a:off x="571472" y="1428735"/>
            <a:ext cx="8072494" cy="1928826"/>
          </a:xfrm>
        </p:grpSpPr>
        <p:sp>
          <p:nvSpPr>
            <p:cNvPr id="0" name="" hidden="0"/>
            <p:cNvSpPr/>
            <p:nvPr isPhoto="0" userDrawn="0"/>
          </p:nvSpPr>
          <p:spPr bwMode="auto">
            <a:xfrm>
              <a:off x="0" y="559899"/>
              <a:ext cx="8072494" cy="1282712"/>
            </a:xfrm>
            <a:prstGeom prst="roundRect">
              <a:avLst>
                <a:gd name="adj" fmla="val 16667"/>
              </a:avLst>
            </a:prstGeom>
            <a:solidFill>
              <a:schemeClr val="accent2">
                <a:hueOff val="0"/>
                <a:satOff val="0"/>
                <a:lumOff val="0"/>
                <a:alphaOff val="0"/>
                <a:alpha val="9000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8580" tIns="68580" rIns="68580" bIns="68580" numCol="1" spcCol="1270" anchor="ctr" anchorCtr="0">
              <a:noAutofit/>
            </a:bodyPr>
            <a:lstStyle/>
            <a:p>
              <a:pPr lvl="0" algn="just" defTabSz="800100">
                <a:lnSpc>
                  <a:spcPct val="100000"/>
                </a:lnSpc>
                <a:spcBef>
                  <a:spcPts val="0"/>
                </a:spcBef>
                <a:spcAft>
                  <a:spcPts val="600"/>
                </a:spcAft>
                <a:defRPr/>
              </a:pPr>
              <a:r>
                <a:rPr lang="es-ES" sz="1800" b="1" i="1"/>
                <a:t>ultimo </a:t>
              </a:r>
              <a:r>
                <a:rPr lang="es-ES" sz="1800" b="1" i="1"/>
                <a:t>parr</a:t>
              </a:r>
              <a:r>
                <a:rPr lang="es-ES" sz="1800" b="1" i="1"/>
                <a:t>.: Eficacia interna de las limitaciones </a:t>
              </a:r>
              <a:r>
                <a:rPr lang="es-ES" sz="1800" b="0" i="1"/>
                <a:t>Estas facultades legales de los administradores o representantes respecto de los terceros no afectan la validez interna de las restricciones contractuales y la responsabilidad por su infracción.</a:t>
              </a:r>
              <a:endParaRPr lang="es-ES" sz="1800" b="1" i="1"/>
            </a:p>
          </p:txBody>
        </p:sp>
      </p:grpSp>
      <p:sp>
        <p:nvSpPr>
          <p:cNvPr id="5" name="4 Rectángulo" hidden="0"/>
          <p:cNvSpPr/>
          <p:nvPr isPhoto="0" userDrawn="0"/>
        </p:nvSpPr>
        <p:spPr bwMode="auto">
          <a:xfrm>
            <a:off x="1285852" y="3732116"/>
            <a:ext cx="6715156" cy="1554272"/>
          </a:xfrm>
          <a:prstGeom prst="rect">
            <a:avLst/>
          </a:prstGeom>
        </p:spPr>
        <p:txBody>
          <a:bodyPr wrap="square">
            <a:spAutoFit/>
          </a:bodyPr>
          <a:lstStyle/>
          <a:p>
            <a:pPr lvl="0" algn="ctr">
              <a:lnSpc>
                <a:spcPct val="100000"/>
              </a:lnSpc>
              <a:spcBef>
                <a:spcPts val="600"/>
              </a:spcBef>
              <a:spcAft>
                <a:spcPts val="600"/>
              </a:spcAft>
              <a:defRPr/>
            </a:pPr>
            <a:r>
              <a:rPr lang="es-ES"/>
              <a:t>El contrato constitutivo puede contener limitaciones internas a las facultades de representación. </a:t>
            </a:r>
            <a:endParaRPr/>
          </a:p>
          <a:p>
            <a:pPr lvl="0" algn="ctr">
              <a:lnSpc>
                <a:spcPct val="100000"/>
              </a:lnSpc>
              <a:spcBef>
                <a:spcPts val="600"/>
              </a:spcBef>
              <a:spcAft>
                <a:spcPts val="600"/>
              </a:spcAft>
              <a:defRPr/>
            </a:pPr>
            <a:endParaRPr lang="es-ES" sz="800"/>
          </a:p>
          <a:p>
            <a:pPr lvl="0" algn="ctr">
              <a:defRPr/>
            </a:pPr>
            <a:r>
              <a:rPr lang="es-ES"/>
              <a:t>Limitaciones </a:t>
            </a:r>
            <a:r>
              <a:rPr lang="es-ES"/>
              <a:t> </a:t>
            </a:r>
            <a:r>
              <a:rPr lang="es-ES"/>
              <a:t>inoponibles a 3eros      		            (ya que si no se afectaría la seguridad de los negocios).</a:t>
            </a:r>
            <a:endParaRPr lang="es-E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1 Marcador de texto" hidden="0"/>
          <p:cNvSpPr>
            <a:spLocks noGrp="1"/>
          </p:cNvSpPr>
          <p:nvPr isPhoto="0" userDrawn="0">
            <p:ph type="body" idx="1" hasCustomPrompt="0"/>
          </p:nvPr>
        </p:nvSpPr>
        <p:spPr bwMode="auto">
          <a:xfrm>
            <a:off x="1368425" y="2743200"/>
            <a:ext cx="6480174" cy="1673225"/>
          </a:xfrm>
        </p:spPr>
        <p:txBody>
          <a:bodyPr/>
          <a:lstStyle/>
          <a:p>
            <a:pPr>
              <a:defRPr/>
            </a:pPr>
            <a:r>
              <a:rPr lang="es-ES"/>
              <a:t>Trámite del art. 60 (LgS): </a:t>
            </a:r>
            <a:endParaRPr/>
          </a:p>
          <a:p>
            <a:pPr>
              <a:defRPr/>
            </a:pPr>
            <a:r>
              <a:rPr lang="es-ES"/>
              <a:t>Inscripción y publicación</a:t>
            </a:r>
            <a:endParaRPr lang="es-ES"/>
          </a:p>
        </p:txBody>
      </p:sp>
      <p:sp>
        <p:nvSpPr>
          <p:cNvPr id="21507" name="2 Título" hidden="0"/>
          <p:cNvSpPr>
            <a:spLocks noGrp="1"/>
          </p:cNvSpPr>
          <p:nvPr isPhoto="0" userDrawn="0">
            <p:ph type="title" hasCustomPrompt="0"/>
          </p:nvPr>
        </p:nvSpPr>
        <p:spPr bwMode="auto"/>
        <p:txBody>
          <a:bodyPr/>
          <a:lstStyle/>
          <a:p>
            <a:pPr>
              <a:defRPr/>
            </a:pPr>
            <a:r>
              <a:rPr lang="es-ES"/>
              <a:t>Nombramiento y cesación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 name="1 Título" hidden="0"/>
          <p:cNvSpPr txBox="1"/>
          <p:nvPr isPhoto="0" userDrawn="0"/>
        </p:nvSpPr>
        <p:spPr bwMode="auto">
          <a:xfrm>
            <a:off x="214313" y="381000"/>
            <a:ext cx="8534400" cy="758825"/>
          </a:xfrm>
          <a:prstGeom prst="rect">
            <a:avLst/>
          </a:prstGeom>
          <a:noFill/>
          <a:ln w="9525">
            <a:noFill/>
            <a:miter lim="800000"/>
            <a:headEnd/>
            <a:tailEnd/>
          </a:ln>
        </p:spPr>
        <p:txBody>
          <a:bodyPr anchor="b"/>
          <a:lstStyle/>
          <a:p>
            <a:pPr>
              <a:defRPr/>
            </a:pPr>
            <a:r>
              <a:rPr lang="es-ES" sz="2400" b="1">
                <a:solidFill>
                  <a:srgbClr val="7B9899"/>
                </a:solidFill>
                <a:latin typeface="+mj-lt"/>
                <a:ea typeface="+mj-ea"/>
                <a:cs typeface="+mj-cs"/>
              </a:rPr>
              <a:t>Designación es en el contrato constitutivo o </a:t>
            </a:r>
            <a:r>
              <a:rPr lang="es-ES" sz="2400" b="1">
                <a:solidFill>
                  <a:srgbClr val="7B9899"/>
                </a:solidFill>
                <a:latin typeface="+mj-lt"/>
                <a:ea typeface="+mj-ea"/>
                <a:cs typeface="+mj-cs"/>
              </a:rPr>
              <a:t>posteriormente – Inscripción art. 60 LGS</a:t>
            </a:r>
            <a:endParaRPr lang="es-ES" sz="2400" b="1">
              <a:solidFill>
                <a:srgbClr val="7B9899"/>
              </a:solidFill>
              <a:latin typeface="+mj-lt"/>
              <a:ea typeface="+mj-ea"/>
              <a:cs typeface="+mj-cs"/>
            </a:endParaRPr>
          </a:p>
        </p:txBody>
      </p:sp>
      <p:grpSp>
        <p:nvGrpSpPr>
          <p:cNvPr id="4" name="3 Diagrama" hidden="0"/>
          <p:cNvGrpSpPr/>
          <p:nvPr isPhoto="0" userDrawn="0"/>
        </p:nvGrpSpPr>
        <p:grpSpPr bwMode="auto">
          <a:xfrm>
            <a:off x="571472" y="1500174"/>
            <a:ext cx="7929618" cy="4857784"/>
          </a:xfrm>
        </p:grpSpPr>
        <p:sp>
          <p:nvSpPr>
            <p:cNvPr id="0" name="" hidden="0"/>
            <p:cNvSpPr/>
            <p:nvPr isPhoto="0" userDrawn="0"/>
          </p:nvSpPr>
          <p:spPr bwMode="auto">
            <a:xfrm>
              <a:off x="0" y="39515"/>
              <a:ext cx="7929618" cy="540119"/>
            </a:xfrm>
            <a:prstGeom prst="roundRect">
              <a:avLst>
                <a:gd name="adj" fmla="val 16667"/>
              </a:avLst>
            </a:prstGeom>
            <a:solidFill>
              <a:schemeClr val="accent3">
                <a:shade val="80000"/>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0960" tIns="60960" rIns="60960" bIns="60960" numCol="1" spcCol="1270" anchor="ctr" anchorCtr="0">
              <a:noAutofit/>
            </a:bodyPr>
            <a:lstStyle/>
            <a:p>
              <a:pPr lvl="0" algn="just" defTabSz="711200">
                <a:lnSpc>
                  <a:spcPct val="100000"/>
                </a:lnSpc>
                <a:spcBef>
                  <a:spcPts val="0"/>
                </a:spcBef>
                <a:spcAft>
                  <a:spcPts val="0"/>
                </a:spcAft>
                <a:defRPr/>
              </a:pPr>
              <a:r>
                <a:rPr lang="es-ES" sz="1600" b="1"/>
                <a:t>Facultad de elegirlos</a:t>
              </a:r>
              <a:endParaRPr lang="es-ES" sz="1600" b="1"/>
            </a:p>
          </p:txBody>
        </p:sp>
        <p:sp>
          <p:nvSpPr>
            <p:cNvPr id="0" name="" hidden="0"/>
            <p:cNvSpPr/>
            <p:nvPr isPhoto="0" userDrawn="0"/>
          </p:nvSpPr>
          <p:spPr bwMode="auto">
            <a:xfrm>
              <a:off x="0" y="602386"/>
              <a:ext cx="7929618" cy="987390"/>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51765" tIns="20320" rIns="113792" bIns="20320" numCol="1" spcCol="1270" anchor="t" anchorCtr="0">
              <a:noAutofit/>
            </a:bodyPr>
            <a:lstStyle/>
            <a:p>
              <a:pPr marL="171450" lvl="1" indent="-171450" algn="just" defTabSz="711200">
                <a:lnSpc>
                  <a:spcPct val="100000"/>
                </a:lnSpc>
                <a:spcBef>
                  <a:spcPts val="0"/>
                </a:spcBef>
                <a:spcAft>
                  <a:spcPts val="0"/>
                </a:spcAft>
                <a:buChar char="••"/>
                <a:defRPr/>
              </a:pPr>
              <a:r>
                <a:rPr lang="es-ES" sz="1600"/>
                <a:t>En principio corresponde a los socios</a:t>
              </a:r>
              <a:endParaRPr lang="es-ES" sz="1600" b="0"/>
            </a:p>
            <a:p>
              <a:pPr marL="171450" lvl="1" indent="-171450" algn="just" defTabSz="711200">
                <a:lnSpc>
                  <a:spcPct val="100000"/>
                </a:lnSpc>
                <a:spcBef>
                  <a:spcPts val="0"/>
                </a:spcBef>
                <a:spcAft>
                  <a:spcPts val="0"/>
                </a:spcAft>
                <a:buChar char="••"/>
                <a:defRPr/>
              </a:pPr>
              <a:r>
                <a:rPr lang="es-ES" sz="1600" b="0"/>
                <a:t>Voto acumulativo</a:t>
              </a:r>
              <a:endParaRPr lang="es-ES" sz="1600" b="0"/>
            </a:p>
            <a:p>
              <a:pPr marL="171450" lvl="1" indent="-171450" algn="just" defTabSz="711200">
                <a:lnSpc>
                  <a:spcPct val="100000"/>
                </a:lnSpc>
                <a:spcBef>
                  <a:spcPts val="0"/>
                </a:spcBef>
                <a:spcAft>
                  <a:spcPts val="0"/>
                </a:spcAft>
                <a:buChar char="••"/>
                <a:defRPr/>
              </a:pPr>
              <a:r>
                <a:rPr lang="es-ES" sz="1600" b="0"/>
                <a:t>Por categoría o clase de acciones</a:t>
              </a:r>
              <a:endParaRPr lang="es-ES" sz="1600" b="0"/>
            </a:p>
            <a:p>
              <a:pPr marL="171450" lvl="1" indent="-171450" algn="just" defTabSz="711200">
                <a:lnSpc>
                  <a:spcPct val="100000"/>
                </a:lnSpc>
                <a:spcBef>
                  <a:spcPts val="0"/>
                </a:spcBef>
                <a:spcAft>
                  <a:spcPts val="0"/>
                </a:spcAft>
                <a:buChar char="••"/>
                <a:defRPr/>
              </a:pPr>
              <a:r>
                <a:rPr lang="es-ES" sz="1600" b="0"/>
                <a:t>Consejo de vigilancia</a:t>
              </a:r>
              <a:endParaRPr lang="es-ES" sz="1600" b="0"/>
            </a:p>
          </p:txBody>
        </p:sp>
        <p:sp>
          <p:nvSpPr>
            <p:cNvPr id="0" name="" hidden="0"/>
            <p:cNvSpPr/>
            <p:nvPr isPhoto="0" userDrawn="0"/>
          </p:nvSpPr>
          <p:spPr bwMode="auto">
            <a:xfrm>
              <a:off x="0" y="1648973"/>
              <a:ext cx="7929618" cy="458103"/>
            </a:xfrm>
            <a:prstGeom prst="roundRect">
              <a:avLst>
                <a:gd name="adj" fmla="val 16667"/>
              </a:avLst>
            </a:prstGeom>
            <a:solidFill>
              <a:schemeClr val="accent3">
                <a:shade val="80000"/>
                <a:hueOff val="2561"/>
                <a:satOff val="375"/>
                <a:lumOff val="6795"/>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0960" tIns="60960" rIns="60960" bIns="60960" numCol="1" spcCol="1270" anchor="ctr" anchorCtr="0">
              <a:noAutofit/>
            </a:bodyPr>
            <a:lstStyle/>
            <a:p>
              <a:pPr lvl="0" algn="just" defTabSz="711200">
                <a:lnSpc>
                  <a:spcPct val="100000"/>
                </a:lnSpc>
                <a:spcBef>
                  <a:spcPts val="0"/>
                </a:spcBef>
                <a:spcAft>
                  <a:spcPts val="0"/>
                </a:spcAft>
                <a:defRPr/>
              </a:pPr>
              <a:r>
                <a:rPr lang="es-ES" sz="1600" b="1" i="0"/>
                <a:t>Inscripción y publicación</a:t>
              </a:r>
              <a:endParaRPr lang="es-ES" sz="1600" b="1"/>
            </a:p>
          </p:txBody>
        </p:sp>
        <p:sp>
          <p:nvSpPr>
            <p:cNvPr id="0" name="" hidden="0"/>
            <p:cNvSpPr/>
            <p:nvPr isPhoto="0" userDrawn="0"/>
          </p:nvSpPr>
          <p:spPr bwMode="auto">
            <a:xfrm>
              <a:off x="0" y="2107360"/>
              <a:ext cx="7929618" cy="596160"/>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51765" tIns="20320" rIns="113792" bIns="20320" numCol="1" spcCol="1270" anchor="t" anchorCtr="0">
              <a:noAutofit/>
            </a:bodyPr>
            <a:lstStyle/>
            <a:p>
              <a:pPr marL="171450" lvl="1" indent="-171450" algn="l" defTabSz="711200">
                <a:lnSpc>
                  <a:spcPct val="100000"/>
                </a:lnSpc>
                <a:spcBef>
                  <a:spcPts val="0"/>
                </a:spcBef>
                <a:spcAft>
                  <a:spcPts val="0"/>
                </a:spcAft>
                <a:buChar char="••"/>
                <a:defRPr/>
              </a:pPr>
              <a:r>
                <a:rPr lang="es-ES" sz="1600" b="0" i="0"/>
                <a:t>Toda designación o cesación de administradores debe ser inscripta en los registros correspondientes e incorporada al respectivo legajo de la sociedad.</a:t>
              </a:r>
              <a:endParaRPr lang="es-ES" sz="1600" b="0" i="0"/>
            </a:p>
          </p:txBody>
        </p:sp>
        <p:sp>
          <p:nvSpPr>
            <p:cNvPr id="0" name="" hidden="0"/>
            <p:cNvSpPr/>
            <p:nvPr isPhoto="0" userDrawn="0"/>
          </p:nvSpPr>
          <p:spPr bwMode="auto">
            <a:xfrm>
              <a:off x="0" y="2703523"/>
              <a:ext cx="7929618" cy="495775"/>
            </a:xfrm>
            <a:prstGeom prst="roundRect">
              <a:avLst>
                <a:gd name="adj" fmla="val 16667"/>
              </a:avLst>
            </a:prstGeom>
            <a:solidFill>
              <a:schemeClr val="accent3">
                <a:shade val="80000"/>
                <a:hueOff val="5122"/>
                <a:satOff val="750"/>
                <a:lumOff val="1359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0960" tIns="60960" rIns="60960" bIns="60960" numCol="1" spcCol="1270" anchor="ctr" anchorCtr="0">
              <a:noAutofit/>
            </a:bodyPr>
            <a:lstStyle/>
            <a:p>
              <a:pPr lvl="0" algn="l" defTabSz="711200">
                <a:lnSpc>
                  <a:spcPct val="100000"/>
                </a:lnSpc>
                <a:spcBef>
                  <a:spcPts val="0"/>
                </a:spcBef>
                <a:spcAft>
                  <a:spcPts val="0"/>
                </a:spcAft>
                <a:defRPr/>
              </a:pPr>
              <a:r>
                <a:rPr lang="es-ES" sz="1600" b="1" i="0"/>
                <a:t>Falta de inscripción </a:t>
              </a:r>
              <a:endParaRPr lang="es-ES" sz="1600" b="1" i="0"/>
            </a:p>
          </p:txBody>
        </p:sp>
        <p:sp>
          <p:nvSpPr>
            <p:cNvPr id="0" name="" hidden="0"/>
            <p:cNvSpPr/>
            <p:nvPr isPhoto="0" userDrawn="0"/>
          </p:nvSpPr>
          <p:spPr bwMode="auto">
            <a:xfrm>
              <a:off x="0" y="3268804"/>
              <a:ext cx="7929618" cy="596160"/>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51765" tIns="20320" rIns="113792" bIns="20320" numCol="1" spcCol="1270" anchor="t" anchorCtr="0">
              <a:noAutofit/>
            </a:bodyPr>
            <a:lstStyle/>
            <a:p>
              <a:pPr marL="171450" lvl="1" indent="-171450" algn="l" defTabSz="711200">
                <a:lnSpc>
                  <a:spcPct val="100000"/>
                </a:lnSpc>
                <a:spcBef>
                  <a:spcPts val="0"/>
                </a:spcBef>
                <a:spcAft>
                  <a:spcPts val="0"/>
                </a:spcAft>
                <a:buChar char="••"/>
                <a:defRPr/>
              </a:pPr>
              <a:r>
                <a:rPr lang="es-ES" sz="1600" b="0" i="0"/>
                <a:t>Hará aplicable el art. 12, sin las excepciones que el mismo prevé.</a:t>
              </a:r>
              <a:endParaRPr lang="es-ES" sz="1600" b="0" i="0"/>
            </a:p>
          </p:txBody>
        </p:sp>
        <p:sp>
          <p:nvSpPr>
            <p:cNvPr id="0" name="" hidden="0"/>
            <p:cNvSpPr/>
            <p:nvPr isPhoto="0" userDrawn="0"/>
          </p:nvSpPr>
          <p:spPr bwMode="auto">
            <a:xfrm>
              <a:off x="0" y="3713225"/>
              <a:ext cx="7929618" cy="508883"/>
            </a:xfrm>
            <a:prstGeom prst="roundRect">
              <a:avLst>
                <a:gd name="adj" fmla="val 16667"/>
              </a:avLst>
            </a:prstGeom>
            <a:solidFill>
              <a:schemeClr val="accent3">
                <a:shade val="80000"/>
                <a:hueOff val="7683"/>
                <a:satOff val="1125"/>
                <a:lumOff val="20385"/>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0960" tIns="60960" rIns="60960" bIns="60960" numCol="1" spcCol="1270" anchor="ctr" anchorCtr="0">
              <a:noAutofit/>
            </a:bodyPr>
            <a:lstStyle/>
            <a:p>
              <a:pPr lvl="0" algn="l" defTabSz="711200">
                <a:lnSpc>
                  <a:spcPct val="100000"/>
                </a:lnSpc>
                <a:spcBef>
                  <a:spcPts val="0"/>
                </a:spcBef>
                <a:spcAft>
                  <a:spcPts val="0"/>
                </a:spcAft>
                <a:defRPr/>
              </a:pPr>
              <a:r>
                <a:rPr lang="es-ES" sz="1600" b="1"/>
                <a:t>Publicación</a:t>
              </a:r>
              <a:endParaRPr lang="es-ES" sz="1600" b="1" i="1"/>
            </a:p>
          </p:txBody>
        </p:sp>
        <p:sp>
          <p:nvSpPr>
            <p:cNvPr id="0" name="" hidden="0"/>
            <p:cNvSpPr/>
            <p:nvPr isPhoto="0" userDrawn="0"/>
          </p:nvSpPr>
          <p:spPr bwMode="auto">
            <a:xfrm>
              <a:off x="0" y="4222108"/>
              <a:ext cx="7929618" cy="596160"/>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51765" tIns="20320" rIns="113792" bIns="20320" numCol="1" spcCol="1270" anchor="t" anchorCtr="0">
              <a:noAutofit/>
            </a:bodyPr>
            <a:lstStyle/>
            <a:p>
              <a:pPr marL="171450" lvl="1" indent="-171450" algn="l" defTabSz="711200">
                <a:lnSpc>
                  <a:spcPct val="100000"/>
                </a:lnSpc>
                <a:spcBef>
                  <a:spcPts val="0"/>
                </a:spcBef>
                <a:spcAft>
                  <a:spcPts val="0"/>
                </a:spcAft>
                <a:buChar char="••"/>
                <a:defRPr/>
              </a:pPr>
              <a:r>
                <a:rPr lang="es-ES" sz="1600" b="0"/>
                <a:t>SRL o </a:t>
              </a:r>
              <a:r>
                <a:rPr lang="es-ES" sz="1600" b="0"/>
                <a:t>SxA</a:t>
              </a:r>
              <a:r>
                <a:rPr lang="es-ES" sz="1600" b="0"/>
                <a:t> </a:t>
              </a:r>
              <a:r>
                <a:rPr lang="es-ES" sz="1600" b="0"/>
                <a:t> </a:t>
              </a:r>
              <a:r>
                <a:rPr lang="es-ES" sz="1600" b="0"/>
                <a:t>publicarse x 1 día en el diario de publicaciones legales de la jurisdicción que corresponda. </a:t>
              </a:r>
              <a:endParaRPr lang="es-ES" sz="1600" b="0" i="1"/>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 name="1 Título" hidden="0"/>
          <p:cNvSpPr txBox="1"/>
          <p:nvPr isPhoto="0" userDrawn="0"/>
        </p:nvSpPr>
        <p:spPr bwMode="auto">
          <a:xfrm>
            <a:off x="214313" y="381000"/>
            <a:ext cx="8534400" cy="758825"/>
          </a:xfrm>
          <a:prstGeom prst="rect">
            <a:avLst/>
          </a:prstGeom>
          <a:noFill/>
          <a:ln w="9525">
            <a:noFill/>
            <a:miter lim="800000"/>
            <a:headEnd/>
            <a:tailEnd/>
          </a:ln>
        </p:spPr>
        <p:txBody>
          <a:bodyPr anchor="b"/>
          <a:lstStyle/>
          <a:p>
            <a:pPr>
              <a:defRPr/>
            </a:pPr>
            <a:r>
              <a:rPr lang="es-ES" sz="2400" b="1">
                <a:solidFill>
                  <a:srgbClr val="7B9899"/>
                </a:solidFill>
                <a:latin typeface="+mj-lt"/>
                <a:ea typeface="+mj-ea"/>
                <a:cs typeface="+mj-cs"/>
              </a:rPr>
              <a:t>Artículo 12 LGS – Modificaciones no inscriptas</a:t>
            </a:r>
            <a:endParaRPr/>
          </a:p>
        </p:txBody>
      </p:sp>
      <p:grpSp>
        <p:nvGrpSpPr>
          <p:cNvPr id="4" name="3 Diagrama" hidden="0"/>
          <p:cNvGrpSpPr/>
          <p:nvPr isPhoto="0" userDrawn="0"/>
        </p:nvGrpSpPr>
        <p:grpSpPr bwMode="auto">
          <a:xfrm>
            <a:off x="857224" y="1571612"/>
            <a:ext cx="7500990" cy="2857520"/>
          </a:xfrm>
        </p:grpSpPr>
        <p:sp>
          <p:nvSpPr>
            <p:cNvPr id="0" name="" hidden="0"/>
            <p:cNvSpPr/>
            <p:nvPr isPhoto="0" userDrawn="0"/>
          </p:nvSpPr>
          <p:spPr bwMode="auto">
            <a:xfrm>
              <a:off x="0" y="142877"/>
              <a:ext cx="7500990" cy="2211196"/>
            </a:xfrm>
            <a:prstGeom prst="rect">
              <a:avLst/>
            </a:prstGeom>
            <a:solidFill>
              <a:schemeClr val="lt1">
                <a:hueOff val="0"/>
                <a:satOff val="0"/>
                <a:lumOff val="0"/>
                <a:alphaOff val="0"/>
                <a:alpha val="90000"/>
              </a:schemeClr>
            </a:solidFill>
            <a:ln>
              <a:noFill/>
            </a:ln>
            <a:effectLst/>
          </p:spPr>
          <p:style>
            <a:lnRef idx="0">
              <a:srgbClr val="000000"/>
            </a:lnRef>
            <a:fillRef idx="1">
              <a:srgbClr val="000000"/>
            </a:fillRef>
            <a:effectRef idx="0">
              <a:srgbClr val="000000"/>
            </a:effectRef>
            <a:fontRef idx="minor"/>
          </p:style>
          <p:txBody>
            <a:bodyPr spcFirstLastPara="0" vert="horz" wrap="square" lIns="582159" tIns="604012" rIns="582159" bIns="113792" numCol="1" spcCol="1270" anchor="t" anchorCtr="0">
              <a:noAutofit/>
            </a:bodyPr>
            <a:lstStyle/>
            <a:p>
              <a:pPr marL="171450" lvl="1" indent="-171450" algn="just" defTabSz="711200">
                <a:lnSpc>
                  <a:spcPct val="100000"/>
                </a:lnSpc>
                <a:spcBef>
                  <a:spcPts val="0"/>
                </a:spcBef>
                <a:spcAft>
                  <a:spcPts val="1200"/>
                </a:spcAft>
                <a:buChar char="••"/>
                <a:defRPr/>
              </a:pPr>
              <a:r>
                <a:rPr lang="es-ES" sz="1600" b="0" i="1"/>
                <a:t>Las modificaciones no inscriptas regularmente obligan a los socios otorgantes.</a:t>
              </a:r>
              <a:endParaRPr lang="es-ES" sz="1600" b="0" i="1"/>
            </a:p>
            <a:p>
              <a:pPr marL="171450" lvl="1" indent="-171450" algn="just" defTabSz="711200">
                <a:lnSpc>
                  <a:spcPct val="100000"/>
                </a:lnSpc>
                <a:spcBef>
                  <a:spcPts val="0"/>
                </a:spcBef>
                <a:spcAft>
                  <a:spcPts val="1200"/>
                </a:spcAft>
                <a:buChar char="••"/>
                <a:defRPr/>
              </a:pPr>
              <a:r>
                <a:rPr lang="es-ES" sz="1600" b="0" i="1"/>
                <a:t>Son inoponibles a los terceros, no obstante, estos pueden alegarlas contra la sociedad y los socios, </a:t>
              </a:r>
              <a:r>
                <a:rPr lang="es-ES" sz="1600" b="0" i="1" strike="sngStrike"/>
                <a:t>salvo en las SxA y en las SRL.</a:t>
              </a:r>
              <a:endParaRPr lang="es-ES" sz="1600" b="0" i="1" strike="sngStrike"/>
            </a:p>
            <a:p>
              <a:pPr marL="171450" lvl="1" indent="-171450" algn="just" defTabSz="711200">
                <a:lnSpc>
                  <a:spcPct val="100000"/>
                </a:lnSpc>
                <a:spcBef>
                  <a:spcPts val="0"/>
                </a:spcBef>
                <a:spcAft>
                  <a:spcPts val="1200"/>
                </a:spcAft>
                <a:buChar char="••"/>
                <a:defRPr/>
              </a:pPr>
              <a:endParaRPr lang="es-ES" sz="1600" b="0" i="1" strike="noStrike"/>
            </a:p>
          </p:txBody>
        </p:sp>
        <p:sp>
          <p:nvSpPr>
            <p:cNvPr id="0" name="" hidden="0"/>
            <p:cNvSpPr/>
            <p:nvPr isPhoto="0" userDrawn="0"/>
          </p:nvSpPr>
          <p:spPr bwMode="auto">
            <a:xfrm>
              <a:off x="358157" y="25449"/>
              <a:ext cx="6196762" cy="565272"/>
            </a:xfrm>
            <a:prstGeom prst="roundRect">
              <a:avLst>
                <a:gd name="adj" fmla="val 16667"/>
              </a:avLst>
            </a:prstGeom>
            <a:solidFill>
              <a:schemeClr val="accent6">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198464" tIns="0" rIns="198464" bIns="0" numCol="1" spcCol="1270" anchor="ctr" anchorCtr="0">
              <a:noAutofit/>
            </a:bodyPr>
            <a:lstStyle/>
            <a:p>
              <a:pPr lvl="0" algn="just" defTabSz="711200">
                <a:lnSpc>
                  <a:spcPct val="100000"/>
                </a:lnSpc>
                <a:spcBef>
                  <a:spcPts val="0"/>
                </a:spcBef>
                <a:spcAft>
                  <a:spcPts val="1200"/>
                </a:spcAft>
                <a:defRPr/>
              </a:pPr>
              <a:r>
                <a:rPr lang="es-ES" sz="1600" b="1" i="0"/>
                <a:t>Ineficacia para la sociedad y los terceros</a:t>
              </a:r>
              <a:endParaRPr lang="es-ES" sz="1600" b="1"/>
            </a:p>
          </p:txBody>
        </p:sp>
      </p:grpSp>
      <p:grpSp>
        <p:nvGrpSpPr>
          <p:cNvPr id="5" name="4 Diagrama" hidden="0"/>
          <p:cNvGrpSpPr/>
          <p:nvPr isPhoto="0" userDrawn="0"/>
        </p:nvGrpSpPr>
        <p:grpSpPr bwMode="auto">
          <a:xfrm>
            <a:off x="714348" y="2714620"/>
            <a:ext cx="8358246" cy="4143380"/>
          </a:xfrm>
        </p:grpSpPr>
        <p:sp>
          <p:nvSpPr>
            <p:cNvPr id="0" name="" hidden="0"/>
            <p:cNvSpPr/>
            <p:nvPr isPhoto="0" userDrawn="0"/>
          </p:nvSpPr>
          <p:spPr bwMode="auto">
            <a:xfrm>
              <a:off x="214347" y="1311452"/>
              <a:ext cx="6215108" cy="408533"/>
            </a:xfrm>
            <a:prstGeom prst="roundRect">
              <a:avLst>
                <a:gd name="adj" fmla="val 16667"/>
              </a:avLst>
            </a:prstGeom>
            <a:solidFill>
              <a:schemeClr val="accent6">
                <a:shade val="50000"/>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0960" tIns="60960" rIns="60960" bIns="60960" numCol="1" spcCol="1270" anchor="ctr" anchorCtr="0">
              <a:noAutofit/>
            </a:bodyPr>
            <a:lstStyle/>
            <a:p>
              <a:pPr lvl="0" algn="just" defTabSz="711200">
                <a:lnSpc>
                  <a:spcPct val="150000"/>
                </a:lnSpc>
                <a:spcBef>
                  <a:spcPts val="0"/>
                </a:spcBef>
                <a:spcAft>
                  <a:spcPts val="600"/>
                </a:spcAft>
                <a:defRPr/>
              </a:pPr>
              <a:r>
                <a:rPr lang="es-ES" sz="1600" b="1" i="0"/>
                <a:t>Administrador no inscripto</a:t>
              </a:r>
              <a:endParaRPr lang="es-ES" sz="1600" b="1" i="0"/>
            </a:p>
          </p:txBody>
        </p:sp>
        <p:sp>
          <p:nvSpPr>
            <p:cNvPr id="0" name="" hidden="0"/>
            <p:cNvSpPr/>
            <p:nvPr isPhoto="0" userDrawn="0"/>
          </p:nvSpPr>
          <p:spPr bwMode="auto">
            <a:xfrm>
              <a:off x="0" y="1746036"/>
              <a:ext cx="8358246" cy="1059840"/>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65374" tIns="20320" rIns="113792" bIns="20320" numCol="1" spcCol="1270" anchor="t" anchorCtr="0">
              <a:noAutofit/>
            </a:bodyPr>
            <a:lstStyle/>
            <a:p>
              <a:pPr marL="171450" lvl="1" indent="-171450" algn="just" defTabSz="711200">
                <a:lnSpc>
                  <a:spcPct val="150000"/>
                </a:lnSpc>
                <a:spcBef>
                  <a:spcPts val="0"/>
                </a:spcBef>
                <a:spcAft>
                  <a:spcPts val="600"/>
                </a:spcAft>
                <a:buChar char="••"/>
                <a:defRPr/>
              </a:pPr>
              <a:r>
                <a:rPr lang="es-ES" sz="1600" b="0" i="0"/>
                <a:t>Frente a los 3eros:</a:t>
              </a:r>
              <a:endParaRPr lang="es-ES" sz="1600" b="0" i="0"/>
            </a:p>
          </p:txBody>
        </p:sp>
      </p:grpSp>
      <p:grpSp>
        <p:nvGrpSpPr>
          <p:cNvPr id="6" name="5 Diagrama" hidden="0"/>
          <p:cNvGrpSpPr/>
          <p:nvPr isPhoto="0" userDrawn="0"/>
        </p:nvGrpSpPr>
        <p:grpSpPr bwMode="auto">
          <a:xfrm>
            <a:off x="2143108" y="5286388"/>
            <a:ext cx="4714908" cy="1428760"/>
          </a:xfrm>
        </p:grpSpPr>
        <p:sp>
          <p:nvSpPr>
            <p:cNvPr id="0" name="" hidden="0"/>
            <p:cNvSpPr/>
            <p:nvPr isPhoto="0" userDrawn="0"/>
          </p:nvSpPr>
          <p:spPr bwMode="auto">
            <a:xfrm>
              <a:off x="1381" y="390803"/>
              <a:ext cx="1682909" cy="673162"/>
            </a:xfrm>
            <a:prstGeom prst="chevron">
              <a:avLst>
                <a:gd name="adj" fmla="val 50000"/>
              </a:avLst>
            </a:prstGeom>
            <a:solidFill>
              <a:schemeClr val="accent6">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48006" tIns="16002" rIns="16002" bIns="16002" numCol="1" spcCol="1270" anchor="ctr" anchorCtr="0">
              <a:noAutofit/>
            </a:bodyPr>
            <a:lstStyle/>
            <a:p>
              <a:pPr lvl="0" algn="ctr" defTabSz="533400">
                <a:lnSpc>
                  <a:spcPct val="90000"/>
                </a:lnSpc>
                <a:spcBef>
                  <a:spcPts val="0"/>
                </a:spcBef>
                <a:spcAft>
                  <a:spcPts val="0"/>
                </a:spcAft>
                <a:defRPr/>
              </a:pPr>
              <a:r>
                <a:rPr lang="es-ES" sz="1200">
                  <a:solidFill>
                    <a:schemeClr val="tx1"/>
                  </a:solidFill>
                </a:rPr>
                <a:t>Con conocimiento</a:t>
              </a:r>
              <a:endParaRPr lang="es-ES" sz="1200">
                <a:solidFill>
                  <a:schemeClr val="tx1"/>
                </a:solidFill>
              </a:endParaRPr>
            </a:p>
          </p:txBody>
        </p:sp>
        <p:sp>
          <p:nvSpPr>
            <p:cNvPr id="0" name="" hidden="0"/>
            <p:cNvSpPr/>
            <p:nvPr isPhoto="0" userDrawn="0"/>
          </p:nvSpPr>
          <p:spPr bwMode="auto">
            <a:xfrm>
              <a:off x="1515999" y="377798"/>
              <a:ext cx="1682909" cy="673162"/>
            </a:xfrm>
            <a:prstGeom prst="chevron">
              <a:avLst>
                <a:gd name="adj" fmla="val 50000"/>
              </a:avLst>
            </a:prstGeom>
            <a:solidFill>
              <a:schemeClr val="accent6">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48006" tIns="16002" rIns="16002" bIns="16002" numCol="1" spcCol="1270" anchor="ctr" anchorCtr="0">
              <a:noAutofit/>
            </a:bodyPr>
            <a:lstStyle/>
            <a:p>
              <a:pPr lvl="0" algn="ctr" defTabSz="533400">
                <a:lnSpc>
                  <a:spcPct val="90000"/>
                </a:lnSpc>
                <a:spcBef>
                  <a:spcPts val="0"/>
                </a:spcBef>
                <a:spcAft>
                  <a:spcPts val="0"/>
                </a:spcAft>
                <a:defRPr/>
              </a:pPr>
              <a:r>
                <a:rPr lang="es-ES" sz="1200">
                  <a:solidFill>
                    <a:schemeClr val="tx1"/>
                  </a:solidFill>
                </a:rPr>
                <a:t>La sociedad debe probar</a:t>
              </a:r>
              <a:endParaRPr lang="es-ES" sz="1200">
                <a:solidFill>
                  <a:schemeClr val="tx1"/>
                </a:solidFill>
              </a:endParaRPr>
            </a:p>
          </p:txBody>
        </p:sp>
        <p:sp>
          <p:nvSpPr>
            <p:cNvPr id="0" name="" hidden="0"/>
            <p:cNvSpPr/>
            <p:nvPr isPhoto="0" userDrawn="0"/>
          </p:nvSpPr>
          <p:spPr bwMode="auto">
            <a:xfrm>
              <a:off x="3030617" y="377798"/>
              <a:ext cx="1682909" cy="673162"/>
            </a:xfrm>
            <a:prstGeom prst="chevron">
              <a:avLst>
                <a:gd name="adj" fmla="val 50000"/>
              </a:avLst>
            </a:prstGeom>
            <a:solidFill>
              <a:schemeClr val="accent6">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48006" tIns="16002" rIns="16002" bIns="16002" numCol="1" spcCol="1270" anchor="ctr" anchorCtr="0">
              <a:noAutofit/>
            </a:bodyPr>
            <a:lstStyle/>
            <a:p>
              <a:pPr lvl="0" algn="ctr" defTabSz="533400">
                <a:lnSpc>
                  <a:spcPct val="90000"/>
                </a:lnSpc>
                <a:spcBef>
                  <a:spcPts val="0"/>
                </a:spcBef>
                <a:spcAft>
                  <a:spcPts val="0"/>
                </a:spcAft>
                <a:defRPr/>
              </a:pPr>
              <a:r>
                <a:rPr lang="es-ES" sz="1200">
                  <a:solidFill>
                    <a:schemeClr val="tx1"/>
                  </a:solidFill>
                </a:rPr>
                <a:t>OPONIBLE</a:t>
              </a:r>
              <a:endParaRPr lang="es-ES" sz="1200">
                <a:solidFill>
                  <a:schemeClr val="tx1"/>
                </a:solidFill>
              </a:endParaRPr>
            </a:p>
          </p:txBody>
        </p:sp>
      </p:grpSp>
      <p:grpSp>
        <p:nvGrpSpPr>
          <p:cNvPr id="7" name="6 Diagrama" hidden="0"/>
          <p:cNvGrpSpPr/>
          <p:nvPr isPhoto="0" userDrawn="0"/>
        </p:nvGrpSpPr>
        <p:grpSpPr bwMode="auto">
          <a:xfrm>
            <a:off x="2000232" y="4572032"/>
            <a:ext cx="4929222" cy="1357298"/>
          </a:xfrm>
        </p:grpSpPr>
        <p:sp>
          <p:nvSpPr>
            <p:cNvPr id="0" name="" hidden="0"/>
            <p:cNvSpPr/>
            <p:nvPr isPhoto="0" userDrawn="0"/>
          </p:nvSpPr>
          <p:spPr bwMode="auto">
            <a:xfrm>
              <a:off x="1444" y="326768"/>
              <a:ext cx="1759403" cy="703761"/>
            </a:xfrm>
            <a:prstGeom prst="chevron">
              <a:avLst>
                <a:gd name="adj" fmla="val 50000"/>
              </a:avLst>
            </a:prstGeom>
            <a:solidFill>
              <a:schemeClr val="accent6">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48006" tIns="16002" rIns="16002" bIns="16002" numCol="1" spcCol="1270" anchor="ctr" anchorCtr="0">
              <a:noAutofit/>
            </a:bodyPr>
            <a:lstStyle/>
            <a:p>
              <a:pPr lvl="0" algn="ctr" defTabSz="533400">
                <a:lnSpc>
                  <a:spcPct val="90000"/>
                </a:lnSpc>
                <a:spcBef>
                  <a:spcPts val="0"/>
                </a:spcBef>
                <a:spcAft>
                  <a:spcPts val="0"/>
                </a:spcAft>
                <a:defRPr/>
              </a:pPr>
              <a:r>
                <a:rPr lang="es-ES" sz="1200">
                  <a:solidFill>
                    <a:schemeClr val="tx1"/>
                  </a:solidFill>
                </a:rPr>
                <a:t>Sin conocimiento</a:t>
              </a:r>
              <a:endParaRPr lang="es-ES" sz="1200">
                <a:solidFill>
                  <a:schemeClr val="tx1"/>
                </a:solidFill>
              </a:endParaRPr>
            </a:p>
          </p:txBody>
        </p:sp>
        <p:sp>
          <p:nvSpPr>
            <p:cNvPr id="0" name="" hidden="0"/>
            <p:cNvSpPr/>
            <p:nvPr isPhoto="0" userDrawn="0"/>
          </p:nvSpPr>
          <p:spPr bwMode="auto">
            <a:xfrm>
              <a:off x="1584907" y="326768"/>
              <a:ext cx="1759403" cy="703761"/>
            </a:xfrm>
            <a:prstGeom prst="chevron">
              <a:avLst>
                <a:gd name="adj" fmla="val 50000"/>
              </a:avLst>
            </a:prstGeom>
            <a:solidFill>
              <a:schemeClr val="accent6">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48006" tIns="16002" rIns="16002" bIns="16002" numCol="1" spcCol="1270" anchor="ctr" anchorCtr="0">
              <a:noAutofit/>
            </a:bodyPr>
            <a:lstStyle/>
            <a:p>
              <a:pPr lvl="0" algn="ctr" defTabSz="533400">
                <a:lnSpc>
                  <a:spcPct val="90000"/>
                </a:lnSpc>
                <a:spcBef>
                  <a:spcPts val="0"/>
                </a:spcBef>
                <a:spcAft>
                  <a:spcPts val="0"/>
                </a:spcAft>
                <a:defRPr/>
              </a:pPr>
              <a:r>
                <a:rPr lang="es-ES" sz="1200">
                  <a:solidFill>
                    <a:schemeClr val="tx1"/>
                  </a:solidFill>
                </a:rPr>
                <a:t>Exige cumplimiento a la sociedad</a:t>
              </a:r>
              <a:endParaRPr lang="es-ES" sz="1200">
                <a:solidFill>
                  <a:schemeClr val="tx1"/>
                </a:solidFill>
              </a:endParaRPr>
            </a:p>
          </p:txBody>
        </p:sp>
        <p:sp>
          <p:nvSpPr>
            <p:cNvPr id="0" name="" hidden="0"/>
            <p:cNvSpPr/>
            <p:nvPr isPhoto="0" userDrawn="0"/>
          </p:nvSpPr>
          <p:spPr bwMode="auto">
            <a:xfrm>
              <a:off x="3168372" y="326768"/>
              <a:ext cx="1759403" cy="703761"/>
            </a:xfrm>
            <a:prstGeom prst="chevron">
              <a:avLst>
                <a:gd name="adj" fmla="val 50000"/>
              </a:avLst>
            </a:prstGeom>
            <a:solidFill>
              <a:schemeClr val="accent6">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48006" tIns="16002" rIns="16002" bIns="16002" numCol="1" spcCol="1270" anchor="ctr" anchorCtr="0">
              <a:noAutofit/>
            </a:bodyPr>
            <a:lstStyle/>
            <a:p>
              <a:pPr lvl="0" algn="ctr" defTabSz="533400">
                <a:lnSpc>
                  <a:spcPct val="90000"/>
                </a:lnSpc>
                <a:spcBef>
                  <a:spcPts val="0"/>
                </a:spcBef>
                <a:spcAft>
                  <a:spcPts val="0"/>
                </a:spcAft>
                <a:defRPr/>
              </a:pPr>
              <a:r>
                <a:rPr lang="es-ES" sz="1200">
                  <a:solidFill>
                    <a:schemeClr val="tx1"/>
                  </a:solidFill>
                </a:rPr>
                <a:t>INOPONIBLE</a:t>
              </a:r>
              <a:endParaRPr lang="es-ES" sz="1200">
                <a:solidFill>
                  <a:schemeClr val="tx1"/>
                </a:solidFill>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2" name="Picture 3" hidden="0"/>
          <p:cNvPicPr>
            <a:picLocks noChangeAspect="1" noChangeArrowheads="1"/>
          </p:cNvPicPr>
          <p:nvPr isPhoto="0" userDrawn="0"/>
        </p:nvPicPr>
        <p:blipFill>
          <a:blip r:embed="rId2"/>
          <a:stretch/>
        </p:blipFill>
        <p:spPr bwMode="auto">
          <a:xfrm>
            <a:off x="1795446" y="1613257"/>
            <a:ext cx="419100" cy="1419225"/>
          </a:xfrm>
          <a:prstGeom prst="rect">
            <a:avLst/>
          </a:prstGeom>
          <a:noFill/>
          <a:ln w="9525">
            <a:noFill/>
            <a:miter lim="800000"/>
            <a:headEnd/>
            <a:tailEnd/>
          </a:ln>
          <a:effectLst/>
        </p:spPr>
      </p:pic>
      <p:pic>
        <p:nvPicPr>
          <p:cNvPr id="3" name="Picture 4" hidden="0"/>
          <p:cNvPicPr>
            <a:picLocks noChangeAspect="1" noChangeArrowheads="1"/>
          </p:cNvPicPr>
          <p:nvPr isPhoto="0" userDrawn="0"/>
        </p:nvPicPr>
        <p:blipFill>
          <a:blip r:embed="rId3"/>
          <a:stretch/>
        </p:blipFill>
        <p:spPr bwMode="auto">
          <a:xfrm>
            <a:off x="1000100" y="1643050"/>
            <a:ext cx="466725" cy="1409700"/>
          </a:xfrm>
          <a:prstGeom prst="rect">
            <a:avLst/>
          </a:prstGeom>
          <a:noFill/>
          <a:ln w="9525">
            <a:noFill/>
            <a:miter lim="800000"/>
            <a:headEnd/>
            <a:tailEnd/>
          </a:ln>
          <a:effectLst/>
        </p:spPr>
      </p:pic>
      <p:pic>
        <p:nvPicPr>
          <p:cNvPr id="4" name="Picture 5" hidden="0"/>
          <p:cNvPicPr>
            <a:picLocks noChangeAspect="1" noChangeArrowheads="1"/>
          </p:cNvPicPr>
          <p:nvPr isPhoto="0" userDrawn="0"/>
        </p:nvPicPr>
        <p:blipFill>
          <a:blip r:embed="rId4"/>
          <a:stretch/>
        </p:blipFill>
        <p:spPr bwMode="auto">
          <a:xfrm>
            <a:off x="6804248" y="1592150"/>
            <a:ext cx="447675" cy="1352550"/>
          </a:xfrm>
          <a:prstGeom prst="rect">
            <a:avLst/>
          </a:prstGeom>
          <a:noFill/>
          <a:ln w="9525">
            <a:noFill/>
            <a:miter lim="800000"/>
            <a:headEnd/>
            <a:tailEnd/>
          </a:ln>
          <a:effectLst/>
        </p:spPr>
      </p:pic>
      <p:sp>
        <p:nvSpPr>
          <p:cNvPr id="9" name="8 Elipse" hidden="0"/>
          <p:cNvSpPr/>
          <p:nvPr isPhoto="0" userDrawn="0"/>
        </p:nvSpPr>
        <p:spPr bwMode="auto">
          <a:xfrm>
            <a:off x="857224" y="357166"/>
            <a:ext cx="1071570" cy="857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s-ES" b="1"/>
              <a:t>S.A.</a:t>
            </a:r>
            <a:endParaRPr lang="es-ES" b="1"/>
          </a:p>
        </p:txBody>
      </p:sp>
      <p:sp>
        <p:nvSpPr>
          <p:cNvPr id="13" name="12 Flecha a la derecha con bandas" hidden="0"/>
          <p:cNvSpPr/>
          <p:nvPr isPhoto="0" userDrawn="0"/>
        </p:nvSpPr>
        <p:spPr bwMode="auto">
          <a:xfrm>
            <a:off x="2214546" y="928670"/>
            <a:ext cx="4143404" cy="357190"/>
          </a:xfrm>
          <a:prstGeom prst="stripedRightArrow">
            <a:avLst>
              <a:gd name="adj1" fmla="val 50000"/>
              <a:gd name="adj2"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s-ES">
                <a:solidFill>
                  <a:srgbClr val="FF0000"/>
                </a:solidFill>
                <a:latin typeface="Arial Narrow"/>
              </a:rPr>
              <a:t>OBLIGACIÓN</a:t>
            </a:r>
            <a:endParaRPr lang="es-ES">
              <a:solidFill>
                <a:srgbClr val="FF0000"/>
              </a:solidFill>
              <a:latin typeface="Arial Narrow"/>
            </a:endParaRPr>
          </a:p>
        </p:txBody>
      </p:sp>
      <p:grpSp>
        <p:nvGrpSpPr>
          <p:cNvPr id="14" name="13 Grupo" hidden="0"/>
          <p:cNvGrpSpPr/>
          <p:nvPr isPhoto="0" userDrawn="0"/>
        </p:nvGrpSpPr>
        <p:grpSpPr bwMode="auto">
          <a:xfrm>
            <a:off x="1500165" y="3667757"/>
            <a:ext cx="6215106" cy="449280"/>
            <a:chOff x="0" y="24443"/>
            <a:chExt cx="6215106" cy="449280"/>
          </a:xfrm>
        </p:grpSpPr>
        <p:sp>
          <p:nvSpPr>
            <p:cNvPr id="27" name="26 Rectángulo redondeado" hidden="0"/>
            <p:cNvSpPr/>
            <p:nvPr isPhoto="0" userDrawn="0"/>
          </p:nvSpPr>
          <p:spPr bwMode="auto">
            <a:xfrm>
              <a:off x="0" y="24443"/>
              <a:ext cx="6215106" cy="449280"/>
            </a:xfrm>
            <a:prstGeom prst="roundRect">
              <a:avLst>
                <a:gd name="adj" fmla="val 16667"/>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8" name="27 Rectángulo" hidden="0"/>
            <p:cNvSpPr/>
            <p:nvPr isPhoto="0" userDrawn="0"/>
          </p:nvSpPr>
          <p:spPr bwMode="auto">
            <a:xfrm>
              <a:off x="21932" y="46375"/>
              <a:ext cx="6171242" cy="405416"/>
            </a:xfrm>
            <a:prstGeom prst="rect">
              <a:avLst/>
            </a:prstGeom>
          </p:spPr>
          <p:style>
            <a:lnRef idx="0">
              <a:srgbClr val="000000"/>
            </a:lnRef>
            <a:fillRef idx="0">
              <a:srgbClr val="000000"/>
            </a:fillRef>
            <a:effectRef idx="0">
              <a:srgbClr val="00000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ts val="0"/>
                </a:spcBef>
                <a:spcAft>
                  <a:spcPts val="0"/>
                </a:spcAft>
                <a:defRPr/>
              </a:pPr>
              <a:r>
                <a:rPr lang="es-ES" sz="1600" b="1"/>
                <a:t>FALTA DE INSCRIPCIÓN DE LA DESIGNACIÓN</a:t>
              </a:r>
              <a:endParaRPr lang="es-ES" sz="1600"/>
            </a:p>
          </p:txBody>
        </p:sp>
      </p:grpSp>
      <p:grpSp>
        <p:nvGrpSpPr>
          <p:cNvPr id="15" name="14 Grupo" hidden="0"/>
          <p:cNvGrpSpPr/>
          <p:nvPr isPhoto="0" userDrawn="0"/>
        </p:nvGrpSpPr>
        <p:grpSpPr bwMode="auto">
          <a:xfrm>
            <a:off x="1500165" y="4186157"/>
            <a:ext cx="6215106" cy="449280"/>
            <a:chOff x="0" y="542843"/>
            <a:chExt cx="6215106" cy="449280"/>
          </a:xfrm>
        </p:grpSpPr>
        <p:sp>
          <p:nvSpPr>
            <p:cNvPr id="25" name="24 Rectángulo redondeado" hidden="0"/>
            <p:cNvSpPr/>
            <p:nvPr isPhoto="0" userDrawn="0"/>
          </p:nvSpPr>
          <p:spPr bwMode="auto">
            <a:xfrm>
              <a:off x="0" y="542843"/>
              <a:ext cx="6215106" cy="449280"/>
            </a:xfrm>
            <a:prstGeom prst="roundRect">
              <a:avLst>
                <a:gd name="adj" fmla="val 16667"/>
              </a:avLst>
            </a:prstGeom>
          </p:spPr>
          <p:style>
            <a:lnRef idx="2">
              <a:schemeClr val="lt1">
                <a:hueOff val="0"/>
                <a:satOff val="0"/>
                <a:lumOff val="0"/>
                <a:alphaOff val="0"/>
              </a:schemeClr>
            </a:lnRef>
            <a:fillRef idx="1">
              <a:schemeClr val="accent2">
                <a:hueOff val="1932342"/>
                <a:satOff val="-20663"/>
                <a:lumOff val="5392"/>
                <a:alphaOff val="0"/>
              </a:schemeClr>
            </a:fillRef>
            <a:effectRef idx="0">
              <a:schemeClr val="accent2">
                <a:hueOff val="1932342"/>
                <a:satOff val="-20663"/>
                <a:lumOff val="5392"/>
                <a:alphaOff val="0"/>
              </a:schemeClr>
            </a:effectRef>
            <a:fontRef idx="minor">
              <a:schemeClr val="lt1"/>
            </a:fontRef>
          </p:style>
        </p:sp>
        <p:sp>
          <p:nvSpPr>
            <p:cNvPr id="26" name="25 Rectángulo" hidden="0"/>
            <p:cNvSpPr/>
            <p:nvPr isPhoto="0" userDrawn="0"/>
          </p:nvSpPr>
          <p:spPr bwMode="auto">
            <a:xfrm>
              <a:off x="21932" y="564775"/>
              <a:ext cx="6171242" cy="405416"/>
            </a:xfrm>
            <a:prstGeom prst="rect">
              <a:avLst/>
            </a:prstGeom>
          </p:spPr>
          <p:style>
            <a:lnRef idx="0">
              <a:srgbClr val="000000"/>
            </a:lnRef>
            <a:fillRef idx="0">
              <a:srgbClr val="000000"/>
            </a:fillRef>
            <a:effectRef idx="0">
              <a:srgbClr val="00000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ts val="0"/>
                </a:spcBef>
                <a:spcAft>
                  <a:spcPts val="0"/>
                </a:spcAft>
                <a:defRPr/>
              </a:pPr>
              <a:r>
                <a:rPr lang="es-ES" sz="1600"/>
                <a:t>OBLIGA A LOS SOCIOS</a:t>
              </a:r>
              <a:endParaRPr lang="es-ES" sz="1600"/>
            </a:p>
          </p:txBody>
        </p:sp>
      </p:grpSp>
      <p:grpSp>
        <p:nvGrpSpPr>
          <p:cNvPr id="16" name="15 Grupo" hidden="0"/>
          <p:cNvGrpSpPr/>
          <p:nvPr isPhoto="0" userDrawn="0"/>
        </p:nvGrpSpPr>
        <p:grpSpPr bwMode="auto">
          <a:xfrm>
            <a:off x="1500165" y="4704558"/>
            <a:ext cx="6215106" cy="449280"/>
            <a:chOff x="0" y="1061244"/>
            <a:chExt cx="6215106" cy="449280"/>
          </a:xfrm>
        </p:grpSpPr>
        <p:sp>
          <p:nvSpPr>
            <p:cNvPr id="23" name="22 Rectángulo redondeado" hidden="0"/>
            <p:cNvSpPr/>
            <p:nvPr isPhoto="0" userDrawn="0"/>
          </p:nvSpPr>
          <p:spPr bwMode="auto">
            <a:xfrm>
              <a:off x="0" y="1061244"/>
              <a:ext cx="6215106" cy="449280"/>
            </a:xfrm>
            <a:prstGeom prst="roundRect">
              <a:avLst>
                <a:gd name="adj" fmla="val 16667"/>
              </a:avLst>
            </a:prstGeom>
          </p:spPr>
          <p:style>
            <a:lnRef idx="2">
              <a:schemeClr val="lt1">
                <a:hueOff val="0"/>
                <a:satOff val="0"/>
                <a:lumOff val="0"/>
                <a:alphaOff val="0"/>
              </a:schemeClr>
            </a:lnRef>
            <a:fillRef idx="1">
              <a:schemeClr val="accent2">
                <a:hueOff val="3864684"/>
                <a:satOff val="-41326"/>
                <a:lumOff val="10784"/>
                <a:alphaOff val="0"/>
              </a:schemeClr>
            </a:fillRef>
            <a:effectRef idx="0">
              <a:schemeClr val="accent2">
                <a:hueOff val="3864684"/>
                <a:satOff val="-41326"/>
                <a:lumOff val="10784"/>
                <a:alphaOff val="0"/>
              </a:schemeClr>
            </a:effectRef>
            <a:fontRef idx="minor">
              <a:schemeClr val="lt1"/>
            </a:fontRef>
          </p:style>
        </p:sp>
        <p:sp>
          <p:nvSpPr>
            <p:cNvPr id="24" name="23 Rectángulo" hidden="0"/>
            <p:cNvSpPr/>
            <p:nvPr isPhoto="0" userDrawn="0"/>
          </p:nvSpPr>
          <p:spPr bwMode="auto">
            <a:xfrm>
              <a:off x="21932" y="1083176"/>
              <a:ext cx="6171242" cy="405416"/>
            </a:xfrm>
            <a:prstGeom prst="rect">
              <a:avLst/>
            </a:prstGeom>
          </p:spPr>
          <p:style>
            <a:lnRef idx="0">
              <a:srgbClr val="000000"/>
            </a:lnRef>
            <a:fillRef idx="0">
              <a:srgbClr val="000000"/>
            </a:fillRef>
            <a:effectRef idx="0">
              <a:srgbClr val="00000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ts val="0"/>
                </a:spcBef>
                <a:spcAft>
                  <a:spcPts val="0"/>
                </a:spcAft>
                <a:defRPr/>
              </a:pPr>
              <a:r>
                <a:rPr lang="es-ES" sz="1600"/>
                <a:t>INOPONIBLE FRENTE A 3EROS.</a:t>
              </a:r>
              <a:endParaRPr lang="es-ES" sz="1600"/>
            </a:p>
          </p:txBody>
        </p:sp>
      </p:grpSp>
      <p:grpSp>
        <p:nvGrpSpPr>
          <p:cNvPr id="17" name="16 Grupo" hidden="0"/>
          <p:cNvGrpSpPr/>
          <p:nvPr isPhoto="0" userDrawn="0"/>
        </p:nvGrpSpPr>
        <p:grpSpPr bwMode="auto">
          <a:xfrm>
            <a:off x="1500165" y="5222958"/>
            <a:ext cx="6215106" cy="449280"/>
            <a:chOff x="0" y="1579644"/>
            <a:chExt cx="6215106" cy="449280"/>
          </a:xfrm>
        </p:grpSpPr>
        <p:sp>
          <p:nvSpPr>
            <p:cNvPr id="21" name="20 Rectángulo redondeado" hidden="0"/>
            <p:cNvSpPr/>
            <p:nvPr isPhoto="0" userDrawn="0"/>
          </p:nvSpPr>
          <p:spPr bwMode="auto">
            <a:xfrm>
              <a:off x="0" y="1579644"/>
              <a:ext cx="6215106" cy="449280"/>
            </a:xfrm>
            <a:prstGeom prst="roundRect">
              <a:avLst>
                <a:gd name="adj" fmla="val 16667"/>
              </a:avLst>
            </a:prstGeom>
          </p:spPr>
          <p:style>
            <a:lnRef idx="2">
              <a:schemeClr val="lt1">
                <a:hueOff val="0"/>
                <a:satOff val="0"/>
                <a:lumOff val="0"/>
                <a:alphaOff val="0"/>
              </a:schemeClr>
            </a:lnRef>
            <a:fillRef idx="1">
              <a:schemeClr val="accent2">
                <a:hueOff val="5797025"/>
                <a:satOff val="-61990"/>
                <a:lumOff val="16177"/>
                <a:alphaOff val="0"/>
              </a:schemeClr>
            </a:fillRef>
            <a:effectRef idx="0">
              <a:schemeClr val="accent2">
                <a:hueOff val="5797025"/>
                <a:satOff val="-61990"/>
                <a:lumOff val="16177"/>
                <a:alphaOff val="0"/>
              </a:schemeClr>
            </a:effectRef>
            <a:fontRef idx="minor">
              <a:schemeClr val="lt1"/>
            </a:fontRef>
          </p:style>
        </p:sp>
        <p:sp>
          <p:nvSpPr>
            <p:cNvPr id="22" name="21 Rectángulo" hidden="0"/>
            <p:cNvSpPr/>
            <p:nvPr isPhoto="0" userDrawn="0"/>
          </p:nvSpPr>
          <p:spPr bwMode="auto">
            <a:xfrm>
              <a:off x="21932" y="1601576"/>
              <a:ext cx="6171242" cy="405416"/>
            </a:xfrm>
            <a:prstGeom prst="rect">
              <a:avLst/>
            </a:prstGeom>
          </p:spPr>
          <p:style>
            <a:lnRef idx="0">
              <a:srgbClr val="000000"/>
            </a:lnRef>
            <a:fillRef idx="0">
              <a:srgbClr val="000000"/>
            </a:fillRef>
            <a:effectRef idx="0">
              <a:srgbClr val="00000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ts val="0"/>
                </a:spcBef>
                <a:spcAft>
                  <a:spcPts val="0"/>
                </a:spcAft>
                <a:defRPr/>
              </a:pPr>
              <a:r>
                <a:rPr lang="es-ES" sz="1600"/>
                <a:t>3EROS. PUEDEN HACERLAS VALER CONTRA LA SOCIEDAD</a:t>
              </a:r>
              <a:endParaRPr lang="es-ES" sz="1600"/>
            </a:p>
          </p:txBody>
        </p:sp>
      </p:grpSp>
      <p:grpSp>
        <p:nvGrpSpPr>
          <p:cNvPr id="18" name="17 Grupo" hidden="0"/>
          <p:cNvGrpSpPr/>
          <p:nvPr isPhoto="0" userDrawn="0"/>
        </p:nvGrpSpPr>
        <p:grpSpPr bwMode="auto">
          <a:xfrm>
            <a:off x="1500165" y="5765802"/>
            <a:ext cx="6215106" cy="449280"/>
            <a:chOff x="0" y="2122488"/>
            <a:chExt cx="6215106" cy="449280"/>
          </a:xfrm>
        </p:grpSpPr>
        <p:sp>
          <p:nvSpPr>
            <p:cNvPr id="19" name="18 Rectángulo redondeado" hidden="0"/>
            <p:cNvSpPr/>
            <p:nvPr isPhoto="0" userDrawn="0"/>
          </p:nvSpPr>
          <p:spPr bwMode="auto">
            <a:xfrm>
              <a:off x="0" y="2122488"/>
              <a:ext cx="6215106" cy="449280"/>
            </a:xfrm>
            <a:prstGeom prst="roundRect">
              <a:avLst>
                <a:gd name="adj" fmla="val 16667"/>
              </a:avLst>
            </a:prstGeom>
          </p:spPr>
          <p:style>
            <a:lnRef idx="2">
              <a:schemeClr val="lt1">
                <a:hueOff val="0"/>
                <a:satOff val="0"/>
                <a:lumOff val="0"/>
                <a:alphaOff val="0"/>
              </a:schemeClr>
            </a:lnRef>
            <a:fillRef idx="1">
              <a:schemeClr val="accent2">
                <a:hueOff val="7729367"/>
                <a:satOff val="-82653"/>
                <a:lumOff val="21569"/>
                <a:alphaOff val="0"/>
              </a:schemeClr>
            </a:fillRef>
            <a:effectRef idx="0">
              <a:schemeClr val="accent2">
                <a:hueOff val="7729367"/>
                <a:satOff val="-82653"/>
                <a:lumOff val="21569"/>
                <a:alphaOff val="0"/>
              </a:schemeClr>
            </a:effectRef>
            <a:fontRef idx="minor">
              <a:schemeClr val="lt1"/>
            </a:fontRef>
          </p:style>
        </p:sp>
        <p:sp>
          <p:nvSpPr>
            <p:cNvPr id="20" name="19 Rectángulo" hidden="0"/>
            <p:cNvSpPr/>
            <p:nvPr isPhoto="0" userDrawn="0"/>
          </p:nvSpPr>
          <p:spPr bwMode="auto">
            <a:xfrm>
              <a:off x="21932" y="2144420"/>
              <a:ext cx="6171242" cy="405416"/>
            </a:xfrm>
            <a:prstGeom prst="rect">
              <a:avLst/>
            </a:prstGeom>
          </p:spPr>
          <p:style>
            <a:lnRef idx="0">
              <a:srgbClr val="000000"/>
            </a:lnRef>
            <a:fillRef idx="0">
              <a:srgbClr val="000000"/>
            </a:fillRef>
            <a:effectRef idx="0">
              <a:srgbClr val="00000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ts val="0"/>
                </a:spcBef>
                <a:spcAft>
                  <a:spcPts val="0"/>
                </a:spcAft>
                <a:defRPr/>
              </a:pPr>
              <a:r>
                <a:rPr lang="es-ES" sz="1600"/>
                <a:t>SALVO	 </a:t>
              </a:r>
              <a:r>
                <a:rPr lang="es-ES" sz="1600"/>
                <a:t></a:t>
              </a:r>
              <a:r>
                <a:rPr lang="es-ES" sz="1600"/>
                <a:t> 3EROS DE MALA FE (OPONIBILIDAD)</a:t>
              </a:r>
              <a:endParaRPr lang="es-ES" sz="1600"/>
            </a:p>
          </p:txBody>
        </p:sp>
      </p:grpSp>
      <p:sp>
        <p:nvSpPr>
          <p:cNvPr id="29" name="28 Flecha a la derecha con bandas" hidden="0"/>
          <p:cNvSpPr/>
          <p:nvPr isPhoto="0" userDrawn="0"/>
        </p:nvSpPr>
        <p:spPr bwMode="auto">
          <a:xfrm flipH="1">
            <a:off x="2214546" y="571480"/>
            <a:ext cx="4071966" cy="357190"/>
          </a:xfrm>
          <a:prstGeom prst="stripedRightArrow">
            <a:avLst>
              <a:gd name="adj1" fmla="val 50000"/>
              <a:gd name="adj2"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s-ES">
                <a:solidFill>
                  <a:srgbClr val="FF0000"/>
                </a:solidFill>
                <a:latin typeface="Arial Narrow"/>
              </a:rPr>
              <a:t>OBLIGACIÓN</a:t>
            </a:r>
            <a:endParaRPr lang="es-ES">
              <a:solidFill>
                <a:srgbClr val="FF0000"/>
              </a:solidFill>
              <a:latin typeface="Arial Narrow"/>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 name="1 Título" hidden="0"/>
          <p:cNvSpPr txBox="1"/>
          <p:nvPr isPhoto="0" userDrawn="0"/>
        </p:nvSpPr>
        <p:spPr bwMode="auto">
          <a:xfrm>
            <a:off x="214313" y="384159"/>
            <a:ext cx="8534400" cy="758825"/>
          </a:xfrm>
          <a:prstGeom prst="rect">
            <a:avLst/>
          </a:prstGeom>
          <a:noFill/>
          <a:ln w="9525">
            <a:noFill/>
            <a:miter lim="800000"/>
            <a:headEnd/>
            <a:tailEnd/>
          </a:ln>
        </p:spPr>
        <p:txBody>
          <a:bodyPr anchor="b"/>
          <a:lstStyle/>
          <a:p>
            <a:pPr>
              <a:defRPr/>
            </a:pPr>
            <a:r>
              <a:rPr lang="es-ES" sz="2400" b="1">
                <a:solidFill>
                  <a:srgbClr val="7B9899"/>
                </a:solidFill>
                <a:latin typeface="+mj-lt"/>
                <a:ea typeface="+mj-ea"/>
                <a:cs typeface="+mj-cs"/>
              </a:rPr>
              <a:t>Régimen de renuncia</a:t>
            </a:r>
            <a:endParaRPr/>
          </a:p>
        </p:txBody>
      </p:sp>
      <p:grpSp>
        <p:nvGrpSpPr>
          <p:cNvPr id="4" name="3 Diagrama" hidden="0"/>
          <p:cNvGrpSpPr/>
          <p:nvPr isPhoto="0" userDrawn="0"/>
        </p:nvGrpSpPr>
        <p:grpSpPr bwMode="auto">
          <a:xfrm>
            <a:off x="785786" y="1500174"/>
            <a:ext cx="7572428" cy="4714908"/>
          </a:xfrm>
        </p:grpSpPr>
        <p:sp>
          <p:nvSpPr>
            <p:cNvPr id="0" name="" hidden="0"/>
            <p:cNvSpPr/>
            <p:nvPr isPhoto="0" userDrawn="0"/>
          </p:nvSpPr>
          <p:spPr bwMode="auto">
            <a:xfrm>
              <a:off x="37" y="157776"/>
              <a:ext cx="7572352" cy="690862"/>
            </a:xfrm>
            <a:prstGeom prst="roundRect">
              <a:avLst>
                <a:gd name="adj" fmla="val 16667"/>
              </a:avLst>
            </a:prstGeom>
            <a:solidFill>
              <a:schemeClr val="dk2">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8580" tIns="68580" rIns="68580" bIns="68580" numCol="1" spcCol="1270" anchor="ctr" anchorCtr="0">
              <a:noAutofit/>
            </a:bodyPr>
            <a:lstStyle/>
            <a:p>
              <a:pPr lvl="0" algn="just" defTabSz="800100">
                <a:lnSpc>
                  <a:spcPct val="100000"/>
                </a:lnSpc>
                <a:spcBef>
                  <a:spcPts val="0"/>
                </a:spcBef>
                <a:spcAft>
                  <a:spcPts val="600"/>
                </a:spcAft>
                <a:defRPr/>
              </a:pPr>
              <a:r>
                <a:rPr lang="es-ES" sz="1800" b="1" i="0"/>
                <a:t>Sociedades de personas</a:t>
              </a:r>
              <a:endParaRPr lang="es-ES" sz="1800" b="1" i="0"/>
            </a:p>
          </p:txBody>
        </p:sp>
        <p:sp>
          <p:nvSpPr>
            <p:cNvPr id="0" name="" hidden="0"/>
            <p:cNvSpPr/>
            <p:nvPr isPhoto="0" userDrawn="0"/>
          </p:nvSpPr>
          <p:spPr bwMode="auto">
            <a:xfrm>
              <a:off x="0" y="894384"/>
              <a:ext cx="7572428" cy="1177312"/>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40425" tIns="22860" rIns="128016" bIns="22860" numCol="1" spcCol="1270" anchor="t" anchorCtr="0">
              <a:noAutofit/>
            </a:bodyPr>
            <a:lstStyle/>
            <a:p>
              <a:pPr marL="171450" lvl="1" indent="-171450" algn="just" defTabSz="800100">
                <a:lnSpc>
                  <a:spcPct val="100000"/>
                </a:lnSpc>
                <a:spcBef>
                  <a:spcPts val="0"/>
                </a:spcBef>
                <a:spcAft>
                  <a:spcPts val="600"/>
                </a:spcAft>
                <a:buChar char="••"/>
                <a:defRPr/>
              </a:pPr>
              <a:r>
                <a:rPr lang="es-ES" sz="1800"/>
                <a:t>En cualquier momento, salvo pacto en contrario en el acto constitutivo.</a:t>
              </a:r>
              <a:endParaRPr lang="es-ES" sz="1800" b="1" i="0"/>
            </a:p>
            <a:p>
              <a:pPr marL="171450" lvl="1" indent="-171450" algn="just" defTabSz="800100">
                <a:lnSpc>
                  <a:spcPct val="100000"/>
                </a:lnSpc>
                <a:spcBef>
                  <a:spcPts val="0"/>
                </a:spcBef>
                <a:spcAft>
                  <a:spcPts val="600"/>
                </a:spcAft>
                <a:buChar char="••"/>
                <a:defRPr/>
              </a:pPr>
              <a:r>
                <a:rPr lang="es-ES" sz="1800"/>
                <a:t>Responde de los perjuicios que ocasiona si la renuncia fuera dolosa o intempestiva. </a:t>
              </a:r>
              <a:endParaRPr lang="es-ES" sz="1800" b="1" i="0"/>
            </a:p>
          </p:txBody>
        </p:sp>
        <p:sp>
          <p:nvSpPr>
            <p:cNvPr id="0" name="" hidden="0"/>
            <p:cNvSpPr/>
            <p:nvPr isPhoto="0" userDrawn="0"/>
          </p:nvSpPr>
          <p:spPr bwMode="auto">
            <a:xfrm>
              <a:off x="0" y="2250988"/>
              <a:ext cx="7572428" cy="606526"/>
            </a:xfrm>
            <a:prstGeom prst="roundRect">
              <a:avLst>
                <a:gd name="adj" fmla="val 16667"/>
              </a:avLst>
            </a:prstGeom>
            <a:solidFill>
              <a:schemeClr val="dk2">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8580" tIns="68580" rIns="68580" bIns="68580" numCol="1" spcCol="1270" anchor="ctr" anchorCtr="0">
              <a:noAutofit/>
            </a:bodyPr>
            <a:lstStyle/>
            <a:p>
              <a:pPr lvl="0" algn="just" defTabSz="800100">
                <a:lnSpc>
                  <a:spcPct val="100000"/>
                </a:lnSpc>
                <a:spcBef>
                  <a:spcPts val="0"/>
                </a:spcBef>
                <a:spcAft>
                  <a:spcPts val="600"/>
                </a:spcAft>
                <a:defRPr/>
              </a:pPr>
              <a:r>
                <a:rPr lang="es-ES" sz="1800" b="1"/>
                <a:t>SRL y </a:t>
              </a:r>
              <a:r>
                <a:rPr lang="es-ES" sz="1800" b="1"/>
                <a:t>SxA</a:t>
              </a:r>
              <a:endParaRPr lang="es-ES" sz="1800" b="1" i="0"/>
            </a:p>
          </p:txBody>
        </p:sp>
        <p:sp>
          <p:nvSpPr>
            <p:cNvPr id="0" name="" hidden="0"/>
            <p:cNvSpPr/>
            <p:nvPr isPhoto="0" userDrawn="0"/>
          </p:nvSpPr>
          <p:spPr bwMode="auto">
            <a:xfrm>
              <a:off x="0" y="2932120"/>
              <a:ext cx="7572428" cy="1782787"/>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40425" tIns="22860" rIns="128016" bIns="22860" numCol="1" spcCol="1270" anchor="t" anchorCtr="0">
              <a:noAutofit/>
            </a:bodyPr>
            <a:lstStyle/>
            <a:p>
              <a:pPr marL="171450" lvl="1" indent="-171450" algn="just" defTabSz="800100">
                <a:lnSpc>
                  <a:spcPct val="100000"/>
                </a:lnSpc>
                <a:spcBef>
                  <a:spcPts val="0"/>
                </a:spcBef>
                <a:spcAft>
                  <a:spcPts val="600"/>
                </a:spcAft>
                <a:buChar char="••"/>
                <a:defRPr/>
              </a:pPr>
              <a:r>
                <a:rPr lang="es-ES" sz="1800"/>
                <a:t>No se desvincula automáticamente de la administración de la sociedad por el solo hecho de presentar su renuncia.</a:t>
              </a:r>
              <a:endParaRPr lang="es-ES" sz="1800" b="1" i="0"/>
            </a:p>
            <a:p>
              <a:pPr marL="171450" lvl="1" indent="-171450" algn="just" defTabSz="800100">
                <a:lnSpc>
                  <a:spcPct val="100000"/>
                </a:lnSpc>
                <a:spcBef>
                  <a:spcPts val="0"/>
                </a:spcBef>
                <a:spcAft>
                  <a:spcPts val="600"/>
                </a:spcAft>
                <a:buChar char="••"/>
                <a:defRPr/>
              </a:pPr>
              <a:r>
                <a:rPr lang="es-ES" sz="1800"/>
                <a:t>Es operativa cuando es aceptada por </a:t>
              </a:r>
              <a:r>
                <a:rPr lang="es-ES" sz="1800"/>
                <a:t>la gerencia / el </a:t>
              </a:r>
              <a:r>
                <a:rPr lang="es-ES" sz="1800"/>
                <a:t>directorio.</a:t>
              </a:r>
              <a:endParaRPr lang="es-ES" sz="1800" b="1" i="0"/>
            </a:p>
            <a:p>
              <a:pPr marL="171450" lvl="1" indent="-171450" algn="just" defTabSz="800100">
                <a:lnSpc>
                  <a:spcPct val="100000"/>
                </a:lnSpc>
                <a:spcBef>
                  <a:spcPts val="0"/>
                </a:spcBef>
                <a:spcAft>
                  <a:spcPts val="600"/>
                </a:spcAft>
                <a:buChar char="••"/>
                <a:defRPr/>
              </a:pPr>
              <a:r>
                <a:rPr lang="es-ES" sz="1800"/>
                <a:t>No debe afectar el funcionamiento regular de dicho órgano y no ser dolosa e intempestiva, debiendo en estos casos continuar en funciones hasta tanto la asamblea se pronuncie (art. 157 y 259).</a:t>
              </a:r>
              <a:endParaRPr lang="es-ES" sz="1800" b="1" i="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 name="1 Título" hidden="0"/>
          <p:cNvSpPr txBox="1"/>
          <p:nvPr isPhoto="0" userDrawn="0"/>
        </p:nvSpPr>
        <p:spPr bwMode="auto">
          <a:xfrm>
            <a:off x="214313" y="381000"/>
            <a:ext cx="8534400" cy="758825"/>
          </a:xfrm>
          <a:prstGeom prst="rect">
            <a:avLst/>
          </a:prstGeom>
          <a:noFill/>
          <a:ln w="9525">
            <a:noFill/>
            <a:miter lim="800000"/>
            <a:headEnd/>
            <a:tailEnd/>
          </a:ln>
        </p:spPr>
        <p:txBody>
          <a:bodyPr anchor="b"/>
          <a:lstStyle/>
          <a:p>
            <a:pPr>
              <a:defRPr/>
            </a:pPr>
            <a:r>
              <a:rPr lang="es-ES" sz="2400" b="1">
                <a:solidFill>
                  <a:srgbClr val="7B9899"/>
                </a:solidFill>
                <a:latin typeface="+mj-lt"/>
                <a:ea typeface="+mj-ea"/>
                <a:cs typeface="+mj-cs"/>
              </a:rPr>
              <a:t>Régimen de remoción</a:t>
            </a:r>
            <a:endParaRPr/>
          </a:p>
        </p:txBody>
      </p:sp>
      <p:grpSp>
        <p:nvGrpSpPr>
          <p:cNvPr id="4" name="3 Diagrama" hidden="0"/>
          <p:cNvGrpSpPr/>
          <p:nvPr isPhoto="0" userDrawn="0"/>
        </p:nvGrpSpPr>
        <p:grpSpPr bwMode="auto">
          <a:xfrm>
            <a:off x="428596" y="1428735"/>
            <a:ext cx="8143932" cy="5000660"/>
          </a:xfrm>
        </p:grpSpPr>
        <p:sp>
          <p:nvSpPr>
            <p:cNvPr id="0" name="" hidden="0"/>
            <p:cNvSpPr/>
            <p:nvPr isPhoto="0" userDrawn="0"/>
          </p:nvSpPr>
          <p:spPr bwMode="auto">
            <a:xfrm>
              <a:off x="69589" y="140286"/>
              <a:ext cx="4941982" cy="399224"/>
            </a:xfrm>
            <a:prstGeom prst="roundRect">
              <a:avLst>
                <a:gd name="adj" fmla="val 16667"/>
              </a:avLst>
            </a:prstGeom>
            <a:solidFill>
              <a:schemeClr val="accent1">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72390" tIns="72390" rIns="72390" bIns="72390" numCol="1" spcCol="1270" anchor="ctr" anchorCtr="0">
              <a:noAutofit/>
            </a:bodyPr>
            <a:lstStyle/>
            <a:p>
              <a:pPr lvl="0" algn="just" defTabSz="844550">
                <a:lnSpc>
                  <a:spcPct val="100000"/>
                </a:lnSpc>
                <a:spcBef>
                  <a:spcPts val="0"/>
                </a:spcBef>
                <a:spcAft>
                  <a:spcPts val="600"/>
                </a:spcAft>
                <a:defRPr/>
              </a:pPr>
              <a:r>
                <a:rPr lang="es-ES" sz="1900" b="1" i="0"/>
                <a:t>Sociedades de personas</a:t>
              </a:r>
              <a:endParaRPr lang="es-ES" sz="1900" b="1" i="0"/>
            </a:p>
          </p:txBody>
        </p:sp>
        <p:sp>
          <p:nvSpPr>
            <p:cNvPr id="0" name="" hidden="0"/>
            <p:cNvSpPr/>
            <p:nvPr isPhoto="0" userDrawn="0"/>
          </p:nvSpPr>
          <p:spPr bwMode="auto">
            <a:xfrm>
              <a:off x="0" y="562440"/>
              <a:ext cx="8143932" cy="794879"/>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58570" tIns="21590" rIns="120904" bIns="21590" numCol="1" spcCol="1270" anchor="t" anchorCtr="0">
              <a:noAutofit/>
            </a:bodyPr>
            <a:lstStyle/>
            <a:p>
              <a:pPr marL="171450" lvl="1" indent="-171450" algn="just" defTabSz="755650">
                <a:lnSpc>
                  <a:spcPct val="100000"/>
                </a:lnSpc>
                <a:spcBef>
                  <a:spcPts val="0"/>
                </a:spcBef>
                <a:spcAft>
                  <a:spcPts val="600"/>
                </a:spcAft>
                <a:buChar char="••"/>
                <a:defRPr/>
              </a:pPr>
              <a:r>
                <a:rPr lang="es-ES" sz="1700"/>
                <a:t>El contrato constitutivo puede prever la necesidad de justa causa para la remoción del o los administradores, en cuyo caso estos conservarán su cargo hasta la sentencia judicial, si negaran la existencia de aquella</a:t>
              </a:r>
              <a:endParaRPr lang="es-ES" sz="1700" b="1" i="0"/>
            </a:p>
          </p:txBody>
        </p:sp>
        <p:sp>
          <p:nvSpPr>
            <p:cNvPr id="0" name="" hidden="0"/>
            <p:cNvSpPr/>
            <p:nvPr isPhoto="0" userDrawn="0"/>
          </p:nvSpPr>
          <p:spPr bwMode="auto">
            <a:xfrm>
              <a:off x="69589" y="1469083"/>
              <a:ext cx="4941982" cy="375919"/>
            </a:xfrm>
            <a:prstGeom prst="roundRect">
              <a:avLst>
                <a:gd name="adj" fmla="val 16667"/>
              </a:avLst>
            </a:prstGeom>
            <a:solidFill>
              <a:schemeClr val="accent1">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72390" tIns="72390" rIns="72390" bIns="72390" numCol="1" spcCol="1270" anchor="ctr" anchorCtr="0">
              <a:noAutofit/>
            </a:bodyPr>
            <a:lstStyle/>
            <a:p>
              <a:pPr lvl="0" algn="just" defTabSz="844550">
                <a:lnSpc>
                  <a:spcPct val="100000"/>
                </a:lnSpc>
                <a:spcBef>
                  <a:spcPts val="0"/>
                </a:spcBef>
                <a:spcAft>
                  <a:spcPts val="600"/>
                </a:spcAft>
                <a:defRPr/>
              </a:pPr>
              <a:r>
                <a:rPr lang="es-ES" sz="1900" b="1"/>
                <a:t>SRL</a:t>
              </a:r>
              <a:endParaRPr lang="es-ES" sz="1900" b="1" i="0"/>
            </a:p>
          </p:txBody>
        </p:sp>
        <p:sp>
          <p:nvSpPr>
            <p:cNvPr id="0" name="" hidden="0"/>
            <p:cNvSpPr/>
            <p:nvPr isPhoto="0" userDrawn="0"/>
          </p:nvSpPr>
          <p:spPr bwMode="auto">
            <a:xfrm>
              <a:off x="0" y="1907874"/>
              <a:ext cx="8143932" cy="1235394"/>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58570" tIns="21590" rIns="120904" bIns="21590" numCol="1" spcCol="1270" anchor="t" anchorCtr="0">
              <a:noAutofit/>
            </a:bodyPr>
            <a:lstStyle/>
            <a:p>
              <a:pPr marL="171450" lvl="1" indent="-171450" algn="just" defTabSz="755650">
                <a:lnSpc>
                  <a:spcPct val="100000"/>
                </a:lnSpc>
                <a:spcBef>
                  <a:spcPts val="0"/>
                </a:spcBef>
                <a:spcAft>
                  <a:spcPts val="600"/>
                </a:spcAft>
                <a:buChar char="••"/>
                <a:defRPr/>
              </a:pPr>
              <a:r>
                <a:rPr lang="es-ES" sz="1700"/>
                <a:t>Solo puede limitarse la libre revocabilidad de los administradores, cuando su designación ha sido condición expresa de la constitución de la sociedad.</a:t>
              </a:r>
              <a:endParaRPr lang="es-ES" sz="1700" b="1" i="0"/>
            </a:p>
          </p:txBody>
        </p:sp>
        <p:sp>
          <p:nvSpPr>
            <p:cNvPr id="0" name="" hidden="0"/>
            <p:cNvSpPr/>
            <p:nvPr isPhoto="0" userDrawn="0"/>
          </p:nvSpPr>
          <p:spPr bwMode="auto">
            <a:xfrm>
              <a:off x="69589" y="2621656"/>
              <a:ext cx="4941982" cy="444138"/>
            </a:xfrm>
            <a:prstGeom prst="roundRect">
              <a:avLst>
                <a:gd name="adj" fmla="val 16667"/>
              </a:avLst>
            </a:prstGeom>
            <a:solidFill>
              <a:schemeClr val="accent1">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72390" tIns="72390" rIns="72390" bIns="72390" numCol="1" spcCol="1270" anchor="ctr" anchorCtr="0">
              <a:noAutofit/>
            </a:bodyPr>
            <a:lstStyle/>
            <a:p>
              <a:pPr lvl="0" algn="just" defTabSz="844550">
                <a:lnSpc>
                  <a:spcPct val="100000"/>
                </a:lnSpc>
                <a:spcBef>
                  <a:spcPts val="0"/>
                </a:spcBef>
                <a:spcAft>
                  <a:spcPts val="600"/>
                </a:spcAft>
                <a:defRPr/>
              </a:pPr>
              <a:r>
                <a:rPr lang="es-ES" sz="1900" b="1"/>
                <a:t>SxA</a:t>
              </a:r>
              <a:endParaRPr lang="es-ES" sz="1900" b="1" i="0"/>
            </a:p>
          </p:txBody>
        </p:sp>
        <p:sp>
          <p:nvSpPr>
            <p:cNvPr id="0" name="" hidden="0"/>
            <p:cNvSpPr/>
            <p:nvPr isPhoto="0" userDrawn="0"/>
          </p:nvSpPr>
          <p:spPr bwMode="auto">
            <a:xfrm>
              <a:off x="0" y="3114265"/>
              <a:ext cx="8143932" cy="794879"/>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58570" tIns="21590" rIns="120904" bIns="21590" numCol="1" spcCol="1270" anchor="t" anchorCtr="0">
              <a:noAutofit/>
            </a:bodyPr>
            <a:lstStyle/>
            <a:p>
              <a:pPr marL="171450" lvl="1" indent="-171450" algn="just" defTabSz="755650">
                <a:lnSpc>
                  <a:spcPct val="100000"/>
                </a:lnSpc>
                <a:spcBef>
                  <a:spcPts val="0"/>
                </a:spcBef>
                <a:spcAft>
                  <a:spcPts val="600"/>
                </a:spcAft>
                <a:buChar char="••"/>
                <a:defRPr/>
              </a:pPr>
              <a:r>
                <a:rPr lang="es-ES" sz="1700"/>
                <a:t>El estatuto no puede suprimir ni restringir la revocabilidad de los directores. </a:t>
              </a:r>
              <a:endParaRPr lang="es-ES" sz="1700" b="1" i="0"/>
            </a:p>
            <a:p>
              <a:pPr marL="171450" lvl="1" indent="-171450" algn="just" defTabSz="755650">
                <a:lnSpc>
                  <a:spcPct val="100000"/>
                </a:lnSpc>
                <a:spcBef>
                  <a:spcPts val="0"/>
                </a:spcBef>
                <a:spcAft>
                  <a:spcPts val="600"/>
                </a:spcAft>
                <a:buChar char="••"/>
                <a:defRPr/>
              </a:pPr>
              <a:r>
                <a:rPr lang="es-ES" sz="1700"/>
                <a:t>Su designación es revocable exclusivamente por la asamblea</a:t>
              </a:r>
              <a:endParaRPr lang="es-ES" sz="1700" b="1" i="0"/>
            </a:p>
          </p:txBody>
        </p:sp>
        <p:sp>
          <p:nvSpPr>
            <p:cNvPr id="0" name="" hidden="0"/>
            <p:cNvSpPr/>
            <p:nvPr isPhoto="0" userDrawn="0"/>
          </p:nvSpPr>
          <p:spPr bwMode="auto">
            <a:xfrm>
              <a:off x="0" y="3872470"/>
              <a:ext cx="8143932" cy="940567"/>
            </a:xfrm>
            <a:prstGeom prst="roundRect">
              <a:avLst>
                <a:gd name="adj" fmla="val 16667"/>
              </a:avLst>
            </a:prstGeom>
            <a:solidFill>
              <a:schemeClr val="accent1">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100000"/>
                </a:lnSpc>
                <a:spcBef>
                  <a:spcPts val="0"/>
                </a:spcBef>
                <a:spcAft>
                  <a:spcPts val="600"/>
                </a:spcAft>
                <a:defRPr/>
              </a:pPr>
              <a:r>
                <a:rPr lang="es-ES" sz="1600" i="1"/>
                <a:t>Sin perjuicio de que cualquiera de los accionistas pueda solicitar la remoción con causa de ellos, a través de juicio ordinario que deberá tramitar contra la sociedad y los directores cuya remoción se persigue (art. 113).</a:t>
              </a:r>
              <a:endParaRPr lang="es-ES" sz="1600" b="1" i="1"/>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 name="1 Título" hidden="0"/>
          <p:cNvSpPr txBox="1"/>
          <p:nvPr isPhoto="0" userDrawn="0"/>
        </p:nvSpPr>
        <p:spPr bwMode="auto">
          <a:xfrm>
            <a:off x="214313" y="381000"/>
            <a:ext cx="8534400" cy="758825"/>
          </a:xfrm>
          <a:prstGeom prst="rect">
            <a:avLst/>
          </a:prstGeom>
          <a:noFill/>
          <a:ln w="9525">
            <a:noFill/>
            <a:miter lim="800000"/>
            <a:headEnd/>
            <a:tailEnd/>
          </a:ln>
        </p:spPr>
        <p:txBody>
          <a:bodyPr anchor="b"/>
          <a:lstStyle/>
          <a:p>
            <a:pPr>
              <a:defRPr/>
            </a:pPr>
            <a:r>
              <a:rPr lang="es-ES" sz="2400" b="1">
                <a:solidFill>
                  <a:srgbClr val="7B9899"/>
                </a:solidFill>
                <a:latin typeface="+mj-lt"/>
                <a:ea typeface="+mj-ea"/>
                <a:cs typeface="+mj-cs"/>
              </a:rPr>
              <a:t>Trámite en DPPJ - DG Nº 45/15 + DG Nº 51/16</a:t>
            </a:r>
            <a:endParaRPr/>
          </a:p>
        </p:txBody>
      </p:sp>
      <p:grpSp>
        <p:nvGrpSpPr>
          <p:cNvPr id="4" name="3 Diagrama" hidden="0"/>
          <p:cNvGrpSpPr/>
          <p:nvPr isPhoto="0" userDrawn="0"/>
        </p:nvGrpSpPr>
        <p:grpSpPr bwMode="auto">
          <a:xfrm>
            <a:off x="571472" y="1214422"/>
            <a:ext cx="8001056" cy="4786346"/>
          </a:xfrm>
        </p:grpSpPr>
        <p:sp>
          <p:nvSpPr>
            <p:cNvPr id="0" name="" hidden="0"/>
            <p:cNvSpPr/>
            <p:nvPr isPhoto="0" userDrawn="0"/>
          </p:nvSpPr>
          <p:spPr bwMode="auto">
            <a:xfrm>
              <a:off x="0" y="917696"/>
              <a:ext cx="8001056" cy="792829"/>
            </a:xfrm>
            <a:prstGeom prst="roundRect">
              <a:avLst>
                <a:gd name="adj" fmla="val 16667"/>
              </a:avLst>
            </a:prstGeom>
            <a:solidFill>
              <a:schemeClr val="accent5">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76200" tIns="76200" rIns="76200" bIns="76200" numCol="1" spcCol="1270" anchor="ctr" anchorCtr="0">
              <a:noAutofit/>
            </a:bodyPr>
            <a:lstStyle/>
            <a:p>
              <a:pPr lvl="0" algn="just" defTabSz="889000">
                <a:lnSpc>
                  <a:spcPct val="150000"/>
                </a:lnSpc>
                <a:spcBef>
                  <a:spcPts val="0"/>
                </a:spcBef>
                <a:spcAft>
                  <a:spcPts val="600"/>
                </a:spcAft>
                <a:defRPr/>
              </a:pPr>
              <a:r>
                <a:rPr lang="es-ES" sz="2000" b="1" i="0"/>
                <a:t>DG 45/15 - Art. 173 - Inscripción </a:t>
              </a:r>
              <a:r>
                <a:rPr lang="es-ES" sz="2000" b="1"/>
                <a:t>de designación o remoción de autoridades</a:t>
              </a:r>
              <a:endParaRPr lang="es-ES" sz="2000" b="1" i="0"/>
            </a:p>
          </p:txBody>
        </p:sp>
        <p:sp>
          <p:nvSpPr>
            <p:cNvPr id="0" name="" hidden="0"/>
            <p:cNvSpPr/>
            <p:nvPr isPhoto="0" userDrawn="0"/>
          </p:nvSpPr>
          <p:spPr bwMode="auto">
            <a:xfrm>
              <a:off x="0" y="1800025"/>
              <a:ext cx="8001056" cy="1072137"/>
            </a:xfrm>
            <a:prstGeom prst="roundRect">
              <a:avLst>
                <a:gd name="adj" fmla="val 16667"/>
              </a:avLst>
            </a:prstGeom>
            <a:solidFill>
              <a:schemeClr val="accent5">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76200" tIns="76200" rIns="76200" bIns="76200" numCol="1" spcCol="1270" anchor="ctr" anchorCtr="0">
              <a:noAutofit/>
            </a:bodyPr>
            <a:lstStyle/>
            <a:p>
              <a:pPr lvl="0" algn="just" defTabSz="889000">
                <a:lnSpc>
                  <a:spcPct val="150000"/>
                </a:lnSpc>
                <a:spcBef>
                  <a:spcPts val="0"/>
                </a:spcBef>
                <a:spcAft>
                  <a:spcPts val="600"/>
                </a:spcAft>
                <a:defRPr/>
              </a:pPr>
              <a:r>
                <a:rPr lang="es-ES" sz="2000" b="1" i="0"/>
                <a:t>DG 45/15 - </a:t>
              </a:r>
              <a:r>
                <a:rPr lang="es-ES" sz="2000" b="1"/>
                <a:t>Art. 174 - Renuncia de Integrantes del Órgano de Administración o de Fiscalización </a:t>
              </a:r>
              <a:endParaRPr lang="es-ES" sz="2000" b="1" i="0"/>
            </a:p>
          </p:txBody>
        </p:sp>
        <p:sp>
          <p:nvSpPr>
            <p:cNvPr id="0" name="" hidden="0"/>
            <p:cNvSpPr/>
            <p:nvPr isPhoto="0" userDrawn="0"/>
          </p:nvSpPr>
          <p:spPr bwMode="auto">
            <a:xfrm>
              <a:off x="0" y="3007406"/>
              <a:ext cx="8001056" cy="855129"/>
            </a:xfrm>
            <a:prstGeom prst="roundRect">
              <a:avLst>
                <a:gd name="adj" fmla="val 16667"/>
              </a:avLst>
            </a:prstGeom>
            <a:solidFill>
              <a:schemeClr val="accent5">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76200" tIns="76200" rIns="76200" bIns="76200" numCol="1" spcCol="1270" anchor="ctr" anchorCtr="0">
              <a:noAutofit/>
            </a:bodyPr>
            <a:lstStyle/>
            <a:p>
              <a:pPr lvl="0" algn="just" defTabSz="889000">
                <a:lnSpc>
                  <a:spcPct val="150000"/>
                </a:lnSpc>
                <a:spcBef>
                  <a:spcPts val="0"/>
                </a:spcBef>
                <a:spcAft>
                  <a:spcPts val="600"/>
                </a:spcAft>
                <a:defRPr/>
              </a:pPr>
              <a:r>
                <a:rPr lang="es-ES" sz="2000" b="1">
                  <a:solidFill>
                    <a:schemeClr val="bg1"/>
                  </a:solidFill>
                  <a:latin typeface="+mj-lt"/>
                  <a:ea typeface="+mj-ea"/>
                  <a:cs typeface="+mj-cs"/>
                </a:rPr>
                <a:t>DG Nº51/16: </a:t>
              </a:r>
              <a:r>
                <a:rPr lang="es-AR" sz="2000" b="0">
                  <a:solidFill>
                    <a:schemeClr val="bg1"/>
                  </a:solidFill>
                </a:rPr>
                <a:t>Mod</a:t>
              </a:r>
              <a:r>
                <a:rPr lang="es-AR" sz="2000" b="0">
                  <a:solidFill>
                    <a:schemeClr val="bg1"/>
                  </a:solidFill>
                </a:rPr>
                <a:t>. inc. d). De DG </a:t>
              </a:r>
              <a:r>
                <a:rPr lang="es-ES" sz="2000" b="0">
                  <a:solidFill>
                    <a:schemeClr val="bg1"/>
                  </a:solidFill>
                  <a:latin typeface="+mj-lt"/>
                  <a:ea typeface="+mj-ea"/>
                  <a:cs typeface="+mj-cs"/>
                </a:rPr>
                <a:t>45/15</a:t>
              </a:r>
              <a:endParaRPr lang="es-ES" sz="2000" b="0" i="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 name="1 Título" hidden="0"/>
          <p:cNvSpPr txBox="1"/>
          <p:nvPr isPhoto="0" userDrawn="0"/>
        </p:nvSpPr>
        <p:spPr bwMode="auto">
          <a:xfrm>
            <a:off x="214313" y="792411"/>
            <a:ext cx="8534400" cy="758825"/>
          </a:xfrm>
          <a:prstGeom prst="rect">
            <a:avLst/>
          </a:prstGeom>
          <a:noFill/>
          <a:ln w="9525">
            <a:noFill/>
            <a:miter lim="800000"/>
            <a:headEnd/>
            <a:tailEnd/>
          </a:ln>
        </p:spPr>
        <p:txBody>
          <a:bodyPr anchor="b"/>
          <a:lstStyle/>
          <a:p>
            <a:pPr>
              <a:defRPr/>
            </a:pPr>
            <a:r>
              <a:rPr lang="es-ES" sz="2400" b="1">
                <a:solidFill>
                  <a:srgbClr val="7B9899"/>
                </a:solidFill>
                <a:latin typeface="+mj-lt"/>
                <a:ea typeface="+mj-ea"/>
                <a:cs typeface="+mj-cs"/>
              </a:rPr>
              <a:t>DG Nº 45/15 - </a:t>
            </a:r>
            <a:r>
              <a:rPr lang="es-ES" sz="2400"/>
              <a:t>Art. 173 - Inscripción de designación o remoción de autoridades</a:t>
            </a:r>
            <a:endParaRPr/>
          </a:p>
          <a:p>
            <a:pPr>
              <a:defRPr/>
            </a:pPr>
            <a:endParaRPr lang="es-ES" sz="2400" b="1">
              <a:solidFill>
                <a:srgbClr val="7B9899"/>
              </a:solidFill>
              <a:latin typeface="+mj-lt"/>
              <a:ea typeface="+mj-ea"/>
              <a:cs typeface="+mj-cs"/>
            </a:endParaRPr>
          </a:p>
        </p:txBody>
      </p:sp>
      <p:sp>
        <p:nvSpPr>
          <p:cNvPr id="5" name="CuadroTexto 4" hidden="0"/>
          <p:cNvSpPr txBox="1"/>
          <p:nvPr isPhoto="0" userDrawn="0"/>
        </p:nvSpPr>
        <p:spPr bwMode="auto">
          <a:xfrm>
            <a:off x="611559" y="1772815"/>
            <a:ext cx="7579498" cy="3688115"/>
          </a:xfrm>
          <a:prstGeom prst="rect">
            <a:avLst/>
          </a:prstGeom>
          <a:noFill/>
        </p:spPr>
        <p:txBody>
          <a:bodyPr wrap="square" rtlCol="0">
            <a:spAutoFit/>
          </a:bodyPr>
          <a:lstStyle/>
          <a:p>
            <a:pPr marL="285750" lvl="0" indent="-285750" algn="just">
              <a:lnSpc>
                <a:spcPct val="100000"/>
              </a:lnSpc>
              <a:spcBef>
                <a:spcPts val="600"/>
              </a:spcBef>
              <a:spcAft>
                <a:spcPts val="600"/>
              </a:spcAft>
              <a:buFont typeface="Wingdings"/>
              <a:buChar char="ü"/>
              <a:defRPr/>
            </a:pPr>
            <a:r>
              <a:rPr lang="es-ES" sz="1800"/>
              <a:t>Formulario de Minuta Rogatoria.</a:t>
            </a:r>
            <a:endParaRPr sz="1800"/>
          </a:p>
          <a:p>
            <a:pPr marL="285750" lvl="0" indent="-285750" algn="just">
              <a:lnSpc>
                <a:spcPct val="100000"/>
              </a:lnSpc>
              <a:spcBef>
                <a:spcPts val="600"/>
              </a:spcBef>
              <a:spcAft>
                <a:spcPts val="600"/>
              </a:spcAft>
              <a:buFont typeface="Wingdings"/>
              <a:buChar char="ü"/>
              <a:defRPr/>
            </a:pPr>
            <a:r>
              <a:rPr lang="es-ES" sz="1800"/>
              <a:t>Copia mecanografiada certificada en cuanto a contenido y copia certificada del Acta de Asamblea, Reunión de Socios, Gerencia o Directorio que resuelve alguno de los temas enunciados en el encabezamiento del presente.</a:t>
            </a:r>
            <a:endParaRPr sz="1800"/>
          </a:p>
          <a:p>
            <a:pPr marL="285750" lvl="0" indent="-285750" algn="just">
              <a:lnSpc>
                <a:spcPct val="100000"/>
              </a:lnSpc>
              <a:spcBef>
                <a:spcPts val="600"/>
              </a:spcBef>
              <a:spcAft>
                <a:spcPts val="600"/>
              </a:spcAft>
              <a:buFont typeface="Wingdings"/>
              <a:buChar char="ü"/>
              <a:defRPr/>
            </a:pPr>
            <a:r>
              <a:rPr lang="es-ES" sz="1800"/>
              <a:t>Justificación del Quórum. </a:t>
            </a:r>
            <a:endParaRPr sz="1800"/>
          </a:p>
          <a:p>
            <a:pPr marL="285750" lvl="0" indent="-285750" algn="just">
              <a:lnSpc>
                <a:spcPct val="100000"/>
              </a:lnSpc>
              <a:spcBef>
                <a:spcPts val="600"/>
              </a:spcBef>
              <a:spcAft>
                <a:spcPts val="600"/>
              </a:spcAft>
              <a:buFont typeface="Wingdings"/>
              <a:buChar char="ü"/>
              <a:defRPr/>
            </a:pPr>
            <a:r>
              <a:rPr lang="es-ES" sz="1800"/>
              <a:t>DDJJ suscripta por los integrantes de la </a:t>
            </a:r>
            <a:r>
              <a:rPr lang="es-ES" sz="1800"/>
              <a:t>adm</a:t>
            </a:r>
            <a:r>
              <a:rPr lang="es-ES" sz="1800"/>
              <a:t>. de no hallarse afectados por inhabilidades o incompatibilidades legales o reglamentarias para ocupar los cargos, y dar cumplimiento a lo normado por Res. 11/11 de la UIF o la que en el futuro la reemplace </a:t>
            </a:r>
            <a:r>
              <a:rPr lang="es-ES" sz="1800" i="1"/>
              <a:t> </a:t>
            </a:r>
            <a:r>
              <a:rPr lang="es-ES" sz="1800" i="1"/>
              <a:t>Ver modificación del artículo por DG 51/16, art. 2</a:t>
            </a:r>
            <a:r>
              <a:rPr lang="es-ES" sz="1800"/>
              <a:t>.</a:t>
            </a:r>
            <a:endParaRPr sz="1800"/>
          </a:p>
          <a:p>
            <a:pPr marL="285750" lvl="0" indent="-285750" algn="just">
              <a:lnSpc>
                <a:spcPct val="100000"/>
              </a:lnSpc>
              <a:spcBef>
                <a:spcPts val="600"/>
              </a:spcBef>
              <a:spcAft>
                <a:spcPts val="600"/>
              </a:spcAft>
              <a:buFont typeface="Wingdings"/>
              <a:buChar char="ü"/>
              <a:defRPr/>
            </a:pPr>
            <a:r>
              <a:rPr lang="es-ES" sz="1800"/>
              <a:t>Aviso que exige el art. 60 de la LGS.</a:t>
            </a:r>
            <a:endParaRPr lang="es-ES" sz="18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4338" name="1 Título" hidden="0"/>
          <p:cNvSpPr>
            <a:spLocks noGrp="1"/>
          </p:cNvSpPr>
          <p:nvPr isPhoto="0" userDrawn="0">
            <p:ph type="title" hasCustomPrompt="0"/>
          </p:nvPr>
        </p:nvSpPr>
        <p:spPr bwMode="auto"/>
        <p:txBody>
          <a:bodyPr/>
          <a:lstStyle/>
          <a:p>
            <a:pPr>
              <a:defRPr/>
            </a:pPr>
            <a:r>
              <a:rPr lang="es-ES" sz="2400" b="1">
                <a:solidFill>
                  <a:srgbClr val="7B9899"/>
                </a:solidFill>
              </a:rPr>
              <a:t>LA ORGANIZACIÓN DE LA SOCIEDAD</a:t>
            </a:r>
            <a:endParaRPr lang="es-ES" sz="2400">
              <a:solidFill>
                <a:srgbClr val="7B9899"/>
              </a:solidFill>
            </a:endParaRPr>
          </a:p>
        </p:txBody>
      </p:sp>
      <p:grpSp>
        <p:nvGrpSpPr>
          <p:cNvPr id="4" name="3 Diagrama" hidden="0"/>
          <p:cNvGrpSpPr/>
          <p:nvPr isPhoto="0" userDrawn="0"/>
        </p:nvGrpSpPr>
        <p:grpSpPr bwMode="auto">
          <a:xfrm>
            <a:off x="1500165" y="1142984"/>
            <a:ext cx="6429420" cy="5246710"/>
          </a:xfrm>
        </p:grpSpPr>
        <p:sp>
          <p:nvSpPr>
            <p:cNvPr id="0" name="" hidden="0"/>
            <p:cNvSpPr/>
            <p:nvPr isPhoto="0" userDrawn="0"/>
          </p:nvSpPr>
          <p:spPr bwMode="auto">
            <a:xfrm>
              <a:off x="3109167" y="3044750"/>
              <a:ext cx="2652973" cy="1985614"/>
            </a:xfrm>
            <a:prstGeom prst="gear9">
              <a:avLst>
                <a:gd name="adj1" fmla="val 10000"/>
                <a:gd name="adj2" fmla="val 1763"/>
              </a:avLst>
            </a:prstGeom>
            <a:solidFill>
              <a:schemeClr val="accent5">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17780" tIns="17780" rIns="17780" bIns="17780" numCol="1" spcCol="1270" anchor="ctr" anchorCtr="0">
              <a:noAutofit/>
            </a:bodyPr>
            <a:lstStyle/>
            <a:p>
              <a:pPr lvl="0" algn="ctr" defTabSz="622300">
                <a:lnSpc>
                  <a:spcPct val="90000"/>
                </a:lnSpc>
                <a:spcBef>
                  <a:spcPts val="0"/>
                </a:spcBef>
                <a:spcAft>
                  <a:spcPts val="0"/>
                </a:spcAft>
                <a:defRPr/>
              </a:pPr>
              <a:r>
                <a:rPr lang="es-ES" sz="1400" b="0">
                  <a:solidFill>
                    <a:schemeClr val="tx1"/>
                  </a:solidFill>
                </a:rPr>
                <a:t>FISCALIZACIÓN</a:t>
              </a:r>
              <a:endParaRPr lang="es-ES" sz="1400" b="0">
                <a:solidFill>
                  <a:schemeClr val="tx1"/>
                </a:solidFill>
              </a:endParaRPr>
            </a:p>
          </p:txBody>
        </p:sp>
        <p:sp>
          <p:nvSpPr>
            <p:cNvPr id="0" name="" hidden="0"/>
            <p:cNvSpPr/>
            <p:nvPr isPhoto="0" userDrawn="0"/>
          </p:nvSpPr>
          <p:spPr bwMode="auto">
            <a:xfrm>
              <a:off x="232364" y="2145268"/>
              <a:ext cx="3041056" cy="2325908"/>
            </a:xfrm>
            <a:prstGeom prst="gear6">
              <a:avLst>
                <a:gd name="adj1" fmla="val 15000"/>
                <a:gd name="adj2" fmla="val 3526"/>
              </a:avLst>
            </a:prstGeom>
            <a:solidFill>
              <a:schemeClr val="accent5">
                <a:hueOff val="-2510283"/>
                <a:satOff val="20547"/>
                <a:lumOff val="-3333"/>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15240" tIns="15240" rIns="15240" bIns="15240" numCol="1" spcCol="1270" anchor="ctr" anchorCtr="0">
              <a:noAutofit/>
            </a:bodyPr>
            <a:lstStyle/>
            <a:p>
              <a:pPr lvl="0" algn="ctr" defTabSz="533400">
                <a:lnSpc>
                  <a:spcPct val="90000"/>
                </a:lnSpc>
                <a:spcBef>
                  <a:spcPts val="0"/>
                </a:spcBef>
                <a:spcAft>
                  <a:spcPts val="0"/>
                </a:spcAft>
                <a:defRPr/>
              </a:pPr>
              <a:r>
                <a:rPr lang="es-ES" sz="1200" b="1">
                  <a:solidFill>
                    <a:schemeClr val="tx1"/>
                  </a:solidFill>
                </a:rPr>
                <a:t>ADMINISTRACIÓN</a:t>
              </a:r>
              <a:endParaRPr/>
            </a:p>
            <a:p>
              <a:pPr lvl="0" algn="ctr" defTabSz="533400">
                <a:lnSpc>
                  <a:spcPct val="90000"/>
                </a:lnSpc>
                <a:spcBef>
                  <a:spcPts val="0"/>
                </a:spcBef>
                <a:spcAft>
                  <a:spcPts val="0"/>
                </a:spcAft>
                <a:defRPr/>
              </a:pPr>
              <a:r>
                <a:rPr lang="es-ES" sz="1200" b="1">
                  <a:solidFill>
                    <a:schemeClr val="tx1"/>
                  </a:solidFill>
                </a:rPr>
                <a:t>Y </a:t>
              </a:r>
              <a:endParaRPr/>
            </a:p>
            <a:p>
              <a:pPr lvl="0" algn="ctr" defTabSz="533400">
                <a:lnSpc>
                  <a:spcPct val="90000"/>
                </a:lnSpc>
                <a:spcBef>
                  <a:spcPts val="0"/>
                </a:spcBef>
                <a:spcAft>
                  <a:spcPts val="0"/>
                </a:spcAft>
                <a:defRPr/>
              </a:pPr>
              <a:r>
                <a:rPr lang="es-ES" sz="1200" b="1">
                  <a:solidFill>
                    <a:schemeClr val="tx1"/>
                  </a:solidFill>
                </a:rPr>
                <a:t>REPRESENTACIÓN</a:t>
              </a:r>
              <a:endParaRPr lang="es-ES" sz="1200" b="1">
                <a:solidFill>
                  <a:schemeClr val="tx1"/>
                </a:solidFill>
              </a:endParaRPr>
            </a:p>
          </p:txBody>
        </p:sp>
        <p:sp>
          <p:nvSpPr>
            <p:cNvPr id="0" name="" hidden="0"/>
            <p:cNvSpPr/>
            <p:nvPr isPhoto="0" userDrawn="0"/>
          </p:nvSpPr>
          <p:spPr bwMode="auto">
            <a:xfrm rot="20700000">
              <a:off x="2604597" y="481480"/>
              <a:ext cx="2750668" cy="2369329"/>
            </a:xfrm>
            <a:prstGeom prst="gear6">
              <a:avLst>
                <a:gd name="adj1" fmla="val 15000"/>
                <a:gd name="adj2" fmla="val 3526"/>
              </a:avLst>
            </a:prstGeom>
            <a:solidFill>
              <a:schemeClr val="accent5">
                <a:hueOff val="-5020566"/>
                <a:satOff val="41093"/>
                <a:lumOff val="-6666"/>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rot="900000" spcFirstLastPara="0" vert="horz" wrap="square" lIns="17780" tIns="17780" rIns="17780" bIns="17780" numCol="1" spcCol="1270" anchor="ctr" anchorCtr="0">
              <a:noAutofit/>
            </a:bodyPr>
            <a:lstStyle/>
            <a:p>
              <a:pPr lvl="0" algn="ctr" defTabSz="622300">
                <a:lnSpc>
                  <a:spcPct val="90000"/>
                </a:lnSpc>
                <a:spcBef>
                  <a:spcPts val="0"/>
                </a:spcBef>
                <a:spcAft>
                  <a:spcPts val="0"/>
                </a:spcAft>
                <a:defRPr/>
              </a:pPr>
              <a:r>
                <a:rPr lang="es-ES" sz="1400" b="0">
                  <a:solidFill>
                    <a:schemeClr val="tx1"/>
                  </a:solidFill>
                </a:rPr>
                <a:t>GOBIERNO</a:t>
              </a:r>
              <a:endParaRPr lang="es-ES" sz="1400" b="0">
                <a:solidFill>
                  <a:schemeClr val="tx1"/>
                </a:solidFill>
              </a:endParaRPr>
            </a:p>
          </p:txBody>
        </p:sp>
        <p:sp>
          <p:nvSpPr>
            <p:cNvPr id="0" name="" hidden="0"/>
            <p:cNvSpPr/>
            <p:nvPr isPhoto="0" userDrawn="0"/>
          </p:nvSpPr>
          <p:spPr bwMode="auto">
            <a:xfrm>
              <a:off x="3208462" y="2672950"/>
              <a:ext cx="2866113" cy="2652914"/>
            </a:xfrm>
            <a:prstGeom prst="circularArrow">
              <a:avLst>
                <a:gd name="adj1" fmla="val 4688"/>
                <a:gd name="adj2" fmla="val 299029"/>
                <a:gd name="adj3" fmla="val 2536639"/>
                <a:gd name="adj4" fmla="val 15817858"/>
                <a:gd name="adj5" fmla="val 5469"/>
              </a:avLst>
            </a:prstGeom>
            <a:solidFill>
              <a:schemeClr val="accent5">
                <a:hueOff val="0"/>
                <a:satOff val="0"/>
                <a:lumOff val="0"/>
                <a:alphaOff val="0"/>
              </a:schemeClr>
            </a:solidFill>
            <a:ln>
              <a:noFill/>
            </a:ln>
            <a:effectLst/>
          </p:spPr>
          <p:style>
            <a:lnRef idx="0">
              <a:srgbClr val="000000"/>
            </a:lnRef>
            <a:fillRef idx="1">
              <a:srgbClr val="000000"/>
            </a:fillRef>
            <a:effectRef idx="0">
              <a:srgbClr val="000000"/>
            </a:effectRef>
            <a:fontRef idx="minor">
              <a:schemeClr val="lt1"/>
            </a:fontRef>
          </p:style>
        </p:sp>
        <p:sp>
          <p:nvSpPr>
            <p:cNvPr id="0" name="" hidden="0"/>
            <p:cNvSpPr/>
            <p:nvPr isPhoto="0" userDrawn="0"/>
          </p:nvSpPr>
          <p:spPr bwMode="auto">
            <a:xfrm rot="2461792">
              <a:off x="180593" y="1304776"/>
              <a:ext cx="2683692" cy="2683692"/>
            </a:xfrm>
            <a:prstGeom prst="leftCircularArrow">
              <a:avLst>
                <a:gd name="adj1" fmla="val 6452"/>
                <a:gd name="adj2" fmla="val 429999"/>
                <a:gd name="adj3" fmla="val 10489124"/>
                <a:gd name="adj4" fmla="val 14837806"/>
                <a:gd name="adj5" fmla="val 7527"/>
              </a:avLst>
            </a:prstGeom>
            <a:solidFill>
              <a:schemeClr val="accent5">
                <a:hueOff val="-2510283"/>
                <a:satOff val="20547"/>
                <a:lumOff val="-3333"/>
                <a:alphaOff val="0"/>
              </a:schemeClr>
            </a:solidFill>
            <a:ln>
              <a:noFill/>
            </a:ln>
            <a:effectLst/>
          </p:spPr>
          <p:style>
            <a:lnRef idx="0">
              <a:srgbClr val="000000"/>
            </a:lnRef>
            <a:fillRef idx="1">
              <a:srgbClr val="000000"/>
            </a:fillRef>
            <a:effectRef idx="0">
              <a:srgbClr val="000000"/>
            </a:effectRef>
            <a:fontRef idx="minor">
              <a:schemeClr val="lt1"/>
            </a:fontRef>
          </p:style>
        </p:sp>
        <p:sp>
          <p:nvSpPr>
            <p:cNvPr id="0" name="" hidden="0"/>
            <p:cNvSpPr/>
            <p:nvPr isPhoto="0" userDrawn="0"/>
          </p:nvSpPr>
          <p:spPr bwMode="auto">
            <a:xfrm>
              <a:off x="2025732" y="9842"/>
              <a:ext cx="2893560" cy="2893560"/>
            </a:xfrm>
            <a:prstGeom prst="circularArrow">
              <a:avLst>
                <a:gd name="adj1" fmla="val 5984"/>
                <a:gd name="adj2" fmla="val 394124"/>
                <a:gd name="adj3" fmla="val 13313824"/>
                <a:gd name="adj4" fmla="val 10508221"/>
                <a:gd name="adj5" fmla="val 6981"/>
              </a:avLst>
            </a:prstGeom>
            <a:solidFill>
              <a:schemeClr val="accent5">
                <a:hueOff val="-5020566"/>
                <a:satOff val="41093"/>
                <a:lumOff val="-6666"/>
                <a:alphaOff val="0"/>
              </a:schemeClr>
            </a:solidFill>
            <a:ln>
              <a:noFill/>
            </a:ln>
            <a:effectLst/>
          </p:spPr>
          <p:style>
            <a:lnRef idx="0">
              <a:srgbClr val="000000"/>
            </a:lnRef>
            <a:fillRef idx="1">
              <a:srgbClr val="000000"/>
            </a:fillRef>
            <a:effectRef idx="0">
              <a:srgbClr val="000000"/>
            </a:effectRef>
            <a:fontRef idx="minor">
              <a:schemeClr val="lt1"/>
            </a:fontRef>
          </p:style>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 name="1 Título" hidden="0"/>
          <p:cNvSpPr txBox="1"/>
          <p:nvPr isPhoto="0" userDrawn="0"/>
        </p:nvSpPr>
        <p:spPr bwMode="auto">
          <a:xfrm>
            <a:off x="252442" y="692696"/>
            <a:ext cx="8534400" cy="758825"/>
          </a:xfrm>
          <a:prstGeom prst="rect">
            <a:avLst/>
          </a:prstGeom>
          <a:noFill/>
          <a:ln w="9525">
            <a:noFill/>
            <a:miter lim="800000"/>
            <a:headEnd/>
            <a:tailEnd/>
          </a:ln>
        </p:spPr>
        <p:txBody>
          <a:bodyPr anchor="b"/>
          <a:lstStyle/>
          <a:p>
            <a:pPr>
              <a:defRPr/>
            </a:pPr>
            <a:r>
              <a:rPr lang="es-ES" sz="2400" b="1">
                <a:solidFill>
                  <a:srgbClr val="7B9899"/>
                </a:solidFill>
                <a:latin typeface="+mj-lt"/>
                <a:ea typeface="+mj-ea"/>
                <a:cs typeface="+mj-cs"/>
              </a:rPr>
              <a:t>DG Nº </a:t>
            </a:r>
            <a:r>
              <a:rPr lang="es-ES" sz="2400" b="1">
                <a:solidFill>
                  <a:srgbClr val="7B9899"/>
                </a:solidFill>
                <a:latin typeface="+mj-lt"/>
                <a:ea typeface="+mj-ea"/>
                <a:cs typeface="+mj-cs"/>
              </a:rPr>
              <a:t>45/15 - </a:t>
            </a:r>
            <a:r>
              <a:rPr lang="es-ES" sz="2400"/>
              <a:t>Art. 174 - Renuncia de Integrantes del Órgano de Administración o de Fiscalización </a:t>
            </a:r>
            <a:endParaRPr/>
          </a:p>
          <a:p>
            <a:pPr>
              <a:defRPr/>
            </a:pPr>
            <a:endParaRPr lang="es-ES" sz="2400" b="1">
              <a:solidFill>
                <a:srgbClr val="7B9899"/>
              </a:solidFill>
              <a:latin typeface="+mj-lt"/>
              <a:ea typeface="+mj-ea"/>
              <a:cs typeface="+mj-cs"/>
            </a:endParaRPr>
          </a:p>
        </p:txBody>
      </p:sp>
      <p:sp>
        <p:nvSpPr>
          <p:cNvPr id="2" name="CuadroTexto 1" hidden="0"/>
          <p:cNvSpPr txBox="1"/>
          <p:nvPr isPhoto="0" userDrawn="0"/>
        </p:nvSpPr>
        <p:spPr bwMode="auto">
          <a:xfrm>
            <a:off x="739221" y="2060847"/>
            <a:ext cx="7561091" cy="4008155"/>
          </a:xfrm>
          <a:prstGeom prst="rect">
            <a:avLst/>
          </a:prstGeom>
          <a:noFill/>
        </p:spPr>
        <p:txBody>
          <a:bodyPr wrap="square" rtlCol="0">
            <a:spAutoFit/>
          </a:bodyPr>
          <a:lstStyle/>
          <a:p>
            <a:pPr marL="285750" lvl="0" indent="-285750" algn="just">
              <a:lnSpc>
                <a:spcPct val="100000"/>
              </a:lnSpc>
              <a:spcBef>
                <a:spcPts val="600"/>
              </a:spcBef>
              <a:spcAft>
                <a:spcPts val="600"/>
              </a:spcAft>
              <a:buFont typeface="Wingdings"/>
              <a:buChar char="ü"/>
              <a:defRPr/>
            </a:pPr>
            <a:r>
              <a:rPr lang="es-ES" sz="2200"/>
              <a:t>Además de los recaudos de los incisos a), b) y c) del art. 173:</a:t>
            </a:r>
            <a:endParaRPr sz="2200"/>
          </a:p>
          <a:p>
            <a:pPr marL="285750" lvl="0" indent="-285750" algn="just">
              <a:lnSpc>
                <a:spcPct val="100000"/>
              </a:lnSpc>
              <a:spcBef>
                <a:spcPts val="600"/>
              </a:spcBef>
              <a:spcAft>
                <a:spcPts val="600"/>
              </a:spcAft>
              <a:buFont typeface="Wingdings"/>
              <a:buChar char="ü"/>
              <a:defRPr/>
            </a:pPr>
            <a:r>
              <a:rPr lang="es-ES" sz="2200"/>
              <a:t>Acreditación por medio fehaciente de la presentación de la renuncia por el integrante del órgano de administración a la sociedad, como asimismo la notificación de la aceptación de la renuncia por la sociedad comunicada al renunciante.</a:t>
            </a:r>
            <a:endParaRPr sz="2200"/>
          </a:p>
          <a:p>
            <a:pPr marL="285750" lvl="0" indent="-285750" algn="just">
              <a:lnSpc>
                <a:spcPct val="100000"/>
              </a:lnSpc>
              <a:spcBef>
                <a:spcPts val="600"/>
              </a:spcBef>
              <a:spcAft>
                <a:spcPts val="600"/>
              </a:spcAft>
              <a:buFont typeface="Wingdings"/>
              <a:buChar char="ü"/>
              <a:defRPr/>
            </a:pPr>
            <a:r>
              <a:rPr lang="es-ES" sz="2200"/>
              <a:t>En el acta del órgano que resuelva la aceptación o rechazo de la renuncia, deberá consignarse el nombre y apellido del suplente.</a:t>
            </a:r>
            <a:endParaRPr sz="2200"/>
          </a:p>
          <a:p>
            <a:pPr marL="285750" lvl="0" indent="-285750" algn="just">
              <a:lnSpc>
                <a:spcPct val="100000"/>
              </a:lnSpc>
              <a:spcBef>
                <a:spcPts val="600"/>
              </a:spcBef>
              <a:spcAft>
                <a:spcPts val="600"/>
              </a:spcAft>
              <a:buFont typeface="Wingdings"/>
              <a:buChar char="ü"/>
              <a:defRPr/>
            </a:pPr>
            <a:r>
              <a:rPr lang="es-ES" sz="2200"/>
              <a:t>Aviso que exige el art. 60 LGS</a:t>
            </a:r>
            <a:endParaRPr lang="es-ES" sz="2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 name="1 Título" hidden="0"/>
          <p:cNvSpPr txBox="1"/>
          <p:nvPr isPhoto="0" userDrawn="0"/>
        </p:nvSpPr>
        <p:spPr bwMode="auto">
          <a:xfrm>
            <a:off x="367817" y="548680"/>
            <a:ext cx="8534400" cy="758825"/>
          </a:xfrm>
          <a:prstGeom prst="rect">
            <a:avLst/>
          </a:prstGeom>
          <a:noFill/>
          <a:ln w="9525">
            <a:noFill/>
            <a:miter lim="800000"/>
            <a:headEnd/>
            <a:tailEnd/>
          </a:ln>
        </p:spPr>
        <p:txBody>
          <a:bodyPr anchor="b"/>
          <a:lstStyle/>
          <a:p>
            <a:pPr>
              <a:defRPr/>
            </a:pPr>
            <a:r>
              <a:rPr lang="es-ES" sz="2400" b="1">
                <a:solidFill>
                  <a:srgbClr val="7B9899"/>
                </a:solidFill>
                <a:latin typeface="+mj-lt"/>
                <a:ea typeface="+mj-ea"/>
                <a:cs typeface="+mj-cs"/>
              </a:rPr>
              <a:t>DG Nº </a:t>
            </a:r>
            <a:r>
              <a:rPr lang="es-ES" sz="2400" b="1">
                <a:solidFill>
                  <a:srgbClr val="7B9899"/>
                </a:solidFill>
                <a:latin typeface="+mj-lt"/>
                <a:ea typeface="+mj-ea"/>
                <a:cs typeface="+mj-cs"/>
              </a:rPr>
              <a:t>51/16 - </a:t>
            </a:r>
            <a:r>
              <a:rPr lang="es-AR"/>
              <a:t>Mod</a:t>
            </a:r>
            <a:r>
              <a:rPr lang="es-AR"/>
              <a:t>. inc. d). Se tendrán por satisfechas</a:t>
            </a:r>
            <a:endParaRPr/>
          </a:p>
          <a:p>
            <a:pPr>
              <a:defRPr/>
            </a:pPr>
            <a:endParaRPr lang="es-ES" b="1">
              <a:solidFill>
                <a:srgbClr val="7B9899"/>
              </a:solidFill>
              <a:latin typeface="+mj-lt"/>
              <a:ea typeface="+mj-ea"/>
              <a:cs typeface="+mj-cs"/>
            </a:endParaRPr>
          </a:p>
        </p:txBody>
      </p:sp>
      <p:sp>
        <p:nvSpPr>
          <p:cNvPr id="2" name="CuadroTexto 1" hidden="0"/>
          <p:cNvSpPr txBox="1"/>
          <p:nvPr isPhoto="0" userDrawn="0"/>
        </p:nvSpPr>
        <p:spPr bwMode="auto">
          <a:xfrm>
            <a:off x="367816" y="1628799"/>
            <a:ext cx="8227570" cy="4434876"/>
          </a:xfrm>
          <a:prstGeom prst="rect">
            <a:avLst/>
          </a:prstGeom>
          <a:noFill/>
        </p:spPr>
        <p:txBody>
          <a:bodyPr wrap="square" rtlCol="0">
            <a:spAutoFit/>
          </a:bodyPr>
          <a:lstStyle/>
          <a:p>
            <a:pPr lvl="0" algn="just">
              <a:lnSpc>
                <a:spcPct val="100000"/>
              </a:lnSpc>
              <a:spcBef>
                <a:spcPts val="600"/>
              </a:spcBef>
              <a:spcAft>
                <a:spcPts val="600"/>
              </a:spcAft>
              <a:defRPr/>
            </a:pPr>
            <a:r>
              <a:rPr lang="es-AR" sz="1800"/>
              <a:t>A) Cuando la constitución de la sociedad se celebre por escritura pública, mediante DDJJ expresada en el mismo por los integrantes del órgano de administración, representación y fiscalización que se encuentren presentes, acepten el cargo para el que son designados y presten las declaraciones juradas antes mencionadas.</a:t>
            </a:r>
            <a:endParaRPr lang="es-ES" sz="1800"/>
          </a:p>
          <a:p>
            <a:pPr lvl="0" algn="just">
              <a:lnSpc>
                <a:spcPct val="100000"/>
              </a:lnSpc>
              <a:spcBef>
                <a:spcPts val="600"/>
              </a:spcBef>
              <a:spcAft>
                <a:spcPts val="600"/>
              </a:spcAft>
              <a:defRPr/>
            </a:pPr>
            <a:r>
              <a:rPr lang="es-AR" sz="1800"/>
              <a:t>B) Cuando la constitución de la sociedad se celebre por instrumento privado, se </a:t>
            </a:r>
            <a:r>
              <a:rPr lang="es-AR" sz="1800" b="1"/>
              <a:t>acompañará DDJJ con certificación notarial de firmas de los integrantes del órgano de administración, representación y fiscalización</a:t>
            </a:r>
            <a:r>
              <a:rPr lang="es-ES" sz="1800" b="1"/>
              <a:t>, pudiendo incluirse en un solo acto la aceptación de cargo </a:t>
            </a:r>
            <a:r>
              <a:rPr lang="es-AR" sz="1800" b="1"/>
              <a:t>para el que son designados y las DDJJ antes mencionadas</a:t>
            </a:r>
            <a:r>
              <a:rPr lang="es-AR" sz="1800"/>
              <a:t>.</a:t>
            </a:r>
            <a:endParaRPr lang="es-ES" sz="1800"/>
          </a:p>
          <a:p>
            <a:pPr lvl="0" algn="just">
              <a:lnSpc>
                <a:spcPct val="100000"/>
              </a:lnSpc>
              <a:spcBef>
                <a:spcPts val="600"/>
              </a:spcBef>
              <a:spcAft>
                <a:spcPts val="600"/>
              </a:spcAft>
              <a:defRPr/>
            </a:pPr>
            <a:r>
              <a:rPr lang="es-ES" sz="1800"/>
              <a:t>C) Cuando se </a:t>
            </a:r>
            <a:r>
              <a:rPr lang="es-ES" sz="1800"/>
              <a:t>rogue</a:t>
            </a:r>
            <a:r>
              <a:rPr lang="es-ES" sz="1800"/>
              <a:t> la </a:t>
            </a:r>
            <a:r>
              <a:rPr lang="es-AR" sz="1800"/>
              <a:t>inscripción de trámites de designación de integrantes del órgano de administración, representación y fiscalización regulados en el art. 173 de la DG 45/2015, se tendrán por satisfechas en los mismos términos que se indica en el incido b)</a:t>
            </a:r>
            <a:r>
              <a:rPr lang="es-ES" sz="1800"/>
              <a:t> precedente.</a:t>
            </a:r>
            <a:endParaRPr sz="1800"/>
          </a:p>
          <a:p>
            <a:pPr>
              <a:defRPr/>
            </a:pPr>
            <a:endParaRPr lang="es-AR" sz="18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0" name="CuadroTexto 9" hidden="0"/>
          <p:cNvSpPr txBox="1"/>
          <p:nvPr isPhoto="0" userDrawn="0"/>
        </p:nvSpPr>
        <p:spPr bwMode="auto">
          <a:xfrm>
            <a:off x="467543" y="1844823"/>
            <a:ext cx="7993067" cy="3337596"/>
          </a:xfrm>
          <a:prstGeom prst="rect">
            <a:avLst/>
          </a:prstGeom>
          <a:noFill/>
        </p:spPr>
        <p:txBody>
          <a:bodyPr wrap="square" rtlCol="0">
            <a:spAutoFit/>
          </a:bodyPr>
          <a:lstStyle/>
          <a:p>
            <a:pPr marL="285750" indent="-285750" algn="just">
              <a:spcBef>
                <a:spcPts val="600"/>
              </a:spcBef>
              <a:buFont typeface="Wingdings"/>
              <a:buChar char="ü"/>
              <a:defRPr/>
            </a:pPr>
            <a:r>
              <a:rPr lang="es-AR" sz="1800"/>
              <a:t>Los administradores designados deberán constituir domicilio especial en la República.</a:t>
            </a:r>
            <a:endParaRPr sz="1800"/>
          </a:p>
          <a:p>
            <a:pPr marL="285750" indent="-285750" algn="just">
              <a:spcBef>
                <a:spcPts val="600"/>
              </a:spcBef>
              <a:buFont typeface="Wingdings"/>
              <a:buChar char="ü"/>
              <a:defRPr/>
            </a:pPr>
            <a:r>
              <a:rPr lang="es-AR" sz="1800"/>
              <a:t>Declaración </a:t>
            </a:r>
            <a:r>
              <a:rPr lang="es-AR" sz="1800"/>
              <a:t>jurada de no encontrarse afectado por inhabilidades e incompatibilidades para desempeñar el cargo por cada uno de los integrantes del órgano de administración y fiscalización en su caso (art. 264 L.G.S. y art. 139 inc. c) Disp. D.P.P.J. Nº 45/15).</a:t>
            </a:r>
            <a:endParaRPr sz="1800"/>
          </a:p>
          <a:p>
            <a:pPr marL="285750" indent="-285750" algn="just">
              <a:spcBef>
                <a:spcPts val="600"/>
              </a:spcBef>
              <a:buFont typeface="Wingdings"/>
              <a:buChar char="ü"/>
              <a:defRPr/>
            </a:pPr>
            <a:r>
              <a:rPr lang="es-AR" sz="1800"/>
              <a:t>Declaración </a:t>
            </a:r>
            <a:r>
              <a:rPr lang="es-AR" sz="1800"/>
              <a:t>jurada de persona expuesta políticamente por cada uno de los integrantes del órgano de administración y fiscalización (art. 139 inc. g) y art. 326 Disp. D.P.P.J. Nº  45/15).</a:t>
            </a:r>
            <a:endParaRPr sz="1800"/>
          </a:p>
          <a:p>
            <a:pPr marL="285750" indent="-285750" algn="just">
              <a:spcBef>
                <a:spcPts val="600"/>
              </a:spcBef>
              <a:buFont typeface="Wingdings"/>
              <a:buChar char="ü"/>
              <a:defRPr/>
            </a:pPr>
            <a:r>
              <a:rPr lang="es-AR" sz="1800"/>
              <a:t>Declaración </a:t>
            </a:r>
            <a:r>
              <a:rPr lang="es-AR" sz="1800"/>
              <a:t>jurada de Beneficiario Final  (Anexo 1 Disp. D.P.P.J. Nº 130/17</a:t>
            </a:r>
            <a:r>
              <a:rPr lang="es-AR" sz="1800"/>
              <a:t>). </a:t>
            </a:r>
            <a:endParaRPr lang="es-AR" sz="1800"/>
          </a:p>
        </p:txBody>
      </p:sp>
      <p:sp>
        <p:nvSpPr>
          <p:cNvPr id="13" name="1 Título" hidden="0"/>
          <p:cNvSpPr txBox="1"/>
          <p:nvPr isPhoto="0" userDrawn="0"/>
        </p:nvSpPr>
        <p:spPr bwMode="auto">
          <a:xfrm>
            <a:off x="462360" y="404664"/>
            <a:ext cx="8534400" cy="758825"/>
          </a:xfrm>
          <a:prstGeom prst="rect">
            <a:avLst/>
          </a:prstGeom>
          <a:noFill/>
          <a:ln w="9525">
            <a:noFill/>
            <a:miter lim="800000"/>
            <a:headEnd/>
            <a:tailEnd/>
          </a:ln>
        </p:spPr>
        <p:txBody>
          <a:bodyPr anchor="b"/>
          <a:lstStyle/>
          <a:p>
            <a:pPr>
              <a:defRPr/>
            </a:pPr>
            <a:r>
              <a:rPr lang="es-AR" sz="2400" b="1">
                <a:solidFill>
                  <a:srgbClr val="7B9899"/>
                </a:solidFill>
                <a:latin typeface="+mj-lt"/>
                <a:ea typeface="+mj-ea"/>
                <a:cs typeface="+mj-cs"/>
              </a:rPr>
              <a:t>Tener en cuenta: </a:t>
            </a:r>
            <a:endParaRPr lang="es-ES" b="1">
              <a:solidFill>
                <a:srgbClr val="7B9899"/>
              </a:solidFill>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1 Marcador de texto" hidden="0"/>
          <p:cNvSpPr>
            <a:spLocks noGrp="1"/>
          </p:cNvSpPr>
          <p:nvPr isPhoto="0" userDrawn="0">
            <p:ph type="body" idx="1" hasCustomPrompt="0"/>
          </p:nvPr>
        </p:nvSpPr>
        <p:spPr bwMode="auto">
          <a:xfrm>
            <a:off x="1368425" y="2743200"/>
            <a:ext cx="6480174" cy="1673225"/>
          </a:xfrm>
        </p:spPr>
        <p:txBody>
          <a:bodyPr/>
          <a:lstStyle/>
          <a:p>
            <a:pPr>
              <a:defRPr/>
            </a:pPr>
            <a:r>
              <a:rPr lang="es-ES"/>
              <a:t>ART. 59 – LGS y otros</a:t>
            </a:r>
            <a:endParaRPr lang="es-ES"/>
          </a:p>
        </p:txBody>
      </p:sp>
      <p:sp>
        <p:nvSpPr>
          <p:cNvPr id="40963" name="2 Título" hidden="0"/>
          <p:cNvSpPr>
            <a:spLocks noGrp="1"/>
          </p:cNvSpPr>
          <p:nvPr isPhoto="0" userDrawn="0">
            <p:ph type="title" hasCustomPrompt="0"/>
          </p:nvPr>
        </p:nvSpPr>
        <p:spPr bwMode="auto"/>
        <p:txBody>
          <a:bodyPr/>
          <a:lstStyle/>
          <a:p>
            <a:pPr>
              <a:defRPr/>
            </a:pPr>
            <a:r>
              <a:rPr lang="es-ES"/>
              <a:t>Obligaciones de los administradores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1986" name="1 Título" hidden="0"/>
          <p:cNvSpPr>
            <a:spLocks noGrp="1"/>
          </p:cNvSpPr>
          <p:nvPr isPhoto="0" userDrawn="0">
            <p:ph type="title" hasCustomPrompt="0"/>
          </p:nvPr>
        </p:nvSpPr>
        <p:spPr bwMode="auto">
          <a:xfrm>
            <a:off x="301625" y="384175"/>
            <a:ext cx="8534400" cy="758825"/>
          </a:xfrm>
        </p:spPr>
        <p:txBody>
          <a:bodyPr/>
          <a:lstStyle/>
          <a:p>
            <a:pPr algn="l">
              <a:defRPr/>
            </a:pPr>
            <a:r>
              <a:rPr lang="es-ES" sz="2400" b="1"/>
              <a:t>Artículo 59 LGS – Diligencia del administrador y responsabilidad </a:t>
            </a:r>
            <a:endParaRPr/>
          </a:p>
        </p:txBody>
      </p:sp>
      <p:grpSp>
        <p:nvGrpSpPr>
          <p:cNvPr id="4" name="3 Diagrama" hidden="0"/>
          <p:cNvGrpSpPr/>
          <p:nvPr isPhoto="0" userDrawn="0"/>
        </p:nvGrpSpPr>
        <p:grpSpPr bwMode="auto">
          <a:xfrm>
            <a:off x="428596" y="1714488"/>
            <a:ext cx="8143932" cy="4286280"/>
          </a:xfrm>
        </p:grpSpPr>
        <p:sp>
          <p:nvSpPr>
            <p:cNvPr id="0" name="" hidden="0"/>
            <p:cNvSpPr/>
            <p:nvPr isPhoto="0" userDrawn="0"/>
          </p:nvSpPr>
          <p:spPr bwMode="auto">
            <a:xfrm>
              <a:off x="0" y="473639"/>
              <a:ext cx="8143932" cy="1631700"/>
            </a:xfrm>
            <a:prstGeom prst="rect">
              <a:avLst/>
            </a:prstGeom>
            <a:solidFill>
              <a:schemeClr val="lt1">
                <a:hueOff val="0"/>
                <a:satOff val="0"/>
                <a:lumOff val="0"/>
                <a:alphaOff val="0"/>
                <a:alpha val="90000"/>
              </a:schemeClr>
            </a:solidFill>
            <a:ln>
              <a:noFill/>
            </a:ln>
            <a:effectLst/>
          </p:spPr>
          <p:style>
            <a:lnRef idx="0">
              <a:srgbClr val="000000"/>
            </a:lnRef>
            <a:fillRef idx="1">
              <a:srgbClr val="000000"/>
            </a:fillRef>
            <a:effectRef idx="0">
              <a:srgbClr val="000000"/>
            </a:effectRef>
            <a:fontRef idx="minor"/>
          </p:style>
          <p:txBody>
            <a:bodyPr spcFirstLastPara="0" vert="horz" wrap="square" lIns="632060" tIns="291592" rIns="632060" bIns="128016" numCol="1" spcCol="1270" anchor="t" anchorCtr="0">
              <a:noAutofit/>
            </a:bodyPr>
            <a:lstStyle/>
            <a:p>
              <a:pPr marL="171450" lvl="1" indent="-171450" algn="l" defTabSz="800100">
                <a:lnSpc>
                  <a:spcPct val="150000"/>
                </a:lnSpc>
                <a:spcBef>
                  <a:spcPts val="0"/>
                </a:spcBef>
                <a:spcAft>
                  <a:spcPts val="600"/>
                </a:spcAft>
                <a:buChar char="••"/>
                <a:defRPr/>
              </a:pPr>
              <a:r>
                <a:rPr lang="es-ES" sz="1800" b="0" i="1"/>
                <a:t>Los administradores y los representantes de la sociedad deben </a:t>
              </a:r>
              <a:r>
                <a:rPr lang="es-ES" sz="1800" b="1" i="1"/>
                <a:t>obrar con lealtad y con la diligencia de un buen hombre de negocios. </a:t>
              </a:r>
              <a:endParaRPr lang="es-ES" sz="1800" b="1" i="1"/>
            </a:p>
          </p:txBody>
        </p:sp>
        <p:sp>
          <p:nvSpPr>
            <p:cNvPr id="0" name="" hidden="0"/>
            <p:cNvSpPr/>
            <p:nvPr isPhoto="0" userDrawn="0"/>
          </p:nvSpPr>
          <p:spPr bwMode="auto">
            <a:xfrm>
              <a:off x="407196" y="0"/>
              <a:ext cx="7403567" cy="677498"/>
            </a:xfrm>
            <a:prstGeom prst="roundRect">
              <a:avLst>
                <a:gd name="adj" fmla="val 16667"/>
              </a:avLst>
            </a:prstGeom>
            <a:solidFill>
              <a:schemeClr val="accent1">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215475" tIns="0" rIns="215475" bIns="0" numCol="1" spcCol="1270" anchor="ctr" anchorCtr="0">
              <a:noAutofit/>
            </a:bodyPr>
            <a:lstStyle/>
            <a:p>
              <a:pPr lvl="0" algn="l" defTabSz="800100">
                <a:lnSpc>
                  <a:spcPct val="150000"/>
                </a:lnSpc>
                <a:spcBef>
                  <a:spcPts val="0"/>
                </a:spcBef>
                <a:spcAft>
                  <a:spcPts val="600"/>
                </a:spcAft>
                <a:defRPr/>
              </a:pPr>
              <a:r>
                <a:rPr lang="es-ES" sz="1800" b="1" i="0"/>
                <a:t>Diligencia del administrador</a:t>
              </a:r>
              <a:endParaRPr lang="es-ES" sz="1800"/>
            </a:p>
          </p:txBody>
        </p:sp>
        <p:sp>
          <p:nvSpPr>
            <p:cNvPr id="0" name="" hidden="0"/>
            <p:cNvSpPr/>
            <p:nvPr isPhoto="0" userDrawn="0"/>
          </p:nvSpPr>
          <p:spPr bwMode="auto">
            <a:xfrm>
              <a:off x="0" y="2651798"/>
              <a:ext cx="8143932" cy="1631700"/>
            </a:xfrm>
            <a:prstGeom prst="rect">
              <a:avLst/>
            </a:prstGeom>
            <a:solidFill>
              <a:schemeClr val="lt1">
                <a:hueOff val="0"/>
                <a:satOff val="0"/>
                <a:lumOff val="0"/>
                <a:alphaOff val="0"/>
                <a:alpha val="90000"/>
              </a:schemeClr>
            </a:solidFill>
            <a:ln>
              <a:noFill/>
            </a:ln>
            <a:effectLst/>
          </p:spPr>
          <p:style>
            <a:lnRef idx="0">
              <a:srgbClr val="000000"/>
            </a:lnRef>
            <a:fillRef idx="1">
              <a:srgbClr val="000000"/>
            </a:fillRef>
            <a:effectRef idx="0">
              <a:srgbClr val="000000"/>
            </a:effectRef>
            <a:fontRef idx="minor"/>
          </p:style>
          <p:txBody>
            <a:bodyPr spcFirstLastPara="0" vert="horz" wrap="square" lIns="632060" tIns="291592" rIns="632060" bIns="128016" numCol="1" spcCol="1270" anchor="t" anchorCtr="0">
              <a:noAutofit/>
            </a:bodyPr>
            <a:lstStyle/>
            <a:p>
              <a:pPr marL="171450" lvl="1" indent="-171450" algn="l" defTabSz="800100">
                <a:lnSpc>
                  <a:spcPct val="150000"/>
                </a:lnSpc>
                <a:spcBef>
                  <a:spcPts val="0"/>
                </a:spcBef>
                <a:spcAft>
                  <a:spcPts val="600"/>
                </a:spcAft>
                <a:buChar char="••"/>
                <a:defRPr/>
              </a:pPr>
              <a:r>
                <a:rPr lang="es-ES" sz="1800" b="0" i="1"/>
                <a:t>Los que faltaren a sus obligaciones son </a:t>
              </a:r>
              <a:r>
                <a:rPr lang="es-ES" sz="1800" b="1" i="1" u="sng"/>
                <a:t>responsables, ilimitada y solidariamente</a:t>
              </a:r>
              <a:r>
                <a:rPr lang="es-ES" sz="1800" b="0" i="1"/>
                <a:t>, por los daños y perjuicios que resultaren de su acción u omisión.</a:t>
              </a:r>
              <a:endParaRPr lang="es-ES" sz="1800" b="0" i="1"/>
            </a:p>
          </p:txBody>
        </p:sp>
        <p:sp>
          <p:nvSpPr>
            <p:cNvPr id="0" name="" hidden="0"/>
            <p:cNvSpPr/>
            <p:nvPr isPhoto="0" userDrawn="0"/>
          </p:nvSpPr>
          <p:spPr bwMode="auto">
            <a:xfrm>
              <a:off x="407196" y="2239022"/>
              <a:ext cx="7403567" cy="677498"/>
            </a:xfrm>
            <a:prstGeom prst="roundRect">
              <a:avLst>
                <a:gd name="adj" fmla="val 16667"/>
              </a:avLst>
            </a:prstGeom>
            <a:solidFill>
              <a:schemeClr val="accent1">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215475" tIns="0" rIns="215475" bIns="0" numCol="1" spcCol="1270" anchor="ctr" anchorCtr="0">
              <a:noAutofit/>
            </a:bodyPr>
            <a:lstStyle/>
            <a:p>
              <a:pPr lvl="0" algn="l" defTabSz="800100">
                <a:lnSpc>
                  <a:spcPct val="150000"/>
                </a:lnSpc>
                <a:spcBef>
                  <a:spcPts val="0"/>
                </a:spcBef>
                <a:spcAft>
                  <a:spcPts val="600"/>
                </a:spcAft>
                <a:defRPr/>
              </a:pPr>
              <a:r>
                <a:rPr lang="es-ES" sz="1800" b="1" i="0"/>
                <a:t>Responsabilidad</a:t>
              </a:r>
              <a:endParaRPr lang="es-ES" sz="1800" b="1" i="1"/>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3010" name="1 Título" hidden="0"/>
          <p:cNvSpPr>
            <a:spLocks noGrp="1"/>
          </p:cNvSpPr>
          <p:nvPr isPhoto="0" userDrawn="0">
            <p:ph type="title" hasCustomPrompt="0"/>
          </p:nvPr>
        </p:nvSpPr>
        <p:spPr bwMode="auto">
          <a:xfrm>
            <a:off x="285720" y="1857364"/>
            <a:ext cx="8534400" cy="758825"/>
          </a:xfrm>
        </p:spPr>
        <p:txBody>
          <a:bodyPr/>
          <a:lstStyle/>
          <a:p>
            <a:pPr>
              <a:defRPr/>
            </a:pPr>
            <a:r>
              <a:rPr lang="es-ES" sz="2200" i="1">
                <a:solidFill>
                  <a:schemeClr val="tx1"/>
                </a:solidFill>
              </a:rPr>
              <a:t>“</a:t>
            </a:r>
            <a:r>
              <a:rPr lang="es-ES" sz="2200">
                <a:solidFill>
                  <a:schemeClr val="tx1"/>
                </a:solidFill>
              </a:rPr>
              <a:t>Obrar con lealtad y con la diligencia de un buen hombre de negocios”</a:t>
            </a:r>
            <a:endParaRPr>
              <a:solidFill>
                <a:schemeClr val="tx1"/>
              </a:solidFill>
            </a:endParaRPr>
          </a:p>
        </p:txBody>
      </p:sp>
      <p:grpSp>
        <p:nvGrpSpPr>
          <p:cNvPr id="5" name="4 Diagrama" hidden="0"/>
          <p:cNvGrpSpPr/>
          <p:nvPr isPhoto="0" userDrawn="0"/>
        </p:nvGrpSpPr>
        <p:grpSpPr bwMode="auto">
          <a:xfrm>
            <a:off x="428596" y="2500306"/>
            <a:ext cx="8358246" cy="3492496"/>
          </a:xfrm>
        </p:grpSpPr>
        <p:sp>
          <p:nvSpPr>
            <p:cNvPr id="0" name="" hidden="0"/>
            <p:cNvSpPr/>
            <p:nvPr isPhoto="0" userDrawn="0"/>
          </p:nvSpPr>
          <p:spPr bwMode="auto">
            <a:xfrm>
              <a:off x="2448" y="483532"/>
              <a:ext cx="1942639" cy="1165583"/>
            </a:xfrm>
            <a:prstGeom prst="rect">
              <a:avLst/>
            </a:prstGeom>
            <a:solidFill>
              <a:schemeClr val="lt1">
                <a:hueOff val="0"/>
                <a:satOff val="0"/>
                <a:lumOff val="0"/>
                <a:alphaOff val="0"/>
              </a:schemeClr>
            </a:solidFill>
            <a:ln w="11429" cap="flat" cmpd="sng" algn="ctr">
              <a:solidFill>
                <a:schemeClr val="accent1">
                  <a:shade val="80000"/>
                  <a:hueOff val="0"/>
                  <a:satOff val="0"/>
                  <a:lumOff val="0"/>
                  <a:alphaOff val="0"/>
                </a:schemeClr>
              </a:solidFill>
              <a:prstDash val="sysDash"/>
            </a:ln>
            <a:effectLst/>
          </p:spPr>
          <p:style>
            <a:lnRef idx="2">
              <a:srgbClr val="000000"/>
            </a:lnRef>
            <a:fillRef idx="1">
              <a:srgbClr val="000000"/>
            </a:fillRef>
            <a:effectRef idx="0">
              <a:srgbClr val="000000"/>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Bef>
                  <a:spcPts val="0"/>
                </a:spcBef>
                <a:spcAft>
                  <a:spcPts val="0"/>
                </a:spcAft>
                <a:defRPr/>
              </a:pPr>
              <a:r>
                <a:rPr lang="es-ES" sz="1400">
                  <a:solidFill>
                    <a:schemeClr val="tx1"/>
                  </a:solidFill>
                </a:rPr>
                <a:t>Custodios de bienes ajenos</a:t>
              </a:r>
              <a:endParaRPr sz="1400">
                <a:solidFill>
                  <a:schemeClr val="tx1"/>
                </a:solidFill>
              </a:endParaRPr>
            </a:p>
          </p:txBody>
        </p:sp>
        <p:sp>
          <p:nvSpPr>
            <p:cNvPr id="0" name="" hidden="0"/>
            <p:cNvSpPr/>
            <p:nvPr isPhoto="0" userDrawn="0"/>
          </p:nvSpPr>
          <p:spPr bwMode="auto">
            <a:xfrm>
              <a:off x="2139351" y="483532"/>
              <a:ext cx="1942639" cy="1165583"/>
            </a:xfrm>
            <a:prstGeom prst="rect">
              <a:avLst/>
            </a:prstGeom>
            <a:solidFill>
              <a:schemeClr val="lt1">
                <a:hueOff val="0"/>
                <a:satOff val="0"/>
                <a:lumOff val="0"/>
                <a:alphaOff val="0"/>
              </a:schemeClr>
            </a:solidFill>
            <a:ln w="11429" cap="flat" cmpd="sng" algn="ctr">
              <a:solidFill>
                <a:schemeClr val="accent1">
                  <a:shade val="80000"/>
                  <a:hueOff val="0"/>
                  <a:satOff val="0"/>
                  <a:lumOff val="0"/>
                  <a:alphaOff val="0"/>
                </a:schemeClr>
              </a:solidFill>
              <a:prstDash val="sysDash"/>
            </a:ln>
            <a:effectLst/>
          </p:spPr>
          <p:style>
            <a:lnRef idx="2">
              <a:srgbClr val="000000"/>
            </a:lnRef>
            <a:fillRef idx="1">
              <a:srgbClr val="000000"/>
            </a:fillRef>
            <a:effectRef idx="0">
              <a:srgbClr val="000000"/>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Bef>
                  <a:spcPts val="0"/>
                </a:spcBef>
                <a:spcAft>
                  <a:spcPts val="0"/>
                </a:spcAft>
                <a:defRPr/>
              </a:pPr>
              <a:r>
                <a:rPr lang="es-ES" sz="1400">
                  <a:solidFill>
                    <a:schemeClr val="tx1"/>
                  </a:solidFill>
                </a:rPr>
                <a:t>Postergar sus intereses personales, evitando actuar en competencia. </a:t>
              </a:r>
              <a:endParaRPr sz="1400">
                <a:solidFill>
                  <a:schemeClr val="tx1"/>
                </a:solidFill>
              </a:endParaRPr>
            </a:p>
          </p:txBody>
        </p:sp>
        <p:sp>
          <p:nvSpPr>
            <p:cNvPr id="0" name="" hidden="0"/>
            <p:cNvSpPr/>
            <p:nvPr isPhoto="0" userDrawn="0"/>
          </p:nvSpPr>
          <p:spPr bwMode="auto">
            <a:xfrm>
              <a:off x="4276254" y="483532"/>
              <a:ext cx="1942639" cy="1165583"/>
            </a:xfrm>
            <a:prstGeom prst="rect">
              <a:avLst/>
            </a:prstGeom>
            <a:solidFill>
              <a:schemeClr val="lt1">
                <a:hueOff val="0"/>
                <a:satOff val="0"/>
                <a:lumOff val="0"/>
                <a:alphaOff val="0"/>
              </a:schemeClr>
            </a:solidFill>
            <a:ln w="11429" cap="flat" cmpd="sng" algn="ctr">
              <a:solidFill>
                <a:schemeClr val="accent1">
                  <a:shade val="80000"/>
                  <a:hueOff val="0"/>
                  <a:satOff val="0"/>
                  <a:lumOff val="0"/>
                  <a:alphaOff val="0"/>
                </a:schemeClr>
              </a:solidFill>
              <a:prstDash val="sysDash"/>
            </a:ln>
            <a:effectLst/>
          </p:spPr>
          <p:style>
            <a:lnRef idx="2">
              <a:srgbClr val="000000"/>
            </a:lnRef>
            <a:fillRef idx="1">
              <a:srgbClr val="000000"/>
            </a:fillRef>
            <a:effectRef idx="0">
              <a:srgbClr val="000000"/>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Bef>
                  <a:spcPts val="0"/>
                </a:spcBef>
                <a:spcAft>
                  <a:spcPts val="0"/>
                </a:spcAft>
                <a:defRPr/>
              </a:pPr>
              <a:r>
                <a:rPr lang="es-ES" sz="1400">
                  <a:solidFill>
                    <a:schemeClr val="tx1"/>
                  </a:solidFill>
                </a:rPr>
                <a:t>Actuar de buena fe. </a:t>
              </a:r>
              <a:endParaRPr sz="1400">
                <a:solidFill>
                  <a:schemeClr val="tx1"/>
                </a:solidFill>
              </a:endParaRPr>
            </a:p>
          </p:txBody>
        </p:sp>
        <p:sp>
          <p:nvSpPr>
            <p:cNvPr id="0" name="" hidden="0"/>
            <p:cNvSpPr/>
            <p:nvPr isPhoto="0" userDrawn="0"/>
          </p:nvSpPr>
          <p:spPr bwMode="auto">
            <a:xfrm>
              <a:off x="6413158" y="483532"/>
              <a:ext cx="1942639" cy="1165583"/>
            </a:xfrm>
            <a:prstGeom prst="rect">
              <a:avLst/>
            </a:prstGeom>
            <a:solidFill>
              <a:schemeClr val="lt1">
                <a:hueOff val="0"/>
                <a:satOff val="0"/>
                <a:lumOff val="0"/>
                <a:alphaOff val="0"/>
              </a:schemeClr>
            </a:solidFill>
            <a:ln w="11429" cap="flat" cmpd="sng" algn="ctr">
              <a:solidFill>
                <a:schemeClr val="accent1">
                  <a:shade val="80000"/>
                  <a:hueOff val="0"/>
                  <a:satOff val="0"/>
                  <a:lumOff val="0"/>
                  <a:alphaOff val="0"/>
                </a:schemeClr>
              </a:solidFill>
              <a:prstDash val="sysDash"/>
            </a:ln>
            <a:effectLst/>
          </p:spPr>
          <p:style>
            <a:lnRef idx="2">
              <a:srgbClr val="000000"/>
            </a:lnRef>
            <a:fillRef idx="1">
              <a:srgbClr val="000000"/>
            </a:fillRef>
            <a:effectRef idx="0">
              <a:srgbClr val="000000"/>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Bef>
                  <a:spcPts val="0"/>
                </a:spcBef>
                <a:spcAft>
                  <a:spcPts val="0"/>
                </a:spcAft>
                <a:defRPr/>
              </a:pPr>
              <a:r>
                <a:rPr lang="es-ES" sz="1400">
                  <a:solidFill>
                    <a:schemeClr val="tx1"/>
                  </a:solidFill>
                </a:rPr>
                <a:t>Poner en los negocios sociales el mismo cuidado y la misma diligencia que pondrían en los suyos</a:t>
              </a:r>
              <a:endParaRPr sz="1400">
                <a:solidFill>
                  <a:schemeClr val="tx1"/>
                </a:solidFill>
              </a:endParaRPr>
            </a:p>
          </p:txBody>
        </p:sp>
        <p:sp>
          <p:nvSpPr>
            <p:cNvPr id="0" name="" hidden="0"/>
            <p:cNvSpPr/>
            <p:nvPr isPhoto="0" userDrawn="0"/>
          </p:nvSpPr>
          <p:spPr bwMode="auto">
            <a:xfrm>
              <a:off x="2448" y="1843379"/>
              <a:ext cx="1942639" cy="1165583"/>
            </a:xfrm>
            <a:prstGeom prst="rect">
              <a:avLst/>
            </a:prstGeom>
            <a:solidFill>
              <a:schemeClr val="lt1">
                <a:hueOff val="0"/>
                <a:satOff val="0"/>
                <a:lumOff val="0"/>
                <a:alphaOff val="0"/>
              </a:schemeClr>
            </a:solidFill>
            <a:ln w="11429" cap="flat" cmpd="sng" algn="ctr">
              <a:solidFill>
                <a:schemeClr val="accent1">
                  <a:shade val="80000"/>
                  <a:hueOff val="0"/>
                  <a:satOff val="0"/>
                  <a:lumOff val="0"/>
                  <a:alphaOff val="0"/>
                </a:schemeClr>
              </a:solidFill>
              <a:prstDash val="sysDash"/>
            </a:ln>
            <a:effectLst/>
          </p:spPr>
          <p:style>
            <a:lnRef idx="2">
              <a:srgbClr val="000000"/>
            </a:lnRef>
            <a:fillRef idx="1">
              <a:srgbClr val="000000"/>
            </a:fillRef>
            <a:effectRef idx="0">
              <a:srgbClr val="000000"/>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Bef>
                  <a:spcPts val="0"/>
                </a:spcBef>
                <a:spcAft>
                  <a:spcPts val="0"/>
                </a:spcAft>
                <a:defRPr/>
              </a:pPr>
              <a:r>
                <a:rPr lang="es-ES" sz="1400">
                  <a:solidFill>
                    <a:schemeClr val="tx1"/>
                  </a:solidFill>
                </a:rPr>
                <a:t>Ser honesto con los fondos a su cargo diligente en el tiempo y las cosas y</a:t>
              </a:r>
              <a:endParaRPr sz="1400">
                <a:solidFill>
                  <a:schemeClr val="tx1"/>
                </a:solidFill>
              </a:endParaRPr>
            </a:p>
          </p:txBody>
        </p:sp>
        <p:sp>
          <p:nvSpPr>
            <p:cNvPr id="0" name="" hidden="0"/>
            <p:cNvSpPr/>
            <p:nvPr isPhoto="0" userDrawn="0"/>
          </p:nvSpPr>
          <p:spPr bwMode="auto">
            <a:xfrm>
              <a:off x="2139351" y="1843379"/>
              <a:ext cx="1942639" cy="1165583"/>
            </a:xfrm>
            <a:prstGeom prst="rect">
              <a:avLst/>
            </a:prstGeom>
            <a:solidFill>
              <a:schemeClr val="lt1">
                <a:hueOff val="0"/>
                <a:satOff val="0"/>
                <a:lumOff val="0"/>
                <a:alphaOff val="0"/>
              </a:schemeClr>
            </a:solidFill>
            <a:ln w="11429" cap="flat" cmpd="sng" algn="ctr">
              <a:solidFill>
                <a:schemeClr val="accent1">
                  <a:shade val="80000"/>
                  <a:hueOff val="0"/>
                  <a:satOff val="0"/>
                  <a:lumOff val="0"/>
                  <a:alphaOff val="0"/>
                </a:schemeClr>
              </a:solidFill>
              <a:prstDash val="sysDash"/>
            </a:ln>
            <a:effectLst/>
          </p:spPr>
          <p:style>
            <a:lnRef idx="2">
              <a:srgbClr val="000000"/>
            </a:lnRef>
            <a:fillRef idx="1">
              <a:srgbClr val="000000"/>
            </a:fillRef>
            <a:effectRef idx="0">
              <a:srgbClr val="000000"/>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Bef>
                  <a:spcPts val="0"/>
                </a:spcBef>
                <a:spcAft>
                  <a:spcPts val="0"/>
                </a:spcAft>
                <a:defRPr/>
              </a:pPr>
              <a:r>
                <a:rPr lang="es-ES" sz="1400">
                  <a:solidFill>
                    <a:schemeClr val="tx1"/>
                  </a:solidFill>
                </a:rPr>
                <a:t>Prudente en el manejo de la cosa común</a:t>
              </a:r>
              <a:endParaRPr sz="1400">
                <a:solidFill>
                  <a:schemeClr val="tx1"/>
                </a:solidFill>
              </a:endParaRPr>
            </a:p>
          </p:txBody>
        </p:sp>
        <p:sp>
          <p:nvSpPr>
            <p:cNvPr id="0" name="" hidden="0"/>
            <p:cNvSpPr/>
            <p:nvPr isPhoto="0" userDrawn="0"/>
          </p:nvSpPr>
          <p:spPr bwMode="auto">
            <a:xfrm>
              <a:off x="4276254" y="1843379"/>
              <a:ext cx="1942639" cy="1165583"/>
            </a:xfrm>
            <a:prstGeom prst="rect">
              <a:avLst/>
            </a:prstGeom>
            <a:solidFill>
              <a:schemeClr val="lt1">
                <a:hueOff val="0"/>
                <a:satOff val="0"/>
                <a:lumOff val="0"/>
                <a:alphaOff val="0"/>
              </a:schemeClr>
            </a:solidFill>
            <a:ln w="11429" cap="flat" cmpd="sng" algn="ctr">
              <a:solidFill>
                <a:schemeClr val="accent1">
                  <a:shade val="80000"/>
                  <a:hueOff val="0"/>
                  <a:satOff val="0"/>
                  <a:lumOff val="0"/>
                  <a:alphaOff val="0"/>
                </a:schemeClr>
              </a:solidFill>
              <a:prstDash val="sysDash"/>
            </a:ln>
            <a:effectLst/>
          </p:spPr>
          <p:style>
            <a:lnRef idx="2">
              <a:srgbClr val="000000"/>
            </a:lnRef>
            <a:fillRef idx="1">
              <a:srgbClr val="000000"/>
            </a:fillRef>
            <a:effectRef idx="0">
              <a:srgbClr val="000000"/>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Bef>
                  <a:spcPts val="0"/>
                </a:spcBef>
                <a:spcAft>
                  <a:spcPts val="0"/>
                </a:spcAft>
                <a:defRPr/>
              </a:pPr>
              <a:r>
                <a:rPr lang="es-ES" sz="1400">
                  <a:solidFill>
                    <a:schemeClr val="tx1"/>
                  </a:solidFill>
                </a:rPr>
                <a:t>Respetar las normas de funcionamiento de la sociedad y los derechos de todos sus integrantes.</a:t>
              </a:r>
              <a:endParaRPr sz="1400">
                <a:solidFill>
                  <a:schemeClr val="tx1"/>
                </a:solidFill>
              </a:endParaRPr>
            </a:p>
          </p:txBody>
        </p:sp>
        <p:sp>
          <p:nvSpPr>
            <p:cNvPr id="0" name="" hidden="0"/>
            <p:cNvSpPr/>
            <p:nvPr isPhoto="0" userDrawn="0"/>
          </p:nvSpPr>
          <p:spPr bwMode="auto">
            <a:xfrm>
              <a:off x="6413158" y="1843379"/>
              <a:ext cx="1942639" cy="1165583"/>
            </a:xfrm>
            <a:prstGeom prst="rect">
              <a:avLst/>
            </a:prstGeom>
            <a:solidFill>
              <a:schemeClr val="lt1">
                <a:hueOff val="0"/>
                <a:satOff val="0"/>
                <a:lumOff val="0"/>
                <a:alphaOff val="0"/>
              </a:schemeClr>
            </a:solidFill>
            <a:ln w="11429" cap="flat" cmpd="sng" algn="ctr">
              <a:solidFill>
                <a:schemeClr val="accent1">
                  <a:shade val="80000"/>
                  <a:hueOff val="0"/>
                  <a:satOff val="0"/>
                  <a:lumOff val="0"/>
                  <a:alphaOff val="0"/>
                </a:schemeClr>
              </a:solidFill>
              <a:prstDash val="sysDash"/>
            </a:ln>
            <a:effectLst/>
          </p:spPr>
          <p:style>
            <a:lnRef idx="2">
              <a:srgbClr val="000000"/>
            </a:lnRef>
            <a:fillRef idx="1">
              <a:srgbClr val="000000"/>
            </a:fillRef>
            <a:effectRef idx="0">
              <a:srgbClr val="000000"/>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Bef>
                  <a:spcPts val="0"/>
                </a:spcBef>
                <a:spcAft>
                  <a:spcPts val="0"/>
                </a:spcAft>
                <a:defRPr/>
              </a:pPr>
              <a:r>
                <a:rPr lang="es-ES" sz="1400">
                  <a:solidFill>
                    <a:schemeClr val="tx1"/>
                  </a:solidFill>
                </a:rPr>
                <a:t>Conservar los bienes de la sociedad</a:t>
              </a:r>
              <a:endParaRPr sz="1400">
                <a:solidFill>
                  <a:schemeClr val="tx1"/>
                </a:solidFill>
              </a:endParaRPr>
            </a:p>
          </p:txBody>
        </p:sp>
      </p:grpSp>
      <p:sp>
        <p:nvSpPr>
          <p:cNvPr id="4" name="1 Título" hidden="0"/>
          <p:cNvSpPr txBox="1"/>
          <p:nvPr isPhoto="0" userDrawn="0"/>
        </p:nvSpPr>
        <p:spPr bwMode="auto">
          <a:xfrm>
            <a:off x="301625" y="384175"/>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bodyPr>
          <a:lstStyle/>
          <a:p>
            <a:pPr marL="0" marR="0" lvl="0" indent="0" algn="l" defTabSz="914400">
              <a:lnSpc>
                <a:spcPct val="100000"/>
              </a:lnSpc>
              <a:spcBef>
                <a:spcPts val="0"/>
              </a:spcBef>
              <a:spcAft>
                <a:spcPts val="0"/>
              </a:spcAft>
              <a:buClrTx/>
              <a:buSzTx/>
              <a:buFontTx/>
              <a:buNone/>
              <a:defRPr/>
            </a:pPr>
            <a:r>
              <a:rPr lang="es-ES" sz="2400" b="1" i="0" u="none" strike="noStrike" cap="none" spc="0">
                <a:ln>
                  <a:noFill/>
                </a:ln>
                <a:solidFill>
                  <a:schemeClr val="tx1"/>
                </a:solidFill>
                <a:latin typeface="+mj-lt"/>
                <a:ea typeface="+mj-ea"/>
                <a:cs typeface="+mj-cs"/>
              </a:rPr>
              <a:t>Artículo 59 LGS – Diligencia del administrador y responsabilidad </a:t>
            </a:r>
            <a:endParaRPr sz="2400" b="1" i="0" u="none" strike="noStrike" cap="none" spc="0">
              <a:ln>
                <a:noFill/>
              </a:ln>
              <a:solidFill>
                <a:schemeClr val="tx1"/>
              </a:solidFill>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5058" name="1 Título" hidden="0"/>
          <p:cNvSpPr>
            <a:spLocks noGrp="1"/>
          </p:cNvSpPr>
          <p:nvPr isPhoto="0" userDrawn="0">
            <p:ph type="title" hasCustomPrompt="0"/>
          </p:nvPr>
        </p:nvSpPr>
        <p:spPr bwMode="auto"/>
        <p:txBody>
          <a:bodyPr/>
          <a:lstStyle/>
          <a:p>
            <a:pPr algn="l">
              <a:defRPr/>
            </a:pPr>
            <a:r>
              <a:rPr lang="es-ES" sz="2400" b="1"/>
              <a:t>Artículo 274 LGS - Mal desempeño del cargo</a:t>
            </a:r>
            <a:endParaRPr/>
          </a:p>
        </p:txBody>
      </p:sp>
      <p:grpSp>
        <p:nvGrpSpPr>
          <p:cNvPr id="4" name="3 Diagrama" hidden="0"/>
          <p:cNvGrpSpPr/>
          <p:nvPr isPhoto="0" userDrawn="0"/>
        </p:nvGrpSpPr>
        <p:grpSpPr bwMode="auto">
          <a:xfrm>
            <a:off x="428596" y="1428735"/>
            <a:ext cx="8215370" cy="4786346"/>
          </a:xfrm>
        </p:grpSpPr>
        <p:sp>
          <p:nvSpPr>
            <p:cNvPr id="0" name="" hidden="0"/>
            <p:cNvSpPr/>
            <p:nvPr isPhoto="0" userDrawn="0"/>
          </p:nvSpPr>
          <p:spPr bwMode="auto">
            <a:xfrm>
              <a:off x="0" y="48248"/>
              <a:ext cx="8215370" cy="2498192"/>
            </a:xfrm>
            <a:prstGeom prst="rect">
              <a:avLst/>
            </a:prstGeom>
            <a:solidFill>
              <a:schemeClr val="lt1">
                <a:hueOff val="0"/>
                <a:satOff val="0"/>
                <a:lumOff val="0"/>
                <a:alphaOff val="0"/>
                <a:alpha val="90000"/>
              </a:schemeClr>
            </a:solidFill>
            <a:ln>
              <a:noFill/>
            </a:ln>
            <a:effectLst/>
          </p:spPr>
          <p:style>
            <a:lnRef idx="0">
              <a:srgbClr val="000000"/>
            </a:lnRef>
            <a:fillRef idx="1">
              <a:srgbClr val="000000"/>
            </a:fillRef>
            <a:effectRef idx="0">
              <a:srgbClr val="000000"/>
            </a:effectRef>
            <a:fontRef idx="minor"/>
          </p:style>
          <p:txBody>
            <a:bodyPr spcFirstLastPara="0" vert="horz" wrap="square" lIns="637604" tIns="541528" rIns="637604" bIns="106680" numCol="1" spcCol="1270" anchor="t" anchorCtr="0">
              <a:noAutofit/>
            </a:bodyPr>
            <a:lstStyle/>
            <a:p>
              <a:pPr marL="114300" lvl="1" indent="-114300" algn="l" defTabSz="666750">
                <a:lnSpc>
                  <a:spcPct val="100000"/>
                </a:lnSpc>
                <a:spcBef>
                  <a:spcPts val="0"/>
                </a:spcBef>
                <a:spcAft>
                  <a:spcPts val="0"/>
                </a:spcAft>
                <a:buChar char="••"/>
                <a:defRPr/>
              </a:pPr>
              <a:r>
                <a:rPr lang="es-ES" sz="1500" i="0"/>
                <a:t>Los directores responden ilimitada y solidariamente hacia la sociedad, los accionistas y los terceros, por:</a:t>
              </a:r>
              <a:endParaRPr lang="es-ES" sz="1500" b="0" i="0"/>
            </a:p>
            <a:p>
              <a:pPr marL="342900" lvl="2" indent="-171450" algn="l" defTabSz="711200">
                <a:lnSpc>
                  <a:spcPct val="100000"/>
                </a:lnSpc>
                <a:spcBef>
                  <a:spcPts val="0"/>
                </a:spcBef>
                <a:spcAft>
                  <a:spcPts val="0"/>
                </a:spcAft>
                <a:buChar char="••"/>
                <a:defRPr/>
              </a:pPr>
              <a:r>
                <a:rPr lang="es-ES" sz="1600" b="1" i="0"/>
                <a:t>el mal desempeño de su cargo (s/criterio del art. 59), </a:t>
              </a:r>
              <a:endParaRPr lang="es-ES" sz="1600" b="1" i="0"/>
            </a:p>
            <a:p>
              <a:pPr marL="342900" lvl="2" indent="-171450" algn="l" defTabSz="711200">
                <a:lnSpc>
                  <a:spcPct val="100000"/>
                </a:lnSpc>
                <a:spcBef>
                  <a:spcPts val="0"/>
                </a:spcBef>
                <a:spcAft>
                  <a:spcPts val="0"/>
                </a:spcAft>
                <a:buChar char="••"/>
                <a:defRPr/>
              </a:pPr>
              <a:r>
                <a:rPr lang="es-ES" sz="1600" b="1" i="0"/>
                <a:t>violación de la ley, el estatuto o el reglamento y </a:t>
              </a:r>
              <a:endParaRPr lang="es-ES" sz="1600" b="1" i="0"/>
            </a:p>
            <a:p>
              <a:pPr marL="342900" lvl="2" indent="-171450" algn="l" defTabSz="711200">
                <a:lnSpc>
                  <a:spcPct val="100000"/>
                </a:lnSpc>
                <a:spcBef>
                  <a:spcPts val="0"/>
                </a:spcBef>
                <a:spcAft>
                  <a:spcPts val="0"/>
                </a:spcAft>
                <a:buChar char="••"/>
                <a:defRPr/>
              </a:pPr>
              <a:r>
                <a:rPr lang="es-ES" sz="1600" b="1" i="0"/>
                <a:t>por cualquier otro daño producido por:</a:t>
              </a:r>
              <a:endParaRPr lang="es-ES" sz="1600" b="1" i="0"/>
            </a:p>
            <a:p>
              <a:pPr marL="342900" lvl="2" indent="-171450" algn="l" defTabSz="711200">
                <a:lnSpc>
                  <a:spcPct val="100000"/>
                </a:lnSpc>
                <a:spcBef>
                  <a:spcPts val="0"/>
                </a:spcBef>
                <a:spcAft>
                  <a:spcPts val="0"/>
                </a:spcAft>
                <a:buChar char="••"/>
                <a:defRPr/>
              </a:pPr>
              <a:r>
                <a:rPr lang="es-ES" sz="1600" b="1" i="0"/>
                <a:t>	dolo (clara intención de dañar)</a:t>
              </a:r>
              <a:endParaRPr lang="es-ES" sz="1600" b="1" i="0"/>
            </a:p>
            <a:p>
              <a:pPr marL="514350" lvl="3" indent="-171450" algn="l" defTabSz="711200">
                <a:lnSpc>
                  <a:spcPct val="100000"/>
                </a:lnSpc>
                <a:spcBef>
                  <a:spcPts val="0"/>
                </a:spcBef>
                <a:spcAft>
                  <a:spcPts val="0"/>
                </a:spcAft>
                <a:buChar char="••"/>
                <a:defRPr/>
              </a:pPr>
              <a:r>
                <a:rPr lang="es-ES" sz="1600" b="1" i="0"/>
                <a:t>	abuso de facultades (se excede en sus atribuciones) o</a:t>
              </a:r>
              <a:endParaRPr lang="es-ES" sz="1600" b="1" i="0"/>
            </a:p>
            <a:p>
              <a:pPr marL="685800" lvl="4" indent="-171450" algn="l" defTabSz="711200">
                <a:lnSpc>
                  <a:spcPct val="100000"/>
                </a:lnSpc>
                <a:spcBef>
                  <a:spcPts val="0"/>
                </a:spcBef>
                <a:spcAft>
                  <a:spcPts val="0"/>
                </a:spcAft>
                <a:buChar char="••"/>
                <a:defRPr/>
              </a:pPr>
              <a:r>
                <a:rPr lang="es-ES" sz="1600" b="1" i="0"/>
                <a:t>	culpa grave (algo más que la mera negligencia)…</a:t>
              </a:r>
              <a:endParaRPr lang="es-ES" sz="1600" b="1" i="0"/>
            </a:p>
          </p:txBody>
        </p:sp>
        <p:sp>
          <p:nvSpPr>
            <p:cNvPr id="0" name="" hidden="0"/>
            <p:cNvSpPr/>
            <p:nvPr isPhoto="0" userDrawn="0"/>
          </p:nvSpPr>
          <p:spPr bwMode="auto">
            <a:xfrm>
              <a:off x="410768" y="114872"/>
              <a:ext cx="7468510" cy="307631"/>
            </a:xfrm>
            <a:prstGeom prst="roundRect">
              <a:avLst>
                <a:gd name="adj" fmla="val 16667"/>
              </a:avLst>
            </a:prstGeom>
            <a:solidFill>
              <a:schemeClr val="accent1">
                <a:hueOff val="0"/>
                <a:satOff val="0"/>
                <a:lumOff val="0"/>
                <a:alphaOff val="0"/>
                <a:alpha val="9000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217365" tIns="0" rIns="217365" bIns="0" numCol="1" spcCol="1270" anchor="ctr" anchorCtr="0">
              <a:noAutofit/>
            </a:bodyPr>
            <a:lstStyle/>
            <a:p>
              <a:pPr lvl="0" algn="l" defTabSz="622300">
                <a:lnSpc>
                  <a:spcPct val="100000"/>
                </a:lnSpc>
                <a:spcBef>
                  <a:spcPts val="0"/>
                </a:spcBef>
                <a:spcAft>
                  <a:spcPts val="0"/>
                </a:spcAft>
                <a:defRPr/>
              </a:pPr>
              <a:r>
                <a:rPr lang="es-ES" sz="1400" b="1"/>
                <a:t>Responsabilidad</a:t>
              </a:r>
              <a:endParaRPr lang="es-ES" sz="1400"/>
            </a:p>
          </p:txBody>
        </p:sp>
        <p:sp>
          <p:nvSpPr>
            <p:cNvPr id="0" name="" hidden="0"/>
            <p:cNvSpPr/>
            <p:nvPr isPhoto="0" userDrawn="0"/>
          </p:nvSpPr>
          <p:spPr bwMode="auto">
            <a:xfrm>
              <a:off x="0" y="2664451"/>
              <a:ext cx="8215370" cy="2121894"/>
            </a:xfrm>
            <a:prstGeom prst="rect">
              <a:avLst/>
            </a:prstGeom>
            <a:solidFill>
              <a:schemeClr val="lt1">
                <a:hueOff val="0"/>
                <a:satOff val="0"/>
                <a:lumOff val="0"/>
                <a:alphaOff val="0"/>
                <a:alpha val="90000"/>
              </a:schemeClr>
            </a:solidFill>
            <a:ln>
              <a:noFill/>
            </a:ln>
            <a:effectLst/>
          </p:spPr>
          <p:style>
            <a:lnRef idx="0">
              <a:srgbClr val="000000"/>
            </a:lnRef>
            <a:fillRef idx="1">
              <a:srgbClr val="000000"/>
            </a:fillRef>
            <a:effectRef idx="0">
              <a:srgbClr val="000000"/>
            </a:effectRef>
            <a:fontRef idx="minor"/>
          </p:style>
          <p:txBody>
            <a:bodyPr spcFirstLastPara="0" vert="horz" wrap="square" lIns="637604" tIns="541528" rIns="637604" bIns="99568" numCol="1" spcCol="1270" anchor="t" anchorCtr="0">
              <a:noAutofit/>
            </a:bodyPr>
            <a:lstStyle/>
            <a:p>
              <a:pPr marL="114300" lvl="1" indent="-114300" algn="l" defTabSz="622300">
                <a:lnSpc>
                  <a:spcPct val="100000"/>
                </a:lnSpc>
                <a:spcBef>
                  <a:spcPts val="0"/>
                </a:spcBef>
                <a:spcAft>
                  <a:spcPts val="0"/>
                </a:spcAft>
                <a:buChar char="••"/>
                <a:defRPr/>
              </a:pPr>
              <a:r>
                <a:rPr lang="es-ES" sz="1400" i="0"/>
                <a:t>Se hará </a:t>
              </a:r>
              <a:r>
                <a:rPr lang="es-ES" sz="1400" b="1" i="0"/>
                <a:t>atendiendo a la actuación individual </a:t>
              </a:r>
              <a:r>
                <a:rPr lang="es-ES" sz="1400" i="0"/>
                <a:t>cuando se hubieren asignado funciones en forma personal de acuerdo con lo establecido en el estatuto, el reglamento o decisión asamblearia. </a:t>
              </a:r>
              <a:endParaRPr/>
            </a:p>
            <a:p>
              <a:pPr marL="114300" lvl="1" indent="-114300" algn="l" defTabSz="622300">
                <a:lnSpc>
                  <a:spcPct val="100000"/>
                </a:lnSpc>
                <a:spcBef>
                  <a:spcPts val="0"/>
                </a:spcBef>
                <a:spcAft>
                  <a:spcPts val="0"/>
                </a:spcAft>
                <a:buChar char="••"/>
                <a:defRPr/>
              </a:pPr>
              <a:r>
                <a:rPr lang="es-ES" sz="1400" i="0"/>
                <a:t>La decisión de la asamblea y la designación de las personas que han de desempeñar las funciones deben ser inscriptas el Registro Público de Comercio como requisito para la aplicación de lo dispuesto en este párrafo.</a:t>
              </a:r>
              <a:endParaRPr/>
            </a:p>
          </p:txBody>
        </p:sp>
        <p:sp>
          <p:nvSpPr>
            <p:cNvPr id="0" name="" hidden="0"/>
            <p:cNvSpPr/>
            <p:nvPr isPhoto="0" userDrawn="0"/>
          </p:nvSpPr>
          <p:spPr bwMode="auto">
            <a:xfrm>
              <a:off x="290811" y="2830213"/>
              <a:ext cx="7468510" cy="352369"/>
            </a:xfrm>
            <a:prstGeom prst="roundRect">
              <a:avLst>
                <a:gd name="adj" fmla="val 16667"/>
              </a:avLst>
            </a:prstGeom>
            <a:solidFill>
              <a:schemeClr val="accent1">
                <a:hueOff val="0"/>
                <a:satOff val="0"/>
                <a:lumOff val="0"/>
                <a:alphaOff val="-40000"/>
                <a:alpha val="9000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217365" tIns="0" rIns="217365" bIns="0" numCol="1" spcCol="1270" anchor="ctr" anchorCtr="0">
              <a:noAutofit/>
            </a:bodyPr>
            <a:lstStyle/>
            <a:p>
              <a:pPr lvl="0" algn="l" defTabSz="622300">
                <a:lnSpc>
                  <a:spcPct val="100000"/>
                </a:lnSpc>
                <a:spcBef>
                  <a:spcPts val="0"/>
                </a:spcBef>
                <a:spcAft>
                  <a:spcPts val="0"/>
                </a:spcAft>
                <a:defRPr/>
              </a:pPr>
              <a:r>
                <a:rPr lang="es-ES" sz="1400" b="1"/>
                <a:t>Imputación de la responsabilidad</a:t>
              </a:r>
              <a:endParaRPr lang="es-ES" sz="1400" i="1"/>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 name="1 Título" hidden="0"/>
          <p:cNvSpPr txBox="1"/>
          <p:nvPr isPhoto="0" userDrawn="0"/>
        </p:nvSpPr>
        <p:spPr bwMode="auto">
          <a:xfrm>
            <a:off x="285750" y="384175"/>
            <a:ext cx="8534400" cy="758825"/>
          </a:xfrm>
          <a:prstGeom prst="rect">
            <a:avLst/>
          </a:prstGeom>
          <a:noFill/>
          <a:ln w="9525">
            <a:noFill/>
            <a:miter lim="800000"/>
            <a:headEnd/>
            <a:tailEnd/>
          </a:ln>
        </p:spPr>
        <p:txBody>
          <a:bodyPr anchor="b"/>
          <a:lstStyle/>
          <a:p>
            <a:pPr>
              <a:defRPr/>
            </a:pPr>
            <a:r>
              <a:rPr lang="es-ES" sz="2300" b="1">
                <a:solidFill>
                  <a:srgbClr val="7B9899"/>
                </a:solidFill>
                <a:latin typeface="+mj-lt"/>
                <a:ea typeface="+mj-ea"/>
                <a:cs typeface="+mj-cs"/>
              </a:rPr>
              <a:t>Artículo 264 LGS - Prohibiciones e incompatibilidades para ser director</a:t>
            </a:r>
            <a:endParaRPr/>
          </a:p>
        </p:txBody>
      </p:sp>
      <p:grpSp>
        <p:nvGrpSpPr>
          <p:cNvPr id="6" name="5 Diagrama" hidden="0"/>
          <p:cNvGrpSpPr/>
          <p:nvPr isPhoto="0" userDrawn="0"/>
        </p:nvGrpSpPr>
        <p:grpSpPr bwMode="auto">
          <a:xfrm>
            <a:off x="357158" y="1643050"/>
            <a:ext cx="8572560" cy="4643470"/>
          </a:xfrm>
        </p:grpSpPr>
        <p:sp>
          <p:nvSpPr>
            <p:cNvPr id="0" name="" hidden="0"/>
            <p:cNvSpPr/>
            <p:nvPr isPhoto="0" userDrawn="0"/>
          </p:nvSpPr>
          <p:spPr bwMode="auto">
            <a:xfrm>
              <a:off x="0" y="777207"/>
              <a:ext cx="8572560" cy="3839748"/>
            </a:xfrm>
            <a:prstGeom prst="rect">
              <a:avLst/>
            </a:prstGeom>
            <a:solidFill>
              <a:schemeClr val="accent1">
                <a:tint val="40000"/>
                <a:hueOff val="0"/>
                <a:satOff val="0"/>
                <a:lumOff val="0"/>
                <a:alphaOff val="0"/>
                <a:alpha val="90000"/>
              </a:schemeClr>
            </a:solidFill>
            <a:ln>
              <a:noFill/>
            </a:ln>
            <a:effectLst/>
          </p:spPr>
          <p:style>
            <a:lnRef idx="0">
              <a:srgbClr val="000000"/>
            </a:lnRef>
            <a:fillRef idx="1">
              <a:srgbClr val="000000"/>
            </a:fillRef>
            <a:effectRef idx="0">
              <a:srgbClr val="000000"/>
            </a:effectRef>
            <a:fontRef idx="minor"/>
          </p:style>
          <p:txBody>
            <a:bodyPr spcFirstLastPara="0" vert="horz" wrap="square" lIns="665326" tIns="416560" rIns="665326" bIns="113792" numCol="1" spcCol="1270" anchor="t" anchorCtr="0">
              <a:noAutofit/>
            </a:bodyPr>
            <a:lstStyle/>
            <a:p>
              <a:pPr marL="171450" lvl="1" indent="-171450" algn="just" defTabSz="711200">
                <a:lnSpc>
                  <a:spcPct val="100000"/>
                </a:lnSpc>
                <a:spcBef>
                  <a:spcPts val="0"/>
                </a:spcBef>
                <a:spcAft>
                  <a:spcPts val="600"/>
                </a:spcAft>
                <a:buChar char="••"/>
                <a:defRPr/>
              </a:pPr>
              <a:r>
                <a:rPr lang="es-ES" sz="1600" i="0"/>
                <a:t>Quienes no pueden ejercer el comercio (si no son mayores de edad y personas capaces)</a:t>
              </a:r>
              <a:endParaRPr lang="es-ES" sz="1600" i="0"/>
            </a:p>
            <a:p>
              <a:pPr marL="171450" lvl="1" indent="-171450" algn="just" defTabSz="711200">
                <a:lnSpc>
                  <a:spcPct val="100000"/>
                </a:lnSpc>
                <a:spcBef>
                  <a:spcPts val="0"/>
                </a:spcBef>
                <a:spcAft>
                  <a:spcPts val="600"/>
                </a:spcAft>
                <a:buChar char="••"/>
                <a:defRPr/>
              </a:pPr>
              <a:r>
                <a:rPr lang="es-ES" sz="1600" i="0"/>
                <a:t>Fallidos por quiebra culpable o fraudulenta, los fallidos por quiebra casual o los concursados; los directores y administradores de sociedad cuya conducta se calificare de  culpable o fraudulenta, hasta que no queden rehabilitados.</a:t>
              </a:r>
              <a:endParaRPr lang="es-ES" sz="1600" i="0"/>
            </a:p>
            <a:p>
              <a:pPr marL="171450" lvl="1" indent="-171450" algn="just" defTabSz="711200">
                <a:lnSpc>
                  <a:spcPct val="100000"/>
                </a:lnSpc>
                <a:spcBef>
                  <a:spcPts val="0"/>
                </a:spcBef>
                <a:spcAft>
                  <a:spcPts val="600"/>
                </a:spcAft>
                <a:buChar char="••"/>
                <a:defRPr/>
              </a:pPr>
              <a:r>
                <a:rPr lang="es-ES" sz="1600" i="0"/>
                <a:t>Condenados con accesoria de inhabilitación de ejercer cargos públicos; los condenados por hurto, robo, defraudación, cohecho, emisión de cheques sin fondos y delitos contra la fe pública; los condenados por delitos cometidos en la constitución, funcionamiento y liquidación de sociedades. En todos los casos hasta después de 10 años de cumplida la condena;</a:t>
              </a:r>
              <a:endParaRPr lang="es-ES" sz="1600" i="0"/>
            </a:p>
            <a:p>
              <a:pPr marL="171450" lvl="1" indent="-171450" algn="just" defTabSz="711200">
                <a:lnSpc>
                  <a:spcPct val="100000"/>
                </a:lnSpc>
                <a:spcBef>
                  <a:spcPts val="0"/>
                </a:spcBef>
                <a:spcAft>
                  <a:spcPts val="600"/>
                </a:spcAft>
                <a:buChar char="••"/>
                <a:defRPr/>
              </a:pPr>
              <a:r>
                <a:rPr lang="es-ES" sz="1600" i="0"/>
                <a:t>Funcionarios de la administración pública cuyo desempeño se relacione con el objeto de la sociedad, hasta 2 años del cese de sus funciones.</a:t>
              </a:r>
              <a:endParaRPr lang="es-ES" sz="1600" i="0"/>
            </a:p>
          </p:txBody>
        </p:sp>
        <p:sp>
          <p:nvSpPr>
            <p:cNvPr id="0" name="" hidden="0"/>
            <p:cNvSpPr/>
            <p:nvPr isPhoto="0" userDrawn="0"/>
          </p:nvSpPr>
          <p:spPr bwMode="auto">
            <a:xfrm>
              <a:off x="428628" y="0"/>
              <a:ext cx="6728448" cy="1045893"/>
            </a:xfrm>
            <a:prstGeom prst="roundRect">
              <a:avLst>
                <a:gd name="adj" fmla="val 16667"/>
              </a:avLst>
            </a:prstGeom>
            <a:solidFill>
              <a:schemeClr val="lt1">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226816" tIns="0" rIns="226816" bIns="0" numCol="1" spcCol="1270" anchor="ctr" anchorCtr="0">
              <a:noAutofit/>
            </a:bodyPr>
            <a:lstStyle/>
            <a:p>
              <a:pPr lvl="0" algn="just" defTabSz="711200">
                <a:lnSpc>
                  <a:spcPct val="100000"/>
                </a:lnSpc>
                <a:spcBef>
                  <a:spcPts val="0"/>
                </a:spcBef>
                <a:spcAft>
                  <a:spcPts val="600"/>
                </a:spcAft>
                <a:defRPr/>
              </a:pPr>
              <a:r>
                <a:rPr lang="es-ES" sz="1600">
                  <a:solidFill>
                    <a:schemeClr val="tx1"/>
                  </a:solidFill>
                </a:rPr>
                <a:t>No pueden ser Directores ni Gerentes:</a:t>
              </a:r>
              <a:endParaRPr sz="1600" i="1">
                <a:solidFill>
                  <a:schemeClr val="tx1"/>
                </a:solidFill>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 name="1 Título" hidden="0"/>
          <p:cNvSpPr txBox="1"/>
          <p:nvPr isPhoto="0" userDrawn="0"/>
        </p:nvSpPr>
        <p:spPr bwMode="auto">
          <a:xfrm>
            <a:off x="285750" y="285750"/>
            <a:ext cx="8534400" cy="758825"/>
          </a:xfrm>
          <a:prstGeom prst="rect">
            <a:avLst/>
          </a:prstGeom>
          <a:noFill/>
          <a:ln w="9525">
            <a:noFill/>
            <a:miter lim="800000"/>
            <a:headEnd/>
            <a:tailEnd/>
          </a:ln>
        </p:spPr>
        <p:txBody>
          <a:bodyPr anchor="b"/>
          <a:lstStyle/>
          <a:p>
            <a:pPr>
              <a:defRPr/>
            </a:pPr>
            <a:r>
              <a:rPr lang="es-ES" sz="2300" b="1">
                <a:solidFill>
                  <a:srgbClr val="7B9899"/>
                </a:solidFill>
                <a:latin typeface="+mj-lt"/>
                <a:ea typeface="+mj-ea"/>
                <a:cs typeface="+mj-cs"/>
              </a:rPr>
              <a:t>Artículo 265 LGS - Remoción del inhabilitado</a:t>
            </a:r>
            <a:endParaRPr/>
          </a:p>
        </p:txBody>
      </p:sp>
      <p:grpSp>
        <p:nvGrpSpPr>
          <p:cNvPr id="6" name="5 Diagrama" hidden="0"/>
          <p:cNvGrpSpPr/>
          <p:nvPr isPhoto="0" userDrawn="0"/>
        </p:nvGrpSpPr>
        <p:grpSpPr bwMode="auto">
          <a:xfrm>
            <a:off x="500034" y="2071678"/>
            <a:ext cx="8143932" cy="3643338"/>
          </a:xfrm>
        </p:grpSpPr>
        <p:sp>
          <p:nvSpPr>
            <p:cNvPr id="0" name="" hidden="0"/>
            <p:cNvSpPr/>
            <p:nvPr isPhoto="0" userDrawn="0"/>
          </p:nvSpPr>
          <p:spPr bwMode="auto">
            <a:xfrm>
              <a:off x="0" y="162302"/>
              <a:ext cx="8143932" cy="3481035"/>
            </a:xfrm>
            <a:prstGeom prst="rect">
              <a:avLst/>
            </a:prstGeom>
            <a:solidFill>
              <a:schemeClr val="accent1">
                <a:tint val="40000"/>
                <a:hueOff val="0"/>
                <a:satOff val="0"/>
                <a:lumOff val="0"/>
                <a:alphaOff val="0"/>
                <a:alpha val="90000"/>
              </a:schemeClr>
            </a:solidFill>
            <a:ln>
              <a:noFill/>
            </a:ln>
            <a:effectLst/>
          </p:spPr>
          <p:style>
            <a:lnRef idx="0">
              <a:srgbClr val="000000"/>
            </a:lnRef>
            <a:fillRef idx="1">
              <a:srgbClr val="000000"/>
            </a:fillRef>
            <a:effectRef idx="0">
              <a:srgbClr val="000000"/>
            </a:effectRef>
            <a:fontRef idx="minor"/>
          </p:style>
          <p:txBody>
            <a:bodyPr spcFirstLastPara="0" vert="horz" wrap="square" lIns="632060" tIns="1103884" rIns="632060" bIns="128016" numCol="1" spcCol="1270" anchor="t" anchorCtr="0">
              <a:noAutofit/>
            </a:bodyPr>
            <a:lstStyle/>
            <a:p>
              <a:pPr marL="171450" lvl="1" indent="-171450" algn="just" defTabSz="800100">
                <a:lnSpc>
                  <a:spcPct val="100000"/>
                </a:lnSpc>
                <a:spcBef>
                  <a:spcPts val="0"/>
                </a:spcBef>
                <a:spcAft>
                  <a:spcPts val="600"/>
                </a:spcAft>
                <a:buChar char="••"/>
                <a:defRPr/>
              </a:pPr>
              <a:r>
                <a:rPr lang="es-ES" sz="1800" b="0" i="0">
                  <a:solidFill>
                    <a:schemeClr val="tx1"/>
                  </a:solidFill>
                </a:rPr>
                <a:t>El directorio, o en su defecto el síndico, por propia iniciativa o a pedido fundado de cualquier accionista, debe convocar a asamblea ordinaria para su remoción, que se celebrará dentro de los 40 días de solicitada. </a:t>
              </a:r>
              <a:endParaRPr sz="1800" i="0">
                <a:solidFill>
                  <a:schemeClr val="tx1"/>
                </a:solidFill>
              </a:endParaRPr>
            </a:p>
            <a:p>
              <a:pPr marL="171450" lvl="1" indent="-171450" algn="just" defTabSz="800100">
                <a:lnSpc>
                  <a:spcPct val="100000"/>
                </a:lnSpc>
                <a:spcBef>
                  <a:spcPts val="0"/>
                </a:spcBef>
                <a:spcAft>
                  <a:spcPts val="600"/>
                </a:spcAft>
                <a:buChar char="••"/>
                <a:defRPr/>
              </a:pPr>
              <a:r>
                <a:rPr lang="es-ES" sz="1800" b="0" i="0">
                  <a:solidFill>
                    <a:schemeClr val="tx1"/>
                  </a:solidFill>
                </a:rPr>
                <a:t>Denegada la remoción, cualquier accionista, director o síndico, puede requerirla judicialmente.</a:t>
              </a:r>
              <a:endParaRPr sz="1800" i="0">
                <a:solidFill>
                  <a:schemeClr val="tx1"/>
                </a:solidFill>
              </a:endParaRPr>
            </a:p>
            <a:p>
              <a:pPr marL="171450" lvl="1" indent="-171450" algn="just" defTabSz="800100">
                <a:lnSpc>
                  <a:spcPct val="100000"/>
                </a:lnSpc>
                <a:spcBef>
                  <a:spcPts val="0"/>
                </a:spcBef>
                <a:spcAft>
                  <a:spcPts val="600"/>
                </a:spcAft>
                <a:buChar char="••"/>
                <a:defRPr/>
              </a:pPr>
              <a:endParaRPr sz="1800" i="1">
                <a:solidFill>
                  <a:schemeClr val="tx1"/>
                </a:solidFill>
              </a:endParaRPr>
            </a:p>
          </p:txBody>
        </p:sp>
        <p:sp>
          <p:nvSpPr>
            <p:cNvPr id="0" name="" hidden="0"/>
            <p:cNvSpPr/>
            <p:nvPr isPhoto="0" userDrawn="0"/>
          </p:nvSpPr>
          <p:spPr bwMode="auto">
            <a:xfrm>
              <a:off x="407196" y="0"/>
              <a:ext cx="5700752" cy="909729"/>
            </a:xfrm>
            <a:prstGeom prst="roundRect">
              <a:avLst>
                <a:gd name="adj" fmla="val 16667"/>
              </a:avLst>
            </a:prstGeom>
            <a:solidFill>
              <a:schemeClr val="lt1">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215475" tIns="0" rIns="215475" bIns="0" numCol="1" spcCol="1270" anchor="ctr" anchorCtr="0">
              <a:noAutofit/>
            </a:bodyPr>
            <a:lstStyle/>
            <a:p>
              <a:pPr lvl="0" algn="just" defTabSz="800100">
                <a:lnSpc>
                  <a:spcPct val="100000"/>
                </a:lnSpc>
                <a:spcBef>
                  <a:spcPts val="0"/>
                </a:spcBef>
                <a:spcAft>
                  <a:spcPts val="600"/>
                </a:spcAft>
                <a:defRPr/>
              </a:pPr>
              <a:r>
                <a:rPr lang="es-ES" sz="1800" i="0">
                  <a:solidFill>
                    <a:schemeClr val="tx1"/>
                  </a:solidFill>
                </a:rPr>
                <a:t>Director o gerente incluido en el art. 264:</a:t>
              </a:r>
              <a:endParaRPr>
                <a:solidFill>
                  <a:schemeClr val="tx1"/>
                </a:solidFill>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 name="1 Título" hidden="0"/>
          <p:cNvSpPr txBox="1"/>
          <p:nvPr isPhoto="0" userDrawn="0"/>
        </p:nvSpPr>
        <p:spPr bwMode="auto">
          <a:xfrm>
            <a:off x="285750" y="455613"/>
            <a:ext cx="8534400" cy="758825"/>
          </a:xfrm>
          <a:prstGeom prst="rect">
            <a:avLst/>
          </a:prstGeom>
          <a:noFill/>
          <a:ln w="9525">
            <a:noFill/>
            <a:miter lim="800000"/>
            <a:headEnd/>
            <a:tailEnd/>
          </a:ln>
        </p:spPr>
        <p:txBody>
          <a:bodyPr anchor="b"/>
          <a:lstStyle/>
          <a:p>
            <a:pPr>
              <a:defRPr/>
            </a:pPr>
            <a:r>
              <a:rPr lang="es-ES" sz="2300" b="1">
                <a:solidFill>
                  <a:schemeClr val="tx1"/>
                </a:solidFill>
                <a:latin typeface="+mj-lt"/>
                <a:ea typeface="+mj-ea"/>
                <a:cs typeface="+mj-cs"/>
              </a:rPr>
              <a:t>Artículo 271 LGS - Prohibición de contratar con la sociedad</a:t>
            </a:r>
            <a:endParaRPr>
              <a:solidFill>
                <a:schemeClr val="tx1"/>
              </a:solidFill>
            </a:endParaRPr>
          </a:p>
        </p:txBody>
      </p:sp>
      <p:grpSp>
        <p:nvGrpSpPr>
          <p:cNvPr id="6" name="5 Diagrama" hidden="0"/>
          <p:cNvGrpSpPr/>
          <p:nvPr isPhoto="0" userDrawn="0"/>
        </p:nvGrpSpPr>
        <p:grpSpPr bwMode="auto">
          <a:xfrm>
            <a:off x="214282" y="1500174"/>
            <a:ext cx="8643998" cy="4643470"/>
          </a:xfrm>
        </p:grpSpPr>
        <p:sp>
          <p:nvSpPr>
            <p:cNvPr id="0" name="" hidden="0"/>
            <p:cNvSpPr/>
            <p:nvPr isPhoto="0" userDrawn="0"/>
          </p:nvSpPr>
          <p:spPr bwMode="auto">
            <a:xfrm>
              <a:off x="0" y="281628"/>
              <a:ext cx="8643998" cy="1087928"/>
            </a:xfrm>
            <a:prstGeom prst="rect">
              <a:avLst/>
            </a:prstGeom>
            <a:solidFill>
              <a:schemeClr val="accent3">
                <a:tint val="40000"/>
                <a:hueOff val="0"/>
                <a:satOff val="0"/>
                <a:lumOff val="0"/>
                <a:alphaOff val="0"/>
                <a:alpha val="90000"/>
              </a:schemeClr>
            </a:solidFill>
            <a:ln>
              <a:noFill/>
            </a:ln>
            <a:effectLst/>
          </p:spPr>
          <p:style>
            <a:lnRef idx="0">
              <a:srgbClr val="000000"/>
            </a:lnRef>
            <a:fillRef idx="1">
              <a:srgbClr val="000000"/>
            </a:fillRef>
            <a:effectRef idx="0">
              <a:srgbClr val="000000"/>
            </a:effectRef>
            <a:fontRef idx="minor"/>
          </p:style>
          <p:txBody>
            <a:bodyPr spcFirstLastPara="0" vert="horz" wrap="square" lIns="670870" tIns="354076" rIns="670870" bIns="113792" numCol="1" spcCol="1270" anchor="t" anchorCtr="0">
              <a:noAutofit/>
            </a:bodyPr>
            <a:lstStyle/>
            <a:p>
              <a:pPr marL="171450" lvl="1" indent="-171450" algn="just" defTabSz="711200">
                <a:lnSpc>
                  <a:spcPct val="100000"/>
                </a:lnSpc>
                <a:spcBef>
                  <a:spcPts val="0"/>
                </a:spcBef>
                <a:spcAft>
                  <a:spcPts val="600"/>
                </a:spcAft>
                <a:buChar char="••"/>
                <a:defRPr/>
              </a:pPr>
              <a:r>
                <a:rPr lang="es-ES" sz="1600" i="0">
                  <a:solidFill>
                    <a:schemeClr val="tx1"/>
                  </a:solidFill>
                </a:rPr>
                <a:t>de la actividad en que éste opere y</a:t>
              </a:r>
              <a:endParaRPr>
                <a:solidFill>
                  <a:schemeClr val="tx1"/>
                </a:solidFill>
              </a:endParaRPr>
            </a:p>
            <a:p>
              <a:pPr marL="171450" lvl="1" indent="-171450" algn="just" defTabSz="711200">
                <a:lnSpc>
                  <a:spcPct val="100000"/>
                </a:lnSpc>
                <a:spcBef>
                  <a:spcPts val="0"/>
                </a:spcBef>
                <a:spcAft>
                  <a:spcPts val="600"/>
                </a:spcAft>
                <a:buChar char="••"/>
                <a:defRPr/>
              </a:pPr>
              <a:r>
                <a:rPr lang="es-ES" sz="1600" i="0">
                  <a:solidFill>
                    <a:schemeClr val="tx1"/>
                  </a:solidFill>
                </a:rPr>
                <a:t>siempre que se concierten en las condiciones del mercado</a:t>
              </a:r>
              <a:endParaRPr>
                <a:solidFill>
                  <a:schemeClr val="tx1"/>
                </a:solidFill>
              </a:endParaRPr>
            </a:p>
          </p:txBody>
        </p:sp>
        <p:sp>
          <p:nvSpPr>
            <p:cNvPr id="0" name="" hidden="0"/>
            <p:cNvSpPr/>
            <p:nvPr isPhoto="0" userDrawn="0"/>
          </p:nvSpPr>
          <p:spPr bwMode="auto">
            <a:xfrm>
              <a:off x="360447" y="369"/>
              <a:ext cx="8275733" cy="460824"/>
            </a:xfrm>
            <a:prstGeom prst="roundRect">
              <a:avLst>
                <a:gd name="adj" fmla="val 16667"/>
              </a:avLst>
            </a:prstGeom>
            <a:solidFill>
              <a:schemeClr val="lt1">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228706" tIns="0" rIns="228706" bIns="0" numCol="1" spcCol="1270" anchor="ctr" anchorCtr="0">
              <a:noAutofit/>
            </a:bodyPr>
            <a:lstStyle/>
            <a:p>
              <a:pPr lvl="0" algn="just" defTabSz="711200">
                <a:lnSpc>
                  <a:spcPct val="100000"/>
                </a:lnSpc>
                <a:spcBef>
                  <a:spcPts val="0"/>
                </a:spcBef>
                <a:spcAft>
                  <a:spcPts val="600"/>
                </a:spcAft>
                <a:defRPr/>
              </a:pPr>
              <a:r>
                <a:rPr lang="es-ES" sz="1600" i="0">
                  <a:solidFill>
                    <a:schemeClr val="tx1"/>
                  </a:solidFill>
                </a:rPr>
                <a:t>1. El director puede celebrar con la sociedad contratos que sean</a:t>
              </a:r>
              <a:endParaRPr>
                <a:solidFill>
                  <a:schemeClr val="tx1"/>
                </a:solidFill>
              </a:endParaRPr>
            </a:p>
          </p:txBody>
        </p:sp>
        <p:sp>
          <p:nvSpPr>
            <p:cNvPr id="0" name="" hidden="0"/>
            <p:cNvSpPr/>
            <p:nvPr isPhoto="0" userDrawn="0"/>
          </p:nvSpPr>
          <p:spPr bwMode="auto">
            <a:xfrm>
              <a:off x="0" y="1605126"/>
              <a:ext cx="8643998" cy="1017450"/>
            </a:xfrm>
            <a:prstGeom prst="rect">
              <a:avLst/>
            </a:prstGeom>
            <a:solidFill>
              <a:schemeClr val="accent3">
                <a:tint val="40000"/>
                <a:hueOff val="0"/>
                <a:satOff val="0"/>
                <a:lumOff val="0"/>
                <a:alphaOff val="0"/>
                <a:alpha val="90000"/>
              </a:schemeClr>
            </a:solidFill>
            <a:ln>
              <a:noFill/>
            </a:ln>
            <a:effectLst/>
          </p:spPr>
          <p:style>
            <a:lnRef idx="0">
              <a:srgbClr val="000000"/>
            </a:lnRef>
            <a:fillRef idx="1">
              <a:srgbClr val="000000"/>
            </a:fillRef>
            <a:effectRef idx="0">
              <a:srgbClr val="000000"/>
            </a:effectRef>
            <a:fontRef idx="minor"/>
          </p:style>
          <p:txBody>
            <a:bodyPr spcFirstLastPara="0" vert="horz" wrap="square" lIns="670870" tIns="354076" rIns="670870" bIns="113792" numCol="1" spcCol="1270" anchor="t" anchorCtr="0">
              <a:noAutofit/>
            </a:bodyPr>
            <a:lstStyle/>
            <a:p>
              <a:pPr marL="171450" lvl="1" indent="-171450" algn="just" defTabSz="711200">
                <a:lnSpc>
                  <a:spcPct val="100000"/>
                </a:lnSpc>
                <a:spcBef>
                  <a:spcPts val="0"/>
                </a:spcBef>
                <a:spcAft>
                  <a:spcPts val="600"/>
                </a:spcAft>
                <a:buChar char="••"/>
                <a:defRPr/>
              </a:pPr>
              <a:r>
                <a:rPr lang="es-ES" sz="1600" i="0">
                  <a:solidFill>
                    <a:schemeClr val="tx1"/>
                  </a:solidFill>
                </a:rPr>
                <a:t>sólo podrán celebrarse previa aprobación del Directorio o</a:t>
              </a:r>
              <a:endParaRPr>
                <a:solidFill>
                  <a:schemeClr val="tx1"/>
                </a:solidFill>
              </a:endParaRPr>
            </a:p>
            <a:p>
              <a:pPr marL="171450" lvl="1" indent="-171450" algn="just" defTabSz="711200">
                <a:lnSpc>
                  <a:spcPct val="100000"/>
                </a:lnSpc>
                <a:spcBef>
                  <a:spcPts val="0"/>
                </a:spcBef>
                <a:spcAft>
                  <a:spcPts val="600"/>
                </a:spcAft>
                <a:buChar char="••"/>
                <a:defRPr/>
              </a:pPr>
              <a:r>
                <a:rPr lang="es-ES" sz="1600" i="0">
                  <a:solidFill>
                    <a:schemeClr val="tx1"/>
                  </a:solidFill>
                </a:rPr>
                <a:t>conformidad de la Sindicatura, si no existiese quórum. </a:t>
              </a:r>
              <a:endParaRPr>
                <a:solidFill>
                  <a:schemeClr val="tx1"/>
                </a:solidFill>
              </a:endParaRPr>
            </a:p>
          </p:txBody>
        </p:sp>
        <p:sp>
          <p:nvSpPr>
            <p:cNvPr id="0" name="" hidden="0"/>
            <p:cNvSpPr/>
            <p:nvPr isPhoto="0" userDrawn="0"/>
          </p:nvSpPr>
          <p:spPr bwMode="auto">
            <a:xfrm>
              <a:off x="360447" y="1442244"/>
              <a:ext cx="8275733" cy="413802"/>
            </a:xfrm>
            <a:prstGeom prst="roundRect">
              <a:avLst>
                <a:gd name="adj" fmla="val 16667"/>
              </a:avLst>
            </a:prstGeom>
            <a:solidFill>
              <a:schemeClr val="lt1">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228706" tIns="0" rIns="228706" bIns="0" numCol="1" spcCol="1270" anchor="ctr" anchorCtr="0">
              <a:noAutofit/>
            </a:bodyPr>
            <a:lstStyle/>
            <a:p>
              <a:pPr lvl="0" algn="just" defTabSz="711200">
                <a:lnSpc>
                  <a:spcPct val="100000"/>
                </a:lnSpc>
                <a:spcBef>
                  <a:spcPts val="0"/>
                </a:spcBef>
                <a:spcAft>
                  <a:spcPts val="600"/>
                </a:spcAft>
                <a:defRPr/>
              </a:pPr>
              <a:r>
                <a:rPr lang="es-ES" sz="1600" i="0">
                  <a:solidFill>
                    <a:schemeClr val="tx1"/>
                  </a:solidFill>
                </a:rPr>
                <a:t>2. Contratos que no reúnan estos requisitos </a:t>
              </a:r>
              <a:endParaRPr>
                <a:solidFill>
                  <a:schemeClr val="tx1"/>
                </a:solidFill>
              </a:endParaRPr>
            </a:p>
          </p:txBody>
        </p:sp>
        <p:sp>
          <p:nvSpPr>
            <p:cNvPr id="0" name="" hidden="0"/>
            <p:cNvSpPr/>
            <p:nvPr isPhoto="0" userDrawn="0"/>
          </p:nvSpPr>
          <p:spPr bwMode="auto">
            <a:xfrm>
              <a:off x="0" y="2877258"/>
              <a:ext cx="8643998" cy="1713600"/>
            </a:xfrm>
            <a:prstGeom prst="rect">
              <a:avLst/>
            </a:prstGeom>
            <a:solidFill>
              <a:schemeClr val="accent3">
                <a:tint val="40000"/>
                <a:hueOff val="0"/>
                <a:satOff val="0"/>
                <a:lumOff val="0"/>
                <a:alphaOff val="0"/>
                <a:alpha val="90000"/>
              </a:schemeClr>
            </a:solidFill>
            <a:ln>
              <a:noFill/>
            </a:ln>
            <a:effectLst/>
          </p:spPr>
          <p:style>
            <a:lnRef idx="0">
              <a:srgbClr val="000000"/>
            </a:lnRef>
            <a:fillRef idx="1">
              <a:srgbClr val="000000"/>
            </a:fillRef>
            <a:effectRef idx="0">
              <a:srgbClr val="000000"/>
            </a:effectRef>
            <a:fontRef idx="minor"/>
          </p:style>
          <p:txBody>
            <a:bodyPr spcFirstLastPara="0" vert="horz" wrap="square" lIns="670870" tIns="354076" rIns="670870" bIns="113792" numCol="1" spcCol="1270" anchor="t" anchorCtr="0">
              <a:noAutofit/>
            </a:bodyPr>
            <a:lstStyle/>
            <a:p>
              <a:pPr marL="171450" lvl="1" indent="-171450" algn="just" defTabSz="711200">
                <a:lnSpc>
                  <a:spcPct val="100000"/>
                </a:lnSpc>
                <a:spcBef>
                  <a:spcPts val="0"/>
                </a:spcBef>
                <a:spcAft>
                  <a:spcPts val="600"/>
                </a:spcAft>
                <a:buChar char="••"/>
                <a:defRPr/>
              </a:pPr>
              <a:r>
                <a:rPr lang="es-ES" sz="1600" b="0" i="0">
                  <a:solidFill>
                    <a:schemeClr val="tx1"/>
                  </a:solidFill>
                </a:rPr>
                <a:t>Si desaprobase los contratos celebrados, los directores o la sindicatura en su caso, serán responsables solidariamente por los daños y perjuicios irrogados a la sociedad.</a:t>
              </a:r>
              <a:endParaRPr sz="1600" i="0">
                <a:solidFill>
                  <a:schemeClr val="tx1"/>
                </a:solidFill>
              </a:endParaRPr>
            </a:p>
            <a:p>
              <a:pPr marL="171450" lvl="1" indent="-171450" algn="just" defTabSz="711200">
                <a:lnSpc>
                  <a:spcPct val="100000"/>
                </a:lnSpc>
                <a:spcBef>
                  <a:spcPts val="0"/>
                </a:spcBef>
                <a:spcAft>
                  <a:spcPts val="600"/>
                </a:spcAft>
                <a:buChar char="••"/>
                <a:defRPr/>
              </a:pPr>
              <a:r>
                <a:rPr lang="es-ES" sz="1600" b="0" i="0">
                  <a:solidFill>
                    <a:schemeClr val="tx1"/>
                  </a:solidFill>
                </a:rPr>
                <a:t>Contratos celebrados en violación de lo dispuesto en 2 y no ratificados por la asamblea son nulos, sin perjuicio de la responsabilidad prevista en 3.</a:t>
              </a:r>
              <a:endParaRPr sz="1600" i="0">
                <a:solidFill>
                  <a:schemeClr val="tx1"/>
                </a:solidFill>
              </a:endParaRPr>
            </a:p>
          </p:txBody>
        </p:sp>
        <p:sp>
          <p:nvSpPr>
            <p:cNvPr id="0" name="" hidden="0"/>
            <p:cNvSpPr/>
            <p:nvPr isPhoto="0" userDrawn="0"/>
          </p:nvSpPr>
          <p:spPr bwMode="auto">
            <a:xfrm>
              <a:off x="360447" y="2714376"/>
              <a:ext cx="8275733" cy="413802"/>
            </a:xfrm>
            <a:prstGeom prst="roundRect">
              <a:avLst>
                <a:gd name="adj" fmla="val 16667"/>
              </a:avLst>
            </a:prstGeom>
            <a:solidFill>
              <a:schemeClr val="lt1">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228706" tIns="0" rIns="228706" bIns="0" numCol="1" spcCol="1270" anchor="ctr" anchorCtr="0">
              <a:noAutofit/>
            </a:bodyPr>
            <a:lstStyle/>
            <a:p>
              <a:pPr lvl="0" algn="just" defTabSz="711200">
                <a:lnSpc>
                  <a:spcPct val="100000"/>
                </a:lnSpc>
                <a:spcBef>
                  <a:spcPts val="0"/>
                </a:spcBef>
                <a:spcAft>
                  <a:spcPts val="600"/>
                </a:spcAft>
                <a:defRPr/>
              </a:pPr>
              <a:r>
                <a:rPr lang="es-ES" sz="1600" i="0">
                  <a:solidFill>
                    <a:schemeClr val="tx1"/>
                  </a:solidFill>
                </a:rPr>
                <a:t>3. Contratos en 2 </a:t>
              </a:r>
              <a:r>
                <a:rPr lang="es-ES" sz="1600" i="0">
                  <a:solidFill>
                    <a:schemeClr val="tx1"/>
                  </a:solidFill>
                </a:rPr>
                <a:t> darse cuenta a la </a:t>
              </a:r>
              <a:r>
                <a:rPr lang="es-ES" sz="1600" i="0">
                  <a:solidFill>
                    <a:schemeClr val="tx1"/>
                  </a:solidFill>
                </a:rPr>
                <a:t>Asamblea</a:t>
              </a:r>
              <a:endParaRPr>
                <a:solidFill>
                  <a:schemeClr val="tx1"/>
                </a:solidFill>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5362" name="1 Título" hidden="0"/>
          <p:cNvSpPr>
            <a:spLocks noGrp="1"/>
          </p:cNvSpPr>
          <p:nvPr isPhoto="0" userDrawn="0">
            <p:ph type="title" hasCustomPrompt="0"/>
          </p:nvPr>
        </p:nvSpPr>
        <p:spPr bwMode="auto"/>
        <p:txBody>
          <a:bodyPr/>
          <a:lstStyle/>
          <a:p>
            <a:pPr>
              <a:defRPr/>
            </a:pPr>
            <a:r>
              <a:rPr lang="es-ES" sz="2600" b="1">
                <a:solidFill>
                  <a:srgbClr val="7B9899"/>
                </a:solidFill>
              </a:rPr>
              <a:t>Administración y Representación</a:t>
            </a:r>
            <a:endParaRPr/>
          </a:p>
        </p:txBody>
      </p:sp>
      <p:sp>
        <p:nvSpPr>
          <p:cNvPr id="3" name="2 Marcador de contenido" hidden="0"/>
          <p:cNvSpPr>
            <a:spLocks noGrp="1"/>
          </p:cNvSpPr>
          <p:nvPr isPhoto="0" userDrawn="0">
            <p:ph sz="quarter" idx="1" hasCustomPrompt="0"/>
          </p:nvPr>
        </p:nvSpPr>
        <p:spPr bwMode="auto">
          <a:xfrm>
            <a:off x="428625" y="1785938"/>
            <a:ext cx="8199438" cy="4572000"/>
          </a:xfrm>
        </p:spPr>
        <p:txBody>
          <a:bodyPr>
            <a:normAutofit/>
          </a:bodyPr>
          <a:lstStyle/>
          <a:p>
            <a:pPr marL="274320" indent="-274320" algn="ctr">
              <a:lnSpc>
                <a:spcPct val="150000"/>
              </a:lnSpc>
              <a:spcBef>
                <a:spcPts val="0"/>
              </a:spcBef>
              <a:spcAft>
                <a:spcPts val="0"/>
              </a:spcAft>
              <a:buNone/>
              <a:defRPr/>
            </a:pPr>
            <a:r>
              <a:rPr lang="es-ES" sz="2500"/>
              <a:t>&lt;&lt;La sociedad necesita dar cumplimiento al </a:t>
            </a:r>
            <a:endParaRPr/>
          </a:p>
          <a:p>
            <a:pPr marL="274320" indent="-274320" algn="ctr">
              <a:lnSpc>
                <a:spcPct val="150000"/>
              </a:lnSpc>
              <a:spcBef>
                <a:spcPts val="0"/>
              </a:spcBef>
              <a:spcAft>
                <a:spcPts val="0"/>
              </a:spcAft>
              <a:buNone/>
              <a:defRPr/>
            </a:pPr>
            <a:r>
              <a:rPr lang="es-ES" sz="2500" b="1">
                <a:solidFill>
                  <a:schemeClr val="accent6">
                    <a:lumMod val="50000"/>
                  </a:schemeClr>
                </a:solidFill>
              </a:rPr>
              <a:t>OBJETO SOCIETARIO</a:t>
            </a:r>
            <a:r>
              <a:rPr lang="es-ES" sz="2500"/>
              <a:t> a través de un </a:t>
            </a:r>
            <a:endParaRPr/>
          </a:p>
          <a:p>
            <a:pPr marL="274320" indent="-274320" algn="ctr">
              <a:lnSpc>
                <a:spcPct val="150000"/>
              </a:lnSpc>
              <a:spcBef>
                <a:spcPts val="0"/>
              </a:spcBef>
              <a:spcAft>
                <a:spcPts val="0"/>
              </a:spcAft>
              <a:buNone/>
              <a:defRPr/>
            </a:pPr>
            <a:r>
              <a:rPr lang="es-ES" sz="2500" b="1">
                <a:solidFill>
                  <a:schemeClr val="accent6">
                    <a:lumMod val="50000"/>
                  </a:schemeClr>
                </a:solidFill>
              </a:rPr>
              <a:t>MEDIO EJECUTANTE </a:t>
            </a:r>
            <a:r>
              <a:rPr lang="es-ES" sz="2500"/>
              <a:t>que actúe por la sociedad: </a:t>
            </a:r>
            <a:endParaRPr/>
          </a:p>
          <a:p>
            <a:pPr marL="274320" indent="-274320" algn="ctr">
              <a:lnSpc>
                <a:spcPct val="150000"/>
              </a:lnSpc>
              <a:spcBef>
                <a:spcPts val="0"/>
              </a:spcBef>
              <a:spcAft>
                <a:spcPts val="0"/>
              </a:spcAft>
              <a:buNone/>
              <a:defRPr/>
            </a:pPr>
            <a:r>
              <a:rPr lang="es-ES" sz="2500"/>
              <a:t>El </a:t>
            </a:r>
            <a:r>
              <a:rPr lang="es-ES" sz="2500" b="1">
                <a:solidFill>
                  <a:schemeClr val="accent6">
                    <a:lumMod val="50000"/>
                  </a:schemeClr>
                </a:solidFill>
              </a:rPr>
              <a:t>ÓRGANO ADMNISTRADOR </a:t>
            </a:r>
            <a:r>
              <a:rPr lang="es-ES" sz="2500"/>
              <a:t>con funciones de</a:t>
            </a:r>
            <a:endParaRPr/>
          </a:p>
          <a:p>
            <a:pPr marL="274320" indent="-274320" algn="ctr">
              <a:lnSpc>
                <a:spcPct val="150000"/>
              </a:lnSpc>
              <a:spcBef>
                <a:spcPts val="0"/>
              </a:spcBef>
              <a:spcAft>
                <a:spcPts val="0"/>
              </a:spcAft>
              <a:buNone/>
              <a:defRPr/>
            </a:pPr>
            <a:r>
              <a:rPr lang="es-ES" sz="2500"/>
              <a:t>decisión y ejecución internas, que al contactar con el</a:t>
            </a:r>
            <a:endParaRPr/>
          </a:p>
          <a:p>
            <a:pPr marL="274320" indent="-274320" algn="ctr">
              <a:lnSpc>
                <a:spcPct val="150000"/>
              </a:lnSpc>
              <a:spcBef>
                <a:spcPts val="0"/>
              </a:spcBef>
              <a:spcAft>
                <a:spcPts val="0"/>
              </a:spcAft>
              <a:buNone/>
              <a:defRPr/>
            </a:pPr>
            <a:r>
              <a:rPr lang="es-ES" sz="2500"/>
              <a:t>mundo exterior (terceros) toma la forma de </a:t>
            </a:r>
            <a:endParaRPr/>
          </a:p>
          <a:p>
            <a:pPr marL="274320" indent="-274320" algn="ctr">
              <a:lnSpc>
                <a:spcPct val="150000"/>
              </a:lnSpc>
              <a:spcBef>
                <a:spcPts val="0"/>
              </a:spcBef>
              <a:spcAft>
                <a:spcPts val="0"/>
              </a:spcAft>
              <a:buNone/>
              <a:defRPr/>
            </a:pPr>
            <a:r>
              <a:rPr lang="es-ES" sz="2500" b="1">
                <a:solidFill>
                  <a:schemeClr val="accent6">
                    <a:lumMod val="50000"/>
                  </a:schemeClr>
                </a:solidFill>
              </a:rPr>
              <a:t>REPRESENTACIÓN</a:t>
            </a:r>
            <a:r>
              <a:rPr lang="es-ES" sz="2500"/>
              <a:t>. &gt;&gt;</a:t>
            </a:r>
            <a:endParaRPr/>
          </a:p>
          <a:p>
            <a:pPr marL="274320" indent="-274320" algn="ctr">
              <a:lnSpc>
                <a:spcPct val="150000"/>
              </a:lnSpc>
              <a:spcBef>
                <a:spcPts val="600"/>
              </a:spcBef>
              <a:spcAft>
                <a:spcPts val="600"/>
              </a:spcAft>
              <a:buFont typeface="Wingdings 2"/>
              <a:buChar char=""/>
              <a:defRPr/>
            </a:pPr>
            <a:endParaRPr lang="es-ES" sz="25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 name="1 Título" hidden="0"/>
          <p:cNvSpPr txBox="1"/>
          <p:nvPr isPhoto="0" userDrawn="0"/>
        </p:nvSpPr>
        <p:spPr bwMode="auto">
          <a:xfrm>
            <a:off x="285750" y="285750"/>
            <a:ext cx="8534400" cy="758825"/>
          </a:xfrm>
          <a:prstGeom prst="rect">
            <a:avLst/>
          </a:prstGeom>
          <a:noFill/>
          <a:ln w="9525">
            <a:noFill/>
            <a:miter lim="800000"/>
            <a:headEnd/>
            <a:tailEnd/>
          </a:ln>
        </p:spPr>
        <p:txBody>
          <a:bodyPr anchor="b"/>
          <a:lstStyle/>
          <a:p>
            <a:pPr>
              <a:defRPr/>
            </a:pPr>
            <a:r>
              <a:rPr lang="es-ES" sz="2300" b="1">
                <a:solidFill>
                  <a:schemeClr val="tx1"/>
                </a:solidFill>
                <a:latin typeface="+mj-lt"/>
                <a:ea typeface="+mj-ea"/>
                <a:cs typeface="+mj-cs"/>
              </a:rPr>
              <a:t>Artículo 272 LGS – Interés contrario</a:t>
            </a:r>
            <a:endParaRPr>
              <a:solidFill>
                <a:schemeClr val="tx1"/>
              </a:solidFill>
            </a:endParaRPr>
          </a:p>
        </p:txBody>
      </p:sp>
      <p:grpSp>
        <p:nvGrpSpPr>
          <p:cNvPr id="6" name="5 Diagrama" hidden="0"/>
          <p:cNvGrpSpPr/>
          <p:nvPr isPhoto="0" userDrawn="0"/>
        </p:nvGrpSpPr>
        <p:grpSpPr bwMode="auto">
          <a:xfrm>
            <a:off x="214282" y="1285860"/>
            <a:ext cx="8715436" cy="5000660"/>
          </a:xfrm>
        </p:grpSpPr>
        <p:sp>
          <p:nvSpPr>
            <p:cNvPr id="0" name="" hidden="0"/>
            <p:cNvSpPr/>
            <p:nvPr isPhoto="0" userDrawn="0"/>
          </p:nvSpPr>
          <p:spPr bwMode="auto">
            <a:xfrm>
              <a:off x="0" y="1432000"/>
              <a:ext cx="8715436" cy="3338728"/>
            </a:xfrm>
            <a:prstGeom prst="rect">
              <a:avLst/>
            </a:prstGeom>
            <a:solidFill>
              <a:schemeClr val="accent4">
                <a:tint val="40000"/>
                <a:hueOff val="0"/>
                <a:satOff val="0"/>
                <a:lumOff val="0"/>
                <a:alphaOff val="0"/>
                <a:alpha val="90000"/>
              </a:schemeClr>
            </a:solidFill>
            <a:ln>
              <a:noFill/>
            </a:ln>
            <a:effectLst/>
          </p:spPr>
          <p:style>
            <a:lnRef idx="0">
              <a:srgbClr val="000000"/>
            </a:lnRef>
            <a:fillRef idx="1">
              <a:srgbClr val="000000"/>
            </a:fillRef>
            <a:effectRef idx="0">
              <a:srgbClr val="000000"/>
            </a:effectRef>
            <a:fontRef idx="minor"/>
          </p:style>
          <p:txBody>
            <a:bodyPr spcFirstLastPara="0" vert="horz" wrap="square" lIns="676415" tIns="1353820" rIns="676415" bIns="113792" numCol="1" spcCol="1270" anchor="t" anchorCtr="0">
              <a:noAutofit/>
            </a:bodyPr>
            <a:lstStyle/>
            <a:p>
              <a:pPr marL="171450" lvl="1" indent="-171450" algn="just" defTabSz="711200">
                <a:lnSpc>
                  <a:spcPct val="100000"/>
                </a:lnSpc>
                <a:spcBef>
                  <a:spcPts val="0"/>
                </a:spcBef>
                <a:spcAft>
                  <a:spcPts val="600"/>
                </a:spcAft>
                <a:buChar char="••"/>
                <a:defRPr/>
              </a:pPr>
              <a:r>
                <a:rPr lang="es-ES" sz="1600">
                  <a:solidFill>
                    <a:schemeClr val="tx1"/>
                  </a:solidFill>
                </a:rPr>
                <a:t>El director debe comunicar en tiempo y forma al directorio y a la sindicatura la existencia de interés contrario.</a:t>
              </a:r>
              <a:endParaRPr sz="1600" i="0">
                <a:solidFill>
                  <a:schemeClr val="tx1"/>
                </a:solidFill>
              </a:endParaRPr>
            </a:p>
            <a:p>
              <a:pPr marL="171450" lvl="1" indent="-171450" algn="just" defTabSz="711200">
                <a:lnSpc>
                  <a:spcPct val="100000"/>
                </a:lnSpc>
                <a:spcBef>
                  <a:spcPts val="0"/>
                </a:spcBef>
                <a:spcAft>
                  <a:spcPts val="600"/>
                </a:spcAft>
                <a:buChar char="••"/>
                <a:defRPr/>
              </a:pPr>
              <a:r>
                <a:rPr lang="es-ES" sz="1600">
                  <a:solidFill>
                    <a:schemeClr val="tx1"/>
                  </a:solidFill>
                </a:rPr>
                <a:t>No asistirá a las reuniones de directorio en las cuales se debatan estos temas.</a:t>
              </a:r>
              <a:endParaRPr sz="1600">
                <a:solidFill>
                  <a:schemeClr val="tx1"/>
                </a:solidFill>
              </a:endParaRPr>
            </a:p>
            <a:p>
              <a:pPr marL="171450" lvl="1" indent="-171450" algn="just" defTabSz="711200">
                <a:lnSpc>
                  <a:spcPct val="100000"/>
                </a:lnSpc>
                <a:spcBef>
                  <a:spcPts val="0"/>
                </a:spcBef>
                <a:spcAft>
                  <a:spcPts val="600"/>
                </a:spcAft>
                <a:buChar char="••"/>
                <a:defRPr/>
              </a:pPr>
              <a:r>
                <a:rPr lang="es-ES" sz="1600">
                  <a:solidFill>
                    <a:schemeClr val="tx1"/>
                  </a:solidFill>
                </a:rPr>
                <a:t>No podrá votar las decisiones vinculadas a la cuestión controvertida.</a:t>
              </a:r>
              <a:endParaRPr sz="1600">
                <a:solidFill>
                  <a:schemeClr val="tx1"/>
                </a:solidFill>
              </a:endParaRPr>
            </a:p>
            <a:p>
              <a:pPr marL="171450" lvl="1" indent="-171450" algn="just" defTabSz="711200">
                <a:lnSpc>
                  <a:spcPct val="100000"/>
                </a:lnSpc>
                <a:spcBef>
                  <a:spcPts val="0"/>
                </a:spcBef>
                <a:spcAft>
                  <a:spcPts val="600"/>
                </a:spcAft>
                <a:buChar char="••"/>
                <a:defRPr/>
              </a:pPr>
              <a:r>
                <a:rPr lang="es-ES" sz="1600">
                  <a:solidFill>
                    <a:schemeClr val="tx1"/>
                  </a:solidFill>
                </a:rPr>
                <a:t>La violación del director a cualquiera de estas obligaciones lo hará ilimitadamente responsable por los perjuicios causados a la sociedad.</a:t>
              </a:r>
              <a:endParaRPr sz="1600">
                <a:solidFill>
                  <a:schemeClr val="tx1"/>
                </a:solidFill>
              </a:endParaRPr>
            </a:p>
          </p:txBody>
        </p:sp>
        <p:sp>
          <p:nvSpPr>
            <p:cNvPr id="0" name="" hidden="0"/>
            <p:cNvSpPr/>
            <p:nvPr isPhoto="0" userDrawn="0"/>
          </p:nvSpPr>
          <p:spPr bwMode="auto">
            <a:xfrm>
              <a:off x="228431" y="557680"/>
              <a:ext cx="8344128" cy="1761976"/>
            </a:xfrm>
            <a:prstGeom prst="roundRect">
              <a:avLst>
                <a:gd name="adj" fmla="val 16667"/>
              </a:avLst>
            </a:prstGeom>
            <a:solidFill>
              <a:schemeClr val="lt1">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230596" tIns="0" rIns="230596" bIns="0" numCol="1" spcCol="1270" anchor="ctr" anchorCtr="0">
              <a:noAutofit/>
            </a:bodyPr>
            <a:lstStyle/>
            <a:p>
              <a:pPr lvl="0" algn="just" defTabSz="711200">
                <a:lnSpc>
                  <a:spcPct val="100000"/>
                </a:lnSpc>
                <a:spcBef>
                  <a:spcPts val="0"/>
                </a:spcBef>
                <a:spcAft>
                  <a:spcPts val="600"/>
                </a:spcAft>
                <a:defRPr/>
              </a:pPr>
              <a:r>
                <a:rPr lang="es-ES" sz="1600" i="0">
                  <a:solidFill>
                    <a:schemeClr val="tx1"/>
                  </a:solidFill>
                </a:rPr>
                <a:t>Cuando el director tuviere un interés contrario al de la sociedad, deberá hacerlo saber al directorio y a los síndicos y abstenerse de intervenir en la deliberación, so pena de incurrir en la responsabilidad del art. 59.</a:t>
              </a:r>
              <a:endParaRPr>
                <a:solidFill>
                  <a:schemeClr val="tx1"/>
                </a:solidFill>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 name="1 Título" hidden="0"/>
          <p:cNvSpPr txBox="1"/>
          <p:nvPr isPhoto="0" userDrawn="0"/>
        </p:nvSpPr>
        <p:spPr bwMode="auto">
          <a:xfrm>
            <a:off x="285750" y="285750"/>
            <a:ext cx="8534400" cy="758825"/>
          </a:xfrm>
          <a:prstGeom prst="rect">
            <a:avLst/>
          </a:prstGeom>
          <a:noFill/>
          <a:ln w="9525">
            <a:noFill/>
            <a:miter lim="800000"/>
            <a:headEnd/>
            <a:tailEnd/>
          </a:ln>
        </p:spPr>
        <p:txBody>
          <a:bodyPr anchor="b"/>
          <a:lstStyle/>
          <a:p>
            <a:pPr>
              <a:defRPr/>
            </a:pPr>
            <a:r>
              <a:rPr lang="es-ES" sz="2300" b="1">
                <a:solidFill>
                  <a:schemeClr val="tx1"/>
                </a:solidFill>
                <a:latin typeface="+mj-lt"/>
                <a:ea typeface="+mj-ea"/>
                <a:cs typeface="+mj-cs"/>
              </a:rPr>
              <a:t>Artículo 273 LGS – Actividades en competencia</a:t>
            </a:r>
            <a:endParaRPr>
              <a:solidFill>
                <a:schemeClr val="tx1"/>
              </a:solidFill>
            </a:endParaRPr>
          </a:p>
        </p:txBody>
      </p:sp>
      <p:grpSp>
        <p:nvGrpSpPr>
          <p:cNvPr id="6" name="5 Diagrama" hidden="0"/>
          <p:cNvGrpSpPr/>
          <p:nvPr isPhoto="0" userDrawn="0"/>
        </p:nvGrpSpPr>
        <p:grpSpPr bwMode="auto">
          <a:xfrm>
            <a:off x="357158" y="1428735"/>
            <a:ext cx="8429684" cy="4071966"/>
          </a:xfrm>
        </p:grpSpPr>
        <p:sp>
          <p:nvSpPr>
            <p:cNvPr id="0" name="" hidden="0"/>
            <p:cNvSpPr/>
            <p:nvPr isPhoto="0" userDrawn="0"/>
          </p:nvSpPr>
          <p:spPr bwMode="auto">
            <a:xfrm>
              <a:off x="0" y="793022"/>
              <a:ext cx="8429684" cy="3278943"/>
            </a:xfrm>
            <a:prstGeom prst="rect">
              <a:avLst/>
            </a:prstGeom>
            <a:solidFill>
              <a:schemeClr val="accent5">
                <a:tint val="40000"/>
                <a:hueOff val="0"/>
                <a:satOff val="0"/>
                <a:lumOff val="0"/>
                <a:alphaOff val="0"/>
                <a:alpha val="90000"/>
              </a:schemeClr>
            </a:solidFill>
            <a:ln>
              <a:noFill/>
            </a:ln>
            <a:effectLst/>
          </p:spPr>
          <p:style>
            <a:lnRef idx="0">
              <a:srgbClr val="000000"/>
            </a:lnRef>
            <a:fillRef idx="1">
              <a:srgbClr val="000000"/>
            </a:fillRef>
            <a:effectRef idx="0">
              <a:srgbClr val="000000"/>
            </a:effectRef>
            <a:fontRef idx="minor"/>
          </p:style>
          <p:txBody>
            <a:bodyPr spcFirstLastPara="0" vert="horz" wrap="square" lIns="654237" tIns="1228852" rIns="654237" bIns="113792" numCol="1" spcCol="1270" anchor="t" anchorCtr="0">
              <a:noAutofit/>
            </a:bodyPr>
            <a:lstStyle/>
            <a:p>
              <a:pPr marL="171450" lvl="1" indent="-171450" algn="just" defTabSz="711200">
                <a:lnSpc>
                  <a:spcPct val="100000"/>
                </a:lnSpc>
                <a:spcBef>
                  <a:spcPts val="0"/>
                </a:spcBef>
                <a:spcAft>
                  <a:spcPts val="1200"/>
                </a:spcAft>
                <a:buChar char="••"/>
                <a:defRPr/>
              </a:pPr>
              <a:r>
                <a:rPr lang="es-ES" sz="1600">
                  <a:solidFill>
                    <a:schemeClr val="tx1"/>
                  </a:solidFill>
                </a:rPr>
                <a:t>Debe ser la asamblea extraordinaria. </a:t>
              </a:r>
              <a:endParaRPr sz="1600" i="0">
                <a:solidFill>
                  <a:schemeClr val="tx1"/>
                </a:solidFill>
              </a:endParaRPr>
            </a:p>
            <a:p>
              <a:pPr marL="171450" lvl="1" indent="-171450" algn="just" defTabSz="711200">
                <a:lnSpc>
                  <a:spcPct val="100000"/>
                </a:lnSpc>
                <a:spcBef>
                  <a:spcPts val="0"/>
                </a:spcBef>
                <a:spcAft>
                  <a:spcPts val="1200"/>
                </a:spcAft>
                <a:buChar char="••"/>
                <a:defRPr/>
              </a:pPr>
              <a:r>
                <a:rPr lang="es-ES" sz="1600">
                  <a:solidFill>
                    <a:schemeClr val="tx1"/>
                  </a:solidFill>
                </a:rPr>
                <a:t>Responsabilidad: no es extinguida por la aprobación de su gestión, renuncia o transacción resuelta por asamblea (ya que implica una violación a una norma expresa).</a:t>
              </a:r>
              <a:endParaRPr sz="1600">
                <a:solidFill>
                  <a:schemeClr val="tx1"/>
                </a:solidFill>
              </a:endParaRPr>
            </a:p>
            <a:p>
              <a:pPr marL="171450" lvl="1" indent="-171450" algn="just" defTabSz="711200">
                <a:lnSpc>
                  <a:spcPct val="100000"/>
                </a:lnSpc>
                <a:spcBef>
                  <a:spcPts val="0"/>
                </a:spcBef>
                <a:spcAft>
                  <a:spcPts val="1200"/>
                </a:spcAft>
                <a:buChar char="••"/>
                <a:defRPr/>
              </a:pPr>
              <a:r>
                <a:rPr lang="es-ES" sz="1600">
                  <a:solidFill>
                    <a:schemeClr val="tx1"/>
                  </a:solidFill>
                </a:rPr>
                <a:t>Si el Director a su vez es accionista, deberá abstenerse de votar en la deliberación.</a:t>
              </a:r>
              <a:endParaRPr sz="1600">
                <a:solidFill>
                  <a:schemeClr val="tx1"/>
                </a:solidFill>
              </a:endParaRPr>
            </a:p>
          </p:txBody>
        </p:sp>
        <p:sp>
          <p:nvSpPr>
            <p:cNvPr id="0" name="" hidden="0"/>
            <p:cNvSpPr/>
            <p:nvPr isPhoto="0" userDrawn="0"/>
          </p:nvSpPr>
          <p:spPr bwMode="auto">
            <a:xfrm>
              <a:off x="220942" y="338435"/>
              <a:ext cx="8070550" cy="1599332"/>
            </a:xfrm>
            <a:prstGeom prst="roundRect">
              <a:avLst>
                <a:gd name="adj" fmla="val 16667"/>
              </a:avLst>
            </a:prstGeom>
            <a:solidFill>
              <a:schemeClr val="lt1">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223035" tIns="0" rIns="223035" bIns="0" numCol="1" spcCol="1270" anchor="ctr" anchorCtr="0">
              <a:noAutofit/>
            </a:bodyPr>
            <a:lstStyle/>
            <a:p>
              <a:pPr lvl="0" algn="just" defTabSz="711200">
                <a:lnSpc>
                  <a:spcPct val="100000"/>
                </a:lnSpc>
                <a:spcBef>
                  <a:spcPts val="0"/>
                </a:spcBef>
                <a:spcAft>
                  <a:spcPts val="600"/>
                </a:spcAft>
                <a:defRPr/>
              </a:pPr>
              <a:r>
                <a:rPr lang="es-ES" sz="1600" i="0">
                  <a:solidFill>
                    <a:schemeClr val="tx1"/>
                  </a:solidFill>
                </a:rPr>
                <a:t>El director no puede participar por cuenta propia o de terceros, en actividades en competencia con la sociedad, salvo autorización expresa de la Asamblea, so pena de incurrir en la responsabilidad del art. 59.</a:t>
              </a:r>
              <a:endParaRPr>
                <a:solidFill>
                  <a:schemeClr val="tx1"/>
                </a:solidFill>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 name="1 Título" hidden="0"/>
          <p:cNvSpPr txBox="1"/>
          <p:nvPr isPhoto="0" userDrawn="0"/>
        </p:nvSpPr>
        <p:spPr bwMode="auto">
          <a:xfrm>
            <a:off x="285750" y="285750"/>
            <a:ext cx="8534400" cy="758825"/>
          </a:xfrm>
          <a:prstGeom prst="rect">
            <a:avLst/>
          </a:prstGeom>
          <a:noFill/>
          <a:ln w="9525">
            <a:noFill/>
            <a:miter lim="800000"/>
            <a:headEnd/>
            <a:tailEnd/>
          </a:ln>
        </p:spPr>
        <p:txBody>
          <a:bodyPr anchor="b"/>
          <a:lstStyle/>
          <a:p>
            <a:pPr>
              <a:defRPr/>
            </a:pPr>
            <a:r>
              <a:rPr lang="es-ES" sz="2300" b="1">
                <a:solidFill>
                  <a:srgbClr val="7B9899"/>
                </a:solidFill>
                <a:latin typeface="+mj-lt"/>
                <a:ea typeface="+mj-ea"/>
                <a:cs typeface="+mj-cs"/>
              </a:rPr>
              <a:t>Responsabilidad – Otras normas aplicables</a:t>
            </a:r>
            <a:endParaRPr/>
          </a:p>
        </p:txBody>
      </p:sp>
      <p:grpSp>
        <p:nvGrpSpPr>
          <p:cNvPr id="4" name="3 Diagrama" hidden="0"/>
          <p:cNvGrpSpPr/>
          <p:nvPr isPhoto="0" userDrawn="0"/>
        </p:nvGrpSpPr>
        <p:grpSpPr bwMode="auto">
          <a:xfrm>
            <a:off x="357158" y="1571612"/>
            <a:ext cx="8501122" cy="5143536"/>
          </a:xfrm>
        </p:grpSpPr>
        <p:sp>
          <p:nvSpPr>
            <p:cNvPr id="0" name="" hidden="0"/>
            <p:cNvSpPr/>
            <p:nvPr isPhoto="0" userDrawn="0"/>
          </p:nvSpPr>
          <p:spPr bwMode="auto">
            <a:xfrm>
              <a:off x="0" y="677186"/>
              <a:ext cx="8501122" cy="1482323"/>
            </a:xfrm>
            <a:prstGeom prst="rect">
              <a:avLst/>
            </a:prstGeom>
            <a:solidFill>
              <a:schemeClr val="lt1">
                <a:hueOff val="0"/>
                <a:satOff val="0"/>
                <a:lumOff val="0"/>
                <a:alphaOff val="0"/>
                <a:alpha val="90000"/>
              </a:schemeClr>
            </a:solidFill>
            <a:ln>
              <a:noFill/>
            </a:ln>
            <a:effectLst/>
          </p:spPr>
          <p:style>
            <a:lnRef idx="0">
              <a:srgbClr val="000000"/>
            </a:lnRef>
            <a:fillRef idx="1">
              <a:srgbClr val="000000"/>
            </a:fillRef>
            <a:effectRef idx="0">
              <a:srgbClr val="000000"/>
            </a:effectRef>
            <a:fontRef idx="minor"/>
          </p:style>
          <p:txBody>
            <a:bodyPr spcFirstLastPara="0" vert="horz" wrap="square" lIns="659782" tIns="479044" rIns="659782" bIns="128016" numCol="1" spcCol="1270" anchor="t" anchorCtr="0">
              <a:noAutofit/>
            </a:bodyPr>
            <a:lstStyle/>
            <a:p>
              <a:pPr marL="171450" lvl="1" indent="-171450" algn="l" defTabSz="800100">
                <a:lnSpc>
                  <a:spcPct val="100000"/>
                </a:lnSpc>
                <a:spcBef>
                  <a:spcPts val="0"/>
                </a:spcBef>
                <a:spcAft>
                  <a:spcPts val="600"/>
                </a:spcAft>
                <a:buChar char="••"/>
                <a:defRPr/>
              </a:pPr>
              <a:r>
                <a:rPr lang="es-ES" sz="1800"/>
                <a:t>Impuesta por los Colegios y Consejos que ejercen control del ejercicio profesional</a:t>
              </a:r>
              <a:endParaRPr lang="es-ES" sz="1800" b="1">
                <a:solidFill>
                  <a:schemeClr val="tx1"/>
                </a:solidFill>
              </a:endParaRPr>
            </a:p>
            <a:p>
              <a:pPr marL="171450" lvl="1" indent="-171450" algn="l" defTabSz="800100">
                <a:lnSpc>
                  <a:spcPct val="100000"/>
                </a:lnSpc>
                <a:spcBef>
                  <a:spcPts val="0"/>
                </a:spcBef>
                <a:spcAft>
                  <a:spcPts val="600"/>
                </a:spcAft>
                <a:buChar char="••"/>
                <a:defRPr/>
              </a:pPr>
              <a:r>
                <a:rPr lang="es-ES" sz="1800" b="0">
                  <a:solidFill>
                    <a:schemeClr val="tx1"/>
                  </a:solidFill>
                </a:rPr>
                <a:t>Consejo Profesional de Ciencias Económicas </a:t>
              </a:r>
              <a:r>
                <a:rPr lang="es-ES" sz="1800" b="0">
                  <a:solidFill>
                    <a:schemeClr val="tx1"/>
                  </a:solidFill>
                </a:rPr>
                <a:t> Tribunal de Ética </a:t>
              </a:r>
              <a:endParaRPr lang="es-ES" sz="1800" b="0">
                <a:solidFill>
                  <a:schemeClr val="tx1"/>
                </a:solidFill>
              </a:endParaRPr>
            </a:p>
          </p:txBody>
        </p:sp>
        <p:sp>
          <p:nvSpPr>
            <p:cNvPr id="0" name="" hidden="0"/>
            <p:cNvSpPr/>
            <p:nvPr isPhoto="0" userDrawn="0"/>
          </p:nvSpPr>
          <p:spPr bwMode="auto">
            <a:xfrm>
              <a:off x="425056" y="267605"/>
              <a:ext cx="5950785" cy="551858"/>
            </a:xfrm>
            <a:prstGeom prst="roundRect">
              <a:avLst>
                <a:gd name="adj" fmla="val 16667"/>
              </a:avLst>
            </a:prstGeom>
            <a:solidFill>
              <a:schemeClr val="accent4">
                <a:shade val="80000"/>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224926" tIns="0" rIns="224926" bIns="0" numCol="1" spcCol="1270" anchor="ctr" anchorCtr="0">
              <a:noAutofit/>
            </a:bodyPr>
            <a:lstStyle/>
            <a:p>
              <a:pPr lvl="0" algn="l" defTabSz="800100">
                <a:lnSpc>
                  <a:spcPct val="100000"/>
                </a:lnSpc>
                <a:spcBef>
                  <a:spcPts val="0"/>
                </a:spcBef>
                <a:spcAft>
                  <a:spcPts val="600"/>
                </a:spcAft>
                <a:defRPr/>
              </a:pPr>
              <a:r>
                <a:rPr lang="es-ES" sz="1800" b="1">
                  <a:solidFill>
                    <a:schemeClr val="tx1"/>
                  </a:solidFill>
                </a:rPr>
                <a:t>RESPONSABILIDAD PROFESIONAL</a:t>
              </a:r>
              <a:endParaRPr lang="es-ES" sz="1800" b="1">
                <a:solidFill>
                  <a:schemeClr val="tx1"/>
                </a:solidFill>
              </a:endParaRPr>
            </a:p>
          </p:txBody>
        </p:sp>
        <p:sp>
          <p:nvSpPr>
            <p:cNvPr id="0" name="" hidden="0"/>
            <p:cNvSpPr/>
            <p:nvPr isPhoto="0" userDrawn="0"/>
          </p:nvSpPr>
          <p:spPr bwMode="auto">
            <a:xfrm>
              <a:off x="0" y="2987137"/>
              <a:ext cx="8501122" cy="1388701"/>
            </a:xfrm>
            <a:prstGeom prst="rect">
              <a:avLst/>
            </a:prstGeom>
            <a:solidFill>
              <a:schemeClr val="lt1">
                <a:hueOff val="0"/>
                <a:satOff val="0"/>
                <a:lumOff val="0"/>
                <a:alphaOff val="0"/>
                <a:alpha val="90000"/>
              </a:schemeClr>
            </a:solidFill>
            <a:ln>
              <a:noFill/>
            </a:ln>
            <a:effectLst/>
          </p:spPr>
          <p:style>
            <a:lnRef idx="0">
              <a:srgbClr val="000000"/>
            </a:lnRef>
            <a:fillRef idx="1">
              <a:srgbClr val="000000"/>
            </a:fillRef>
            <a:effectRef idx="0">
              <a:srgbClr val="000000"/>
            </a:effectRef>
            <a:fontRef idx="minor"/>
          </p:style>
          <p:txBody>
            <a:bodyPr spcFirstLastPara="0" vert="horz" wrap="square" lIns="659782" tIns="479044" rIns="659782" bIns="128016" numCol="1" spcCol="1270" anchor="t" anchorCtr="0">
              <a:noAutofit/>
            </a:bodyPr>
            <a:lstStyle/>
            <a:p>
              <a:pPr marL="171450" lvl="1" indent="-171450" algn="l" defTabSz="800100">
                <a:lnSpc>
                  <a:spcPct val="100000"/>
                </a:lnSpc>
                <a:spcBef>
                  <a:spcPts val="0"/>
                </a:spcBef>
                <a:spcAft>
                  <a:spcPts val="600"/>
                </a:spcAft>
                <a:buChar char="••"/>
                <a:defRPr/>
              </a:pPr>
              <a:r>
                <a:rPr lang="es-ES" sz="1800" b="0">
                  <a:solidFill>
                    <a:schemeClr val="tx1"/>
                  </a:solidFill>
                </a:rPr>
                <a:t>Sanciones del artículo 302 LGS (multas a la sociedad, directores y síndicos) por falta de información según art. 305 LGS.</a:t>
              </a:r>
              <a:endParaRPr lang="es-ES" sz="1800" b="0">
                <a:solidFill>
                  <a:schemeClr val="tx1"/>
                </a:solidFill>
              </a:endParaRPr>
            </a:p>
          </p:txBody>
        </p:sp>
        <p:sp>
          <p:nvSpPr>
            <p:cNvPr id="0" name="" hidden="0"/>
            <p:cNvSpPr/>
            <p:nvPr isPhoto="0" userDrawn="0"/>
          </p:nvSpPr>
          <p:spPr bwMode="auto">
            <a:xfrm>
              <a:off x="425056" y="2579920"/>
              <a:ext cx="5950785" cy="610180"/>
            </a:xfrm>
            <a:prstGeom prst="roundRect">
              <a:avLst>
                <a:gd name="adj" fmla="val 16667"/>
              </a:avLst>
            </a:prstGeom>
            <a:solidFill>
              <a:schemeClr val="accent4">
                <a:shade val="80000"/>
                <a:hueOff val="-81714"/>
                <a:satOff val="-3026"/>
                <a:lumOff val="25444"/>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224926" tIns="0" rIns="224926" bIns="0" numCol="1" spcCol="1270" anchor="ctr" anchorCtr="0">
              <a:noAutofit/>
            </a:bodyPr>
            <a:lstStyle/>
            <a:p>
              <a:pPr lvl="0" algn="l" defTabSz="800100">
                <a:lnSpc>
                  <a:spcPct val="100000"/>
                </a:lnSpc>
                <a:spcBef>
                  <a:spcPts val="0"/>
                </a:spcBef>
                <a:spcAft>
                  <a:spcPts val="600"/>
                </a:spcAft>
                <a:defRPr/>
              </a:pPr>
              <a:r>
                <a:rPr lang="es-ES" sz="1800" b="1">
                  <a:solidFill>
                    <a:schemeClr val="tx1"/>
                  </a:solidFill>
                </a:rPr>
                <a:t>RESPONSABILIDAD ADMINISTRATIVA</a:t>
              </a:r>
              <a:endParaRPr lang="es-ES" sz="1800" b="1">
                <a:solidFill>
                  <a:schemeClr val="tx1"/>
                </a:solidFill>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 name="1 Título" hidden="0"/>
          <p:cNvSpPr txBox="1"/>
          <p:nvPr isPhoto="0" userDrawn="0"/>
        </p:nvSpPr>
        <p:spPr bwMode="auto">
          <a:xfrm>
            <a:off x="285750" y="285750"/>
            <a:ext cx="8534400" cy="758825"/>
          </a:xfrm>
          <a:prstGeom prst="rect">
            <a:avLst/>
          </a:prstGeom>
          <a:noFill/>
          <a:ln w="9525">
            <a:noFill/>
            <a:miter lim="800000"/>
            <a:headEnd/>
            <a:tailEnd/>
          </a:ln>
        </p:spPr>
        <p:txBody>
          <a:bodyPr anchor="b"/>
          <a:lstStyle/>
          <a:p>
            <a:pPr>
              <a:defRPr/>
            </a:pPr>
            <a:r>
              <a:rPr lang="es-ES" sz="2300" b="1">
                <a:solidFill>
                  <a:srgbClr val="7B9899"/>
                </a:solidFill>
                <a:latin typeface="+mj-lt"/>
                <a:ea typeface="+mj-ea"/>
                <a:cs typeface="+mj-cs"/>
              </a:rPr>
              <a:t>Responsabilidad – Otras normas aplicables</a:t>
            </a:r>
            <a:endParaRPr/>
          </a:p>
        </p:txBody>
      </p:sp>
      <p:grpSp>
        <p:nvGrpSpPr>
          <p:cNvPr id="6" name="5 Diagrama" hidden="0"/>
          <p:cNvGrpSpPr/>
          <p:nvPr isPhoto="0" userDrawn="0"/>
        </p:nvGrpSpPr>
        <p:grpSpPr bwMode="auto">
          <a:xfrm>
            <a:off x="428596" y="1714488"/>
            <a:ext cx="8143932" cy="4500594"/>
          </a:xfrm>
        </p:grpSpPr>
        <p:sp>
          <p:nvSpPr>
            <p:cNvPr id="0" name="" hidden="0"/>
            <p:cNvSpPr/>
            <p:nvPr isPhoto="0" userDrawn="0"/>
          </p:nvSpPr>
          <p:spPr bwMode="auto">
            <a:xfrm>
              <a:off x="0" y="8053"/>
              <a:ext cx="8143932" cy="4492540"/>
            </a:xfrm>
            <a:prstGeom prst="rect">
              <a:avLst/>
            </a:prstGeom>
            <a:solidFill>
              <a:schemeClr val="lt1">
                <a:hueOff val="0"/>
                <a:satOff val="0"/>
                <a:lumOff val="0"/>
                <a:alphaOff val="0"/>
                <a:alpha val="90000"/>
              </a:schemeClr>
            </a:solidFill>
            <a:ln>
              <a:noFill/>
            </a:ln>
            <a:effectLst/>
          </p:spPr>
          <p:style>
            <a:lnRef idx="0">
              <a:srgbClr val="000000"/>
            </a:lnRef>
            <a:fillRef idx="1">
              <a:srgbClr val="000000"/>
            </a:fillRef>
            <a:effectRef idx="0">
              <a:srgbClr val="000000"/>
            </a:effectRef>
            <a:fontRef idx="minor"/>
          </p:style>
          <p:txBody>
            <a:bodyPr spcFirstLastPara="0" vert="horz" wrap="square" lIns="632060" tIns="437388" rIns="632060" bIns="113792" numCol="1" spcCol="1270" anchor="t" anchorCtr="0">
              <a:noAutofit/>
            </a:bodyPr>
            <a:lstStyle/>
            <a:p>
              <a:pPr marL="171450" lvl="1" indent="-171450" algn="just" defTabSz="711200">
                <a:lnSpc>
                  <a:spcPct val="150000"/>
                </a:lnSpc>
                <a:spcBef>
                  <a:spcPts val="0"/>
                </a:spcBef>
                <a:spcAft>
                  <a:spcPts val="600"/>
                </a:spcAft>
                <a:buChar char="••"/>
                <a:defRPr/>
              </a:pPr>
              <a:r>
                <a:rPr lang="es-ES" sz="1600" b="1"/>
                <a:t>Se presenta como potencial sujeto activo de delitos – Código Penal Balance Falso (art. 300 inc.3)</a:t>
              </a:r>
              <a:endParaRPr lang="es-ES" sz="1600" b="1"/>
            </a:p>
            <a:p>
              <a:pPr marL="171450" lvl="1" indent="-171450" algn="just" defTabSz="711200">
                <a:lnSpc>
                  <a:spcPct val="150000"/>
                </a:lnSpc>
                <a:spcBef>
                  <a:spcPts val="0"/>
                </a:spcBef>
                <a:spcAft>
                  <a:spcPts val="0"/>
                </a:spcAft>
                <a:buChar char="••"/>
                <a:defRPr/>
              </a:pPr>
              <a:r>
                <a:rPr lang="es-ES" sz="1600" i="1"/>
                <a:t>“</a:t>
              </a:r>
              <a:r>
                <a:rPr lang="es-ES" sz="1600" i="0"/>
                <a:t>Serán reprimidos con prisión de seis meses a dos años: el fundador, </a:t>
              </a:r>
              <a:r>
                <a:rPr lang="es-ES" sz="1600" b="1" i="0"/>
                <a:t>director, administrador</a:t>
              </a:r>
              <a:r>
                <a:rPr lang="es-ES" sz="1600" i="0"/>
                <a:t>, liquidador o síndico de una SA o cooperativa o de otra persona colectiva, que a sabiendas publicare, certificare o autorizare un inventario, un balance, una cuenta de ganancias y pérdidas o los correspondientes informes, actas o memorias, falsos o incompletos o informare a la asamblea o reunión de socios, con falsedad o reticencia, sobre hechos importantes para apreciar la situación económica de la empresa, cualquiera que hubiere sido el propósito perseguido al verificarlo</a:t>
              </a:r>
              <a:r>
                <a:rPr lang="es-ES" sz="1600"/>
                <a:t>”</a:t>
              </a:r>
              <a:r>
                <a:rPr lang="es-ES" sz="1600" i="1"/>
                <a:t>. </a:t>
              </a:r>
              <a:endParaRPr lang="es-ES" sz="1600" b="0"/>
            </a:p>
          </p:txBody>
        </p:sp>
        <p:sp>
          <p:nvSpPr>
            <p:cNvPr id="0" name="" hidden="0"/>
            <p:cNvSpPr/>
            <p:nvPr isPhoto="0" userDrawn="0"/>
          </p:nvSpPr>
          <p:spPr bwMode="auto">
            <a:xfrm>
              <a:off x="407196" y="0"/>
              <a:ext cx="5700752" cy="480540"/>
            </a:xfrm>
            <a:prstGeom prst="roundRect">
              <a:avLst>
                <a:gd name="adj" fmla="val 16667"/>
              </a:avLst>
            </a:prstGeom>
            <a:solidFill>
              <a:schemeClr val="accent3">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215475" tIns="0" rIns="215475" bIns="0" numCol="1" spcCol="1270" anchor="ctr" anchorCtr="0">
              <a:noAutofit/>
            </a:bodyPr>
            <a:lstStyle/>
            <a:p>
              <a:pPr lvl="0" algn="l" defTabSz="711200">
                <a:lnSpc>
                  <a:spcPct val="90000"/>
                </a:lnSpc>
                <a:spcBef>
                  <a:spcPts val="0"/>
                </a:spcBef>
                <a:spcAft>
                  <a:spcPts val="0"/>
                </a:spcAft>
                <a:defRPr/>
              </a:pPr>
              <a:r>
                <a:rPr lang="es-ES" sz="1600" b="1"/>
                <a:t>RESPONSABILIDAD PENAL</a:t>
              </a:r>
              <a:endParaRPr lang="es-ES" sz="1600" b="1"/>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 name="1 Título" hidden="0"/>
          <p:cNvSpPr txBox="1"/>
          <p:nvPr isPhoto="0" userDrawn="0"/>
        </p:nvSpPr>
        <p:spPr bwMode="auto">
          <a:xfrm>
            <a:off x="285750" y="285750"/>
            <a:ext cx="8534400" cy="758825"/>
          </a:xfrm>
          <a:prstGeom prst="rect">
            <a:avLst/>
          </a:prstGeom>
          <a:noFill/>
          <a:ln w="9525">
            <a:noFill/>
            <a:miter lim="800000"/>
            <a:headEnd/>
            <a:tailEnd/>
          </a:ln>
        </p:spPr>
        <p:txBody>
          <a:bodyPr anchor="b"/>
          <a:lstStyle/>
          <a:p>
            <a:pPr>
              <a:defRPr/>
            </a:pPr>
            <a:r>
              <a:rPr lang="es-ES" sz="2300" b="1">
                <a:solidFill>
                  <a:srgbClr val="7B9899"/>
                </a:solidFill>
                <a:latin typeface="+mj-lt"/>
                <a:ea typeface="+mj-ea"/>
                <a:cs typeface="+mj-cs"/>
              </a:rPr>
              <a:t>Responsabilidad – Otras normas aplicables</a:t>
            </a:r>
            <a:endParaRPr/>
          </a:p>
        </p:txBody>
      </p:sp>
      <p:grpSp>
        <p:nvGrpSpPr>
          <p:cNvPr id="4" name="3 Diagrama" hidden="0"/>
          <p:cNvGrpSpPr/>
          <p:nvPr isPhoto="0" userDrawn="0"/>
        </p:nvGrpSpPr>
        <p:grpSpPr bwMode="auto">
          <a:xfrm>
            <a:off x="357158" y="142852"/>
            <a:ext cx="8429684" cy="5286412"/>
          </a:xfrm>
        </p:grpSpPr>
        <p:sp>
          <p:nvSpPr>
            <p:cNvPr id="0" name="" hidden="0"/>
            <p:cNvSpPr/>
            <p:nvPr isPhoto="0" userDrawn="0"/>
          </p:nvSpPr>
          <p:spPr bwMode="auto">
            <a:xfrm>
              <a:off x="0" y="1876824"/>
              <a:ext cx="8429684" cy="2159834"/>
            </a:xfrm>
            <a:prstGeom prst="rect">
              <a:avLst/>
            </a:prstGeom>
            <a:solidFill>
              <a:schemeClr val="lt1">
                <a:hueOff val="0"/>
                <a:satOff val="0"/>
                <a:lumOff val="0"/>
                <a:alphaOff val="0"/>
                <a:alpha val="90000"/>
              </a:schemeClr>
            </a:solidFill>
            <a:ln>
              <a:noFill/>
            </a:ln>
            <a:effectLst/>
          </p:spPr>
          <p:style>
            <a:lnRef idx="0">
              <a:srgbClr val="000000"/>
            </a:lnRef>
            <a:fillRef idx="1">
              <a:srgbClr val="000000"/>
            </a:fillRef>
            <a:effectRef idx="0">
              <a:srgbClr val="000000"/>
            </a:effectRef>
            <a:fontRef idx="minor"/>
          </p:style>
          <p:txBody>
            <a:bodyPr spcFirstLastPara="0" vert="horz" wrap="square" lIns="654237" tIns="333248" rIns="654237" bIns="113792" numCol="1" spcCol="1270" anchor="t" anchorCtr="0">
              <a:noAutofit/>
            </a:bodyPr>
            <a:lstStyle/>
            <a:p>
              <a:pPr marL="171450" lvl="1" indent="-171450" algn="just" defTabSz="711200">
                <a:lnSpc>
                  <a:spcPct val="100000"/>
                </a:lnSpc>
                <a:spcBef>
                  <a:spcPts val="0"/>
                </a:spcBef>
                <a:spcAft>
                  <a:spcPts val="600"/>
                </a:spcAft>
                <a:buChar char="••"/>
                <a:defRPr/>
              </a:pPr>
              <a:endParaRPr lang="es-ES" sz="1600" b="0">
                <a:solidFill>
                  <a:schemeClr val="tx1"/>
                </a:solidFill>
              </a:endParaRPr>
            </a:p>
            <a:p>
              <a:pPr marL="171450" lvl="1" indent="-171450" algn="just" defTabSz="711200">
                <a:lnSpc>
                  <a:spcPct val="100000"/>
                </a:lnSpc>
                <a:spcBef>
                  <a:spcPts val="0"/>
                </a:spcBef>
                <a:spcAft>
                  <a:spcPts val="600"/>
                </a:spcAft>
                <a:buChar char="••"/>
                <a:defRPr/>
              </a:pPr>
              <a:r>
                <a:rPr lang="es-ES" sz="1600" b="1"/>
                <a:t>Art. 15: </a:t>
              </a:r>
              <a:r>
                <a:rPr lang="es-ES" sz="1600"/>
                <a:t>“el que a sabiendas, dictaminare, informare, diere fe, autorizare o certificare actos jurídicos, balances, estados contables o documentación para facilitar la comisión de los delitos previstos en esta ley, será pasible, además de las penas correspondientes por su participación criminal en el hecho, de la pena de inhabilitación especial por el doble del tiempo de la condena".</a:t>
              </a:r>
              <a:endParaRPr lang="es-ES" sz="1600" b="0">
                <a:solidFill>
                  <a:schemeClr val="tx1"/>
                </a:solidFill>
              </a:endParaRPr>
            </a:p>
          </p:txBody>
        </p:sp>
        <p:sp>
          <p:nvSpPr>
            <p:cNvPr id="0" name="" hidden="0"/>
            <p:cNvSpPr/>
            <p:nvPr isPhoto="0" userDrawn="0"/>
          </p:nvSpPr>
          <p:spPr bwMode="auto">
            <a:xfrm>
              <a:off x="517612" y="1619815"/>
              <a:ext cx="5900778" cy="630073"/>
            </a:xfrm>
            <a:prstGeom prst="roundRect">
              <a:avLst>
                <a:gd name="adj" fmla="val 16667"/>
              </a:avLst>
            </a:prstGeom>
            <a:solidFill>
              <a:schemeClr val="accent4">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223035" tIns="0" rIns="223035" bIns="0" numCol="1" spcCol="1270" anchor="ctr" anchorCtr="0">
              <a:noAutofit/>
            </a:bodyPr>
            <a:lstStyle/>
            <a:p>
              <a:pPr lvl="0" algn="l" defTabSz="711200">
                <a:lnSpc>
                  <a:spcPct val="100000"/>
                </a:lnSpc>
                <a:spcBef>
                  <a:spcPts val="0"/>
                </a:spcBef>
                <a:spcAft>
                  <a:spcPts val="600"/>
                </a:spcAft>
                <a:defRPr/>
              </a:pPr>
              <a:r>
                <a:rPr lang="es-ES" sz="1600" b="1">
                  <a:solidFill>
                    <a:schemeClr val="tx1"/>
                  </a:solidFill>
                </a:rPr>
                <a:t>LEY PENAL TRIBUTARIA </a:t>
              </a:r>
              <a:endParaRPr lang="es-ES" sz="1600" b="1">
                <a:solidFill>
                  <a:schemeClr val="tx1"/>
                </a:solidFill>
              </a:endParaRPr>
            </a:p>
          </p:txBody>
        </p:sp>
      </p:grpSp>
      <p:grpSp>
        <p:nvGrpSpPr>
          <p:cNvPr id="6" name="5 Diagrama" hidden="0"/>
          <p:cNvGrpSpPr/>
          <p:nvPr isPhoto="0" userDrawn="0"/>
        </p:nvGrpSpPr>
        <p:grpSpPr bwMode="auto">
          <a:xfrm>
            <a:off x="285720" y="3009872"/>
            <a:ext cx="8429684" cy="3848128"/>
          </a:xfrm>
        </p:grpSpPr>
        <p:sp>
          <p:nvSpPr>
            <p:cNvPr id="0" name="" hidden="0"/>
            <p:cNvSpPr/>
            <p:nvPr isPhoto="0" userDrawn="0"/>
          </p:nvSpPr>
          <p:spPr bwMode="auto">
            <a:xfrm>
              <a:off x="714415" y="1771808"/>
              <a:ext cx="5714988" cy="647580"/>
            </a:xfrm>
            <a:prstGeom prst="roundRect">
              <a:avLst>
                <a:gd name="adj" fmla="val 16667"/>
              </a:avLst>
            </a:prstGeom>
            <a:solidFill>
              <a:schemeClr val="accent4">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0960" tIns="60960" rIns="60960" bIns="60960" numCol="1" spcCol="1270" anchor="ctr" anchorCtr="0">
              <a:noAutofit/>
            </a:bodyPr>
            <a:lstStyle/>
            <a:p>
              <a:pPr lvl="0" algn="l" defTabSz="711200">
                <a:lnSpc>
                  <a:spcPct val="100000"/>
                </a:lnSpc>
                <a:spcBef>
                  <a:spcPts val="0"/>
                </a:spcBef>
                <a:spcAft>
                  <a:spcPts val="600"/>
                </a:spcAft>
                <a:defRPr/>
              </a:pPr>
              <a:r>
                <a:rPr lang="es-ES" sz="1600" b="1">
                  <a:solidFill>
                    <a:schemeClr val="tx1"/>
                  </a:solidFill>
                </a:rPr>
                <a:t>  OTRAS</a:t>
              </a:r>
              <a:endParaRPr lang="es-ES" sz="1600" b="1">
                <a:solidFill>
                  <a:schemeClr val="tx1"/>
                </a:solidFill>
              </a:endParaRPr>
            </a:p>
          </p:txBody>
        </p:sp>
        <p:sp>
          <p:nvSpPr>
            <p:cNvPr id="0" name="" hidden="0"/>
            <p:cNvSpPr/>
            <p:nvPr isPhoto="0" userDrawn="0"/>
          </p:nvSpPr>
          <p:spPr bwMode="auto">
            <a:xfrm>
              <a:off x="0" y="1709654"/>
              <a:ext cx="8429684" cy="1076400"/>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67642" tIns="20320" rIns="113792" bIns="20320" numCol="1" spcCol="1270" anchor="t" anchorCtr="0">
              <a:noAutofit/>
            </a:bodyPr>
            <a:lstStyle/>
            <a:p>
              <a:pPr marL="171450" lvl="1" indent="-171450" algn="just" defTabSz="711200">
                <a:lnSpc>
                  <a:spcPct val="100000"/>
                </a:lnSpc>
                <a:spcBef>
                  <a:spcPts val="0"/>
                </a:spcBef>
                <a:spcAft>
                  <a:spcPts val="600"/>
                </a:spcAft>
                <a:buChar char="••"/>
                <a:defRPr/>
              </a:pPr>
              <a:endParaRPr lang="es-ES" sz="1600" b="0">
                <a:solidFill>
                  <a:schemeClr val="tx1"/>
                </a:solidFill>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87042" name="2 Título" hidden="0"/>
          <p:cNvSpPr>
            <a:spLocks noGrp="1"/>
          </p:cNvSpPr>
          <p:nvPr isPhoto="0" userDrawn="0">
            <p:ph type="title" hasCustomPrompt="0"/>
          </p:nvPr>
        </p:nvSpPr>
        <p:spPr bwMode="auto"/>
        <p:txBody>
          <a:bodyPr/>
          <a:lstStyle/>
          <a:p>
            <a:pPr>
              <a:defRPr/>
            </a:pPr>
            <a:r>
              <a:rPr lang="es-ES"/>
              <a:t>Responsabilidad de los administradores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88066" name="1 Título" hidden="0"/>
          <p:cNvSpPr>
            <a:spLocks noGrp="1"/>
          </p:cNvSpPr>
          <p:nvPr isPhoto="0" userDrawn="0">
            <p:ph type="title" hasCustomPrompt="0"/>
          </p:nvPr>
        </p:nvSpPr>
        <p:spPr bwMode="auto"/>
        <p:txBody>
          <a:bodyPr/>
          <a:lstStyle/>
          <a:p>
            <a:pPr algn="l">
              <a:defRPr/>
            </a:pPr>
            <a:r>
              <a:rPr lang="es-ES" sz="2300" b="1">
                <a:solidFill>
                  <a:srgbClr val="7B9899"/>
                </a:solidFill>
              </a:rPr>
              <a:t>Responsabilidad de los administradores</a:t>
            </a:r>
            <a:endParaRPr/>
          </a:p>
        </p:txBody>
      </p:sp>
      <p:sp>
        <p:nvSpPr>
          <p:cNvPr id="3" name="2 Marcador de contenido" hidden="0"/>
          <p:cNvSpPr>
            <a:spLocks noGrp="1"/>
          </p:cNvSpPr>
          <p:nvPr isPhoto="0" userDrawn="0">
            <p:ph sz="quarter" idx="1" hasCustomPrompt="0"/>
          </p:nvPr>
        </p:nvSpPr>
        <p:spPr bwMode="auto">
          <a:xfrm>
            <a:off x="285720" y="1928802"/>
            <a:ext cx="8485217" cy="4214822"/>
          </a:xfrm>
        </p:spPr>
        <p:txBody>
          <a:bodyPr/>
          <a:lstStyle/>
          <a:p>
            <a:pPr algn="just">
              <a:spcBef>
                <a:spcPts val="600"/>
              </a:spcBef>
              <a:spcAft>
                <a:spcPts val="600"/>
              </a:spcAft>
              <a:defRPr/>
            </a:pPr>
            <a:r>
              <a:rPr lang="es-ES" sz="2200"/>
              <a:t>El principio es que los directores no contraen responsabilidad personal ni solidaria por los actos realizados de conformidad con la ley, estatuto y las resoluciones asamblearias, y en tanto hayan observado el cumplimiento del objeto social los que en tal caso han de considerarse válidos y legales.</a:t>
            </a:r>
            <a:endParaRPr/>
          </a:p>
          <a:p>
            <a:pPr algn="just">
              <a:spcBef>
                <a:spcPts val="600"/>
              </a:spcBef>
              <a:spcAft>
                <a:spcPts val="600"/>
              </a:spcAft>
              <a:defRPr/>
            </a:pPr>
            <a:endParaRPr lang="es-ES" sz="1000"/>
          </a:p>
          <a:p>
            <a:pPr algn="just">
              <a:spcBef>
                <a:spcPts val="600"/>
              </a:spcBef>
              <a:spcAft>
                <a:spcPts val="600"/>
              </a:spcAft>
              <a:defRPr/>
            </a:pPr>
            <a:r>
              <a:rPr lang="es-ES" sz="2200"/>
              <a:t>Para que la responsabilidad opere es esencialmente necesaria la existencia real de culpa por parte del director, como la falta de gestión, las infracciones a prescripciones legales o estatutarias y los delitos y cuasidelitos.</a:t>
            </a:r>
            <a:endParaRPr/>
          </a:p>
          <a:p>
            <a:pPr marL="514350" indent="-514350" algn="just">
              <a:spcBef>
                <a:spcPts val="600"/>
              </a:spcBef>
              <a:spcAft>
                <a:spcPts val="600"/>
              </a:spcAft>
              <a:buFont typeface="Wingdings 2"/>
              <a:buNone/>
              <a:defRPr/>
            </a:pPr>
            <a:endParaRPr lang="es-ES" sz="2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 name="1 Título" hidden="0"/>
          <p:cNvSpPr txBox="1"/>
          <p:nvPr isPhoto="0" userDrawn="0"/>
        </p:nvSpPr>
        <p:spPr bwMode="auto">
          <a:xfrm>
            <a:off x="285750" y="285750"/>
            <a:ext cx="8534400" cy="758825"/>
          </a:xfrm>
          <a:prstGeom prst="rect">
            <a:avLst/>
          </a:prstGeom>
          <a:noFill/>
          <a:ln w="9525">
            <a:noFill/>
            <a:miter lim="800000"/>
            <a:headEnd/>
            <a:tailEnd/>
          </a:ln>
        </p:spPr>
        <p:txBody>
          <a:bodyPr anchor="b"/>
          <a:lstStyle/>
          <a:p>
            <a:pPr>
              <a:defRPr/>
            </a:pPr>
            <a:r>
              <a:rPr lang="es-ES" sz="2300" b="1">
                <a:solidFill>
                  <a:srgbClr val="7B9899"/>
                </a:solidFill>
                <a:latin typeface="+mj-lt"/>
                <a:ea typeface="+mj-ea"/>
                <a:cs typeface="+mj-cs"/>
              </a:rPr>
              <a:t>Art. 274, ultimo párr.  – Exención de responsabilidad</a:t>
            </a:r>
            <a:endParaRPr/>
          </a:p>
        </p:txBody>
      </p:sp>
      <p:grpSp>
        <p:nvGrpSpPr>
          <p:cNvPr id="6" name="5 Diagrama" hidden="0"/>
          <p:cNvGrpSpPr/>
          <p:nvPr isPhoto="0" userDrawn="0"/>
        </p:nvGrpSpPr>
        <p:grpSpPr bwMode="auto">
          <a:xfrm>
            <a:off x="500034" y="1428735"/>
            <a:ext cx="8001056" cy="4929222"/>
          </a:xfrm>
        </p:grpSpPr>
        <p:sp>
          <p:nvSpPr>
            <p:cNvPr id="0" name="" hidden="0"/>
            <p:cNvSpPr/>
            <p:nvPr isPhoto="0" userDrawn="0"/>
          </p:nvSpPr>
          <p:spPr bwMode="auto">
            <a:xfrm>
              <a:off x="0" y="626638"/>
              <a:ext cx="8001056" cy="631361"/>
            </a:xfrm>
            <a:prstGeom prst="roundRect">
              <a:avLst>
                <a:gd name="adj" fmla="val 16667"/>
              </a:avLst>
            </a:prstGeom>
            <a:solidFill>
              <a:schemeClr val="accent4">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8580" tIns="68580" rIns="68580" bIns="68580" numCol="1" spcCol="1270" anchor="ctr" anchorCtr="0">
              <a:noAutofit/>
            </a:bodyPr>
            <a:lstStyle/>
            <a:p>
              <a:pPr lvl="0" algn="just" defTabSz="800100">
                <a:lnSpc>
                  <a:spcPct val="100000"/>
                </a:lnSpc>
                <a:spcBef>
                  <a:spcPts val="0"/>
                </a:spcBef>
                <a:spcAft>
                  <a:spcPts val="600"/>
                </a:spcAft>
                <a:defRPr/>
              </a:pPr>
              <a:r>
                <a:rPr lang="es-ES" sz="1800" b="1" i="0"/>
                <a:t>No se ha generado responsabilidad</a:t>
              </a:r>
              <a:endParaRPr lang="es-ES" sz="1800" b="1"/>
            </a:p>
          </p:txBody>
        </p:sp>
        <p:sp>
          <p:nvSpPr>
            <p:cNvPr id="0" name="" hidden="0"/>
            <p:cNvSpPr/>
            <p:nvPr isPhoto="0" userDrawn="0"/>
          </p:nvSpPr>
          <p:spPr bwMode="auto">
            <a:xfrm>
              <a:off x="0" y="1447952"/>
              <a:ext cx="8001056" cy="2758274"/>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54034" tIns="22860" rIns="128016" bIns="22860" numCol="1" spcCol="1270" anchor="t" anchorCtr="0">
              <a:noAutofit/>
            </a:bodyPr>
            <a:lstStyle/>
            <a:p>
              <a:pPr marL="171450" lvl="1" indent="-171450" algn="just" defTabSz="800100">
                <a:lnSpc>
                  <a:spcPct val="100000"/>
                </a:lnSpc>
                <a:spcBef>
                  <a:spcPts val="0"/>
                </a:spcBef>
                <a:spcAft>
                  <a:spcPts val="600"/>
                </a:spcAft>
                <a:buChar char="••"/>
                <a:defRPr/>
              </a:pPr>
              <a:r>
                <a:rPr lang="es-ES" sz="1800"/>
                <a:t>Aquel Director que participó en la deliberación o resolución o que la conoció, si deja </a:t>
              </a:r>
              <a:r>
                <a:rPr lang="es-ES" sz="1800" b="1"/>
                <a:t>constancia escrita de su protesta</a:t>
              </a:r>
              <a:r>
                <a:rPr lang="es-ES" sz="1800"/>
                <a:t> y diere noticia al síndico antes de que su responsabilidad se denuncie al director, al síndico, a la asamblea, a la autoridad competente o se ejerza la acción judicial.</a:t>
              </a:r>
              <a:endParaRPr lang="es-ES" sz="1800" b="1"/>
            </a:p>
            <a:p>
              <a:pPr marL="171450" lvl="1" indent="-171450" algn="just" defTabSz="800100">
                <a:lnSpc>
                  <a:spcPct val="100000"/>
                </a:lnSpc>
                <a:spcBef>
                  <a:spcPts val="0"/>
                </a:spcBef>
                <a:spcAft>
                  <a:spcPts val="600"/>
                </a:spcAft>
                <a:buChar char="••"/>
                <a:defRPr/>
              </a:pPr>
              <a:r>
                <a:rPr lang="es-ES" sz="1800"/>
                <a:t>El </a:t>
              </a:r>
              <a:r>
                <a:rPr lang="es-ES" sz="1800" b="1"/>
                <a:t>desconocimiento</a:t>
              </a:r>
              <a:r>
                <a:rPr lang="es-ES" sz="1800"/>
                <a:t> solo podrá invocarse si ha existido ocultamiento doloso por parte de los demás directores, pues es obligación ineludible del director el examen de la documentación societaria y especialmente del libro de actas de directorio para conocer las resoluciones que pudieran haberse tomado en su ausencia, para obrar en consecuencia.</a:t>
              </a:r>
              <a:endParaRPr lang="es-ES" sz="1800" b="1"/>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 name="1 Título" hidden="0"/>
          <p:cNvSpPr txBox="1"/>
          <p:nvPr isPhoto="0" userDrawn="0"/>
        </p:nvSpPr>
        <p:spPr bwMode="auto">
          <a:xfrm>
            <a:off x="285750" y="285750"/>
            <a:ext cx="8534400" cy="758825"/>
          </a:xfrm>
          <a:prstGeom prst="rect">
            <a:avLst/>
          </a:prstGeom>
          <a:noFill/>
          <a:ln w="9525">
            <a:noFill/>
            <a:miter lim="800000"/>
            <a:headEnd/>
            <a:tailEnd/>
          </a:ln>
        </p:spPr>
        <p:txBody>
          <a:bodyPr anchor="b"/>
          <a:lstStyle/>
          <a:p>
            <a:pPr>
              <a:defRPr/>
            </a:pPr>
            <a:r>
              <a:rPr lang="es-ES" sz="2300" b="1">
                <a:solidFill>
                  <a:srgbClr val="7B9899"/>
                </a:solidFill>
                <a:latin typeface="+mj-lt"/>
                <a:ea typeface="+mj-ea"/>
                <a:cs typeface="+mj-cs"/>
              </a:rPr>
              <a:t>Art. 275  – Extinción de responsabilidad</a:t>
            </a:r>
            <a:endParaRPr/>
          </a:p>
        </p:txBody>
      </p:sp>
      <p:grpSp>
        <p:nvGrpSpPr>
          <p:cNvPr id="6" name="5 Diagrama" hidden="0"/>
          <p:cNvGrpSpPr/>
          <p:nvPr isPhoto="0" userDrawn="0"/>
        </p:nvGrpSpPr>
        <p:grpSpPr bwMode="auto">
          <a:xfrm>
            <a:off x="571472" y="1428735"/>
            <a:ext cx="8143932" cy="4929222"/>
          </a:xfrm>
        </p:grpSpPr>
        <p:sp>
          <p:nvSpPr>
            <p:cNvPr id="0" name="" hidden="0"/>
            <p:cNvSpPr/>
            <p:nvPr isPhoto="0" userDrawn="0"/>
          </p:nvSpPr>
          <p:spPr bwMode="auto">
            <a:xfrm>
              <a:off x="0" y="335864"/>
              <a:ext cx="8143932" cy="631361"/>
            </a:xfrm>
            <a:prstGeom prst="roundRect">
              <a:avLst>
                <a:gd name="adj" fmla="val 16667"/>
              </a:avLst>
            </a:prstGeom>
            <a:solidFill>
              <a:schemeClr val="accent3">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0960" tIns="60960" rIns="60960" bIns="60960" numCol="1" spcCol="1270" anchor="ctr" anchorCtr="0">
              <a:noAutofit/>
            </a:bodyPr>
            <a:lstStyle/>
            <a:p>
              <a:pPr lvl="0" algn="just" defTabSz="711200">
                <a:lnSpc>
                  <a:spcPct val="100000"/>
                </a:lnSpc>
                <a:spcBef>
                  <a:spcPts val="0"/>
                </a:spcBef>
                <a:spcAft>
                  <a:spcPts val="600"/>
                </a:spcAft>
                <a:defRPr/>
              </a:pPr>
              <a:r>
                <a:rPr lang="es-ES" sz="1600" b="1"/>
                <a:t>Se ha generado responsabilidad aunque luego se deje sin efecto jurídico</a:t>
              </a:r>
              <a:endParaRPr lang="es-ES" sz="1600" b="1"/>
            </a:p>
          </p:txBody>
        </p:sp>
        <p:sp>
          <p:nvSpPr>
            <p:cNvPr id="0" name="" hidden="0"/>
            <p:cNvSpPr/>
            <p:nvPr isPhoto="0" userDrawn="0"/>
          </p:nvSpPr>
          <p:spPr bwMode="auto">
            <a:xfrm>
              <a:off x="0" y="1164141"/>
              <a:ext cx="8143932" cy="616978"/>
            </a:xfrm>
            <a:prstGeom prst="roundRect">
              <a:avLst>
                <a:gd name="adj" fmla="val 16667"/>
              </a:avLst>
            </a:prstGeom>
            <a:solidFill>
              <a:schemeClr val="accent3">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0960" tIns="60960" rIns="60960" bIns="60960" numCol="1" spcCol="1270" anchor="ctr" anchorCtr="0">
              <a:noAutofit/>
            </a:bodyPr>
            <a:lstStyle/>
            <a:p>
              <a:pPr lvl="0" algn="just" defTabSz="711200">
                <a:lnSpc>
                  <a:spcPct val="100000"/>
                </a:lnSpc>
                <a:spcBef>
                  <a:spcPts val="0"/>
                </a:spcBef>
                <a:spcAft>
                  <a:spcPts val="600"/>
                </a:spcAft>
                <a:defRPr/>
              </a:pPr>
              <a:r>
                <a:rPr lang="es-ES" sz="1600" b="1"/>
                <a:t>Se extingue:</a:t>
              </a:r>
              <a:endParaRPr lang="es-ES" sz="1600" b="1"/>
            </a:p>
          </p:txBody>
        </p:sp>
        <p:sp>
          <p:nvSpPr>
            <p:cNvPr id="0" name="" hidden="0"/>
            <p:cNvSpPr/>
            <p:nvPr isPhoto="0" userDrawn="0"/>
          </p:nvSpPr>
          <p:spPr bwMode="auto">
            <a:xfrm>
              <a:off x="0" y="1781119"/>
              <a:ext cx="8143932" cy="1076400"/>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58570" tIns="20320" rIns="113792" bIns="20320" numCol="1" spcCol="1270" anchor="t" anchorCtr="0">
              <a:noAutofit/>
            </a:bodyPr>
            <a:lstStyle/>
            <a:p>
              <a:pPr marL="171450" lvl="1" indent="-171450" algn="l" defTabSz="711200">
                <a:lnSpc>
                  <a:spcPct val="90000"/>
                </a:lnSpc>
                <a:spcBef>
                  <a:spcPts val="0"/>
                </a:spcBef>
                <a:spcAft>
                  <a:spcPts val="0"/>
                </a:spcAft>
                <a:buChar char="••"/>
                <a:defRPr/>
              </a:pPr>
              <a:r>
                <a:rPr lang="es-ES" sz="1600"/>
                <a:t>1) por aprobación de su gestión </a:t>
              </a:r>
              <a:endParaRPr lang="es-ES" sz="1600"/>
            </a:p>
            <a:p>
              <a:pPr marL="171450" lvl="1" indent="-171450" algn="l" defTabSz="711200">
                <a:lnSpc>
                  <a:spcPct val="90000"/>
                </a:lnSpc>
                <a:spcBef>
                  <a:spcPts val="0"/>
                </a:spcBef>
                <a:spcAft>
                  <a:spcPts val="0"/>
                </a:spcAft>
                <a:buChar char="••"/>
                <a:defRPr/>
              </a:pPr>
              <a:r>
                <a:rPr lang="es-ES" sz="1600"/>
                <a:t>2) por renuncia expresa por los accionistas,</a:t>
              </a:r>
              <a:endParaRPr lang="es-ES" sz="1600"/>
            </a:p>
            <a:p>
              <a:pPr marL="171450" lvl="1" indent="-171450" algn="l" defTabSz="711200">
                <a:lnSpc>
                  <a:spcPct val="90000"/>
                </a:lnSpc>
                <a:spcBef>
                  <a:spcPts val="0"/>
                </a:spcBef>
                <a:spcAft>
                  <a:spcPts val="0"/>
                </a:spcAft>
                <a:buChar char="••"/>
                <a:defRPr/>
              </a:pPr>
              <a:r>
                <a:rPr lang="es-ES" sz="1600"/>
                <a:t>3) que la sociedad acuerde una transacción con el director o gerente responsable.</a:t>
              </a:r>
              <a:endParaRPr lang="es-ES" sz="1600"/>
            </a:p>
          </p:txBody>
        </p:sp>
        <p:sp>
          <p:nvSpPr>
            <p:cNvPr id="0" name="" hidden="0"/>
            <p:cNvSpPr/>
            <p:nvPr isPhoto="0" userDrawn="0"/>
          </p:nvSpPr>
          <p:spPr bwMode="auto">
            <a:xfrm>
              <a:off x="0" y="2857519"/>
              <a:ext cx="8143932" cy="649722"/>
            </a:xfrm>
            <a:prstGeom prst="roundRect">
              <a:avLst>
                <a:gd name="adj" fmla="val 16667"/>
              </a:avLst>
            </a:prstGeom>
            <a:solidFill>
              <a:schemeClr val="accent3">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0960" tIns="60960" rIns="60960" bIns="60960" numCol="1" spcCol="1270" anchor="ctr" anchorCtr="0">
              <a:noAutofit/>
            </a:bodyPr>
            <a:lstStyle/>
            <a:p>
              <a:pPr lvl="0" algn="l" defTabSz="711200">
                <a:lnSpc>
                  <a:spcPct val="90000"/>
                </a:lnSpc>
                <a:spcBef>
                  <a:spcPts val="0"/>
                </a:spcBef>
                <a:spcAft>
                  <a:spcPts val="0"/>
                </a:spcAft>
                <a:defRPr/>
              </a:pPr>
              <a:r>
                <a:rPr lang="es-ES" sz="1600" b="1"/>
                <a:t>Requisitos</a:t>
              </a:r>
              <a:endParaRPr lang="es-ES" sz="1600" b="1"/>
            </a:p>
          </p:txBody>
        </p:sp>
        <p:sp>
          <p:nvSpPr>
            <p:cNvPr id="0" name="" hidden="0"/>
            <p:cNvSpPr/>
            <p:nvPr isPhoto="0" userDrawn="0"/>
          </p:nvSpPr>
          <p:spPr bwMode="auto">
            <a:xfrm>
              <a:off x="0" y="3507241"/>
              <a:ext cx="8143932" cy="1076400"/>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58570" tIns="20320" rIns="113792" bIns="20320" numCol="1" spcCol="1270" anchor="t" anchorCtr="0">
              <a:noAutofit/>
            </a:bodyPr>
            <a:lstStyle/>
            <a:p>
              <a:pPr marL="171450" lvl="1" indent="-171450" algn="l" defTabSz="711200">
                <a:lnSpc>
                  <a:spcPct val="90000"/>
                </a:lnSpc>
                <a:spcBef>
                  <a:spcPts val="0"/>
                </a:spcBef>
                <a:spcAft>
                  <a:spcPts val="0"/>
                </a:spcAft>
                <a:buChar char="••"/>
                <a:defRPr/>
              </a:pPr>
              <a:r>
                <a:rPr lang="es-ES" sz="1600"/>
                <a:t>Resuelta por Asamblea, </a:t>
              </a:r>
              <a:endParaRPr lang="es-ES" sz="1600"/>
            </a:p>
            <a:p>
              <a:pPr marL="171450" lvl="1" indent="-171450" algn="l" defTabSz="711200">
                <a:lnSpc>
                  <a:spcPct val="90000"/>
                </a:lnSpc>
                <a:spcBef>
                  <a:spcPts val="0"/>
                </a:spcBef>
                <a:spcAft>
                  <a:spcPts val="0"/>
                </a:spcAft>
                <a:buChar char="••"/>
                <a:defRPr/>
              </a:pPr>
              <a:r>
                <a:rPr lang="es-ES" sz="1600"/>
                <a:t>Que esa responsabilidad no sea por violación de la ley del estatuto o reglamento y,</a:t>
              </a:r>
              <a:endParaRPr lang="es-ES" sz="1600"/>
            </a:p>
            <a:p>
              <a:pPr marL="171450" lvl="1" indent="-171450" algn="l" defTabSz="711200">
                <a:lnSpc>
                  <a:spcPct val="90000"/>
                </a:lnSpc>
                <a:spcBef>
                  <a:spcPts val="0"/>
                </a:spcBef>
                <a:spcAft>
                  <a:spcPts val="0"/>
                </a:spcAft>
                <a:buChar char="••"/>
                <a:defRPr/>
              </a:pPr>
              <a:r>
                <a:rPr lang="es-ES" sz="1600"/>
                <a:t>No mediar oposición del 5% del capital social, por lo menos. Reconociéndose a los accionistas opositores el ejercicio de la acción social de responsabilidad.</a:t>
              </a:r>
              <a:endParaRPr lang="es-ES" sz="16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 name="1 Título" hidden="0"/>
          <p:cNvSpPr txBox="1"/>
          <p:nvPr isPhoto="0" userDrawn="0"/>
        </p:nvSpPr>
        <p:spPr bwMode="auto">
          <a:xfrm>
            <a:off x="285750" y="285750"/>
            <a:ext cx="8534400" cy="758825"/>
          </a:xfrm>
          <a:prstGeom prst="rect">
            <a:avLst/>
          </a:prstGeom>
          <a:noFill/>
          <a:ln w="9525">
            <a:noFill/>
            <a:miter lim="800000"/>
            <a:headEnd/>
            <a:tailEnd/>
          </a:ln>
        </p:spPr>
        <p:txBody>
          <a:bodyPr anchor="b"/>
          <a:lstStyle/>
          <a:p>
            <a:pPr>
              <a:defRPr/>
            </a:pPr>
            <a:r>
              <a:rPr lang="es-ES" sz="2300" b="1">
                <a:solidFill>
                  <a:srgbClr val="7B9899"/>
                </a:solidFill>
                <a:latin typeface="+mj-lt"/>
                <a:ea typeface="+mj-ea"/>
                <a:cs typeface="+mj-cs"/>
              </a:rPr>
              <a:t>ACCIONES DE RESPONSABILIDAD</a:t>
            </a:r>
            <a:endParaRPr/>
          </a:p>
        </p:txBody>
      </p:sp>
      <p:grpSp>
        <p:nvGrpSpPr>
          <p:cNvPr id="4" name="3 Diagrama" hidden="0"/>
          <p:cNvGrpSpPr/>
          <p:nvPr isPhoto="0" userDrawn="0"/>
        </p:nvGrpSpPr>
        <p:grpSpPr bwMode="auto">
          <a:xfrm>
            <a:off x="1500165" y="1643050"/>
            <a:ext cx="6215106" cy="5000660"/>
          </a:xfrm>
        </p:grpSpPr>
        <p:sp>
          <p:nvSpPr>
            <p:cNvPr id="0" name="" hidden="0"/>
            <p:cNvSpPr/>
            <p:nvPr isPhoto="0" userDrawn="0"/>
          </p:nvSpPr>
          <p:spPr bwMode="auto">
            <a:xfrm>
              <a:off x="0" y="0"/>
              <a:ext cx="6215106" cy="994409"/>
            </a:xfrm>
            <a:prstGeom prst="roundRect">
              <a:avLst>
                <a:gd name="adj" fmla="val 16667"/>
              </a:avLst>
            </a:prstGeom>
            <a:solidFill>
              <a:schemeClr val="accent3">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76200" tIns="76200" rIns="76200" bIns="76200" numCol="1" spcCol="1270" anchor="ctr" anchorCtr="0">
              <a:noAutofit/>
            </a:bodyPr>
            <a:lstStyle/>
            <a:p>
              <a:pPr lvl="0" algn="l" defTabSz="889000">
                <a:lnSpc>
                  <a:spcPct val="150000"/>
                </a:lnSpc>
                <a:spcBef>
                  <a:spcPts val="0"/>
                </a:spcBef>
                <a:spcAft>
                  <a:spcPts val="0"/>
                </a:spcAft>
                <a:defRPr/>
              </a:pPr>
              <a:r>
                <a:rPr lang="es-ES" sz="2000" b="1">
                  <a:solidFill>
                    <a:schemeClr val="tx1"/>
                  </a:solidFill>
                </a:rPr>
                <a:t>ACCIÓN SOCIAL ejercida por la sociedad</a:t>
              </a:r>
              <a:endParaRPr lang="es-ES" sz="2000" b="1">
                <a:solidFill>
                  <a:schemeClr val="tx1"/>
                </a:solidFill>
              </a:endParaRPr>
            </a:p>
          </p:txBody>
        </p:sp>
        <p:sp>
          <p:nvSpPr>
            <p:cNvPr id="0" name="" hidden="0"/>
            <p:cNvSpPr/>
            <p:nvPr isPhoto="0" userDrawn="0"/>
          </p:nvSpPr>
          <p:spPr bwMode="auto">
            <a:xfrm>
              <a:off x="0" y="996484"/>
              <a:ext cx="6215106" cy="1735649"/>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197330" tIns="25400" rIns="142240" bIns="25400" numCol="1" spcCol="1270" anchor="t" anchorCtr="0">
              <a:noAutofit/>
            </a:bodyPr>
            <a:lstStyle/>
            <a:p>
              <a:pPr marL="228600" lvl="1" indent="-228600" algn="l" defTabSz="889000">
                <a:lnSpc>
                  <a:spcPct val="100000"/>
                </a:lnSpc>
                <a:spcBef>
                  <a:spcPts val="0"/>
                </a:spcBef>
                <a:spcAft>
                  <a:spcPts val="0"/>
                </a:spcAft>
                <a:buChar char="••"/>
                <a:defRPr/>
              </a:pPr>
              <a:r>
                <a:rPr lang="es-ES" sz="2000" b="0">
                  <a:solidFill>
                    <a:schemeClr val="tx1"/>
                  </a:solidFill>
                </a:rPr>
                <a:t>Previa resolución Asamblearia</a:t>
              </a:r>
              <a:endParaRPr lang="es-ES" sz="2000" b="0">
                <a:solidFill>
                  <a:schemeClr val="tx1"/>
                </a:solidFill>
              </a:endParaRPr>
            </a:p>
            <a:p>
              <a:pPr marL="228600" lvl="1" indent="-228600" algn="l" defTabSz="889000">
                <a:lnSpc>
                  <a:spcPct val="100000"/>
                </a:lnSpc>
                <a:spcBef>
                  <a:spcPts val="0"/>
                </a:spcBef>
                <a:spcAft>
                  <a:spcPts val="0"/>
                </a:spcAft>
                <a:buChar char="••"/>
                <a:defRPr/>
              </a:pPr>
              <a:r>
                <a:rPr lang="es-ES" sz="2000" b="0">
                  <a:solidFill>
                    <a:schemeClr val="tx1"/>
                  </a:solidFill>
                </a:rPr>
                <a:t>Si luego de 3 meses no es iniciada</a:t>
              </a:r>
              <a:r>
                <a:rPr lang="es-ES" sz="2000" b="1">
                  <a:solidFill>
                    <a:schemeClr val="tx1"/>
                  </a:solidFill>
                </a:rPr>
                <a:t>:</a:t>
              </a:r>
              <a:endParaRPr lang="es-ES" sz="2000" b="1">
                <a:solidFill>
                  <a:schemeClr val="tx1"/>
                </a:solidFill>
              </a:endParaRPr>
            </a:p>
          </p:txBody>
        </p:sp>
        <p:sp>
          <p:nvSpPr>
            <p:cNvPr id="0" name="" hidden="0"/>
            <p:cNvSpPr/>
            <p:nvPr isPhoto="0" userDrawn="0"/>
          </p:nvSpPr>
          <p:spPr bwMode="auto">
            <a:xfrm>
              <a:off x="0" y="1937135"/>
              <a:ext cx="6215106" cy="832987"/>
            </a:xfrm>
            <a:prstGeom prst="roundRect">
              <a:avLst>
                <a:gd name="adj" fmla="val 16667"/>
              </a:avLst>
            </a:prstGeom>
            <a:solidFill>
              <a:schemeClr val="accent3">
                <a:hueOff val="-3163842"/>
                <a:satOff val="-2079"/>
                <a:lumOff val="-4052"/>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76200" tIns="76200" rIns="76200" bIns="76200" numCol="1" spcCol="1270" anchor="ctr" anchorCtr="0">
              <a:noAutofit/>
            </a:bodyPr>
            <a:lstStyle/>
            <a:p>
              <a:pPr lvl="0" algn="l" defTabSz="889000">
                <a:lnSpc>
                  <a:spcPct val="90000"/>
                </a:lnSpc>
                <a:spcBef>
                  <a:spcPts val="0"/>
                </a:spcBef>
                <a:spcAft>
                  <a:spcPts val="0"/>
                </a:spcAft>
                <a:defRPr/>
              </a:pPr>
              <a:r>
                <a:rPr lang="es-ES" sz="2000" b="1">
                  <a:solidFill>
                    <a:schemeClr val="tx1"/>
                  </a:solidFill>
                </a:rPr>
                <a:t>ACCIÓN SOCIAL ejercida por el accionista</a:t>
              </a:r>
              <a:endParaRPr lang="es-ES" sz="2000">
                <a:solidFill>
                  <a:schemeClr val="tx1"/>
                </a:solidFill>
              </a:endParaRPr>
            </a:p>
          </p:txBody>
        </p:sp>
        <p:sp>
          <p:nvSpPr>
            <p:cNvPr id="0" name="" hidden="0"/>
            <p:cNvSpPr/>
            <p:nvPr isPhoto="0" userDrawn="0"/>
          </p:nvSpPr>
          <p:spPr bwMode="auto">
            <a:xfrm>
              <a:off x="0" y="2949046"/>
              <a:ext cx="6215106" cy="719552"/>
            </a:xfrm>
            <a:prstGeom prst="roundRect">
              <a:avLst>
                <a:gd name="adj" fmla="val 16667"/>
              </a:avLst>
            </a:prstGeom>
            <a:solidFill>
              <a:schemeClr val="accent3">
                <a:hueOff val="-6327683"/>
                <a:satOff val="-4157"/>
                <a:lumOff val="-8105"/>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76200" tIns="76200" rIns="76200" bIns="76200" numCol="1" spcCol="1270" anchor="ctr" anchorCtr="0">
              <a:noAutofit/>
            </a:bodyPr>
            <a:lstStyle/>
            <a:p>
              <a:pPr lvl="0" algn="l" defTabSz="889000">
                <a:lnSpc>
                  <a:spcPct val="90000"/>
                </a:lnSpc>
                <a:spcBef>
                  <a:spcPts val="0"/>
                </a:spcBef>
                <a:spcAft>
                  <a:spcPts val="0"/>
                </a:spcAft>
                <a:defRPr/>
              </a:pPr>
              <a:r>
                <a:rPr lang="es-ES" sz="2000" b="1">
                  <a:solidFill>
                    <a:schemeClr val="tx1"/>
                  </a:solidFill>
                </a:rPr>
                <a:t>ACCIÓN INDIVIDUAL</a:t>
              </a:r>
              <a:endParaRPr lang="es-ES" sz="2000">
                <a:solidFill>
                  <a:schemeClr val="tx1"/>
                </a:solidFill>
              </a:endParaRPr>
            </a:p>
          </p:txBody>
        </p:sp>
        <p:sp>
          <p:nvSpPr>
            <p:cNvPr id="0" name="" hidden="0"/>
            <p:cNvSpPr/>
            <p:nvPr isPhoto="0" userDrawn="0"/>
          </p:nvSpPr>
          <p:spPr bwMode="auto">
            <a:xfrm>
              <a:off x="0" y="3895291"/>
              <a:ext cx="6215106" cy="703915"/>
            </a:xfrm>
            <a:prstGeom prst="roundRect">
              <a:avLst>
                <a:gd name="adj" fmla="val 16667"/>
              </a:avLst>
            </a:prstGeom>
            <a:solidFill>
              <a:schemeClr val="accent3">
                <a:hueOff val="-9491525"/>
                <a:satOff val="-6236"/>
                <a:lumOff val="-12157"/>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76200" tIns="76200" rIns="76200" bIns="76200" numCol="1" spcCol="1270" anchor="ctr" anchorCtr="0">
              <a:noAutofit/>
            </a:bodyPr>
            <a:lstStyle/>
            <a:p>
              <a:pPr lvl="0" algn="l" defTabSz="889000">
                <a:lnSpc>
                  <a:spcPct val="90000"/>
                </a:lnSpc>
                <a:spcBef>
                  <a:spcPts val="0"/>
                </a:spcBef>
                <a:spcAft>
                  <a:spcPts val="0"/>
                </a:spcAft>
                <a:defRPr/>
              </a:pPr>
              <a:r>
                <a:rPr lang="es-ES" sz="2000" b="1">
                  <a:solidFill>
                    <a:schemeClr val="tx1"/>
                  </a:solidFill>
                </a:rPr>
                <a:t>ACCIÓN EN CASO DE QUIEBRA</a:t>
              </a:r>
              <a:endParaRPr lang="es-ES" sz="2000">
                <a:solidFill>
                  <a:schemeClr val="tx1"/>
                </a:solidFill>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7410" name="1 Título" hidden="0"/>
          <p:cNvSpPr>
            <a:spLocks noGrp="1"/>
          </p:cNvSpPr>
          <p:nvPr isPhoto="0" userDrawn="0">
            <p:ph type="title" hasCustomPrompt="0"/>
          </p:nvPr>
        </p:nvSpPr>
        <p:spPr bwMode="auto"/>
        <p:txBody>
          <a:bodyPr/>
          <a:lstStyle/>
          <a:p>
            <a:pPr algn="l">
              <a:defRPr/>
            </a:pPr>
            <a:r>
              <a:rPr lang="es-ES" sz="2600" b="1">
                <a:solidFill>
                  <a:srgbClr val="7B9899"/>
                </a:solidFill>
              </a:rPr>
              <a:t>Características del órgano de administración</a:t>
            </a:r>
            <a:endParaRPr/>
          </a:p>
        </p:txBody>
      </p:sp>
      <p:grpSp>
        <p:nvGrpSpPr>
          <p:cNvPr id="4" name="3 Diagrama" hidden="0"/>
          <p:cNvGrpSpPr/>
          <p:nvPr isPhoto="0" userDrawn="0"/>
        </p:nvGrpSpPr>
        <p:grpSpPr bwMode="auto">
          <a:xfrm>
            <a:off x="1214414" y="1857364"/>
            <a:ext cx="6715172" cy="3817949"/>
          </a:xfrm>
        </p:grpSpPr>
        <p:sp>
          <p:nvSpPr>
            <p:cNvPr id="0" name="" hidden="0"/>
            <p:cNvSpPr/>
            <p:nvPr isPhoto="0" userDrawn="0"/>
          </p:nvSpPr>
          <p:spPr bwMode="auto">
            <a:xfrm>
              <a:off x="0" y="544955"/>
              <a:ext cx="2098491" cy="1259094"/>
            </a:xfrm>
            <a:prstGeom prst="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80010" tIns="80010" rIns="80010" bIns="80010" numCol="1" spcCol="1270" anchor="ctr" anchorCtr="0">
              <a:noAutofit/>
            </a:bodyPr>
            <a:lstStyle/>
            <a:p>
              <a:pPr lvl="0" algn="ctr" defTabSz="933450">
                <a:lnSpc>
                  <a:spcPct val="90000"/>
                </a:lnSpc>
                <a:spcBef>
                  <a:spcPts val="0"/>
                </a:spcBef>
                <a:spcAft>
                  <a:spcPts val="0"/>
                </a:spcAft>
                <a:defRPr/>
              </a:pPr>
              <a:r>
                <a:rPr lang="es-ES" sz="2100"/>
                <a:t>Órgano permanente</a:t>
              </a:r>
              <a:endParaRPr lang="es-ES" sz="2100"/>
            </a:p>
          </p:txBody>
        </p:sp>
        <p:sp>
          <p:nvSpPr>
            <p:cNvPr id="0" name="" hidden="0"/>
            <p:cNvSpPr/>
            <p:nvPr isPhoto="0" userDrawn="0"/>
          </p:nvSpPr>
          <p:spPr bwMode="auto">
            <a:xfrm>
              <a:off x="2308340" y="544955"/>
              <a:ext cx="2098491" cy="1259094"/>
            </a:xfrm>
            <a:prstGeom prst="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80010" tIns="80010" rIns="80010" bIns="80010" numCol="1" spcCol="1270" anchor="ctr" anchorCtr="0">
              <a:noAutofit/>
            </a:bodyPr>
            <a:lstStyle/>
            <a:p>
              <a:pPr lvl="0" algn="ctr" defTabSz="933450">
                <a:lnSpc>
                  <a:spcPct val="90000"/>
                </a:lnSpc>
                <a:spcBef>
                  <a:spcPts val="0"/>
                </a:spcBef>
                <a:spcAft>
                  <a:spcPts val="0"/>
                </a:spcAft>
                <a:defRPr/>
              </a:pPr>
              <a:r>
                <a:rPr lang="es-ES" sz="2100"/>
                <a:t>Órgano esencial</a:t>
              </a:r>
              <a:endParaRPr lang="es-ES" sz="2100"/>
            </a:p>
          </p:txBody>
        </p:sp>
        <p:sp>
          <p:nvSpPr>
            <p:cNvPr id="0" name="" hidden="0"/>
            <p:cNvSpPr/>
            <p:nvPr isPhoto="0" userDrawn="0"/>
          </p:nvSpPr>
          <p:spPr bwMode="auto">
            <a:xfrm>
              <a:off x="4616680" y="544955"/>
              <a:ext cx="2098491" cy="1259094"/>
            </a:xfrm>
            <a:prstGeom prst="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80010" tIns="80010" rIns="80010" bIns="80010" numCol="1" spcCol="1270" anchor="ctr" anchorCtr="0">
              <a:noAutofit/>
            </a:bodyPr>
            <a:lstStyle/>
            <a:p>
              <a:pPr lvl="0" algn="ctr" defTabSz="933450">
                <a:lnSpc>
                  <a:spcPct val="90000"/>
                </a:lnSpc>
                <a:spcBef>
                  <a:spcPts val="0"/>
                </a:spcBef>
                <a:spcAft>
                  <a:spcPts val="0"/>
                </a:spcAft>
                <a:defRPr/>
              </a:pPr>
              <a:r>
                <a:rPr lang="es-ES" sz="2100"/>
                <a:t>Realiza el OS</a:t>
              </a:r>
              <a:endParaRPr lang="es-ES" sz="2100"/>
            </a:p>
          </p:txBody>
        </p:sp>
        <p:sp>
          <p:nvSpPr>
            <p:cNvPr id="0" name="" hidden="0"/>
            <p:cNvSpPr/>
            <p:nvPr isPhoto="0" userDrawn="0"/>
          </p:nvSpPr>
          <p:spPr bwMode="auto">
            <a:xfrm>
              <a:off x="0" y="2013899"/>
              <a:ext cx="2098491" cy="1259094"/>
            </a:xfrm>
            <a:prstGeom prst="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80010" tIns="80010" rIns="80010" bIns="80010" numCol="1" spcCol="1270" anchor="ctr" anchorCtr="0">
              <a:noAutofit/>
            </a:bodyPr>
            <a:lstStyle/>
            <a:p>
              <a:pPr lvl="0" algn="ctr" defTabSz="933450">
                <a:lnSpc>
                  <a:spcPct val="90000"/>
                </a:lnSpc>
                <a:spcBef>
                  <a:spcPts val="0"/>
                </a:spcBef>
                <a:spcAft>
                  <a:spcPts val="0"/>
                </a:spcAft>
                <a:defRPr/>
              </a:pPr>
              <a:r>
                <a:rPr lang="es-ES" sz="2100"/>
                <a:t>Vincula a la sociedad</a:t>
              </a:r>
              <a:endParaRPr lang="es-ES" sz="2100"/>
            </a:p>
          </p:txBody>
        </p:sp>
        <p:sp>
          <p:nvSpPr>
            <p:cNvPr id="0" name="" hidden="0"/>
            <p:cNvSpPr/>
            <p:nvPr isPhoto="0" userDrawn="0"/>
          </p:nvSpPr>
          <p:spPr bwMode="auto">
            <a:xfrm>
              <a:off x="2308340" y="2013899"/>
              <a:ext cx="2098491" cy="1259094"/>
            </a:xfrm>
            <a:prstGeom prst="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80010" tIns="80010" rIns="80010" bIns="80010" numCol="1" spcCol="1270" anchor="ctr" anchorCtr="0">
              <a:noAutofit/>
            </a:bodyPr>
            <a:lstStyle/>
            <a:p>
              <a:pPr lvl="0" algn="ctr" defTabSz="933450">
                <a:lnSpc>
                  <a:spcPct val="90000"/>
                </a:lnSpc>
                <a:spcBef>
                  <a:spcPts val="0"/>
                </a:spcBef>
                <a:spcAft>
                  <a:spcPts val="0"/>
                </a:spcAft>
                <a:defRPr/>
              </a:pPr>
              <a:r>
                <a:rPr lang="es-ES" sz="2100" i="0"/>
                <a:t>Representación orgánica </a:t>
              </a:r>
              <a:endParaRPr lang="es-ES" sz="2100" i="0"/>
            </a:p>
          </p:txBody>
        </p:sp>
        <p:sp>
          <p:nvSpPr>
            <p:cNvPr id="0" name="" hidden="0"/>
            <p:cNvSpPr/>
            <p:nvPr isPhoto="0" userDrawn="0"/>
          </p:nvSpPr>
          <p:spPr bwMode="auto">
            <a:xfrm>
              <a:off x="4616680" y="2013899"/>
              <a:ext cx="2098491" cy="1259094"/>
            </a:xfrm>
            <a:prstGeom prst="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80010" tIns="80010" rIns="80010" bIns="80010" numCol="1" spcCol="1270" anchor="ctr" anchorCtr="0">
              <a:noAutofit/>
            </a:bodyPr>
            <a:lstStyle/>
            <a:p>
              <a:pPr lvl="0" algn="ctr" defTabSz="933450">
                <a:lnSpc>
                  <a:spcPct val="90000"/>
                </a:lnSpc>
                <a:spcBef>
                  <a:spcPts val="0"/>
                </a:spcBef>
                <a:spcAft>
                  <a:spcPts val="0"/>
                </a:spcAft>
                <a:defRPr/>
              </a:pPr>
              <a:r>
                <a:rPr lang="es-ES" sz="2100" i="0"/>
                <a:t>Normas aplicables: LGS, estatuto, reglamentos internos, CCCN</a:t>
              </a:r>
              <a:endParaRPr lang="es-ES" sz="2100" i="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 name="1 Título" hidden="0"/>
          <p:cNvSpPr txBox="1"/>
          <p:nvPr isPhoto="0" userDrawn="0"/>
        </p:nvSpPr>
        <p:spPr bwMode="auto">
          <a:xfrm>
            <a:off x="323850" y="285750"/>
            <a:ext cx="8534400" cy="758825"/>
          </a:xfrm>
          <a:prstGeom prst="rect">
            <a:avLst/>
          </a:prstGeom>
          <a:noFill/>
          <a:ln w="9525">
            <a:noFill/>
            <a:miter lim="800000"/>
            <a:headEnd/>
            <a:tailEnd/>
          </a:ln>
        </p:spPr>
        <p:txBody>
          <a:bodyPr anchor="b"/>
          <a:lstStyle/>
          <a:p>
            <a:pPr>
              <a:defRPr/>
            </a:pPr>
            <a:r>
              <a:rPr lang="es-ES" sz="2300" b="1">
                <a:solidFill>
                  <a:srgbClr val="7B9899"/>
                </a:solidFill>
                <a:latin typeface="+mj-lt"/>
                <a:ea typeface="+mj-ea"/>
                <a:cs typeface="+mj-cs"/>
              </a:rPr>
              <a:t>Art. 276 - Acción Social de Responsabilidad</a:t>
            </a:r>
            <a:endParaRPr/>
          </a:p>
        </p:txBody>
      </p:sp>
      <p:grpSp>
        <p:nvGrpSpPr>
          <p:cNvPr id="4" name="3 Diagrama" hidden="0"/>
          <p:cNvGrpSpPr/>
          <p:nvPr isPhoto="0" userDrawn="0"/>
        </p:nvGrpSpPr>
        <p:grpSpPr bwMode="auto">
          <a:xfrm>
            <a:off x="428596" y="1571612"/>
            <a:ext cx="8358246" cy="5000660"/>
          </a:xfrm>
        </p:grpSpPr>
        <p:sp>
          <p:nvSpPr>
            <p:cNvPr id="0" name="" hidden="0"/>
            <p:cNvSpPr/>
            <p:nvPr isPhoto="0" userDrawn="0"/>
          </p:nvSpPr>
          <p:spPr bwMode="auto">
            <a:xfrm>
              <a:off x="0" y="0"/>
              <a:ext cx="8358246" cy="1056268"/>
            </a:xfrm>
            <a:prstGeom prst="roundRect">
              <a:avLst>
                <a:gd name="adj" fmla="val 16667"/>
              </a:avLst>
            </a:prstGeom>
            <a:solidFill>
              <a:schemeClr val="accent3">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0960" tIns="60960" rIns="60960" bIns="60960" numCol="1" spcCol="1270" anchor="ctr" anchorCtr="0">
              <a:noAutofit/>
            </a:bodyPr>
            <a:lstStyle/>
            <a:p>
              <a:pPr lvl="0" algn="just" defTabSz="711200">
                <a:lnSpc>
                  <a:spcPct val="100000"/>
                </a:lnSpc>
                <a:spcBef>
                  <a:spcPts val="0"/>
                </a:spcBef>
                <a:spcAft>
                  <a:spcPts val="0"/>
                </a:spcAft>
                <a:defRPr/>
              </a:pPr>
              <a:r>
                <a:rPr lang="es-ES" sz="1600" b="1" u="none">
                  <a:solidFill>
                    <a:schemeClr val="tx1"/>
                  </a:solidFill>
                </a:rPr>
                <a:t>ACCIÓN SOCIAL ejercida por la sociedad</a:t>
              </a:r>
              <a:endParaRPr lang="es-ES" sz="1600" b="1" u="none">
                <a:solidFill>
                  <a:schemeClr val="tx1"/>
                </a:solidFill>
              </a:endParaRPr>
            </a:p>
          </p:txBody>
        </p:sp>
        <p:sp>
          <p:nvSpPr>
            <p:cNvPr id="0" name="" hidden="0"/>
            <p:cNvSpPr/>
            <p:nvPr isPhoto="0" userDrawn="0"/>
          </p:nvSpPr>
          <p:spPr bwMode="auto">
            <a:xfrm>
              <a:off x="144096" y="1143008"/>
              <a:ext cx="8070053" cy="2820908"/>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65374" tIns="20320" rIns="113792" bIns="20320" numCol="1" spcCol="1270" anchor="t" anchorCtr="0">
              <a:noAutofit/>
            </a:bodyPr>
            <a:lstStyle/>
            <a:p>
              <a:pPr marL="171450" lvl="1" indent="-171450" algn="just" defTabSz="711200">
                <a:lnSpc>
                  <a:spcPct val="100000"/>
                </a:lnSpc>
                <a:spcBef>
                  <a:spcPts val="0"/>
                </a:spcBef>
                <a:spcAft>
                  <a:spcPts val="0"/>
                </a:spcAft>
                <a:buChar char="••"/>
                <a:defRPr/>
              </a:pPr>
              <a:r>
                <a:rPr lang="es-ES" sz="1600" u="none"/>
                <a:t>Dirigirse contra uno o más Directores</a:t>
              </a:r>
              <a:endParaRPr lang="es-ES" sz="1600" u="none"/>
            </a:p>
            <a:p>
              <a:pPr marL="171450" lvl="1" indent="-171450" algn="just" defTabSz="711200">
                <a:lnSpc>
                  <a:spcPct val="100000"/>
                </a:lnSpc>
                <a:spcBef>
                  <a:spcPts val="0"/>
                </a:spcBef>
                <a:spcAft>
                  <a:spcPts val="0"/>
                </a:spcAft>
                <a:buChar char="••"/>
                <a:defRPr/>
              </a:pPr>
              <a:r>
                <a:rPr lang="es-ES" sz="1600" u="none"/>
                <a:t>Se ejercitará previa decisión A. O.</a:t>
              </a:r>
              <a:endParaRPr lang="es-ES" sz="1600" u="none"/>
            </a:p>
            <a:p>
              <a:pPr marL="171450" lvl="1" indent="-171450" algn="just" defTabSz="711200">
                <a:lnSpc>
                  <a:spcPct val="100000"/>
                </a:lnSpc>
                <a:spcBef>
                  <a:spcPts val="0"/>
                </a:spcBef>
                <a:spcAft>
                  <a:spcPts val="0"/>
                </a:spcAft>
                <a:buChar char="••"/>
                <a:defRPr/>
              </a:pPr>
              <a:r>
                <a:rPr lang="es-ES" sz="1600" u="none"/>
                <a:t>tomarse por mayoría absoluta de votos presentes, salvo que el estatuto exija mayor número. </a:t>
              </a:r>
              <a:endParaRPr lang="es-ES" sz="1600" u="none"/>
            </a:p>
            <a:p>
              <a:pPr marL="171450" lvl="1" indent="-171450" algn="just" defTabSz="711200">
                <a:lnSpc>
                  <a:spcPct val="100000"/>
                </a:lnSpc>
                <a:spcBef>
                  <a:spcPts val="0"/>
                </a:spcBef>
                <a:spcAft>
                  <a:spcPts val="0"/>
                </a:spcAft>
                <a:buChar char="••"/>
                <a:defRPr/>
              </a:pPr>
              <a:r>
                <a:rPr lang="es-ES" sz="1600" u="none"/>
                <a:t>No resulta imprescindible que la consideración de la responsabilidad de los Directores sea un punto expreso del orden del día, pues también puede resolverse si es consecuencia directa de la resolución del asunto incluido en este (art. 276, 2).</a:t>
              </a:r>
              <a:endParaRPr lang="es-ES" sz="1600" u="none"/>
            </a:p>
            <a:p>
              <a:pPr marL="171450" lvl="1" indent="-171450" algn="just" defTabSz="711200">
                <a:lnSpc>
                  <a:spcPct val="100000"/>
                </a:lnSpc>
                <a:spcBef>
                  <a:spcPts val="0"/>
                </a:spcBef>
                <a:spcAft>
                  <a:spcPts val="0"/>
                </a:spcAft>
                <a:buChar char="••"/>
                <a:defRPr/>
              </a:pPr>
              <a:r>
                <a:rPr lang="es-ES" sz="1600" u="none"/>
                <a:t>Quien la invoca carga con la prueba</a:t>
              </a:r>
              <a:r>
                <a:rPr lang="es-ES" sz="1600" u="none"/>
                <a:t>. </a:t>
              </a:r>
              <a:endParaRPr lang="es-ES" sz="1600" u="none"/>
            </a:p>
            <a:p>
              <a:pPr marL="171450" lvl="1" indent="-171450" algn="l" defTabSz="711200">
                <a:lnSpc>
                  <a:spcPct val="100000"/>
                </a:lnSpc>
                <a:spcBef>
                  <a:spcPts val="0"/>
                </a:spcBef>
                <a:spcAft>
                  <a:spcPts val="0"/>
                </a:spcAft>
                <a:buChar char="••"/>
                <a:defRPr/>
              </a:pPr>
              <a:r>
                <a:rPr lang="es-ES" sz="1600" u="none"/>
                <a:t>El socio actúa en representación del interés social. Como si se tratara de la propia sociedad afectada.</a:t>
              </a:r>
              <a:endParaRPr lang="es-ES" sz="1600" u="none"/>
            </a:p>
          </p:txBody>
        </p:sp>
        <p:sp>
          <p:nvSpPr>
            <p:cNvPr id="0" name="" hidden="0"/>
            <p:cNvSpPr/>
            <p:nvPr isPhoto="0" userDrawn="0"/>
          </p:nvSpPr>
          <p:spPr bwMode="auto">
            <a:xfrm>
              <a:off x="0" y="3571892"/>
              <a:ext cx="8358246" cy="1123200"/>
            </a:xfrm>
            <a:prstGeom prst="roundRect">
              <a:avLst>
                <a:gd name="adj" fmla="val 16667"/>
              </a:avLst>
            </a:prstGeom>
            <a:solidFill>
              <a:schemeClr val="accent3">
                <a:hueOff val="-9491525"/>
                <a:satOff val="-6236"/>
                <a:lumOff val="-12157"/>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100000"/>
                </a:lnSpc>
                <a:spcBef>
                  <a:spcPts val="0"/>
                </a:spcBef>
                <a:spcAft>
                  <a:spcPts val="0"/>
                </a:spcAft>
                <a:defRPr/>
              </a:pPr>
              <a:r>
                <a:rPr lang="es-ES" sz="1600" b="1" u="none"/>
                <a:t>Efectos: producirá la remoción del director o directores afectados, obligando a la asamblea a resolver su reemplazo.</a:t>
              </a:r>
              <a:endParaRPr lang="es-ES" sz="1600" b="1" u="none"/>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 name="1 Título" hidden="0"/>
          <p:cNvSpPr txBox="1"/>
          <p:nvPr isPhoto="0" userDrawn="0"/>
        </p:nvSpPr>
        <p:spPr bwMode="auto">
          <a:xfrm>
            <a:off x="323850" y="312721"/>
            <a:ext cx="8534400" cy="758825"/>
          </a:xfrm>
          <a:prstGeom prst="rect">
            <a:avLst/>
          </a:prstGeom>
          <a:noFill/>
          <a:ln w="9525">
            <a:noFill/>
            <a:miter lim="800000"/>
            <a:headEnd/>
            <a:tailEnd/>
          </a:ln>
        </p:spPr>
        <p:txBody>
          <a:bodyPr anchor="b"/>
          <a:lstStyle/>
          <a:p>
            <a:pPr>
              <a:defRPr/>
            </a:pPr>
            <a:r>
              <a:rPr lang="es-ES" sz="2300" b="1">
                <a:solidFill>
                  <a:srgbClr val="7B9899"/>
                </a:solidFill>
                <a:latin typeface="+mj-lt"/>
                <a:ea typeface="+mj-ea"/>
                <a:cs typeface="+mj-cs"/>
              </a:rPr>
              <a:t>Art. 277 - Acción Social de </a:t>
            </a:r>
            <a:r>
              <a:rPr lang="es-ES" sz="2300" b="1">
                <a:solidFill>
                  <a:srgbClr val="7B9899"/>
                </a:solidFill>
                <a:latin typeface="+mj-lt"/>
                <a:ea typeface="+mj-ea"/>
                <a:cs typeface="+mj-cs"/>
              </a:rPr>
              <a:t>Responsabilidad </a:t>
            </a:r>
            <a:endParaRPr/>
          </a:p>
          <a:p>
            <a:pPr>
              <a:defRPr/>
            </a:pPr>
            <a:r>
              <a:rPr lang="es-ES" sz="2300" b="1">
                <a:solidFill>
                  <a:srgbClr val="7B9899"/>
                </a:solidFill>
              </a:rPr>
              <a:t>Art. 279 - Acción individual de Responsabilidad</a:t>
            </a:r>
            <a:endParaRPr/>
          </a:p>
        </p:txBody>
      </p:sp>
      <p:grpSp>
        <p:nvGrpSpPr>
          <p:cNvPr id="4" name="3 Diagrama" hidden="0"/>
          <p:cNvGrpSpPr/>
          <p:nvPr isPhoto="0" userDrawn="0"/>
        </p:nvGrpSpPr>
        <p:grpSpPr bwMode="auto">
          <a:xfrm>
            <a:off x="1000100" y="1643050"/>
            <a:ext cx="7286676" cy="4429156"/>
          </a:xfrm>
        </p:grpSpPr>
        <p:sp>
          <p:nvSpPr>
            <p:cNvPr id="0" name="" hidden="0"/>
            <p:cNvSpPr/>
            <p:nvPr isPhoto="0" userDrawn="0"/>
          </p:nvSpPr>
          <p:spPr bwMode="auto">
            <a:xfrm>
              <a:off x="0" y="95840"/>
              <a:ext cx="7286676" cy="719251"/>
            </a:xfrm>
            <a:prstGeom prst="roundRect">
              <a:avLst>
                <a:gd name="adj" fmla="val 16667"/>
              </a:avLst>
            </a:prstGeom>
            <a:solidFill>
              <a:schemeClr val="accent5"/>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8580" tIns="68580" rIns="68580" bIns="68580" numCol="1" spcCol="1270" anchor="ctr" anchorCtr="0">
              <a:noAutofit/>
            </a:bodyPr>
            <a:lstStyle/>
            <a:p>
              <a:pPr lvl="0" algn="just" defTabSz="800100">
                <a:lnSpc>
                  <a:spcPct val="100000"/>
                </a:lnSpc>
                <a:spcBef>
                  <a:spcPts val="0"/>
                </a:spcBef>
                <a:spcAft>
                  <a:spcPts val="600"/>
                </a:spcAft>
                <a:defRPr/>
              </a:pPr>
              <a:r>
                <a:rPr lang="es-ES" sz="1800" b="1" u="none">
                  <a:solidFill>
                    <a:schemeClr val="tx1"/>
                  </a:solidFill>
                </a:rPr>
                <a:t>ACCIÓN SOCIAL ejercida por el accionista</a:t>
              </a:r>
              <a:endParaRPr lang="es-ES" sz="1800" b="1" u="none">
                <a:solidFill>
                  <a:schemeClr val="tx1"/>
                </a:solidFill>
              </a:endParaRPr>
            </a:p>
          </p:txBody>
        </p:sp>
        <p:sp>
          <p:nvSpPr>
            <p:cNvPr id="0" name="" hidden="0"/>
            <p:cNvSpPr/>
            <p:nvPr isPhoto="0" userDrawn="0"/>
          </p:nvSpPr>
          <p:spPr bwMode="auto">
            <a:xfrm>
              <a:off x="0" y="1690467"/>
              <a:ext cx="7286676" cy="1112129"/>
            </a:xfrm>
            <a:prstGeom prst="rect">
              <a:avLst/>
            </a:prstGeom>
            <a:solidFill>
              <a:schemeClr val="bg1"/>
            </a:solid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31352" tIns="22860" rIns="128016" bIns="22860" numCol="1" spcCol="1270" anchor="t" anchorCtr="0">
              <a:noAutofit/>
            </a:bodyPr>
            <a:lstStyle/>
            <a:p>
              <a:pPr marL="171450" lvl="1" indent="-171450" algn="just" defTabSz="800100">
                <a:lnSpc>
                  <a:spcPct val="100000"/>
                </a:lnSpc>
                <a:spcBef>
                  <a:spcPts val="0"/>
                </a:spcBef>
                <a:spcAft>
                  <a:spcPts val="600"/>
                </a:spcAft>
                <a:buChar char="••"/>
                <a:defRPr/>
              </a:pPr>
              <a:r>
                <a:rPr lang="es-ES" sz="1800" i="1"/>
                <a:t>Si la acción prevista en el primer párrafo del 276 no fuera iniciada dentro del plazo de tres meses, contado desde la fecha del acuerdo, cualquier accionista puede promoverla sin perjuicio de la responsabilidad que resulta del incumplimiento de la medida ordenada.</a:t>
              </a:r>
              <a:endParaRPr lang="es-ES" sz="1800" b="1" u="none">
                <a:solidFill>
                  <a:schemeClr val="tx1"/>
                </a:solidFill>
              </a:endParaRPr>
            </a:p>
          </p:txBody>
        </p:sp>
      </p:grpSp>
      <p:grpSp>
        <p:nvGrpSpPr>
          <p:cNvPr id="6" name="5 Diagrama" hidden="0"/>
          <p:cNvGrpSpPr/>
          <p:nvPr isPhoto="0" userDrawn="0"/>
        </p:nvGrpSpPr>
        <p:grpSpPr bwMode="auto">
          <a:xfrm>
            <a:off x="1071538" y="3143247"/>
            <a:ext cx="7215238" cy="4143404"/>
          </a:xfrm>
        </p:grpSpPr>
        <p:sp>
          <p:nvSpPr>
            <p:cNvPr id="0" name="" hidden="0"/>
            <p:cNvSpPr/>
            <p:nvPr isPhoto="0" userDrawn="0"/>
          </p:nvSpPr>
          <p:spPr bwMode="auto">
            <a:xfrm>
              <a:off x="0" y="1058082"/>
              <a:ext cx="7215238" cy="580827"/>
            </a:xfrm>
            <a:prstGeom prst="roundRect">
              <a:avLst>
                <a:gd name="adj" fmla="val 16667"/>
              </a:avLst>
            </a:prstGeom>
            <a:solidFill>
              <a:schemeClr val="accent4"/>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8580" tIns="68580" rIns="68580" bIns="68580" numCol="1" spcCol="1270" anchor="ctr" anchorCtr="0">
              <a:noAutofit/>
            </a:bodyPr>
            <a:lstStyle/>
            <a:p>
              <a:pPr lvl="0" algn="just" defTabSz="800100">
                <a:lnSpc>
                  <a:spcPct val="100000"/>
                </a:lnSpc>
                <a:spcBef>
                  <a:spcPts val="0"/>
                </a:spcBef>
                <a:spcAft>
                  <a:spcPts val="600"/>
                </a:spcAft>
                <a:defRPr/>
              </a:pPr>
              <a:r>
                <a:rPr lang="es-ES" sz="1800" b="1"/>
                <a:t>ACCIÓN INDIVIDUAL de responsabilidad</a:t>
              </a:r>
              <a:endParaRPr lang="es-ES" sz="1800" b="1" u="none">
                <a:solidFill>
                  <a:schemeClr val="tx1"/>
                </a:solidFill>
              </a:endParaRPr>
            </a:p>
          </p:txBody>
        </p:sp>
        <p:sp>
          <p:nvSpPr>
            <p:cNvPr id="0" name="" hidden="0"/>
            <p:cNvSpPr/>
            <p:nvPr isPhoto="0" userDrawn="0"/>
          </p:nvSpPr>
          <p:spPr bwMode="auto">
            <a:xfrm>
              <a:off x="0" y="1638909"/>
              <a:ext cx="7215238" cy="1446412"/>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29084" tIns="22860" rIns="128016" bIns="22860" numCol="1" spcCol="1270" anchor="t" anchorCtr="0">
              <a:noAutofit/>
            </a:bodyPr>
            <a:lstStyle/>
            <a:p>
              <a:pPr marL="171450" lvl="1" indent="-171450" algn="just" defTabSz="800100">
                <a:lnSpc>
                  <a:spcPct val="100000"/>
                </a:lnSpc>
                <a:spcBef>
                  <a:spcPts val="0"/>
                </a:spcBef>
                <a:spcAft>
                  <a:spcPts val="600"/>
                </a:spcAft>
                <a:buChar char="••"/>
                <a:defRPr/>
              </a:pPr>
              <a:r>
                <a:rPr lang="es-ES" sz="1800" i="1"/>
                <a:t>Los accionistas y los terceros conservan siempre sus acciones individuales contra los directores para conseguir la reparación de los perjuicios que el director haya podido causas a sus respectivos patrimonios personales.</a:t>
              </a:r>
              <a:endParaRPr lang="es-ES" sz="1800"/>
            </a:p>
            <a:p>
              <a:pPr marL="171450" lvl="1" indent="-171450" algn="just" defTabSz="800100">
                <a:lnSpc>
                  <a:spcPct val="100000"/>
                </a:lnSpc>
                <a:spcBef>
                  <a:spcPts val="0"/>
                </a:spcBef>
                <a:spcAft>
                  <a:spcPts val="600"/>
                </a:spcAft>
                <a:buChar char="••"/>
                <a:defRPr/>
              </a:pPr>
              <a:r>
                <a:rPr lang="es-ES" sz="1800"/>
                <a:t>Acción independiente de la acción social.</a:t>
              </a:r>
              <a:endParaRPr lang="es-ES" sz="18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1 Marcador de texto" hidden="0"/>
          <p:cNvSpPr>
            <a:spLocks noGrp="1"/>
          </p:cNvSpPr>
          <p:nvPr isPhoto="0" userDrawn="0">
            <p:ph type="body" idx="1" hasCustomPrompt="0"/>
          </p:nvPr>
        </p:nvSpPr>
        <p:spPr bwMode="auto">
          <a:xfrm>
            <a:off x="1368425" y="2743200"/>
            <a:ext cx="6480174" cy="1673225"/>
          </a:xfrm>
        </p:spPr>
        <p:txBody>
          <a:bodyPr/>
          <a:lstStyle/>
          <a:p>
            <a:pPr>
              <a:defRPr/>
            </a:pPr>
            <a:r>
              <a:rPr lang="es-ES"/>
              <a:t>LA GERENCIA</a:t>
            </a:r>
            <a:endParaRPr lang="es-ES"/>
          </a:p>
        </p:txBody>
      </p:sp>
      <p:sp>
        <p:nvSpPr>
          <p:cNvPr id="82947" name="2 Título" hidden="0"/>
          <p:cNvSpPr>
            <a:spLocks noGrp="1"/>
          </p:cNvSpPr>
          <p:nvPr isPhoto="0" userDrawn="0">
            <p:ph type="title" hasCustomPrompt="0"/>
          </p:nvPr>
        </p:nvSpPr>
        <p:spPr bwMode="auto"/>
        <p:txBody>
          <a:bodyPr/>
          <a:lstStyle/>
          <a:p>
            <a:pPr>
              <a:defRPr/>
            </a:pPr>
            <a:r>
              <a:rPr lang="es-ES"/>
              <a:t>Administración y representación en las SRL</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 name="1 Título" hidden="0"/>
          <p:cNvSpPr txBox="1"/>
          <p:nvPr isPhoto="0" userDrawn="0"/>
        </p:nvSpPr>
        <p:spPr bwMode="auto">
          <a:xfrm>
            <a:off x="285750" y="285750"/>
            <a:ext cx="8534400" cy="758825"/>
          </a:xfrm>
          <a:prstGeom prst="rect">
            <a:avLst/>
          </a:prstGeom>
          <a:noFill/>
          <a:ln w="9525">
            <a:noFill/>
            <a:miter lim="800000"/>
            <a:headEnd/>
            <a:tailEnd/>
          </a:ln>
        </p:spPr>
        <p:txBody>
          <a:bodyPr anchor="b"/>
          <a:lstStyle/>
          <a:p>
            <a:pPr>
              <a:defRPr/>
            </a:pPr>
            <a:r>
              <a:rPr lang="es-ES" sz="2300" b="1">
                <a:solidFill>
                  <a:srgbClr val="7B9899"/>
                </a:solidFill>
                <a:latin typeface="+mj-lt"/>
                <a:ea typeface="+mj-ea"/>
                <a:cs typeface="+mj-cs"/>
              </a:rPr>
              <a:t>Art. 157 – Elección y designación</a:t>
            </a:r>
            <a:endParaRPr/>
          </a:p>
        </p:txBody>
      </p:sp>
      <p:grpSp>
        <p:nvGrpSpPr>
          <p:cNvPr id="6" name="5 Diagrama" hidden="0"/>
          <p:cNvGrpSpPr/>
          <p:nvPr isPhoto="0" userDrawn="0"/>
        </p:nvGrpSpPr>
        <p:grpSpPr bwMode="auto">
          <a:xfrm>
            <a:off x="500034" y="1500174"/>
            <a:ext cx="8215370" cy="4857784"/>
          </a:xfrm>
        </p:grpSpPr>
        <p:sp>
          <p:nvSpPr>
            <p:cNvPr id="0" name="" hidden="0"/>
            <p:cNvSpPr/>
            <p:nvPr isPhoto="0" userDrawn="0"/>
          </p:nvSpPr>
          <p:spPr bwMode="auto">
            <a:xfrm>
              <a:off x="0" y="21132"/>
              <a:ext cx="8215370" cy="650192"/>
            </a:xfrm>
            <a:prstGeom prst="roundRect">
              <a:avLst>
                <a:gd name="adj" fmla="val 16667"/>
              </a:avLst>
            </a:prstGeom>
            <a:solidFill>
              <a:schemeClr val="accent1">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0960" tIns="60960" rIns="60960" bIns="60960" numCol="1" spcCol="1270" anchor="ctr" anchorCtr="0">
              <a:noAutofit/>
            </a:bodyPr>
            <a:lstStyle/>
            <a:p>
              <a:pPr lvl="0" algn="just" defTabSz="711200">
                <a:lnSpc>
                  <a:spcPct val="100000"/>
                </a:lnSpc>
                <a:spcBef>
                  <a:spcPts val="0"/>
                </a:spcBef>
                <a:spcAft>
                  <a:spcPts val="0"/>
                </a:spcAft>
                <a:defRPr/>
              </a:pPr>
              <a:r>
                <a:rPr lang="es-ES" sz="1600" b="1"/>
                <a:t>Designación</a:t>
              </a:r>
              <a:endParaRPr lang="es-ES" sz="1600" b="1"/>
            </a:p>
          </p:txBody>
        </p:sp>
        <p:sp>
          <p:nvSpPr>
            <p:cNvPr id="0" name="" hidden="0"/>
            <p:cNvSpPr/>
            <p:nvPr isPhoto="0" userDrawn="0"/>
          </p:nvSpPr>
          <p:spPr bwMode="auto">
            <a:xfrm>
              <a:off x="0" y="671324"/>
              <a:ext cx="8215370" cy="1234237"/>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60838" tIns="20320" rIns="113792" bIns="20320" numCol="1" spcCol="1270" anchor="t" anchorCtr="0">
              <a:noAutofit/>
            </a:bodyPr>
            <a:lstStyle/>
            <a:p>
              <a:pPr marL="171450" lvl="1" indent="-171450" algn="just" defTabSz="711200">
                <a:lnSpc>
                  <a:spcPct val="100000"/>
                </a:lnSpc>
                <a:spcBef>
                  <a:spcPts val="0"/>
                </a:spcBef>
                <a:spcAft>
                  <a:spcPts val="0"/>
                </a:spcAft>
                <a:buChar char="••"/>
                <a:defRPr/>
              </a:pPr>
              <a:r>
                <a:rPr lang="es-ES" sz="1600"/>
                <a:t>Corresponde a uno o más gerentes, socios o no. </a:t>
              </a:r>
              <a:endParaRPr lang="es-ES" sz="1600"/>
            </a:p>
            <a:p>
              <a:pPr marL="171450" lvl="1" indent="-171450" algn="just" defTabSz="711200">
                <a:lnSpc>
                  <a:spcPct val="100000"/>
                </a:lnSpc>
                <a:spcBef>
                  <a:spcPts val="0"/>
                </a:spcBef>
                <a:spcAft>
                  <a:spcPts val="0"/>
                </a:spcAft>
                <a:buChar char="••"/>
                <a:defRPr/>
              </a:pPr>
              <a:r>
                <a:rPr lang="es-ES" sz="1600"/>
                <a:t>La cesión de cuotas no implica la transferencia del cargo.</a:t>
              </a:r>
              <a:endParaRPr lang="es-ES" sz="1600"/>
            </a:p>
            <a:p>
              <a:pPr marL="171450" lvl="1" indent="-171450" algn="just" defTabSz="711200">
                <a:lnSpc>
                  <a:spcPct val="100000"/>
                </a:lnSpc>
                <a:spcBef>
                  <a:spcPts val="0"/>
                </a:spcBef>
                <a:spcAft>
                  <a:spcPts val="0"/>
                </a:spcAft>
                <a:buChar char="••"/>
                <a:defRPr/>
              </a:pPr>
              <a:r>
                <a:rPr lang="es-ES" sz="1600"/>
                <a:t>Plazo del cargo. Por lo general es indeterminado. </a:t>
              </a:r>
              <a:endParaRPr lang="es-ES" sz="1600"/>
            </a:p>
            <a:p>
              <a:pPr marL="171450" lvl="1" indent="-171450" algn="just" defTabSz="711200">
                <a:lnSpc>
                  <a:spcPct val="100000"/>
                </a:lnSpc>
                <a:spcBef>
                  <a:spcPts val="0"/>
                </a:spcBef>
                <a:spcAft>
                  <a:spcPts val="0"/>
                </a:spcAft>
                <a:buChar char="••"/>
                <a:defRPr/>
              </a:pPr>
              <a:r>
                <a:rPr lang="es-ES" sz="1600"/>
                <a:t>Podrán elegirse gerentes suplentes para casos de vacancia.</a:t>
              </a:r>
              <a:endParaRPr lang="es-ES" sz="1600"/>
            </a:p>
            <a:p>
              <a:pPr marL="171450" lvl="1" indent="-171450" algn="just" defTabSz="711200">
                <a:lnSpc>
                  <a:spcPct val="100000"/>
                </a:lnSpc>
                <a:spcBef>
                  <a:spcPts val="0"/>
                </a:spcBef>
                <a:spcAft>
                  <a:spcPts val="0"/>
                </a:spcAft>
                <a:buChar char="••"/>
                <a:defRPr/>
              </a:pPr>
              <a:r>
                <a:rPr lang="es-ES" sz="1600"/>
                <a:t>Se hace en el acto constitutivo o eventualmente por elección posterior.</a:t>
              </a:r>
              <a:endParaRPr lang="es-ES" sz="1600"/>
            </a:p>
          </p:txBody>
        </p:sp>
        <p:sp>
          <p:nvSpPr>
            <p:cNvPr id="0" name="" hidden="0"/>
            <p:cNvSpPr/>
            <p:nvPr isPhoto="0" userDrawn="0"/>
          </p:nvSpPr>
          <p:spPr bwMode="auto">
            <a:xfrm>
              <a:off x="0" y="1970492"/>
              <a:ext cx="8215370" cy="650192"/>
            </a:xfrm>
            <a:prstGeom prst="roundRect">
              <a:avLst>
                <a:gd name="adj" fmla="val 16667"/>
              </a:avLst>
            </a:prstGeom>
            <a:solidFill>
              <a:schemeClr val="accent1">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0960" tIns="60960" rIns="60960" bIns="60960" numCol="1" spcCol="1270" anchor="ctr" anchorCtr="0">
              <a:noAutofit/>
            </a:bodyPr>
            <a:lstStyle/>
            <a:p>
              <a:pPr lvl="0" algn="just" defTabSz="711200">
                <a:lnSpc>
                  <a:spcPct val="100000"/>
                </a:lnSpc>
                <a:spcBef>
                  <a:spcPts val="0"/>
                </a:spcBef>
                <a:spcAft>
                  <a:spcPts val="0"/>
                </a:spcAft>
                <a:defRPr/>
              </a:pPr>
              <a:r>
                <a:rPr lang="es-ES" sz="1600" b="1"/>
                <a:t>Mayoría requerida – art. 160, ultimo párr.</a:t>
              </a:r>
              <a:endParaRPr lang="es-ES" sz="1600"/>
            </a:p>
          </p:txBody>
        </p:sp>
        <p:sp>
          <p:nvSpPr>
            <p:cNvPr id="0" name="" hidden="0"/>
            <p:cNvSpPr/>
            <p:nvPr isPhoto="0" userDrawn="0"/>
          </p:nvSpPr>
          <p:spPr bwMode="auto">
            <a:xfrm>
              <a:off x="0" y="2715472"/>
              <a:ext cx="8215370" cy="877680"/>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60838" tIns="20320" rIns="113792" bIns="20320" numCol="1" spcCol="1270" anchor="t" anchorCtr="0">
              <a:noAutofit/>
            </a:bodyPr>
            <a:lstStyle/>
            <a:p>
              <a:pPr marL="171450" lvl="1" indent="-171450" algn="l" defTabSz="711200">
                <a:lnSpc>
                  <a:spcPct val="100000"/>
                </a:lnSpc>
                <a:spcBef>
                  <a:spcPts val="0"/>
                </a:spcBef>
                <a:spcAft>
                  <a:spcPts val="0"/>
                </a:spcAft>
                <a:buChar char="••"/>
                <a:defRPr/>
              </a:pPr>
              <a:r>
                <a:rPr lang="es-ES" sz="1600" b="0"/>
                <a:t>Al </a:t>
              </a:r>
              <a:r>
                <a:rPr lang="es-ES" sz="1600"/>
                <a:t>igual que para la revocación, mayoría del capital presente en la reunión de socios o partícipe en el acuerdo, salvo que el contrato exija una mayoría superior.</a:t>
              </a:r>
              <a:endParaRPr lang="es-ES" sz="1600"/>
            </a:p>
          </p:txBody>
        </p:sp>
        <p:sp>
          <p:nvSpPr>
            <p:cNvPr id="0" name="" hidden="0"/>
            <p:cNvSpPr/>
            <p:nvPr isPhoto="0" userDrawn="0"/>
          </p:nvSpPr>
          <p:spPr bwMode="auto">
            <a:xfrm>
              <a:off x="0" y="3433434"/>
              <a:ext cx="8215370" cy="525537"/>
            </a:xfrm>
            <a:prstGeom prst="roundRect">
              <a:avLst>
                <a:gd name="adj" fmla="val 16667"/>
              </a:avLst>
            </a:prstGeom>
            <a:solidFill>
              <a:schemeClr val="accent1">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0960" tIns="60960" rIns="60960" bIns="60960" numCol="1" spcCol="1270" anchor="ctr" anchorCtr="0">
              <a:noAutofit/>
            </a:bodyPr>
            <a:lstStyle/>
            <a:p>
              <a:pPr lvl="0" algn="l" defTabSz="711200">
                <a:lnSpc>
                  <a:spcPct val="100000"/>
                </a:lnSpc>
                <a:spcBef>
                  <a:spcPts val="0"/>
                </a:spcBef>
                <a:spcAft>
                  <a:spcPts val="0"/>
                </a:spcAft>
                <a:defRPr/>
              </a:pPr>
              <a:r>
                <a:rPr lang="es-ES" sz="1600" b="1"/>
                <a:t>Gerencia plural</a:t>
              </a:r>
              <a:endParaRPr lang="es-ES" sz="1600" b="1"/>
            </a:p>
          </p:txBody>
        </p:sp>
        <p:sp>
          <p:nvSpPr>
            <p:cNvPr id="0" name="" hidden="0"/>
            <p:cNvSpPr/>
            <p:nvPr isPhoto="0" userDrawn="0"/>
          </p:nvSpPr>
          <p:spPr bwMode="auto">
            <a:xfrm>
              <a:off x="0" y="3980104"/>
              <a:ext cx="8215370" cy="877680"/>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60838" tIns="20320" rIns="113792" bIns="20320" numCol="1" spcCol="1270" anchor="t" anchorCtr="0">
              <a:noAutofit/>
            </a:bodyPr>
            <a:lstStyle/>
            <a:p>
              <a:pPr marL="171450" lvl="1" indent="-171450" algn="l" defTabSz="711200">
                <a:lnSpc>
                  <a:spcPct val="100000"/>
                </a:lnSpc>
                <a:spcBef>
                  <a:spcPts val="0"/>
                </a:spcBef>
                <a:spcAft>
                  <a:spcPts val="0"/>
                </a:spcAft>
                <a:buChar char="••"/>
                <a:defRPr/>
              </a:pPr>
              <a:r>
                <a:rPr lang="es-ES" sz="1600" b="0" i="0"/>
                <a:t>El contrato podrá establecer las funciones que a cada gerente compete en la administración o imponer la administración conjunta o colegiada. En caso de silencio se entiende que puede realizar indistintamente cualquier acto de administración.</a:t>
              </a:r>
              <a:endParaRPr lang="es-ES" sz="16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 name="1 Título" hidden="0"/>
          <p:cNvSpPr txBox="1"/>
          <p:nvPr isPhoto="0" userDrawn="0"/>
        </p:nvSpPr>
        <p:spPr bwMode="auto">
          <a:xfrm>
            <a:off x="285750" y="285750"/>
            <a:ext cx="8534400" cy="758825"/>
          </a:xfrm>
          <a:prstGeom prst="rect">
            <a:avLst/>
          </a:prstGeom>
          <a:noFill/>
          <a:ln w="9525">
            <a:noFill/>
            <a:miter lim="800000"/>
            <a:headEnd/>
            <a:tailEnd/>
          </a:ln>
        </p:spPr>
        <p:txBody>
          <a:bodyPr anchor="b"/>
          <a:lstStyle/>
          <a:p>
            <a:pPr>
              <a:defRPr/>
            </a:pPr>
            <a:r>
              <a:rPr lang="es-ES" sz="2300" b="1">
                <a:solidFill>
                  <a:srgbClr val="7B9899"/>
                </a:solidFill>
                <a:latin typeface="+mj-lt"/>
                <a:ea typeface="+mj-ea"/>
                <a:cs typeface="+mj-cs"/>
              </a:rPr>
              <a:t>Art. 157 – Elección y designación</a:t>
            </a:r>
            <a:endParaRPr/>
          </a:p>
        </p:txBody>
      </p:sp>
      <p:grpSp>
        <p:nvGrpSpPr>
          <p:cNvPr id="6" name="5 Diagrama" hidden="0"/>
          <p:cNvGrpSpPr/>
          <p:nvPr isPhoto="0" userDrawn="0"/>
        </p:nvGrpSpPr>
        <p:grpSpPr bwMode="auto">
          <a:xfrm>
            <a:off x="571472" y="1285860"/>
            <a:ext cx="8072494" cy="4929222"/>
          </a:xfrm>
        </p:grpSpPr>
        <p:sp>
          <p:nvSpPr>
            <p:cNvPr id="0" name="" hidden="0"/>
            <p:cNvSpPr/>
            <p:nvPr isPhoto="0" userDrawn="0"/>
          </p:nvSpPr>
          <p:spPr bwMode="auto">
            <a:xfrm>
              <a:off x="0" y="418229"/>
              <a:ext cx="8072494" cy="442696"/>
            </a:xfrm>
            <a:prstGeom prst="roundRect">
              <a:avLst>
                <a:gd name="adj" fmla="val 16667"/>
              </a:avLst>
            </a:prstGeom>
            <a:solidFill>
              <a:schemeClr val="accent1">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0960" tIns="60960" rIns="60960" bIns="60960" numCol="1" spcCol="1270" anchor="ctr" anchorCtr="0">
              <a:noAutofit/>
            </a:bodyPr>
            <a:lstStyle/>
            <a:p>
              <a:pPr lvl="0" algn="just" defTabSz="711200">
                <a:lnSpc>
                  <a:spcPct val="100000"/>
                </a:lnSpc>
                <a:spcBef>
                  <a:spcPts val="0"/>
                </a:spcBef>
                <a:spcAft>
                  <a:spcPts val="600"/>
                </a:spcAft>
                <a:defRPr/>
              </a:pPr>
              <a:r>
                <a:rPr lang="es-ES" sz="1600" b="1" i="0"/>
                <a:t>Derechos y obligaciones</a:t>
              </a:r>
              <a:endParaRPr lang="es-ES" sz="1600" b="1"/>
            </a:p>
          </p:txBody>
        </p:sp>
        <p:sp>
          <p:nvSpPr>
            <p:cNvPr id="0" name="" hidden="0"/>
            <p:cNvSpPr/>
            <p:nvPr isPhoto="0" userDrawn="0"/>
          </p:nvSpPr>
          <p:spPr bwMode="auto">
            <a:xfrm>
              <a:off x="0" y="918290"/>
              <a:ext cx="8072494" cy="1076400"/>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56302" tIns="20320" rIns="113792" bIns="20320" numCol="1" spcCol="1270" anchor="t" anchorCtr="0">
              <a:noAutofit/>
            </a:bodyPr>
            <a:lstStyle/>
            <a:p>
              <a:pPr marL="171450" lvl="1" indent="-171450" algn="just" defTabSz="711200">
                <a:lnSpc>
                  <a:spcPct val="100000"/>
                </a:lnSpc>
                <a:spcBef>
                  <a:spcPts val="0"/>
                </a:spcBef>
                <a:spcAft>
                  <a:spcPts val="600"/>
                </a:spcAft>
                <a:buChar char="••"/>
                <a:defRPr/>
              </a:pPr>
              <a:r>
                <a:rPr lang="es-ES" sz="1600" b="0" i="0"/>
                <a:t>Tienen los mismos derechos, obligaciones, prohibiciones e incompatibilidades que los directores de la sociedad anónima. No pueden participar por cuenta propia o ajena, en actos que importen competir con la sociedad, salvo autorización expresa y unánime de los socios.</a:t>
              </a:r>
              <a:endParaRPr lang="es-ES" sz="1600"/>
            </a:p>
          </p:txBody>
        </p:sp>
        <p:sp>
          <p:nvSpPr>
            <p:cNvPr id="0" name="" hidden="0"/>
            <p:cNvSpPr/>
            <p:nvPr isPhoto="0" userDrawn="0"/>
          </p:nvSpPr>
          <p:spPr bwMode="auto">
            <a:xfrm>
              <a:off x="0" y="2192194"/>
              <a:ext cx="8072494" cy="522457"/>
            </a:xfrm>
            <a:prstGeom prst="roundRect">
              <a:avLst>
                <a:gd name="adj" fmla="val 16667"/>
              </a:avLst>
            </a:prstGeom>
            <a:solidFill>
              <a:schemeClr val="accent1">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0960" tIns="60960" rIns="60960" bIns="60960" numCol="1" spcCol="1270" anchor="ctr" anchorCtr="0">
              <a:noAutofit/>
            </a:bodyPr>
            <a:lstStyle/>
            <a:p>
              <a:pPr lvl="0" algn="just" defTabSz="711200">
                <a:lnSpc>
                  <a:spcPct val="100000"/>
                </a:lnSpc>
                <a:spcBef>
                  <a:spcPts val="0"/>
                </a:spcBef>
                <a:spcAft>
                  <a:spcPts val="600"/>
                </a:spcAft>
                <a:defRPr/>
              </a:pPr>
              <a:r>
                <a:rPr lang="es-ES" sz="1600" b="1" i="0"/>
                <a:t>Responsabilidad – </a:t>
              </a:r>
              <a:r>
                <a:rPr lang="es-ES" sz="1600" b="0" i="0"/>
                <a:t>dependerá de la organización:</a:t>
              </a:r>
              <a:endParaRPr lang="es-ES" sz="1600" b="0"/>
            </a:p>
          </p:txBody>
        </p:sp>
        <p:sp>
          <p:nvSpPr>
            <p:cNvPr id="0" name="" hidden="0"/>
            <p:cNvSpPr/>
            <p:nvPr isPhoto="0" userDrawn="0"/>
          </p:nvSpPr>
          <p:spPr bwMode="auto">
            <a:xfrm>
              <a:off x="0" y="2835646"/>
              <a:ext cx="8072494" cy="1681875"/>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56302" tIns="20320" rIns="113792" bIns="20320" numCol="1" spcCol="1270" anchor="t" anchorCtr="0">
              <a:noAutofit/>
            </a:bodyPr>
            <a:lstStyle/>
            <a:p>
              <a:pPr marL="171450" lvl="1" indent="-171450" algn="just" defTabSz="711200">
                <a:lnSpc>
                  <a:spcPct val="100000"/>
                </a:lnSpc>
                <a:spcBef>
                  <a:spcPts val="0"/>
                </a:spcBef>
                <a:spcAft>
                  <a:spcPts val="600"/>
                </a:spcAft>
                <a:buChar char="••"/>
                <a:defRPr/>
              </a:pPr>
              <a:r>
                <a:rPr lang="es-ES" sz="1600"/>
                <a:t>Unipersonal: responde en forma ilimitada.</a:t>
              </a:r>
              <a:endParaRPr lang="es-ES" sz="1600"/>
            </a:p>
            <a:p>
              <a:pPr marL="171450" lvl="1" indent="-171450" algn="just" defTabSz="711200">
                <a:lnSpc>
                  <a:spcPct val="100000"/>
                </a:lnSpc>
                <a:spcBef>
                  <a:spcPts val="0"/>
                </a:spcBef>
                <a:spcAft>
                  <a:spcPts val="600"/>
                </a:spcAft>
                <a:buChar char="••"/>
                <a:defRPr/>
              </a:pPr>
              <a:r>
                <a:rPr lang="es-ES" sz="1600"/>
                <a:t>Plural: ilimitada y solidariamente:</a:t>
              </a:r>
              <a:endParaRPr lang="es-ES" sz="1600"/>
            </a:p>
            <a:p>
              <a:pPr marL="342900" lvl="2" indent="-171450" algn="just" defTabSz="711200">
                <a:lnSpc>
                  <a:spcPct val="100000"/>
                </a:lnSpc>
                <a:spcBef>
                  <a:spcPts val="0"/>
                </a:spcBef>
                <a:spcAft>
                  <a:spcPts val="600"/>
                </a:spcAft>
                <a:buChar char="••"/>
                <a:defRPr/>
              </a:pPr>
              <a:r>
                <a:rPr lang="es-ES" sz="1600" b="0" i="0"/>
                <a:t>Si una pluralidad de gerentes participaron en los mismos hechos generadores de responsabilidad, el Juez puede fijar la parte que a cada uno corresponde en la reparación de los perjuicios, atendiendo a su actuación personal. </a:t>
              </a:r>
              <a:endParaRPr lang="es-ES" sz="1600"/>
            </a:p>
            <a:p>
              <a:pPr marL="171450" lvl="1" indent="-171450" algn="just" defTabSz="711200">
                <a:lnSpc>
                  <a:spcPct val="100000"/>
                </a:lnSpc>
                <a:spcBef>
                  <a:spcPts val="0"/>
                </a:spcBef>
                <a:spcAft>
                  <a:spcPts val="600"/>
                </a:spcAft>
                <a:buChar char="••"/>
                <a:defRPr/>
              </a:pPr>
              <a:r>
                <a:rPr lang="es-ES" sz="1600"/>
                <a:t>Colegiada: aplican las disposiciones relativas a los directores de SA, art. 274</a:t>
              </a:r>
              <a:endParaRPr lang="es-ES" sz="16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1 Marcador de texto" hidden="0"/>
          <p:cNvSpPr>
            <a:spLocks noGrp="1"/>
          </p:cNvSpPr>
          <p:nvPr isPhoto="0" userDrawn="0">
            <p:ph type="body" idx="1" hasCustomPrompt="0"/>
          </p:nvPr>
        </p:nvSpPr>
        <p:spPr bwMode="auto">
          <a:xfrm>
            <a:off x="1368425" y="2743200"/>
            <a:ext cx="6480174" cy="1673225"/>
          </a:xfrm>
        </p:spPr>
        <p:txBody>
          <a:bodyPr/>
          <a:lstStyle/>
          <a:p>
            <a:pPr>
              <a:defRPr/>
            </a:pPr>
            <a:r>
              <a:rPr lang="es-ES"/>
              <a:t>El Directorio</a:t>
            </a:r>
            <a:endParaRPr lang="es-ES"/>
          </a:p>
        </p:txBody>
      </p:sp>
      <p:sp>
        <p:nvSpPr>
          <p:cNvPr id="55299" name="2 Título" hidden="0"/>
          <p:cNvSpPr>
            <a:spLocks noGrp="1"/>
          </p:cNvSpPr>
          <p:nvPr isPhoto="0" userDrawn="0">
            <p:ph type="title" hasCustomPrompt="0"/>
          </p:nvPr>
        </p:nvSpPr>
        <p:spPr bwMode="auto"/>
        <p:txBody>
          <a:bodyPr/>
          <a:lstStyle/>
          <a:p>
            <a:pPr>
              <a:defRPr/>
            </a:pPr>
            <a:r>
              <a:rPr lang="es-ES"/>
              <a:t>Administración y representación en las SA</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 name="1 Título" hidden="0"/>
          <p:cNvSpPr txBox="1"/>
          <p:nvPr isPhoto="0" userDrawn="0"/>
        </p:nvSpPr>
        <p:spPr bwMode="auto">
          <a:xfrm>
            <a:off x="285750" y="285750"/>
            <a:ext cx="8534400" cy="758825"/>
          </a:xfrm>
          <a:prstGeom prst="rect">
            <a:avLst/>
          </a:prstGeom>
          <a:noFill/>
          <a:ln w="9525">
            <a:noFill/>
            <a:miter lim="800000"/>
            <a:headEnd/>
            <a:tailEnd/>
          </a:ln>
        </p:spPr>
        <p:txBody>
          <a:bodyPr anchor="b"/>
          <a:lstStyle/>
          <a:p>
            <a:pPr>
              <a:defRPr/>
            </a:pPr>
            <a:r>
              <a:rPr lang="es-ES" sz="2300" b="1">
                <a:solidFill>
                  <a:srgbClr val="7B9899"/>
                </a:solidFill>
                <a:latin typeface="+mj-lt"/>
                <a:ea typeface="+mj-ea"/>
                <a:cs typeface="+mj-cs"/>
              </a:rPr>
              <a:t>Características</a:t>
            </a:r>
            <a:endParaRPr/>
          </a:p>
        </p:txBody>
      </p:sp>
      <p:grpSp>
        <p:nvGrpSpPr>
          <p:cNvPr id="4" name="3 Diagrama" hidden="0"/>
          <p:cNvGrpSpPr/>
          <p:nvPr isPhoto="0" userDrawn="0"/>
        </p:nvGrpSpPr>
        <p:grpSpPr bwMode="auto">
          <a:xfrm>
            <a:off x="1357290" y="1714488"/>
            <a:ext cx="6691338" cy="4064000"/>
          </a:xfrm>
        </p:grpSpPr>
        <p:sp>
          <p:nvSpPr>
            <p:cNvPr id="0" name="" hidden="0"/>
            <p:cNvSpPr/>
            <p:nvPr isPhoto="0" userDrawn="0"/>
          </p:nvSpPr>
          <p:spPr bwMode="auto">
            <a:xfrm>
              <a:off x="99324" y="3033"/>
              <a:ext cx="2028965" cy="1217379"/>
            </a:xfrm>
            <a:prstGeom prst="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ts val="0"/>
                </a:spcBef>
                <a:spcAft>
                  <a:spcPts val="0"/>
                </a:spcAft>
                <a:defRPr/>
              </a:pPr>
              <a:r>
                <a:rPr lang="es-ES" sz="1800"/>
                <a:t>No es requisito ser accionista</a:t>
              </a:r>
              <a:endParaRPr lang="es-ES" sz="1800"/>
            </a:p>
          </p:txBody>
        </p:sp>
        <p:sp>
          <p:nvSpPr>
            <p:cNvPr id="0" name="" hidden="0"/>
            <p:cNvSpPr/>
            <p:nvPr isPhoto="0" userDrawn="0"/>
          </p:nvSpPr>
          <p:spPr bwMode="auto">
            <a:xfrm>
              <a:off x="2331186" y="3033"/>
              <a:ext cx="2028965" cy="1217379"/>
            </a:xfrm>
            <a:prstGeom prst="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ts val="0"/>
                </a:spcBef>
                <a:spcAft>
                  <a:spcPts val="0"/>
                </a:spcAft>
                <a:defRPr/>
              </a:pPr>
              <a:r>
                <a:rPr lang="es-ES" sz="1800"/>
                <a:t>Puede ser unipersonal o plural</a:t>
              </a:r>
              <a:endParaRPr lang="es-ES" sz="1800"/>
            </a:p>
          </p:txBody>
        </p:sp>
        <p:sp>
          <p:nvSpPr>
            <p:cNvPr id="0" name="" hidden="0"/>
            <p:cNvSpPr/>
            <p:nvPr isPhoto="0" userDrawn="0"/>
          </p:nvSpPr>
          <p:spPr bwMode="auto">
            <a:xfrm>
              <a:off x="4563048" y="3033"/>
              <a:ext cx="2028965" cy="1217379"/>
            </a:xfrm>
            <a:prstGeom prst="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ts val="0"/>
                </a:spcBef>
                <a:spcAft>
                  <a:spcPts val="0"/>
                </a:spcAft>
                <a:defRPr/>
              </a:pPr>
              <a:r>
                <a:rPr lang="es-ES" sz="1800"/>
                <a:t>SA del art. 299 (salvo inc. 7) órgano colegiado</a:t>
              </a:r>
              <a:endParaRPr lang="es-ES" sz="1800"/>
            </a:p>
          </p:txBody>
        </p:sp>
        <p:sp>
          <p:nvSpPr>
            <p:cNvPr id="0" name="" hidden="0"/>
            <p:cNvSpPr/>
            <p:nvPr isPhoto="0" userDrawn="0"/>
          </p:nvSpPr>
          <p:spPr bwMode="auto">
            <a:xfrm>
              <a:off x="99324" y="1423310"/>
              <a:ext cx="2028965" cy="1217379"/>
            </a:xfrm>
            <a:prstGeom prst="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ts val="0"/>
                </a:spcBef>
                <a:spcAft>
                  <a:spcPts val="0"/>
                </a:spcAft>
                <a:defRPr/>
              </a:pPr>
              <a:r>
                <a:rPr lang="es-ES" sz="1800"/>
                <a:t>Personal e indelegable (art. 266)</a:t>
              </a:r>
              <a:endParaRPr lang="es-ES" sz="1800"/>
            </a:p>
          </p:txBody>
        </p:sp>
        <p:sp>
          <p:nvSpPr>
            <p:cNvPr id="0" name="" hidden="0"/>
            <p:cNvSpPr/>
            <p:nvPr isPhoto="0" userDrawn="0"/>
          </p:nvSpPr>
          <p:spPr bwMode="auto">
            <a:xfrm>
              <a:off x="2331186" y="1423310"/>
              <a:ext cx="2028965" cy="1217379"/>
            </a:xfrm>
            <a:prstGeom prst="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ts val="0"/>
                </a:spcBef>
                <a:spcAft>
                  <a:spcPts val="0"/>
                </a:spcAft>
                <a:defRPr/>
              </a:pPr>
              <a:r>
                <a:rPr lang="es-ES" sz="1800"/>
                <a:t>Cargo oneroso</a:t>
              </a:r>
              <a:endParaRPr lang="es-ES" sz="1800"/>
            </a:p>
          </p:txBody>
        </p:sp>
        <p:sp>
          <p:nvSpPr>
            <p:cNvPr id="0" name="" hidden="0"/>
            <p:cNvSpPr/>
            <p:nvPr isPhoto="0" userDrawn="0"/>
          </p:nvSpPr>
          <p:spPr bwMode="auto">
            <a:xfrm>
              <a:off x="4563048" y="1423310"/>
              <a:ext cx="2028965" cy="1217379"/>
            </a:xfrm>
            <a:prstGeom prst="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ts val="0"/>
                </a:spcBef>
                <a:spcAft>
                  <a:spcPts val="0"/>
                </a:spcAft>
                <a:defRPr/>
              </a:pPr>
              <a:r>
                <a:rPr lang="es-ES" sz="1800"/>
                <a:t>Garantía (art. 256)</a:t>
              </a:r>
              <a:endParaRPr lang="es-ES" sz="1800"/>
            </a:p>
          </p:txBody>
        </p:sp>
        <p:sp>
          <p:nvSpPr>
            <p:cNvPr id="0" name="" hidden="0"/>
            <p:cNvSpPr/>
            <p:nvPr isPhoto="0" userDrawn="0"/>
          </p:nvSpPr>
          <p:spPr bwMode="auto">
            <a:xfrm>
              <a:off x="1215255" y="2843586"/>
              <a:ext cx="2028965" cy="1217379"/>
            </a:xfrm>
            <a:prstGeom prst="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ts val="0"/>
                </a:spcBef>
                <a:spcAft>
                  <a:spcPts val="0"/>
                </a:spcAft>
                <a:defRPr/>
              </a:pPr>
              <a:r>
                <a:rPr lang="es-ES" sz="1800"/>
                <a:t>Domicilio real en la Republica (art. 256)</a:t>
              </a:r>
              <a:endParaRPr lang="es-ES" sz="1800"/>
            </a:p>
          </p:txBody>
        </p:sp>
        <p:sp>
          <p:nvSpPr>
            <p:cNvPr id="0" name="" hidden="0"/>
            <p:cNvSpPr/>
            <p:nvPr isPhoto="0" userDrawn="0"/>
          </p:nvSpPr>
          <p:spPr bwMode="auto">
            <a:xfrm>
              <a:off x="3447117" y="2843586"/>
              <a:ext cx="2028965" cy="1217379"/>
            </a:xfrm>
            <a:prstGeom prst="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ts val="0"/>
                </a:spcBef>
                <a:spcAft>
                  <a:spcPts val="0"/>
                </a:spcAft>
                <a:defRPr/>
              </a:pPr>
              <a:r>
                <a:rPr lang="es-ES" sz="1800"/>
                <a:t>Revocable </a:t>
              </a:r>
              <a:endParaRPr lang="es-ES" sz="18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8370" name="1 Título" hidden="0"/>
          <p:cNvSpPr>
            <a:spLocks noGrp="1"/>
          </p:cNvSpPr>
          <p:nvPr isPhoto="0" userDrawn="0">
            <p:ph type="title" hasCustomPrompt="0"/>
          </p:nvPr>
        </p:nvSpPr>
        <p:spPr bwMode="auto"/>
        <p:txBody>
          <a:bodyPr/>
          <a:lstStyle/>
          <a:p>
            <a:pPr algn="l">
              <a:defRPr/>
            </a:pPr>
            <a:r>
              <a:rPr lang="es-ES" sz="2300" b="1">
                <a:solidFill>
                  <a:srgbClr val="7B9899"/>
                </a:solidFill>
              </a:rPr>
              <a:t>Designación</a:t>
            </a:r>
            <a:endParaRPr/>
          </a:p>
        </p:txBody>
      </p:sp>
      <p:sp>
        <p:nvSpPr>
          <p:cNvPr id="58371" name="2 Marcador de contenido" hidden="0"/>
          <p:cNvSpPr>
            <a:spLocks noGrp="1"/>
          </p:cNvSpPr>
          <p:nvPr isPhoto="0" userDrawn="0">
            <p:ph sz="quarter" idx="1" hasCustomPrompt="0"/>
          </p:nvPr>
        </p:nvSpPr>
        <p:spPr bwMode="auto">
          <a:xfrm>
            <a:off x="301625" y="1500174"/>
            <a:ext cx="8504238" cy="4572000"/>
          </a:xfrm>
        </p:spPr>
        <p:txBody>
          <a:bodyPr/>
          <a:lstStyle/>
          <a:p>
            <a:pPr algn="just">
              <a:spcBef>
                <a:spcPts val="1200"/>
              </a:spcBef>
              <a:spcAft>
                <a:spcPts val="1200"/>
              </a:spcAft>
              <a:defRPr/>
            </a:pPr>
            <a:r>
              <a:rPr lang="es-ES" sz="1800"/>
              <a:t>El primer Directorio será elegido y designado en el acto constitutivo.</a:t>
            </a:r>
            <a:endParaRPr/>
          </a:p>
          <a:p>
            <a:pPr algn="just">
              <a:spcBef>
                <a:spcPts val="600"/>
              </a:spcBef>
              <a:spcAft>
                <a:spcPts val="600"/>
              </a:spcAft>
              <a:defRPr/>
            </a:pPr>
            <a:r>
              <a:rPr lang="es-ES" sz="1800"/>
              <a:t>Los directorios sucesivos, conforme el estatuto, que puede prever:</a:t>
            </a:r>
            <a:endParaRPr/>
          </a:p>
          <a:p>
            <a:pPr lvl="1" algn="just">
              <a:spcBef>
                <a:spcPts val="600"/>
              </a:spcBef>
              <a:spcAft>
                <a:spcPts val="600"/>
              </a:spcAft>
              <a:defRPr/>
            </a:pPr>
            <a:r>
              <a:rPr lang="es-ES" sz="1800">
                <a:solidFill>
                  <a:schemeClr val="tx1"/>
                </a:solidFill>
              </a:rPr>
              <a:t>Asamblea de Accionistas (Ordinaria - art. 234 o especial - art. 262), </a:t>
            </a:r>
            <a:endParaRPr/>
          </a:p>
          <a:p>
            <a:pPr lvl="1" algn="just">
              <a:spcBef>
                <a:spcPts val="600"/>
              </a:spcBef>
              <a:spcAft>
                <a:spcPts val="600"/>
              </a:spcAft>
              <a:defRPr/>
            </a:pPr>
            <a:r>
              <a:rPr lang="es-ES" sz="1800">
                <a:solidFill>
                  <a:schemeClr val="tx1"/>
                </a:solidFill>
              </a:rPr>
              <a:t>Consejo de Vigilancia (art. 281) o excepcionalmente </a:t>
            </a:r>
            <a:endParaRPr/>
          </a:p>
          <a:p>
            <a:pPr lvl="1" algn="just">
              <a:spcBef>
                <a:spcPts val="600"/>
              </a:spcBef>
              <a:spcAft>
                <a:spcPts val="600"/>
              </a:spcAft>
              <a:defRPr/>
            </a:pPr>
            <a:r>
              <a:rPr lang="es-ES" sz="1800">
                <a:solidFill>
                  <a:schemeClr val="tx1"/>
                </a:solidFill>
              </a:rPr>
              <a:t>Sindicatura, en los casos de vacancia cuando no hay directores suplentes, si es que el estatuto no previó otra forma de nombramiento (el reemplazo bajo este régimen permanece hasta la próxima reunión de asamblea ordinaria  - art. 258).</a:t>
            </a:r>
            <a:endParaRPr/>
          </a:p>
        </p:txBody>
      </p:sp>
      <p:grpSp>
        <p:nvGrpSpPr>
          <p:cNvPr id="4" name="3 Diagrama" hidden="0"/>
          <p:cNvGrpSpPr/>
          <p:nvPr isPhoto="0" userDrawn="0"/>
        </p:nvGrpSpPr>
        <p:grpSpPr bwMode="auto">
          <a:xfrm>
            <a:off x="714348" y="4357694"/>
            <a:ext cx="8072494" cy="2286016"/>
          </a:xfrm>
        </p:grpSpPr>
        <p:sp>
          <p:nvSpPr>
            <p:cNvPr id="0" name="" hidden="0"/>
            <p:cNvSpPr/>
            <p:nvPr isPhoto="0" userDrawn="0"/>
          </p:nvSpPr>
          <p:spPr bwMode="auto">
            <a:xfrm>
              <a:off x="0" y="357192"/>
              <a:ext cx="8072494" cy="673948"/>
            </a:xfrm>
            <a:prstGeom prst="roundRect">
              <a:avLst>
                <a:gd name="adj" fmla="val 16667"/>
              </a:avLst>
            </a:prstGeom>
            <a:solidFill>
              <a:schemeClr val="accent2">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0960" tIns="60960" rIns="60960" bIns="60960" numCol="1" spcCol="1270" anchor="ctr" anchorCtr="0">
              <a:noAutofit/>
            </a:bodyPr>
            <a:lstStyle/>
            <a:p>
              <a:pPr lvl="0" algn="just" defTabSz="711200">
                <a:lnSpc>
                  <a:spcPct val="90000"/>
                </a:lnSpc>
                <a:spcBef>
                  <a:spcPts val="0"/>
                </a:spcBef>
                <a:spcAft>
                  <a:spcPts val="1200"/>
                </a:spcAft>
                <a:defRPr/>
              </a:pPr>
              <a:r>
                <a:rPr lang="es-ES" sz="1600" b="1" i="0"/>
                <a:t>Elección por categorías   (art. 262)</a:t>
              </a:r>
              <a:endParaRPr lang="es-ES" sz="1600" i="0"/>
            </a:p>
          </p:txBody>
        </p:sp>
        <p:sp>
          <p:nvSpPr>
            <p:cNvPr id="0" name="" hidden="0"/>
            <p:cNvSpPr/>
            <p:nvPr isPhoto="0" userDrawn="0"/>
          </p:nvSpPr>
          <p:spPr bwMode="auto">
            <a:xfrm>
              <a:off x="0" y="1240550"/>
              <a:ext cx="8072494" cy="666064"/>
            </a:xfrm>
            <a:prstGeom prst="roundRect">
              <a:avLst>
                <a:gd name="adj" fmla="val 16667"/>
              </a:avLst>
            </a:prstGeom>
            <a:solidFill>
              <a:schemeClr val="accent2">
                <a:hueOff val="7729367"/>
                <a:satOff val="-82653"/>
                <a:lumOff val="21569"/>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0960" tIns="60960" rIns="60960" bIns="60960" numCol="1" spcCol="1270" anchor="ctr" anchorCtr="0">
              <a:noAutofit/>
            </a:bodyPr>
            <a:lstStyle/>
            <a:p>
              <a:pPr lvl="0" algn="just" defTabSz="711200">
                <a:lnSpc>
                  <a:spcPct val="90000"/>
                </a:lnSpc>
                <a:spcBef>
                  <a:spcPts val="0"/>
                </a:spcBef>
                <a:spcAft>
                  <a:spcPts val="1200"/>
                </a:spcAft>
                <a:defRPr/>
              </a:pPr>
              <a:r>
                <a:rPr lang="es-ES" sz="1600" i="0"/>
                <a:t>Elección por acumulación de votos (art. 263)</a:t>
              </a:r>
              <a:endParaRPr lang="es-ES" sz="1600" i="0"/>
            </a:p>
          </p:txBody>
        </p:sp>
      </p:grpSp>
      <p:sp>
        <p:nvSpPr>
          <p:cNvPr id="5" name="4 CuadroTexto" hidden="0"/>
          <p:cNvSpPr txBox="1"/>
          <p:nvPr isPhoto="0" userDrawn="0"/>
        </p:nvSpPr>
        <p:spPr bwMode="auto">
          <a:xfrm>
            <a:off x="5286380" y="5715016"/>
            <a:ext cx="4000528" cy="646331"/>
          </a:xfrm>
          <a:prstGeom prst="rect">
            <a:avLst/>
          </a:prstGeom>
          <a:noFill/>
        </p:spPr>
        <p:txBody>
          <a:bodyPr wrap="square" rtlCol="0">
            <a:spAutoFit/>
          </a:bodyPr>
          <a:lstStyle/>
          <a:p>
            <a:pPr>
              <a:defRPr/>
            </a:pPr>
            <a:r>
              <a:rPr lang="es-ES" b="1" u="sng">
                <a:solidFill>
                  <a:schemeClr val="bg1"/>
                </a:solidFill>
                <a:hlinkClick r:id="rId2" tooltip="https://youtu.be/_EKVLt7FE7w"/>
              </a:rPr>
              <a:t>https://youtu.be/_EKVLt7FE7w</a:t>
            </a:r>
            <a:endParaRPr lang="es-ES" b="1">
              <a:solidFill>
                <a:schemeClr val="bg1"/>
              </a:solidFill>
            </a:endParaRPr>
          </a:p>
          <a:p>
            <a:pPr>
              <a:defRPr/>
            </a:pPr>
            <a:endParaRPr lang="es-ES" b="1">
              <a:solidFill>
                <a:schemeClr val="bg1"/>
              </a:solidFill>
            </a:endParaRPr>
          </a:p>
        </p:txBody>
      </p:sp>
      <p:sp>
        <p:nvSpPr>
          <p:cNvPr id="6" name="5 Flecha arriba" hidden="0"/>
          <p:cNvSpPr/>
          <p:nvPr isPhoto="0" userDrawn="0"/>
        </p:nvSpPr>
        <p:spPr bwMode="auto">
          <a:xfrm rot="5400000">
            <a:off x="4822033" y="5822173"/>
            <a:ext cx="500066" cy="285752"/>
          </a:xfrm>
          <a:prstGeom prst="up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s-E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 name="1 Título" hidden="0"/>
          <p:cNvSpPr txBox="1"/>
          <p:nvPr isPhoto="0" userDrawn="0"/>
        </p:nvSpPr>
        <p:spPr bwMode="auto">
          <a:xfrm>
            <a:off x="285750" y="285750"/>
            <a:ext cx="8534400" cy="758825"/>
          </a:xfrm>
          <a:prstGeom prst="rect">
            <a:avLst/>
          </a:prstGeom>
          <a:noFill/>
          <a:ln w="9525">
            <a:noFill/>
            <a:miter lim="800000"/>
            <a:headEnd/>
            <a:tailEnd/>
          </a:ln>
        </p:spPr>
        <p:txBody>
          <a:bodyPr anchor="b"/>
          <a:lstStyle/>
          <a:p>
            <a:pPr>
              <a:defRPr/>
            </a:pPr>
            <a:r>
              <a:rPr lang="es-ES" sz="2300" b="1">
                <a:solidFill>
                  <a:srgbClr val="7B9899"/>
                </a:solidFill>
                <a:latin typeface="+mj-lt"/>
                <a:ea typeface="+mj-ea"/>
                <a:cs typeface="+mj-cs"/>
              </a:rPr>
              <a:t>Artículo 257. Duración. Silencio del estatuto</a:t>
            </a:r>
            <a:endParaRPr/>
          </a:p>
        </p:txBody>
      </p:sp>
      <p:grpSp>
        <p:nvGrpSpPr>
          <p:cNvPr id="6" name="5 Diagrama" hidden="0"/>
          <p:cNvGrpSpPr/>
          <p:nvPr isPhoto="0" userDrawn="0"/>
        </p:nvGrpSpPr>
        <p:grpSpPr bwMode="auto">
          <a:xfrm>
            <a:off x="500034" y="1571612"/>
            <a:ext cx="8143932" cy="5000660"/>
          </a:xfrm>
        </p:grpSpPr>
        <p:sp>
          <p:nvSpPr>
            <p:cNvPr id="0" name="" hidden="0"/>
            <p:cNvSpPr/>
            <p:nvPr isPhoto="0" userDrawn="0"/>
          </p:nvSpPr>
          <p:spPr bwMode="auto">
            <a:xfrm>
              <a:off x="0" y="0"/>
              <a:ext cx="8143932" cy="658487"/>
            </a:xfrm>
            <a:prstGeom prst="roundRect">
              <a:avLst>
                <a:gd name="adj" fmla="val 16667"/>
              </a:avLst>
            </a:prstGeom>
            <a:solidFill>
              <a:schemeClr val="accent5">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8580" tIns="68580" rIns="68580" bIns="68580" numCol="1" spcCol="1270" anchor="ctr" anchorCtr="0">
              <a:noAutofit/>
            </a:bodyPr>
            <a:lstStyle/>
            <a:p>
              <a:pPr lvl="0" algn="just" defTabSz="800100">
                <a:lnSpc>
                  <a:spcPct val="100000"/>
                </a:lnSpc>
                <a:spcBef>
                  <a:spcPts val="0"/>
                </a:spcBef>
                <a:spcAft>
                  <a:spcPts val="600"/>
                </a:spcAft>
                <a:defRPr/>
              </a:pPr>
              <a:r>
                <a:rPr lang="es-ES" sz="1800" b="1" i="0"/>
                <a:t>Duración del cargo</a:t>
              </a:r>
              <a:endParaRPr lang="es-ES" sz="1800" i="0"/>
            </a:p>
          </p:txBody>
        </p:sp>
        <p:sp>
          <p:nvSpPr>
            <p:cNvPr id="0" name="" hidden="0"/>
            <p:cNvSpPr/>
            <p:nvPr isPhoto="0" userDrawn="0"/>
          </p:nvSpPr>
          <p:spPr bwMode="auto">
            <a:xfrm>
              <a:off x="0" y="783875"/>
              <a:ext cx="8143932" cy="2852971"/>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58570" tIns="22860" rIns="128016" bIns="22860" numCol="1" spcCol="1270" anchor="t" anchorCtr="0">
              <a:noAutofit/>
            </a:bodyPr>
            <a:lstStyle/>
            <a:p>
              <a:pPr marL="171450" lvl="1" indent="-171450" algn="just" defTabSz="800100">
                <a:lnSpc>
                  <a:spcPct val="100000"/>
                </a:lnSpc>
                <a:spcBef>
                  <a:spcPts val="0"/>
                </a:spcBef>
                <a:spcAft>
                  <a:spcPts val="600"/>
                </a:spcAft>
                <a:buChar char="••"/>
                <a:defRPr/>
              </a:pPr>
              <a:r>
                <a:rPr lang="es-ES" sz="1800"/>
                <a:t>El cargo no es permanente sino temporal.</a:t>
              </a:r>
              <a:endParaRPr lang="es-ES" sz="1800" i="1"/>
            </a:p>
            <a:p>
              <a:pPr marL="171450" lvl="1" indent="-171450" algn="just" defTabSz="800100">
                <a:lnSpc>
                  <a:spcPct val="100000"/>
                </a:lnSpc>
                <a:spcBef>
                  <a:spcPts val="0"/>
                </a:spcBef>
                <a:spcAft>
                  <a:spcPts val="600"/>
                </a:spcAft>
                <a:buChar char="••"/>
                <a:defRPr/>
              </a:pPr>
              <a:r>
                <a:rPr lang="es-ES" sz="1800"/>
                <a:t>Estatuto </a:t>
              </a:r>
              <a:r>
                <a:rPr lang="es-ES" sz="1800"/>
                <a:t> precisa e</a:t>
              </a:r>
              <a:r>
                <a:rPr lang="es-ES" sz="1800"/>
                <a:t>l término por el cual son elegidos. </a:t>
              </a:r>
              <a:endParaRPr lang="es-ES" sz="1800"/>
            </a:p>
            <a:p>
              <a:pPr marL="171450" lvl="1" indent="-171450" algn="just" defTabSz="800100">
                <a:lnSpc>
                  <a:spcPct val="100000"/>
                </a:lnSpc>
                <a:spcBef>
                  <a:spcPts val="0"/>
                </a:spcBef>
                <a:spcAft>
                  <a:spcPts val="600"/>
                </a:spcAft>
                <a:buChar char="••"/>
                <a:defRPr/>
              </a:pPr>
              <a:r>
                <a:rPr lang="es-ES" sz="1800"/>
                <a:t>Máximo de 3 ejercicios. </a:t>
              </a:r>
              <a:endParaRPr lang="es-ES" sz="1800"/>
            </a:p>
            <a:p>
              <a:pPr marL="171450" lvl="1" indent="-171450" algn="just" defTabSz="800100">
                <a:lnSpc>
                  <a:spcPct val="100000"/>
                </a:lnSpc>
                <a:spcBef>
                  <a:spcPts val="0"/>
                </a:spcBef>
                <a:spcAft>
                  <a:spcPts val="600"/>
                </a:spcAft>
                <a:buChar char="••"/>
                <a:defRPr/>
              </a:pPr>
              <a:r>
                <a:rPr lang="es-ES" sz="1800"/>
                <a:t>Cualquier Director puede ser reelegido indefinidamente. </a:t>
              </a:r>
              <a:endParaRPr lang="es-ES" sz="1800"/>
            </a:p>
            <a:p>
              <a:pPr marL="171450" lvl="1" indent="-171450" algn="just" defTabSz="800100">
                <a:lnSpc>
                  <a:spcPct val="100000"/>
                </a:lnSpc>
                <a:spcBef>
                  <a:spcPts val="0"/>
                </a:spcBef>
                <a:spcAft>
                  <a:spcPts val="600"/>
                </a:spcAft>
                <a:buChar char="••"/>
                <a:defRPr/>
              </a:pPr>
              <a:r>
                <a:rPr lang="es-ES" sz="1800"/>
                <a:t>Elección a cargo del Consejo de Vigilancia </a:t>
              </a:r>
              <a:r>
                <a:rPr lang="es-ES" sz="1800"/>
                <a:t> </a:t>
              </a:r>
              <a:r>
                <a:rPr lang="es-ES" sz="1800"/>
                <a:t>duración en el cargo puede extenderse hasta los 5 años (art. 281, inciso d). </a:t>
              </a:r>
              <a:endParaRPr lang="es-ES" sz="1800"/>
            </a:p>
            <a:p>
              <a:pPr marL="171450" lvl="1" indent="-171450" algn="just" defTabSz="800100">
                <a:lnSpc>
                  <a:spcPct val="100000"/>
                </a:lnSpc>
                <a:spcBef>
                  <a:spcPts val="0"/>
                </a:spcBef>
                <a:spcAft>
                  <a:spcPts val="600"/>
                </a:spcAft>
                <a:buChar char="••"/>
                <a:defRPr/>
              </a:pPr>
              <a:r>
                <a:rPr lang="es-ES" sz="1800"/>
                <a:t>Plazo: es común para todos, sin perjuicio de que el estatuto puede prever renovaciones parciales. </a:t>
              </a:r>
              <a:endParaRPr lang="es-ES" sz="1800"/>
            </a:p>
          </p:txBody>
        </p:sp>
        <p:sp>
          <p:nvSpPr>
            <p:cNvPr id="0" name="" hidden="0"/>
            <p:cNvSpPr/>
            <p:nvPr isPhoto="0" userDrawn="0"/>
          </p:nvSpPr>
          <p:spPr bwMode="auto">
            <a:xfrm>
              <a:off x="0" y="3512750"/>
              <a:ext cx="8143932" cy="592375"/>
            </a:xfrm>
            <a:prstGeom prst="roundRect">
              <a:avLst>
                <a:gd name="adj" fmla="val 16667"/>
              </a:avLst>
            </a:prstGeom>
            <a:solidFill>
              <a:schemeClr val="accent5">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8580" tIns="68580" rIns="68580" bIns="68580" numCol="1" spcCol="1270" anchor="ctr" anchorCtr="0">
              <a:noAutofit/>
            </a:bodyPr>
            <a:lstStyle/>
            <a:p>
              <a:pPr lvl="0" algn="just" defTabSz="800100">
                <a:lnSpc>
                  <a:spcPct val="100000"/>
                </a:lnSpc>
                <a:spcBef>
                  <a:spcPts val="0"/>
                </a:spcBef>
                <a:spcAft>
                  <a:spcPts val="600"/>
                </a:spcAft>
                <a:defRPr/>
              </a:pPr>
              <a:r>
                <a:rPr lang="es-ES" sz="1800" b="1" i="0"/>
                <a:t>Silencio del estatuto</a:t>
              </a:r>
              <a:endParaRPr/>
            </a:p>
          </p:txBody>
        </p:sp>
        <p:sp>
          <p:nvSpPr>
            <p:cNvPr id="0" name="" hidden="0"/>
            <p:cNvSpPr/>
            <p:nvPr isPhoto="0" userDrawn="0"/>
          </p:nvSpPr>
          <p:spPr bwMode="auto">
            <a:xfrm>
              <a:off x="0" y="4105127"/>
              <a:ext cx="8143932" cy="894240"/>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58570" tIns="22860" rIns="128016" bIns="22860" numCol="1" spcCol="1270" anchor="t" anchorCtr="0">
              <a:noAutofit/>
            </a:bodyPr>
            <a:lstStyle/>
            <a:p>
              <a:pPr marL="171450" lvl="1" indent="-171450" algn="just" defTabSz="800100">
                <a:lnSpc>
                  <a:spcPct val="100000"/>
                </a:lnSpc>
                <a:spcBef>
                  <a:spcPts val="0"/>
                </a:spcBef>
                <a:spcAft>
                  <a:spcPts val="600"/>
                </a:spcAft>
                <a:buChar char="••"/>
                <a:defRPr/>
              </a:pPr>
              <a:r>
                <a:rPr lang="es-ES" sz="1800"/>
                <a:t>Se entiende que el término previsto es el máximo autorizado.</a:t>
              </a:r>
              <a:endParaRPr lang="es-ES" sz="18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 name="1 Título" hidden="0"/>
          <p:cNvSpPr txBox="1"/>
          <p:nvPr isPhoto="0" userDrawn="0"/>
        </p:nvSpPr>
        <p:spPr bwMode="auto">
          <a:xfrm>
            <a:off x="285750" y="285750"/>
            <a:ext cx="8534400" cy="758825"/>
          </a:xfrm>
          <a:prstGeom prst="rect">
            <a:avLst/>
          </a:prstGeom>
          <a:noFill/>
          <a:ln w="9525">
            <a:noFill/>
            <a:miter lim="800000"/>
            <a:headEnd/>
            <a:tailEnd/>
          </a:ln>
        </p:spPr>
        <p:txBody>
          <a:bodyPr anchor="b"/>
          <a:lstStyle/>
          <a:p>
            <a:pPr>
              <a:defRPr/>
            </a:pPr>
            <a:r>
              <a:rPr lang="es-ES" sz="2300" b="1">
                <a:solidFill>
                  <a:srgbClr val="7B9899"/>
                </a:solidFill>
                <a:latin typeface="+mj-lt"/>
                <a:ea typeface="+mj-ea"/>
                <a:cs typeface="+mj-cs"/>
              </a:rPr>
              <a:t>Artículo 259. Renuncia de Directores</a:t>
            </a:r>
            <a:endParaRPr/>
          </a:p>
        </p:txBody>
      </p:sp>
      <p:grpSp>
        <p:nvGrpSpPr>
          <p:cNvPr id="6" name="5 Diagrama" hidden="0"/>
          <p:cNvGrpSpPr/>
          <p:nvPr isPhoto="0" userDrawn="0"/>
        </p:nvGrpSpPr>
        <p:grpSpPr bwMode="auto">
          <a:xfrm>
            <a:off x="428596" y="571480"/>
            <a:ext cx="8143932" cy="5000660"/>
          </a:xfrm>
        </p:grpSpPr>
        <p:sp>
          <p:nvSpPr>
            <p:cNvPr id="0" name="" hidden="0"/>
            <p:cNvSpPr/>
            <p:nvPr isPhoto="0" userDrawn="0"/>
          </p:nvSpPr>
          <p:spPr bwMode="auto">
            <a:xfrm>
              <a:off x="0" y="1036183"/>
              <a:ext cx="8143932" cy="1755792"/>
            </a:xfrm>
            <a:prstGeom prst="roundRect">
              <a:avLst>
                <a:gd name="adj" fmla="val 16667"/>
              </a:avLst>
            </a:prstGeom>
            <a:solidFill>
              <a:schemeClr val="accent6">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8580" tIns="68580" rIns="68580" bIns="68580" numCol="1" spcCol="1270" anchor="ctr" anchorCtr="0">
              <a:noAutofit/>
            </a:bodyPr>
            <a:lstStyle/>
            <a:p>
              <a:pPr lvl="0" algn="just" defTabSz="800100">
                <a:lnSpc>
                  <a:spcPct val="100000"/>
                </a:lnSpc>
                <a:spcBef>
                  <a:spcPts val="0"/>
                </a:spcBef>
                <a:spcAft>
                  <a:spcPts val="600"/>
                </a:spcAft>
                <a:defRPr/>
              </a:pPr>
              <a:r>
                <a:rPr lang="es-ES" sz="1800" b="0" i="1"/>
                <a:t>El directorio deberá aceptar la renuncia del director, en la 1º reunión que celebre después de presentada siempre que no afectare su funcionamiento regular y no fuere dolosa o intempestiva, lo que deberá constar en el acta pertinente. De lo contrario, el renunciante debe continuar en funciones hasta tanto la próxima asamblea se pronuncie.</a:t>
              </a:r>
              <a:endParaRPr lang="es-ES" sz="1800" i="1"/>
            </a:p>
          </p:txBody>
        </p:sp>
        <p:sp>
          <p:nvSpPr>
            <p:cNvPr id="0" name="" hidden="0"/>
            <p:cNvSpPr/>
            <p:nvPr isPhoto="0" userDrawn="0"/>
          </p:nvSpPr>
          <p:spPr bwMode="auto">
            <a:xfrm>
              <a:off x="0" y="2981707"/>
              <a:ext cx="8143932" cy="1194481"/>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58570" tIns="22860" rIns="128016" bIns="22860" numCol="1" spcCol="1270" anchor="t" anchorCtr="0">
              <a:noAutofit/>
            </a:bodyPr>
            <a:lstStyle/>
            <a:p>
              <a:pPr marL="171450" lvl="1" indent="-171450" algn="just" defTabSz="800100">
                <a:lnSpc>
                  <a:spcPct val="100000"/>
                </a:lnSpc>
                <a:spcBef>
                  <a:spcPts val="0"/>
                </a:spcBef>
                <a:spcAft>
                  <a:spcPts val="600"/>
                </a:spcAft>
                <a:buChar char="••"/>
                <a:defRPr/>
              </a:pPr>
              <a:endParaRPr lang="es-ES" sz="1800" i="1"/>
            </a:p>
          </p:txBody>
        </p:sp>
      </p:grpSp>
      <p:grpSp>
        <p:nvGrpSpPr>
          <p:cNvPr id="4" name="3 Diagrama" hidden="0"/>
          <p:cNvGrpSpPr/>
          <p:nvPr isPhoto="0" userDrawn="0"/>
        </p:nvGrpSpPr>
        <p:grpSpPr bwMode="auto">
          <a:xfrm>
            <a:off x="428596" y="2571744"/>
            <a:ext cx="8143932" cy="5000660"/>
          </a:xfrm>
        </p:grpSpPr>
        <p:sp>
          <p:nvSpPr>
            <p:cNvPr id="0" name="" hidden="0"/>
            <p:cNvSpPr/>
            <p:nvPr isPhoto="0" userDrawn="0"/>
          </p:nvSpPr>
          <p:spPr bwMode="auto">
            <a:xfrm>
              <a:off x="0" y="1227729"/>
              <a:ext cx="8143932" cy="723703"/>
            </a:xfrm>
            <a:prstGeom prst="roundRect">
              <a:avLst>
                <a:gd name="adj" fmla="val 16667"/>
              </a:avLst>
            </a:prstGeom>
            <a:solidFill>
              <a:schemeClr val="accent6">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8580" tIns="68580" rIns="68580" bIns="68580" numCol="1" spcCol="1270" anchor="ctr" anchorCtr="0">
              <a:noAutofit/>
            </a:bodyPr>
            <a:lstStyle/>
            <a:p>
              <a:pPr lvl="0" algn="just" defTabSz="800100">
                <a:lnSpc>
                  <a:spcPct val="100000"/>
                </a:lnSpc>
                <a:spcBef>
                  <a:spcPts val="0"/>
                </a:spcBef>
                <a:spcAft>
                  <a:spcPts val="600"/>
                </a:spcAft>
                <a:defRPr/>
              </a:pPr>
              <a:r>
                <a:rPr lang="es-ES" sz="1800" b="1"/>
                <a:t>Efectos</a:t>
              </a:r>
              <a:endParaRPr lang="es-ES" sz="1800" b="1" i="1"/>
            </a:p>
          </p:txBody>
        </p:sp>
        <p:sp>
          <p:nvSpPr>
            <p:cNvPr id="0" name="" hidden="0"/>
            <p:cNvSpPr/>
            <p:nvPr isPhoto="0" userDrawn="0"/>
          </p:nvSpPr>
          <p:spPr bwMode="auto">
            <a:xfrm>
              <a:off x="0" y="2138975"/>
              <a:ext cx="8143932" cy="1446412"/>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58570" tIns="22860" rIns="128016" bIns="22860" numCol="1" spcCol="1270" anchor="t" anchorCtr="0">
              <a:noAutofit/>
            </a:bodyPr>
            <a:lstStyle/>
            <a:p>
              <a:pPr marL="171450" lvl="1" indent="-171450" algn="just" defTabSz="800100">
                <a:lnSpc>
                  <a:spcPct val="100000"/>
                </a:lnSpc>
                <a:spcBef>
                  <a:spcPts val="0"/>
                </a:spcBef>
                <a:spcAft>
                  <a:spcPts val="600"/>
                </a:spcAft>
                <a:buChar char="••"/>
                <a:defRPr/>
              </a:pPr>
              <a:r>
                <a:rPr lang="es-ES" sz="1800"/>
                <a:t>Frente a la sociedad desde que es aceptada y frente a 3eros desde su inscripción ante el RP (sea de la renuncia o la designación de su reemplazante).</a:t>
              </a:r>
              <a:endParaRPr lang="es-ES" sz="1800" i="1"/>
            </a:p>
            <a:p>
              <a:pPr marL="171450" lvl="1" indent="-171450" algn="just" defTabSz="800100">
                <a:lnSpc>
                  <a:spcPct val="100000"/>
                </a:lnSpc>
                <a:spcBef>
                  <a:spcPts val="0"/>
                </a:spcBef>
                <a:spcAft>
                  <a:spcPts val="600"/>
                </a:spcAft>
                <a:buChar char="••"/>
                <a:defRPr/>
              </a:pPr>
              <a:r>
                <a:rPr lang="es-ES" sz="1800"/>
                <a:t>La aceptación de la renuncia no implica aprobación de la gestión o la extinción de la responsabilidad del renunciante.</a:t>
              </a:r>
              <a:endParaRPr lang="es-ES" sz="1800" i="1"/>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8434" name="1 Título" hidden="0"/>
          <p:cNvSpPr>
            <a:spLocks noGrp="1"/>
          </p:cNvSpPr>
          <p:nvPr isPhoto="0" userDrawn="0">
            <p:ph type="title" hasCustomPrompt="0"/>
          </p:nvPr>
        </p:nvSpPr>
        <p:spPr bwMode="auto"/>
        <p:txBody>
          <a:bodyPr/>
          <a:lstStyle/>
          <a:p>
            <a:pPr algn="l">
              <a:defRPr/>
            </a:pPr>
            <a:r>
              <a:rPr lang="es-ES" sz="2600" b="1">
                <a:solidFill>
                  <a:srgbClr val="7B9899"/>
                </a:solidFill>
              </a:rPr>
              <a:t>Incumbencia de los administradores societarios </a:t>
            </a:r>
            <a:endParaRPr/>
          </a:p>
        </p:txBody>
      </p:sp>
      <p:grpSp>
        <p:nvGrpSpPr>
          <p:cNvPr id="5" name="4 Diagrama" hidden="0"/>
          <p:cNvGrpSpPr/>
          <p:nvPr isPhoto="0" userDrawn="0"/>
        </p:nvGrpSpPr>
        <p:grpSpPr bwMode="auto">
          <a:xfrm>
            <a:off x="571472" y="1611314"/>
            <a:ext cx="7929618" cy="4675206"/>
          </a:xfrm>
        </p:grpSpPr>
        <p:sp>
          <p:nvSpPr>
            <p:cNvPr id="0" name="" hidden="0"/>
            <p:cNvSpPr/>
            <p:nvPr isPhoto="0" userDrawn="0"/>
          </p:nvSpPr>
          <p:spPr bwMode="auto">
            <a:xfrm>
              <a:off x="0" y="281822"/>
              <a:ext cx="7929618" cy="708750"/>
            </a:xfrm>
            <a:prstGeom prst="rect">
              <a:avLst/>
            </a:prstGeom>
            <a:solidFill>
              <a:schemeClr val="lt1">
                <a:hueOff val="0"/>
                <a:satOff val="0"/>
                <a:lumOff val="0"/>
                <a:alphaOff val="0"/>
                <a:alpha val="90000"/>
              </a:schemeClr>
            </a:solidFill>
            <a:ln w="11429" cap="flat" cmpd="sng" algn="ctr">
              <a:solidFill>
                <a:schemeClr val="accent1">
                  <a:hueOff val="0"/>
                  <a:satOff val="0"/>
                  <a:lumOff val="0"/>
                  <a:alphaOff val="0"/>
                </a:schemeClr>
              </a:solidFill>
              <a:prstDash val="sysDash"/>
            </a:ln>
            <a:effectLst/>
          </p:spPr>
          <p:style>
            <a:lnRef idx="2">
              <a:srgbClr val="000000"/>
            </a:lnRef>
            <a:fillRef idx="1">
              <a:srgbClr val="000000"/>
            </a:fillRef>
            <a:effectRef idx="0">
              <a:srgbClr val="000000"/>
            </a:effectRef>
            <a:fontRef idx="minor"/>
          </p:style>
          <p:txBody>
            <a:bodyPr spcFirstLastPara="0" vert="horz" wrap="square" lIns="615426" tIns="374904" rIns="615426" bIns="113792" numCol="1" spcCol="1270" anchor="t" anchorCtr="0">
              <a:noAutofit/>
            </a:bodyPr>
            <a:lstStyle/>
            <a:p>
              <a:pPr marL="171450" lvl="1" indent="-171450" algn="l" defTabSz="711200">
                <a:lnSpc>
                  <a:spcPct val="90000"/>
                </a:lnSpc>
                <a:spcBef>
                  <a:spcPts val="0"/>
                </a:spcBef>
                <a:spcAft>
                  <a:spcPts val="0"/>
                </a:spcAft>
                <a:buChar char="••"/>
                <a:defRPr/>
              </a:pPr>
              <a:r>
                <a:rPr lang="es-ES" sz="1600"/>
                <a:t>Realización de las operaciones de las actividades que integran el OS.</a:t>
              </a:r>
              <a:endParaRPr lang="es-ES" sz="1600"/>
            </a:p>
          </p:txBody>
        </p:sp>
        <p:sp>
          <p:nvSpPr>
            <p:cNvPr id="0" name="" hidden="0"/>
            <p:cNvSpPr/>
            <p:nvPr isPhoto="0" userDrawn="0"/>
          </p:nvSpPr>
          <p:spPr bwMode="auto">
            <a:xfrm>
              <a:off x="396480" y="16142"/>
              <a:ext cx="5550732" cy="531360"/>
            </a:xfrm>
            <a:prstGeom prst="roundRect">
              <a:avLst>
                <a:gd name="adj" fmla="val 16667"/>
              </a:avLst>
            </a:prstGeom>
            <a:solidFill>
              <a:schemeClr val="accent1">
                <a:hueOff val="0"/>
                <a:satOff val="0"/>
                <a:lumOff val="0"/>
                <a:alphaOff val="0"/>
              </a:schemeClr>
            </a:solidFill>
            <a:ln w="11429" cap="flat" cmpd="sng" algn="ctr">
              <a:solidFill>
                <a:schemeClr val="lt1">
                  <a:hueOff val="0"/>
                  <a:satOff val="0"/>
                  <a:lumOff val="0"/>
                  <a:alphaOff val="0"/>
                </a:schemeClr>
              </a:solidFill>
              <a:prstDash val="sysDash"/>
            </a:ln>
            <a:effectLst/>
          </p:spPr>
          <p:style>
            <a:lnRef idx="2">
              <a:srgbClr val="000000"/>
            </a:lnRef>
            <a:fillRef idx="1">
              <a:srgbClr val="000000"/>
            </a:fillRef>
            <a:effectRef idx="0">
              <a:srgbClr val="000000"/>
            </a:effectRef>
            <a:fontRef idx="minor">
              <a:schemeClr val="lt1"/>
            </a:fontRef>
          </p:style>
          <p:txBody>
            <a:bodyPr spcFirstLastPara="0" vert="horz" wrap="square" lIns="209803" tIns="0" rIns="209803" bIns="0" numCol="1" spcCol="1270" anchor="ctr" anchorCtr="0">
              <a:noAutofit/>
            </a:bodyPr>
            <a:lstStyle/>
            <a:p>
              <a:pPr lvl="0" algn="l" defTabSz="711200">
                <a:lnSpc>
                  <a:spcPct val="90000"/>
                </a:lnSpc>
                <a:spcBef>
                  <a:spcPts val="0"/>
                </a:spcBef>
                <a:spcAft>
                  <a:spcPts val="0"/>
                </a:spcAft>
                <a:defRPr/>
              </a:pPr>
              <a:r>
                <a:rPr lang="es-ES" sz="1600" b="1"/>
                <a:t>Gestión Operativa</a:t>
              </a:r>
              <a:endParaRPr lang="es-ES" sz="1600" b="1"/>
            </a:p>
          </p:txBody>
        </p:sp>
        <p:sp>
          <p:nvSpPr>
            <p:cNvPr id="0" name="" hidden="0"/>
            <p:cNvSpPr/>
            <p:nvPr isPhoto="0" userDrawn="0"/>
          </p:nvSpPr>
          <p:spPr bwMode="auto">
            <a:xfrm>
              <a:off x="0" y="1353452"/>
              <a:ext cx="7929618" cy="708750"/>
            </a:xfrm>
            <a:prstGeom prst="rect">
              <a:avLst/>
            </a:prstGeom>
            <a:solidFill>
              <a:schemeClr val="lt1">
                <a:hueOff val="0"/>
                <a:satOff val="0"/>
                <a:lumOff val="0"/>
                <a:alphaOff val="0"/>
                <a:alpha val="90000"/>
              </a:schemeClr>
            </a:solidFill>
            <a:ln w="11429" cap="flat" cmpd="sng" algn="ctr">
              <a:solidFill>
                <a:schemeClr val="accent1">
                  <a:hueOff val="0"/>
                  <a:satOff val="0"/>
                  <a:lumOff val="0"/>
                  <a:alphaOff val="0"/>
                </a:schemeClr>
              </a:solidFill>
              <a:prstDash val="sysDash"/>
            </a:ln>
            <a:effectLst/>
          </p:spPr>
          <p:style>
            <a:lnRef idx="2">
              <a:srgbClr val="000000"/>
            </a:lnRef>
            <a:fillRef idx="1">
              <a:srgbClr val="000000"/>
            </a:fillRef>
            <a:effectRef idx="0">
              <a:srgbClr val="000000"/>
            </a:effectRef>
            <a:fontRef idx="minor"/>
          </p:style>
          <p:txBody>
            <a:bodyPr spcFirstLastPara="0" vert="horz" wrap="square" lIns="615426" tIns="374904" rIns="615426" bIns="113792" numCol="1" spcCol="1270" anchor="t" anchorCtr="0">
              <a:noAutofit/>
            </a:bodyPr>
            <a:lstStyle/>
            <a:p>
              <a:pPr marL="171450" lvl="1" indent="-171450" algn="l" defTabSz="711200">
                <a:lnSpc>
                  <a:spcPct val="90000"/>
                </a:lnSpc>
                <a:spcBef>
                  <a:spcPts val="0"/>
                </a:spcBef>
                <a:spcAft>
                  <a:spcPts val="0"/>
                </a:spcAft>
                <a:buChar char="••"/>
                <a:defRPr/>
              </a:pPr>
              <a:r>
                <a:rPr lang="es-ES" sz="1600"/>
                <a:t>Organización, conservación y desarrollo de la empresa.</a:t>
              </a:r>
              <a:endParaRPr lang="es-ES" sz="1600"/>
            </a:p>
          </p:txBody>
        </p:sp>
        <p:sp>
          <p:nvSpPr>
            <p:cNvPr id="0" name="" hidden="0"/>
            <p:cNvSpPr/>
            <p:nvPr isPhoto="0" userDrawn="0"/>
          </p:nvSpPr>
          <p:spPr bwMode="auto">
            <a:xfrm>
              <a:off x="396480" y="1087772"/>
              <a:ext cx="5550732" cy="531360"/>
            </a:xfrm>
            <a:prstGeom prst="roundRect">
              <a:avLst>
                <a:gd name="adj" fmla="val 16667"/>
              </a:avLst>
            </a:prstGeom>
            <a:solidFill>
              <a:schemeClr val="accent1">
                <a:hueOff val="0"/>
                <a:satOff val="0"/>
                <a:lumOff val="0"/>
                <a:alphaOff val="0"/>
              </a:schemeClr>
            </a:solidFill>
            <a:ln w="11429" cap="flat" cmpd="sng" algn="ctr">
              <a:solidFill>
                <a:schemeClr val="lt1">
                  <a:hueOff val="0"/>
                  <a:satOff val="0"/>
                  <a:lumOff val="0"/>
                  <a:alphaOff val="0"/>
                </a:schemeClr>
              </a:solidFill>
              <a:prstDash val="sysDash"/>
            </a:ln>
            <a:effectLst/>
          </p:spPr>
          <p:style>
            <a:lnRef idx="2">
              <a:srgbClr val="000000"/>
            </a:lnRef>
            <a:fillRef idx="1">
              <a:srgbClr val="000000"/>
            </a:fillRef>
            <a:effectRef idx="0">
              <a:srgbClr val="000000"/>
            </a:effectRef>
            <a:fontRef idx="minor">
              <a:schemeClr val="lt1"/>
            </a:fontRef>
          </p:style>
          <p:txBody>
            <a:bodyPr spcFirstLastPara="0" vert="horz" wrap="square" lIns="209803" tIns="0" rIns="209803" bIns="0" numCol="1" spcCol="1270" anchor="ctr" anchorCtr="0">
              <a:noAutofit/>
            </a:bodyPr>
            <a:lstStyle/>
            <a:p>
              <a:pPr lvl="0" algn="l" defTabSz="711200">
                <a:lnSpc>
                  <a:spcPct val="90000"/>
                </a:lnSpc>
                <a:spcBef>
                  <a:spcPts val="0"/>
                </a:spcBef>
                <a:spcAft>
                  <a:spcPts val="0"/>
                </a:spcAft>
                <a:defRPr/>
              </a:pPr>
              <a:r>
                <a:rPr lang="es-ES" sz="1600" b="1"/>
                <a:t>Gestión Empresaria</a:t>
              </a:r>
              <a:endParaRPr lang="es-ES" sz="1600" b="1"/>
            </a:p>
          </p:txBody>
        </p:sp>
        <p:sp>
          <p:nvSpPr>
            <p:cNvPr id="0" name="" hidden="0"/>
            <p:cNvSpPr/>
            <p:nvPr isPhoto="0" userDrawn="0"/>
          </p:nvSpPr>
          <p:spPr bwMode="auto">
            <a:xfrm>
              <a:off x="0" y="2425083"/>
              <a:ext cx="7929618" cy="935550"/>
            </a:xfrm>
            <a:prstGeom prst="rect">
              <a:avLst/>
            </a:prstGeom>
            <a:solidFill>
              <a:schemeClr val="lt1">
                <a:hueOff val="0"/>
                <a:satOff val="0"/>
                <a:lumOff val="0"/>
                <a:alphaOff val="0"/>
                <a:alpha val="90000"/>
              </a:schemeClr>
            </a:solidFill>
            <a:ln w="11429" cap="flat" cmpd="sng" algn="ctr">
              <a:solidFill>
                <a:schemeClr val="accent1">
                  <a:hueOff val="0"/>
                  <a:satOff val="0"/>
                  <a:lumOff val="0"/>
                  <a:alphaOff val="0"/>
                </a:schemeClr>
              </a:solidFill>
              <a:prstDash val="sysDash"/>
            </a:ln>
            <a:effectLst/>
          </p:spPr>
          <p:style>
            <a:lnRef idx="2">
              <a:srgbClr val="000000"/>
            </a:lnRef>
            <a:fillRef idx="1">
              <a:srgbClr val="000000"/>
            </a:fillRef>
            <a:effectRef idx="0">
              <a:srgbClr val="000000"/>
            </a:effectRef>
            <a:fontRef idx="minor"/>
          </p:style>
          <p:txBody>
            <a:bodyPr spcFirstLastPara="0" vert="horz" wrap="square" lIns="615426" tIns="374904" rIns="615426" bIns="113792" numCol="1" spcCol="1270" anchor="t" anchorCtr="0">
              <a:noAutofit/>
            </a:bodyPr>
            <a:lstStyle/>
            <a:p>
              <a:pPr marL="171450" lvl="1" indent="-171450" algn="l" defTabSz="711200">
                <a:lnSpc>
                  <a:spcPct val="90000"/>
                </a:lnSpc>
                <a:spcBef>
                  <a:spcPts val="0"/>
                </a:spcBef>
                <a:spcAft>
                  <a:spcPts val="0"/>
                </a:spcAft>
                <a:buChar char="••"/>
                <a:defRPr/>
              </a:pPr>
              <a:r>
                <a:rPr lang="es-ES" sz="1600"/>
                <a:t>Cumplimiento de las obligaciones contenidas en el estatuto y participación en el funcionamiento de la organización societaria.</a:t>
              </a:r>
              <a:endParaRPr lang="es-ES" sz="1600"/>
            </a:p>
          </p:txBody>
        </p:sp>
        <p:sp>
          <p:nvSpPr>
            <p:cNvPr id="0" name="" hidden="0"/>
            <p:cNvSpPr/>
            <p:nvPr isPhoto="0" userDrawn="0"/>
          </p:nvSpPr>
          <p:spPr bwMode="auto">
            <a:xfrm>
              <a:off x="396480" y="2159403"/>
              <a:ext cx="5550732" cy="531360"/>
            </a:xfrm>
            <a:prstGeom prst="roundRect">
              <a:avLst>
                <a:gd name="adj" fmla="val 16667"/>
              </a:avLst>
            </a:prstGeom>
            <a:solidFill>
              <a:schemeClr val="accent1">
                <a:hueOff val="0"/>
                <a:satOff val="0"/>
                <a:lumOff val="0"/>
                <a:alphaOff val="0"/>
              </a:schemeClr>
            </a:solidFill>
            <a:ln w="11429" cap="flat" cmpd="sng" algn="ctr">
              <a:solidFill>
                <a:schemeClr val="lt1">
                  <a:hueOff val="0"/>
                  <a:satOff val="0"/>
                  <a:lumOff val="0"/>
                  <a:alphaOff val="0"/>
                </a:schemeClr>
              </a:solidFill>
              <a:prstDash val="sysDash"/>
            </a:ln>
            <a:effectLst/>
          </p:spPr>
          <p:style>
            <a:lnRef idx="2">
              <a:srgbClr val="000000"/>
            </a:lnRef>
            <a:fillRef idx="1">
              <a:srgbClr val="000000"/>
            </a:fillRef>
            <a:effectRef idx="0">
              <a:srgbClr val="000000"/>
            </a:effectRef>
            <a:fontRef idx="minor">
              <a:schemeClr val="lt1"/>
            </a:fontRef>
          </p:style>
          <p:txBody>
            <a:bodyPr spcFirstLastPara="0" vert="horz" wrap="square" lIns="209803" tIns="0" rIns="209803" bIns="0" numCol="1" spcCol="1270" anchor="ctr" anchorCtr="0">
              <a:noAutofit/>
            </a:bodyPr>
            <a:lstStyle/>
            <a:p>
              <a:pPr lvl="0" algn="l" defTabSz="711200">
                <a:lnSpc>
                  <a:spcPct val="90000"/>
                </a:lnSpc>
                <a:spcBef>
                  <a:spcPts val="0"/>
                </a:spcBef>
                <a:spcAft>
                  <a:spcPts val="0"/>
                </a:spcAft>
                <a:defRPr/>
              </a:pPr>
              <a:r>
                <a:rPr lang="es-ES" sz="1600" b="1"/>
                <a:t>Cogestión Societaria</a:t>
              </a:r>
              <a:endParaRPr lang="es-ES" sz="1600" b="1"/>
            </a:p>
          </p:txBody>
        </p:sp>
        <p:sp>
          <p:nvSpPr>
            <p:cNvPr id="0" name="" hidden="0"/>
            <p:cNvSpPr/>
            <p:nvPr isPhoto="0" userDrawn="0"/>
          </p:nvSpPr>
          <p:spPr bwMode="auto">
            <a:xfrm>
              <a:off x="0" y="3723513"/>
              <a:ext cx="7929618" cy="935550"/>
            </a:xfrm>
            <a:prstGeom prst="rect">
              <a:avLst/>
            </a:prstGeom>
            <a:solidFill>
              <a:schemeClr val="lt1">
                <a:hueOff val="0"/>
                <a:satOff val="0"/>
                <a:lumOff val="0"/>
                <a:alphaOff val="0"/>
                <a:alpha val="90000"/>
              </a:schemeClr>
            </a:solidFill>
            <a:ln w="11429" cap="flat" cmpd="sng" algn="ctr">
              <a:solidFill>
                <a:schemeClr val="accent1">
                  <a:hueOff val="0"/>
                  <a:satOff val="0"/>
                  <a:lumOff val="0"/>
                  <a:alphaOff val="0"/>
                </a:schemeClr>
              </a:solidFill>
              <a:prstDash val="sysDash"/>
            </a:ln>
            <a:effectLst/>
          </p:spPr>
          <p:style>
            <a:lnRef idx="2">
              <a:srgbClr val="000000"/>
            </a:lnRef>
            <a:fillRef idx="1">
              <a:srgbClr val="000000"/>
            </a:fillRef>
            <a:effectRef idx="0">
              <a:srgbClr val="000000"/>
            </a:effectRef>
            <a:fontRef idx="minor"/>
          </p:style>
          <p:txBody>
            <a:bodyPr spcFirstLastPara="0" vert="horz" wrap="square" lIns="615426" tIns="374904" rIns="615426" bIns="113792" numCol="1" spcCol="1270" anchor="t" anchorCtr="0">
              <a:noAutofit/>
            </a:bodyPr>
            <a:lstStyle/>
            <a:p>
              <a:pPr marL="171450" lvl="1" indent="-171450" algn="l" defTabSz="711200">
                <a:lnSpc>
                  <a:spcPct val="90000"/>
                </a:lnSpc>
                <a:spcBef>
                  <a:spcPts val="0"/>
                </a:spcBef>
                <a:spcAft>
                  <a:spcPts val="0"/>
                </a:spcAft>
                <a:buChar char="••"/>
                <a:defRPr/>
              </a:pPr>
              <a:r>
                <a:rPr lang="es-ES" sz="1600"/>
                <a:t>Ejecución ante 3eros de actos jurídicos necesarios para el cumplimiento de la gestión operativa, gestión empresaria y cogestión societaria.</a:t>
              </a:r>
              <a:endParaRPr lang="es-ES" sz="1600"/>
            </a:p>
          </p:txBody>
        </p:sp>
        <p:sp>
          <p:nvSpPr>
            <p:cNvPr id="0" name="" hidden="0"/>
            <p:cNvSpPr/>
            <p:nvPr isPhoto="0" userDrawn="0"/>
          </p:nvSpPr>
          <p:spPr bwMode="auto">
            <a:xfrm>
              <a:off x="396480" y="3457833"/>
              <a:ext cx="5550732" cy="531360"/>
            </a:xfrm>
            <a:prstGeom prst="roundRect">
              <a:avLst>
                <a:gd name="adj" fmla="val 16667"/>
              </a:avLst>
            </a:prstGeom>
            <a:solidFill>
              <a:schemeClr val="accent1">
                <a:hueOff val="0"/>
                <a:satOff val="0"/>
                <a:lumOff val="0"/>
                <a:alphaOff val="0"/>
              </a:schemeClr>
            </a:solidFill>
            <a:ln w="11429" cap="flat" cmpd="sng" algn="ctr">
              <a:solidFill>
                <a:schemeClr val="lt1">
                  <a:hueOff val="0"/>
                  <a:satOff val="0"/>
                  <a:lumOff val="0"/>
                  <a:alphaOff val="0"/>
                </a:schemeClr>
              </a:solidFill>
              <a:prstDash val="sysDash"/>
            </a:ln>
            <a:effectLst/>
          </p:spPr>
          <p:style>
            <a:lnRef idx="2">
              <a:srgbClr val="000000"/>
            </a:lnRef>
            <a:fillRef idx="1">
              <a:srgbClr val="000000"/>
            </a:fillRef>
            <a:effectRef idx="0">
              <a:srgbClr val="000000"/>
            </a:effectRef>
            <a:fontRef idx="minor">
              <a:schemeClr val="lt1"/>
            </a:fontRef>
          </p:style>
          <p:txBody>
            <a:bodyPr spcFirstLastPara="0" vert="horz" wrap="square" lIns="209803" tIns="0" rIns="209803" bIns="0" numCol="1" spcCol="1270" anchor="ctr" anchorCtr="0">
              <a:noAutofit/>
            </a:bodyPr>
            <a:lstStyle/>
            <a:p>
              <a:pPr lvl="0" algn="l" defTabSz="711200">
                <a:lnSpc>
                  <a:spcPct val="90000"/>
                </a:lnSpc>
                <a:spcBef>
                  <a:spcPts val="0"/>
                </a:spcBef>
                <a:spcAft>
                  <a:spcPts val="0"/>
                </a:spcAft>
                <a:defRPr/>
              </a:pPr>
              <a:r>
                <a:rPr lang="es-ES" sz="1600" b="1"/>
                <a:t>Función de Representación</a:t>
              </a:r>
              <a:endParaRPr lang="es-ES" sz="1600" b="1"/>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 name="1 Título" hidden="0"/>
          <p:cNvSpPr txBox="1"/>
          <p:nvPr isPhoto="0" userDrawn="0"/>
        </p:nvSpPr>
        <p:spPr bwMode="auto">
          <a:xfrm>
            <a:off x="285750" y="285750"/>
            <a:ext cx="8534400" cy="758825"/>
          </a:xfrm>
          <a:prstGeom prst="rect">
            <a:avLst/>
          </a:prstGeom>
          <a:noFill/>
          <a:ln w="9525">
            <a:noFill/>
            <a:miter lim="800000"/>
            <a:headEnd/>
            <a:tailEnd/>
          </a:ln>
        </p:spPr>
        <p:txBody>
          <a:bodyPr anchor="b"/>
          <a:lstStyle/>
          <a:p>
            <a:pPr>
              <a:defRPr/>
            </a:pPr>
            <a:r>
              <a:rPr lang="es-ES" sz="2300" b="1">
                <a:solidFill>
                  <a:srgbClr val="7B9899"/>
                </a:solidFill>
                <a:latin typeface="+mj-lt"/>
                <a:ea typeface="+mj-ea"/>
                <a:cs typeface="+mj-cs"/>
              </a:rPr>
              <a:t>Artículo 258. Reemplazo de los Directores</a:t>
            </a:r>
            <a:endParaRPr/>
          </a:p>
        </p:txBody>
      </p:sp>
      <p:grpSp>
        <p:nvGrpSpPr>
          <p:cNvPr id="6" name="5 Diagrama" hidden="0"/>
          <p:cNvGrpSpPr/>
          <p:nvPr isPhoto="0" userDrawn="0"/>
        </p:nvGrpSpPr>
        <p:grpSpPr bwMode="auto">
          <a:xfrm>
            <a:off x="500034" y="1357298"/>
            <a:ext cx="8143932" cy="5000660"/>
          </a:xfrm>
        </p:grpSpPr>
        <p:sp>
          <p:nvSpPr>
            <p:cNvPr id="0" name="" hidden="0"/>
            <p:cNvSpPr/>
            <p:nvPr isPhoto="0" userDrawn="0"/>
          </p:nvSpPr>
          <p:spPr bwMode="auto">
            <a:xfrm>
              <a:off x="0" y="850048"/>
              <a:ext cx="8143932" cy="792623"/>
            </a:xfrm>
            <a:prstGeom prst="roundRect">
              <a:avLst>
                <a:gd name="adj" fmla="val 16667"/>
              </a:avLst>
            </a:prstGeom>
            <a:solidFill>
              <a:schemeClr val="accent6">
                <a:shade val="50000"/>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8580" tIns="68580" rIns="68580" bIns="68580" numCol="1" spcCol="1270" anchor="ctr" anchorCtr="0">
              <a:noAutofit/>
            </a:bodyPr>
            <a:lstStyle/>
            <a:p>
              <a:pPr lvl="0" algn="just" defTabSz="800100">
                <a:lnSpc>
                  <a:spcPct val="100000"/>
                </a:lnSpc>
                <a:spcBef>
                  <a:spcPts val="0"/>
                </a:spcBef>
                <a:spcAft>
                  <a:spcPts val="600"/>
                </a:spcAft>
                <a:defRPr/>
              </a:pPr>
              <a:r>
                <a:rPr lang="es-ES" sz="1800" b="1" i="0"/>
                <a:t>Reemplazo de los Directores</a:t>
              </a:r>
              <a:endParaRPr lang="es-ES" sz="1800" i="0"/>
            </a:p>
          </p:txBody>
        </p:sp>
        <p:sp>
          <p:nvSpPr>
            <p:cNvPr id="0" name="" hidden="0"/>
            <p:cNvSpPr/>
            <p:nvPr isPhoto="0" userDrawn="0"/>
          </p:nvSpPr>
          <p:spPr bwMode="auto">
            <a:xfrm>
              <a:off x="0" y="1907526"/>
              <a:ext cx="8143932" cy="2276979"/>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58570" tIns="22860" rIns="128016" bIns="22860" numCol="1" spcCol="1270" anchor="t" anchorCtr="0">
              <a:noAutofit/>
            </a:bodyPr>
            <a:lstStyle/>
            <a:p>
              <a:pPr marL="171450" lvl="1" indent="-171450" algn="just" defTabSz="800100">
                <a:lnSpc>
                  <a:spcPct val="100000"/>
                </a:lnSpc>
                <a:spcBef>
                  <a:spcPts val="0"/>
                </a:spcBef>
                <a:spcAft>
                  <a:spcPts val="600"/>
                </a:spcAft>
                <a:buChar char="••"/>
                <a:defRPr/>
              </a:pPr>
              <a:r>
                <a:rPr lang="es-ES" sz="1800" b="0" i="0"/>
                <a:t>El estatuto podrá establecer la elección de suplentes para subsanar la falta de los directores por cualquier causa. Esta previsión es obligatoria en las sociedades que prescinden de sindicatura.</a:t>
              </a:r>
              <a:endParaRPr lang="es-ES" sz="1800" i="0"/>
            </a:p>
            <a:p>
              <a:pPr marL="171450" lvl="1" indent="-171450" algn="just" defTabSz="800100">
                <a:lnSpc>
                  <a:spcPct val="100000"/>
                </a:lnSpc>
                <a:spcBef>
                  <a:spcPts val="0"/>
                </a:spcBef>
                <a:spcAft>
                  <a:spcPts val="600"/>
                </a:spcAft>
                <a:buChar char="••"/>
                <a:defRPr/>
              </a:pPr>
              <a:endParaRPr lang="es-ES" sz="1800" i="0"/>
            </a:p>
            <a:p>
              <a:pPr marL="171450" lvl="1" indent="-171450" algn="l" defTabSz="800100">
                <a:lnSpc>
                  <a:spcPct val="100000"/>
                </a:lnSpc>
                <a:spcBef>
                  <a:spcPts val="0"/>
                </a:spcBef>
                <a:spcAft>
                  <a:spcPts val="600"/>
                </a:spcAft>
                <a:buChar char="••"/>
                <a:defRPr/>
              </a:pPr>
              <a:r>
                <a:rPr lang="es-ES" sz="1800" b="0" i="0"/>
                <a:t>En caso de vacancia, los síndicos designarán el reemplazante hasta la reunión de la próxima asamblea, si el estatuto no prevé otra forma de nombramiento.</a:t>
              </a:r>
              <a:endParaRPr lang="es-ES" sz="1800" b="0" i="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 name="1 Título" hidden="0"/>
          <p:cNvSpPr txBox="1"/>
          <p:nvPr isPhoto="0" userDrawn="0"/>
        </p:nvSpPr>
        <p:spPr bwMode="auto">
          <a:xfrm>
            <a:off x="285750" y="285750"/>
            <a:ext cx="8534400" cy="758825"/>
          </a:xfrm>
          <a:prstGeom prst="rect">
            <a:avLst/>
          </a:prstGeom>
          <a:noFill/>
          <a:ln w="9525">
            <a:noFill/>
            <a:miter lim="800000"/>
            <a:headEnd/>
            <a:tailEnd/>
          </a:ln>
        </p:spPr>
        <p:txBody>
          <a:bodyPr anchor="b"/>
          <a:lstStyle/>
          <a:p>
            <a:pPr>
              <a:defRPr/>
            </a:pPr>
            <a:r>
              <a:rPr lang="es-ES" sz="2300" b="1">
                <a:solidFill>
                  <a:srgbClr val="7B9899"/>
                </a:solidFill>
                <a:latin typeface="+mj-lt"/>
                <a:ea typeface="+mj-ea"/>
                <a:cs typeface="+mj-cs"/>
              </a:rPr>
              <a:t>Funcionamiento del Directorio</a:t>
            </a:r>
            <a:endParaRPr/>
          </a:p>
        </p:txBody>
      </p:sp>
      <p:grpSp>
        <p:nvGrpSpPr>
          <p:cNvPr id="6" name="5 Diagrama" hidden="0"/>
          <p:cNvGrpSpPr/>
          <p:nvPr isPhoto="0" userDrawn="0"/>
        </p:nvGrpSpPr>
        <p:grpSpPr bwMode="auto">
          <a:xfrm>
            <a:off x="500033" y="1357297"/>
            <a:ext cx="8286807" cy="5286411"/>
            <a:chOff x="0" y="0"/>
            <a:chExt cx="8286807" cy="5286411"/>
          </a:xfrm>
        </p:grpSpPr>
        <p:sp>
          <p:nvSpPr>
            <p:cNvPr id="0" name="" hidden="0"/>
            <p:cNvSpPr/>
            <p:nvPr isPhoto="0" userDrawn="0"/>
          </p:nvSpPr>
          <p:spPr bwMode="auto">
            <a:xfrm>
              <a:off x="0" y="0"/>
              <a:ext cx="8286808" cy="475574"/>
            </a:xfrm>
            <a:prstGeom prst="roundRect">
              <a:avLst>
                <a:gd name="adj" fmla="val 16667"/>
              </a:avLst>
            </a:prstGeom>
            <a:solidFill>
              <a:schemeClr val="accent5">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0960" tIns="60960" rIns="60960" bIns="60960" numCol="1" spcCol="1270" anchor="ctr" anchorCtr="0">
              <a:noAutofit/>
            </a:bodyPr>
            <a:lstStyle/>
            <a:p>
              <a:pPr lvl="0" algn="just" defTabSz="711200">
                <a:lnSpc>
                  <a:spcPct val="100000"/>
                </a:lnSpc>
                <a:spcBef>
                  <a:spcPts val="0"/>
                </a:spcBef>
                <a:spcAft>
                  <a:spcPts val="600"/>
                </a:spcAft>
                <a:defRPr/>
              </a:pPr>
              <a:r>
                <a:rPr lang="es-ES" sz="1600" b="1"/>
                <a:t>Artículo 260 - Funcionamiento</a:t>
              </a:r>
              <a:endParaRPr lang="es-ES" sz="1600" i="0"/>
            </a:p>
          </p:txBody>
        </p:sp>
        <p:sp>
          <p:nvSpPr>
            <p:cNvPr id="0" name="" hidden="0"/>
            <p:cNvSpPr/>
            <p:nvPr isPhoto="0" userDrawn="0"/>
          </p:nvSpPr>
          <p:spPr bwMode="auto">
            <a:xfrm>
              <a:off x="0" y="563434"/>
              <a:ext cx="8286808" cy="716688"/>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63106" tIns="20320" rIns="113792" bIns="20320" numCol="1" spcCol="1270" anchor="t" anchorCtr="0">
              <a:noAutofit/>
            </a:bodyPr>
            <a:lstStyle/>
            <a:p>
              <a:pPr marL="171450" lvl="1" indent="-171450" algn="l" defTabSz="711200">
                <a:lnSpc>
                  <a:spcPct val="100000"/>
                </a:lnSpc>
                <a:spcBef>
                  <a:spcPts val="0"/>
                </a:spcBef>
                <a:spcAft>
                  <a:spcPts val="600"/>
                </a:spcAft>
                <a:buChar char="••"/>
                <a:defRPr/>
              </a:pPr>
              <a:r>
                <a:rPr lang="es-ES" sz="1600" i="0"/>
                <a:t>ESTATUTO </a:t>
              </a:r>
              <a:r>
                <a:rPr lang="es-ES" sz="1600" i="0"/>
                <a:t></a:t>
              </a:r>
              <a:r>
                <a:rPr lang="es-ES" sz="1600" i="0"/>
                <a:t> reglamenta la constitución y funcionamiento.</a:t>
              </a:r>
              <a:endParaRPr lang="es-ES" sz="1600" i="0"/>
            </a:p>
          </p:txBody>
        </p:sp>
        <p:sp>
          <p:nvSpPr>
            <p:cNvPr id="0" name="" hidden="0"/>
            <p:cNvSpPr/>
            <p:nvPr isPhoto="0" userDrawn="0"/>
          </p:nvSpPr>
          <p:spPr bwMode="auto">
            <a:xfrm>
              <a:off x="0" y="1076863"/>
              <a:ext cx="8286808" cy="460695"/>
            </a:xfrm>
            <a:prstGeom prst="roundRect">
              <a:avLst>
                <a:gd name="adj" fmla="val 16667"/>
              </a:avLst>
            </a:prstGeom>
            <a:solidFill>
              <a:schemeClr val="accent5">
                <a:hueOff val="-2510283"/>
                <a:satOff val="20547"/>
                <a:lumOff val="-3333"/>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0960" tIns="60960" rIns="60960" bIns="60960" numCol="1" spcCol="1270" anchor="ctr" anchorCtr="0">
              <a:noAutofit/>
            </a:bodyPr>
            <a:lstStyle/>
            <a:p>
              <a:pPr lvl="0" algn="l" defTabSz="711200">
                <a:lnSpc>
                  <a:spcPct val="100000"/>
                </a:lnSpc>
                <a:spcBef>
                  <a:spcPts val="0"/>
                </a:spcBef>
                <a:spcAft>
                  <a:spcPts val="600"/>
                </a:spcAft>
                <a:defRPr/>
              </a:pPr>
              <a:r>
                <a:rPr lang="es-ES" sz="1600" b="1"/>
                <a:t>Artículo 267 - Reuniones del directorio</a:t>
              </a:r>
              <a:endParaRPr lang="es-ES" sz="1600"/>
            </a:p>
          </p:txBody>
        </p:sp>
        <p:sp>
          <p:nvSpPr>
            <p:cNvPr id="0" name="" hidden="0"/>
            <p:cNvSpPr/>
            <p:nvPr isPhoto="0" userDrawn="0"/>
          </p:nvSpPr>
          <p:spPr bwMode="auto">
            <a:xfrm>
              <a:off x="0" y="1581324"/>
              <a:ext cx="8286808" cy="645840"/>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63106" tIns="20320" rIns="113792" bIns="20320" numCol="1" spcCol="1270" anchor="t" anchorCtr="0">
              <a:noAutofit/>
            </a:bodyPr>
            <a:lstStyle/>
            <a:p>
              <a:pPr marL="171450" lvl="1" indent="-171450" algn="just" defTabSz="711200">
                <a:lnSpc>
                  <a:spcPct val="100000"/>
                </a:lnSpc>
                <a:spcBef>
                  <a:spcPts val="0"/>
                </a:spcBef>
                <a:spcAft>
                  <a:spcPts val="600"/>
                </a:spcAft>
                <a:buChar char="••"/>
                <a:defRPr/>
              </a:pPr>
              <a:r>
                <a:rPr lang="es-ES" sz="1600" i="0"/>
                <a:t>Una vez cada 3 meses salvo que el estatuto exigiere mayor numero de reuniones</a:t>
              </a:r>
              <a:r>
                <a:rPr lang="es-ES" sz="1600" b="0" i="0"/>
                <a:t>, sin perjuicio de las que se pudieren celebrar por pedido de cualquier director. </a:t>
              </a:r>
              <a:endParaRPr lang="es-ES" sz="1600" i="0"/>
            </a:p>
          </p:txBody>
        </p:sp>
        <p:sp>
          <p:nvSpPr>
            <p:cNvPr id="0" name="" hidden="0"/>
            <p:cNvSpPr/>
            <p:nvPr isPhoto="0" userDrawn="0"/>
          </p:nvSpPr>
          <p:spPr bwMode="auto">
            <a:xfrm>
              <a:off x="0" y="2270637"/>
              <a:ext cx="8286808" cy="359469"/>
            </a:xfrm>
            <a:prstGeom prst="roundRect">
              <a:avLst>
                <a:gd name="adj" fmla="val 16667"/>
              </a:avLst>
            </a:prstGeom>
            <a:solidFill>
              <a:schemeClr val="accent2"/>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0960" tIns="60960" rIns="60960" bIns="60960" numCol="1" spcCol="1270" anchor="ctr" anchorCtr="0">
              <a:noAutofit/>
            </a:bodyPr>
            <a:lstStyle/>
            <a:p>
              <a:pPr lvl="0" algn="just" defTabSz="711200">
                <a:lnSpc>
                  <a:spcPct val="100000"/>
                </a:lnSpc>
                <a:spcBef>
                  <a:spcPts val="0"/>
                </a:spcBef>
                <a:spcAft>
                  <a:spcPts val="600"/>
                </a:spcAft>
                <a:defRPr/>
              </a:pPr>
              <a:r>
                <a:rPr lang="es-ES" sz="1600" b="1"/>
                <a:t>Convocatoria</a:t>
              </a:r>
              <a:endParaRPr lang="es-ES" sz="1600" i="1"/>
            </a:p>
          </p:txBody>
        </p:sp>
        <p:sp>
          <p:nvSpPr>
            <p:cNvPr id="0" name="" hidden="0"/>
            <p:cNvSpPr/>
            <p:nvPr isPhoto="0" userDrawn="0"/>
          </p:nvSpPr>
          <p:spPr bwMode="auto">
            <a:xfrm>
              <a:off x="0" y="2684643"/>
              <a:ext cx="8286808" cy="2601767"/>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63106" tIns="20320" rIns="113792" bIns="20320" numCol="1" spcCol="1270" anchor="t" anchorCtr="0">
              <a:noAutofit/>
            </a:bodyPr>
            <a:lstStyle/>
            <a:p>
              <a:pPr marL="171450" lvl="1" indent="-171450" algn="l" defTabSz="711200">
                <a:lnSpc>
                  <a:spcPct val="90000"/>
                </a:lnSpc>
                <a:spcBef>
                  <a:spcPts val="0"/>
                </a:spcBef>
                <a:spcAft>
                  <a:spcPts val="0"/>
                </a:spcAft>
                <a:buChar char="••"/>
                <a:defRPr/>
              </a:pPr>
              <a:r>
                <a:rPr lang="es-ES" sz="1600"/>
                <a:t>Presidente del Directorio </a:t>
              </a:r>
              <a:r>
                <a:rPr lang="es-ES" sz="1600"/>
                <a:t> a pedido de</a:t>
              </a:r>
              <a:r>
                <a:rPr lang="es-ES" sz="1600"/>
                <a:t> cualquiera de los Directores</a:t>
              </a:r>
              <a:endParaRPr lang="es-ES" sz="1600" i="1"/>
            </a:p>
            <a:p>
              <a:pPr marL="171450" lvl="1" indent="-171450" algn="l" defTabSz="711200">
                <a:lnSpc>
                  <a:spcPct val="90000"/>
                </a:lnSpc>
                <a:spcBef>
                  <a:spcPts val="0"/>
                </a:spcBef>
                <a:spcAft>
                  <a:spcPts val="0"/>
                </a:spcAft>
                <a:buChar char="••"/>
                <a:defRPr/>
              </a:pPr>
              <a:r>
                <a:rPr lang="es-ES" sz="1600"/>
                <a:t>Convocar a todos los directores y al sindico para reunirse dentro del 5º día de recibido el pedido. Se debe llevar libro de actas. </a:t>
              </a:r>
              <a:endParaRPr lang="es-ES" sz="1600" i="1"/>
            </a:p>
            <a:p>
              <a:pPr marL="171450" lvl="1" indent="-171450" algn="l" defTabSz="711200">
                <a:lnSpc>
                  <a:spcPct val="90000"/>
                </a:lnSpc>
                <a:spcBef>
                  <a:spcPts val="0"/>
                </a:spcBef>
                <a:spcAft>
                  <a:spcPts val="0"/>
                </a:spcAft>
                <a:buChar char="••"/>
                <a:defRPr/>
              </a:pPr>
              <a:r>
                <a:rPr lang="es-ES" sz="1600"/>
                <a:t>Si no convoca </a:t>
              </a:r>
              <a:r>
                <a:rPr lang="es-ES" sz="1600"/>
                <a:t> </a:t>
              </a:r>
              <a:r>
                <a:rPr lang="es-ES" sz="1600"/>
                <a:t>incurre un supuesto de responsabilidad y la puede hacer cualquiera de los restantes directores. </a:t>
              </a:r>
              <a:endParaRPr lang="es-ES" sz="1600"/>
            </a:p>
            <a:p>
              <a:pPr marL="171450" lvl="1" indent="-171450" algn="l" defTabSz="711200">
                <a:lnSpc>
                  <a:spcPct val="90000"/>
                </a:lnSpc>
                <a:spcBef>
                  <a:spcPts val="0"/>
                </a:spcBef>
                <a:spcAft>
                  <a:spcPts val="0"/>
                </a:spcAft>
                <a:buChar char="••"/>
                <a:defRPr/>
              </a:pPr>
              <a:r>
                <a:rPr lang="es-ES" sz="1600"/>
                <a:t>Síndicos </a:t>
              </a:r>
              <a:r>
                <a:rPr lang="es-ES" sz="1600"/>
                <a:t> </a:t>
              </a:r>
              <a:r>
                <a:rPr lang="es-ES" sz="1600"/>
                <a:t>también pueden convocar (art. 294, inc. 9). </a:t>
              </a:r>
              <a:endParaRPr lang="es-ES" sz="1600"/>
            </a:p>
            <a:p>
              <a:pPr marL="171450" lvl="1" indent="-171450" algn="l" defTabSz="711200">
                <a:lnSpc>
                  <a:spcPct val="90000"/>
                </a:lnSpc>
                <a:spcBef>
                  <a:spcPts val="0"/>
                </a:spcBef>
                <a:spcAft>
                  <a:spcPts val="0"/>
                </a:spcAft>
                <a:buChar char="••"/>
                <a:defRPr/>
              </a:pPr>
              <a:r>
                <a:rPr lang="es-ES" sz="1600"/>
                <a:t>Contenido</a:t>
              </a:r>
              <a:endParaRPr lang="es-ES" sz="1600"/>
            </a:p>
            <a:p>
              <a:pPr marL="171450" lvl="1" indent="-171450" algn="l" defTabSz="711200">
                <a:lnSpc>
                  <a:spcPct val="90000"/>
                </a:lnSpc>
                <a:spcBef>
                  <a:spcPts val="0"/>
                </a:spcBef>
                <a:spcAft>
                  <a:spcPts val="0"/>
                </a:spcAft>
                <a:buChar char="••"/>
                <a:defRPr/>
              </a:pPr>
              <a:r>
                <a:rPr lang="es-ES" sz="1600"/>
                <a:t>Hacerse por cualquier medio que garantice su conocimiento efectivo a todos los directores y síndicos. </a:t>
              </a:r>
              <a:endParaRPr lang="es-ES" sz="16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 name="1 Título" hidden="0"/>
          <p:cNvSpPr txBox="1"/>
          <p:nvPr isPhoto="0" userDrawn="0"/>
        </p:nvSpPr>
        <p:spPr bwMode="auto">
          <a:xfrm>
            <a:off x="285750" y="285750"/>
            <a:ext cx="8534400" cy="758825"/>
          </a:xfrm>
          <a:prstGeom prst="rect">
            <a:avLst/>
          </a:prstGeom>
          <a:noFill/>
          <a:ln w="9525">
            <a:noFill/>
            <a:miter lim="800000"/>
            <a:headEnd/>
            <a:tailEnd/>
          </a:ln>
        </p:spPr>
        <p:txBody>
          <a:bodyPr anchor="b"/>
          <a:lstStyle/>
          <a:p>
            <a:pPr>
              <a:defRPr/>
            </a:pPr>
            <a:r>
              <a:rPr lang="es-ES" sz="2300" b="1">
                <a:solidFill>
                  <a:srgbClr val="7B9899"/>
                </a:solidFill>
                <a:latin typeface="+mj-lt"/>
                <a:ea typeface="+mj-ea"/>
                <a:cs typeface="+mj-cs"/>
              </a:rPr>
              <a:t>Funcionamiento del Directorio</a:t>
            </a:r>
            <a:endParaRPr/>
          </a:p>
        </p:txBody>
      </p:sp>
      <p:grpSp>
        <p:nvGrpSpPr>
          <p:cNvPr id="6" name="5 Diagrama" hidden="0"/>
          <p:cNvGrpSpPr/>
          <p:nvPr isPhoto="0" userDrawn="0"/>
        </p:nvGrpSpPr>
        <p:grpSpPr bwMode="auto">
          <a:xfrm>
            <a:off x="357158" y="1571612"/>
            <a:ext cx="8501122" cy="5000660"/>
          </a:xfrm>
        </p:grpSpPr>
        <p:sp>
          <p:nvSpPr>
            <p:cNvPr id="0" name="" hidden="0"/>
            <p:cNvSpPr/>
            <p:nvPr isPhoto="0" userDrawn="0"/>
          </p:nvSpPr>
          <p:spPr bwMode="auto">
            <a:xfrm>
              <a:off x="0" y="0"/>
              <a:ext cx="8501122" cy="460858"/>
            </a:xfrm>
            <a:prstGeom prst="roundRect">
              <a:avLst>
                <a:gd name="adj" fmla="val 16667"/>
              </a:avLst>
            </a:prstGeom>
            <a:solidFill>
              <a:schemeClr val="accent4"/>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0960" tIns="60960" rIns="60960" bIns="60960" numCol="1" spcCol="1270" anchor="ctr" anchorCtr="0">
              <a:noAutofit/>
            </a:bodyPr>
            <a:lstStyle/>
            <a:p>
              <a:pPr lvl="0" algn="just" defTabSz="711200">
                <a:lnSpc>
                  <a:spcPct val="100000"/>
                </a:lnSpc>
                <a:spcBef>
                  <a:spcPts val="0"/>
                </a:spcBef>
                <a:spcAft>
                  <a:spcPts val="600"/>
                </a:spcAft>
                <a:defRPr/>
              </a:pPr>
              <a:r>
                <a:rPr lang="es-ES" sz="1600" b="1"/>
                <a:t>Lugar de reunión</a:t>
              </a:r>
              <a:endParaRPr lang="es-ES" sz="1600" i="0"/>
            </a:p>
          </p:txBody>
        </p:sp>
        <p:sp>
          <p:nvSpPr>
            <p:cNvPr id="0" name="" hidden="0"/>
            <p:cNvSpPr/>
            <p:nvPr isPhoto="0" userDrawn="0"/>
          </p:nvSpPr>
          <p:spPr bwMode="auto">
            <a:xfrm>
              <a:off x="0" y="491622"/>
              <a:ext cx="8501122" cy="722827"/>
            </a:xfrm>
            <a:prstGeom prst="rect">
              <a:avLst/>
            </a:prstGeom>
            <a:solidFill>
              <a:schemeClr val="bg1"/>
            </a:solid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69911" tIns="20320" rIns="113792" bIns="20320" numCol="1" spcCol="1270" anchor="t" anchorCtr="0">
              <a:noAutofit/>
            </a:bodyPr>
            <a:lstStyle/>
            <a:p>
              <a:pPr marL="171450" lvl="1" indent="-171450" algn="l" defTabSz="711200">
                <a:lnSpc>
                  <a:spcPct val="90000"/>
                </a:lnSpc>
                <a:spcBef>
                  <a:spcPts val="0"/>
                </a:spcBef>
                <a:spcAft>
                  <a:spcPts val="0"/>
                </a:spcAft>
                <a:buChar char="••"/>
                <a:defRPr/>
              </a:pPr>
              <a:r>
                <a:rPr lang="es-ES" sz="1600"/>
                <a:t>Regla general: sede social, donde funcionen la administración y el gobierno de la sociedad en caso de que no esté previsto en el estatuto.  Excepciones.</a:t>
              </a:r>
              <a:endParaRPr/>
            </a:p>
          </p:txBody>
        </p:sp>
        <p:sp>
          <p:nvSpPr>
            <p:cNvPr id="0" name="" hidden="0"/>
            <p:cNvSpPr/>
            <p:nvPr isPhoto="0" userDrawn="0"/>
          </p:nvSpPr>
          <p:spPr bwMode="auto">
            <a:xfrm>
              <a:off x="0" y="1104702"/>
              <a:ext cx="8501122" cy="460858"/>
            </a:xfrm>
            <a:prstGeom prst="roundRect">
              <a:avLst>
                <a:gd name="adj" fmla="val 16667"/>
              </a:avLst>
            </a:prstGeom>
            <a:solidFill>
              <a:schemeClr val="accent3">
                <a:hueOff val="-3163842"/>
                <a:satOff val="-2079"/>
                <a:lumOff val="-4052"/>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0960" tIns="60960" rIns="60960" bIns="60960" numCol="1" spcCol="1270" anchor="ctr" anchorCtr="0">
              <a:noAutofit/>
            </a:bodyPr>
            <a:lstStyle/>
            <a:p>
              <a:pPr lvl="0" algn="just" defTabSz="711200">
                <a:lnSpc>
                  <a:spcPct val="100000"/>
                </a:lnSpc>
                <a:spcBef>
                  <a:spcPts val="0"/>
                </a:spcBef>
                <a:spcAft>
                  <a:spcPts val="600"/>
                </a:spcAft>
                <a:defRPr/>
              </a:pPr>
              <a:r>
                <a:rPr lang="es-ES" sz="1600" b="1" i="0"/>
                <a:t>Quórum</a:t>
              </a:r>
              <a:endParaRPr lang="es-ES" sz="1600" i="0"/>
            </a:p>
          </p:txBody>
        </p:sp>
        <p:sp>
          <p:nvSpPr>
            <p:cNvPr id="0" name="" hidden="0"/>
            <p:cNvSpPr/>
            <p:nvPr isPhoto="0" userDrawn="0"/>
          </p:nvSpPr>
          <p:spPr bwMode="auto">
            <a:xfrm>
              <a:off x="0" y="1660200"/>
              <a:ext cx="8501122" cy="722827"/>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69911" tIns="20320" rIns="113792" bIns="20320" numCol="1" spcCol="1270" anchor="t" anchorCtr="0">
              <a:noAutofit/>
            </a:bodyPr>
            <a:lstStyle/>
            <a:p>
              <a:pPr marL="171450" lvl="1" indent="-171450" algn="just" defTabSz="711200">
                <a:lnSpc>
                  <a:spcPct val="100000"/>
                </a:lnSpc>
                <a:spcBef>
                  <a:spcPts val="0"/>
                </a:spcBef>
                <a:spcAft>
                  <a:spcPts val="600"/>
                </a:spcAft>
                <a:buChar char="••"/>
                <a:defRPr/>
              </a:pPr>
              <a:r>
                <a:rPr lang="es-ES" sz="1600" i="0"/>
                <a:t>No podrá ser inferior a la mayoría absoluta de sus miembros.</a:t>
              </a:r>
              <a:endParaRPr lang="es-ES" sz="1600" i="0"/>
            </a:p>
          </p:txBody>
        </p:sp>
        <p:sp>
          <p:nvSpPr>
            <p:cNvPr id="0" name="" hidden="0"/>
            <p:cNvSpPr/>
            <p:nvPr isPhoto="0" userDrawn="0"/>
          </p:nvSpPr>
          <p:spPr bwMode="auto">
            <a:xfrm>
              <a:off x="0" y="2060776"/>
              <a:ext cx="8501122" cy="410763"/>
            </a:xfrm>
            <a:prstGeom prst="roundRect">
              <a:avLst>
                <a:gd name="adj" fmla="val 16667"/>
              </a:avLst>
            </a:prstGeom>
            <a:solidFill>
              <a:schemeClr val="accent3">
                <a:hueOff val="-6327683"/>
                <a:satOff val="-4157"/>
                <a:lumOff val="-8105"/>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0960" tIns="60960" rIns="60960" bIns="60960" numCol="1" spcCol="1270" anchor="ctr" anchorCtr="0">
              <a:noAutofit/>
            </a:bodyPr>
            <a:lstStyle/>
            <a:p>
              <a:pPr lvl="0" algn="just" defTabSz="711200">
                <a:lnSpc>
                  <a:spcPct val="100000"/>
                </a:lnSpc>
                <a:spcBef>
                  <a:spcPts val="0"/>
                </a:spcBef>
                <a:spcAft>
                  <a:spcPts val="600"/>
                </a:spcAft>
                <a:defRPr/>
              </a:pPr>
              <a:r>
                <a:rPr lang="es-ES" sz="1600" b="1" i="0"/>
                <a:t>Mayorías</a:t>
              </a:r>
              <a:endParaRPr lang="es-ES" sz="1600" b="1" i="0"/>
            </a:p>
          </p:txBody>
        </p:sp>
        <p:sp>
          <p:nvSpPr>
            <p:cNvPr id="0" name="" hidden="0"/>
            <p:cNvSpPr/>
            <p:nvPr isPhoto="0" userDrawn="0"/>
          </p:nvSpPr>
          <p:spPr bwMode="auto">
            <a:xfrm>
              <a:off x="0" y="2571726"/>
              <a:ext cx="8501122" cy="983250"/>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69911" tIns="20320" rIns="113792" bIns="20320" numCol="1" spcCol="1270" anchor="t" anchorCtr="0">
              <a:noAutofit/>
            </a:bodyPr>
            <a:lstStyle/>
            <a:p>
              <a:pPr marL="171450" lvl="1" indent="-171450" algn="just" defTabSz="711200">
                <a:lnSpc>
                  <a:spcPct val="100000"/>
                </a:lnSpc>
                <a:spcBef>
                  <a:spcPts val="0"/>
                </a:spcBef>
                <a:spcAft>
                  <a:spcPts val="600"/>
                </a:spcAft>
                <a:buChar char="••"/>
                <a:defRPr/>
              </a:pPr>
              <a:r>
                <a:rPr lang="es-ES" sz="1600" i="0"/>
                <a:t>Mayoría absoluta de sus integrantes, sin perjuicio de poder establecerse en el estatuto un régimen más riguroso (por ej. ¾ de votos que puedan emitirse, unanimidad, etc.), para que el Directorio pueda decidir válidamente sobre asuntos de significativa importancia.</a:t>
              </a:r>
              <a:endParaRPr lang="es-ES" sz="1600" i="0"/>
            </a:p>
          </p:txBody>
        </p:sp>
        <p:sp>
          <p:nvSpPr>
            <p:cNvPr id="0" name="" hidden="0"/>
            <p:cNvSpPr/>
            <p:nvPr isPhoto="0" userDrawn="0"/>
          </p:nvSpPr>
          <p:spPr bwMode="auto">
            <a:xfrm>
              <a:off x="0" y="3705122"/>
              <a:ext cx="8501122" cy="402068"/>
            </a:xfrm>
            <a:prstGeom prst="roundRect">
              <a:avLst>
                <a:gd name="adj" fmla="val 16667"/>
              </a:avLst>
            </a:prstGeom>
            <a:solidFill>
              <a:schemeClr val="accent3">
                <a:hueOff val="-9491525"/>
                <a:satOff val="-6236"/>
                <a:lumOff val="-12157"/>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0960" tIns="60960" rIns="60960" bIns="60960" numCol="1" spcCol="1270" anchor="ctr" anchorCtr="0">
              <a:noAutofit/>
            </a:bodyPr>
            <a:lstStyle/>
            <a:p>
              <a:pPr lvl="0" algn="just" defTabSz="711200">
                <a:lnSpc>
                  <a:spcPct val="100000"/>
                </a:lnSpc>
                <a:spcBef>
                  <a:spcPts val="0"/>
                </a:spcBef>
                <a:spcAft>
                  <a:spcPts val="600"/>
                </a:spcAft>
                <a:defRPr/>
              </a:pPr>
              <a:r>
                <a:rPr lang="es-ES" sz="1600" b="1" i="0"/>
                <a:t>Asistencia del órgano fiscalizador</a:t>
              </a:r>
              <a:endParaRPr lang="es-ES" sz="1600" i="0"/>
            </a:p>
          </p:txBody>
        </p:sp>
        <p:sp>
          <p:nvSpPr>
            <p:cNvPr id="0" name="" hidden="0"/>
            <p:cNvSpPr/>
            <p:nvPr isPhoto="0" userDrawn="0"/>
          </p:nvSpPr>
          <p:spPr bwMode="auto">
            <a:xfrm>
              <a:off x="0" y="4172660"/>
              <a:ext cx="8501122" cy="828000"/>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69911" tIns="20320" rIns="113792" bIns="20320" numCol="1" spcCol="1270" anchor="t" anchorCtr="0">
              <a:noAutofit/>
            </a:bodyPr>
            <a:lstStyle/>
            <a:p>
              <a:pPr marL="171450" lvl="1" indent="-171450" algn="just" defTabSz="711200">
                <a:lnSpc>
                  <a:spcPct val="100000"/>
                </a:lnSpc>
                <a:spcBef>
                  <a:spcPts val="0"/>
                </a:spcBef>
                <a:spcAft>
                  <a:spcPts val="600"/>
                </a:spcAft>
                <a:buChar char="••"/>
                <a:defRPr/>
              </a:pPr>
              <a:r>
                <a:rPr lang="es-ES" sz="1600" i="0"/>
                <a:t>Por el art. 294, los síndicos deben asistir con voz pero sin voto a las reuniones de Directorio. Lo mismo para los integrantes del C. V. </a:t>
              </a:r>
              <a:endParaRPr lang="es-ES" sz="1600" i="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 name="1 Título" hidden="0"/>
          <p:cNvSpPr txBox="1"/>
          <p:nvPr isPhoto="0" userDrawn="0"/>
        </p:nvSpPr>
        <p:spPr bwMode="auto">
          <a:xfrm>
            <a:off x="285750" y="285750"/>
            <a:ext cx="8534400" cy="758825"/>
          </a:xfrm>
          <a:prstGeom prst="rect">
            <a:avLst/>
          </a:prstGeom>
          <a:noFill/>
          <a:ln w="9525">
            <a:noFill/>
            <a:miter lim="800000"/>
            <a:headEnd/>
            <a:tailEnd/>
          </a:ln>
        </p:spPr>
        <p:txBody>
          <a:bodyPr anchor="b"/>
          <a:lstStyle/>
          <a:p>
            <a:pPr>
              <a:defRPr/>
            </a:pPr>
            <a:r>
              <a:rPr lang="es-ES" sz="2300" b="1">
                <a:solidFill>
                  <a:srgbClr val="7B9899"/>
                </a:solidFill>
                <a:latin typeface="+mj-lt"/>
                <a:ea typeface="+mj-ea"/>
                <a:cs typeface="+mj-cs"/>
              </a:rPr>
              <a:t>Actas de reuniones de Directorio</a:t>
            </a:r>
            <a:endParaRPr/>
          </a:p>
        </p:txBody>
      </p:sp>
      <p:grpSp>
        <p:nvGrpSpPr>
          <p:cNvPr id="6" name="5 Diagrama" hidden="0"/>
          <p:cNvGrpSpPr/>
          <p:nvPr isPhoto="0" userDrawn="0"/>
        </p:nvGrpSpPr>
        <p:grpSpPr bwMode="auto">
          <a:xfrm>
            <a:off x="714348" y="1397000"/>
            <a:ext cx="7858180" cy="5032396"/>
          </a:xfrm>
        </p:grpSpPr>
        <p:sp>
          <p:nvSpPr>
            <p:cNvPr id="0" name="" hidden="0"/>
            <p:cNvSpPr/>
            <p:nvPr isPhoto="0" userDrawn="0"/>
          </p:nvSpPr>
          <p:spPr bwMode="auto">
            <a:xfrm>
              <a:off x="0" y="188237"/>
              <a:ext cx="7858180" cy="511319"/>
            </a:xfrm>
            <a:prstGeom prst="roundRect">
              <a:avLst>
                <a:gd name="adj" fmla="val 16667"/>
              </a:avLst>
            </a:prstGeom>
            <a:solidFill>
              <a:schemeClr val="accent1">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0960" tIns="60960" rIns="60960" bIns="60960" numCol="1" spcCol="1270" anchor="ctr" anchorCtr="0">
              <a:noAutofit/>
            </a:bodyPr>
            <a:lstStyle/>
            <a:p>
              <a:pPr lvl="0" algn="l" defTabSz="711200">
                <a:lnSpc>
                  <a:spcPct val="90000"/>
                </a:lnSpc>
                <a:spcBef>
                  <a:spcPts val="0"/>
                </a:spcBef>
                <a:spcAft>
                  <a:spcPts val="0"/>
                </a:spcAft>
                <a:defRPr/>
              </a:pPr>
              <a:r>
                <a:rPr lang="es-ES" sz="1600" b="1"/>
                <a:t>Acta de reunión</a:t>
              </a:r>
              <a:endParaRPr lang="es-ES" sz="1600" b="1"/>
            </a:p>
          </p:txBody>
        </p:sp>
        <p:sp>
          <p:nvSpPr>
            <p:cNvPr id="0" name="" hidden="0"/>
            <p:cNvSpPr/>
            <p:nvPr isPhoto="0" userDrawn="0"/>
          </p:nvSpPr>
          <p:spPr bwMode="auto">
            <a:xfrm>
              <a:off x="0" y="755300"/>
              <a:ext cx="7858180" cy="924315"/>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49497" tIns="20320" rIns="113792" bIns="20320" numCol="1" spcCol="1270" anchor="t" anchorCtr="0">
              <a:noAutofit/>
            </a:bodyPr>
            <a:lstStyle/>
            <a:p>
              <a:pPr marL="171450" lvl="1" indent="-171450" algn="l" defTabSz="711200">
                <a:lnSpc>
                  <a:spcPct val="90000"/>
                </a:lnSpc>
                <a:spcBef>
                  <a:spcPts val="0"/>
                </a:spcBef>
                <a:spcAft>
                  <a:spcPts val="0"/>
                </a:spcAft>
                <a:buChar char="••"/>
                <a:defRPr/>
              </a:pPr>
              <a:r>
                <a:rPr lang="es-ES" sz="1600"/>
                <a:t>Acta de cada reunión de los cuerpos colegiados en un libro llevado a tal efecto, con las formalidades de los libros de comercio (art. 73). </a:t>
              </a:r>
              <a:endParaRPr lang="es-ES" sz="1600"/>
            </a:p>
            <a:p>
              <a:pPr marL="171450" lvl="1" indent="-171450" algn="l" defTabSz="711200">
                <a:lnSpc>
                  <a:spcPct val="90000"/>
                </a:lnSpc>
                <a:spcBef>
                  <a:spcPts val="0"/>
                </a:spcBef>
                <a:spcAft>
                  <a:spcPts val="0"/>
                </a:spcAft>
                <a:buChar char="••"/>
                <a:defRPr/>
              </a:pPr>
              <a:r>
                <a:rPr lang="es-ES" sz="1600"/>
                <a:t>Firmadas por todos los que asistieron a la reunión.</a:t>
              </a:r>
              <a:endParaRPr lang="es-ES" sz="1600"/>
            </a:p>
            <a:p>
              <a:pPr marL="171450" lvl="1" indent="-171450" algn="l" defTabSz="711200">
                <a:lnSpc>
                  <a:spcPct val="90000"/>
                </a:lnSpc>
                <a:spcBef>
                  <a:spcPts val="0"/>
                </a:spcBef>
                <a:spcAft>
                  <a:spcPts val="0"/>
                </a:spcAft>
                <a:buChar char="••"/>
                <a:defRPr/>
              </a:pPr>
              <a:r>
                <a:rPr lang="es-ES" sz="1600"/>
                <a:t>Confeccionarse mientras se celebra la misma (o una vez finalizada la reunión).</a:t>
              </a:r>
              <a:endParaRPr lang="es-ES" sz="1600"/>
            </a:p>
          </p:txBody>
        </p:sp>
        <p:sp>
          <p:nvSpPr>
            <p:cNvPr id="0" name="" hidden="0"/>
            <p:cNvSpPr/>
            <p:nvPr isPhoto="0" userDrawn="0"/>
          </p:nvSpPr>
          <p:spPr bwMode="auto">
            <a:xfrm>
              <a:off x="0" y="1849399"/>
              <a:ext cx="7858180" cy="511319"/>
            </a:xfrm>
            <a:prstGeom prst="roundRect">
              <a:avLst>
                <a:gd name="adj" fmla="val 16667"/>
              </a:avLst>
            </a:prstGeom>
            <a:solidFill>
              <a:schemeClr val="accent1">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0960" tIns="60960" rIns="60960" bIns="60960" numCol="1" spcCol="1270" anchor="ctr" anchorCtr="0">
              <a:noAutofit/>
            </a:bodyPr>
            <a:lstStyle/>
            <a:p>
              <a:pPr lvl="0" algn="l" defTabSz="711200">
                <a:lnSpc>
                  <a:spcPct val="90000"/>
                </a:lnSpc>
                <a:spcBef>
                  <a:spcPts val="0"/>
                </a:spcBef>
                <a:spcAft>
                  <a:spcPts val="0"/>
                </a:spcAft>
                <a:defRPr/>
              </a:pPr>
              <a:r>
                <a:rPr lang="es-ES" sz="1600" b="1"/>
                <a:t>Contenido</a:t>
              </a:r>
              <a:endParaRPr lang="es-ES" sz="1600" b="1"/>
            </a:p>
          </p:txBody>
        </p:sp>
        <p:sp>
          <p:nvSpPr>
            <p:cNvPr id="0" name="" hidden="0"/>
            <p:cNvSpPr/>
            <p:nvPr isPhoto="0" userDrawn="0"/>
          </p:nvSpPr>
          <p:spPr bwMode="auto">
            <a:xfrm>
              <a:off x="0" y="2408570"/>
              <a:ext cx="7858180" cy="1257330"/>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49497" tIns="20320" rIns="113792" bIns="20320" numCol="1" spcCol="1270" anchor="t" anchorCtr="0">
              <a:noAutofit/>
            </a:bodyPr>
            <a:lstStyle/>
            <a:p>
              <a:pPr marL="171450" lvl="1" indent="-171450" algn="l" defTabSz="711200">
                <a:lnSpc>
                  <a:spcPct val="90000"/>
                </a:lnSpc>
                <a:spcBef>
                  <a:spcPts val="0"/>
                </a:spcBef>
                <a:spcAft>
                  <a:spcPts val="0"/>
                </a:spcAft>
                <a:buChar char="••"/>
                <a:defRPr/>
              </a:pPr>
              <a:r>
                <a:rPr lang="es-ES" sz="1600"/>
                <a:t>Día, hora y lugar de reunión.</a:t>
              </a:r>
              <a:endParaRPr lang="es-ES" sz="1600"/>
            </a:p>
            <a:p>
              <a:pPr marL="171450" lvl="1" indent="-171450" algn="l" defTabSz="711200">
                <a:lnSpc>
                  <a:spcPct val="90000"/>
                </a:lnSpc>
                <a:spcBef>
                  <a:spcPts val="0"/>
                </a:spcBef>
                <a:spcAft>
                  <a:spcPts val="0"/>
                </a:spcAft>
                <a:buChar char="••"/>
                <a:defRPr/>
              </a:pPr>
              <a:r>
                <a:rPr lang="es-ES" sz="1600"/>
                <a:t>Detalle de los directores presentes y ausentes.</a:t>
              </a:r>
              <a:endParaRPr lang="es-ES" sz="1600"/>
            </a:p>
            <a:p>
              <a:pPr marL="171450" lvl="1" indent="-171450" algn="l" defTabSz="711200">
                <a:lnSpc>
                  <a:spcPct val="90000"/>
                </a:lnSpc>
                <a:spcBef>
                  <a:spcPts val="0"/>
                </a:spcBef>
                <a:spcAft>
                  <a:spcPts val="0"/>
                </a:spcAft>
                <a:buChar char="••"/>
                <a:defRPr/>
              </a:pPr>
              <a:r>
                <a:rPr lang="es-ES" sz="1600"/>
                <a:t>Miembros del órgano de fiscalización correspondiente en su caso.</a:t>
              </a:r>
              <a:endParaRPr lang="es-ES" sz="1600"/>
            </a:p>
            <a:p>
              <a:pPr marL="171450" lvl="1" indent="-171450" algn="l" defTabSz="711200">
                <a:lnSpc>
                  <a:spcPct val="90000"/>
                </a:lnSpc>
                <a:spcBef>
                  <a:spcPts val="0"/>
                </a:spcBef>
                <a:spcAft>
                  <a:spcPts val="0"/>
                </a:spcAft>
                <a:buChar char="••"/>
                <a:defRPr/>
              </a:pPr>
              <a:r>
                <a:rPr lang="es-ES" sz="1600"/>
                <a:t>Resumir manifestaciones hechas en la deliberación, formas de votaciones y sus resultados, con expresión completa de las decisiones adoptadas. </a:t>
              </a:r>
              <a:endParaRPr lang="es-ES" sz="1600"/>
            </a:p>
          </p:txBody>
        </p:sp>
        <p:sp>
          <p:nvSpPr>
            <p:cNvPr id="0" name="" hidden="0"/>
            <p:cNvSpPr/>
            <p:nvPr isPhoto="0" userDrawn="0"/>
          </p:nvSpPr>
          <p:spPr bwMode="auto">
            <a:xfrm>
              <a:off x="0" y="3665897"/>
              <a:ext cx="7858180" cy="511319"/>
            </a:xfrm>
            <a:prstGeom prst="roundRect">
              <a:avLst>
                <a:gd name="adj" fmla="val 16667"/>
              </a:avLst>
            </a:prstGeom>
            <a:solidFill>
              <a:schemeClr val="accent1">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0960" tIns="60960" rIns="60960" bIns="60960" numCol="1" spcCol="1270" anchor="ctr" anchorCtr="0">
              <a:noAutofit/>
            </a:bodyPr>
            <a:lstStyle/>
            <a:p>
              <a:pPr lvl="0" algn="l" defTabSz="711200">
                <a:lnSpc>
                  <a:spcPct val="90000"/>
                </a:lnSpc>
                <a:spcBef>
                  <a:spcPts val="0"/>
                </a:spcBef>
                <a:spcAft>
                  <a:spcPts val="0"/>
                </a:spcAft>
                <a:defRPr/>
              </a:pPr>
              <a:r>
                <a:rPr lang="es-ES" sz="1600" b="1"/>
                <a:t>Copia del acta </a:t>
              </a:r>
              <a:endParaRPr lang="es-ES" sz="1600" b="1"/>
            </a:p>
          </p:txBody>
        </p:sp>
        <p:sp>
          <p:nvSpPr>
            <p:cNvPr id="0" name="" hidden="0"/>
            <p:cNvSpPr/>
            <p:nvPr isPhoto="0" userDrawn="0"/>
          </p:nvSpPr>
          <p:spPr bwMode="auto">
            <a:xfrm>
              <a:off x="0" y="4367517"/>
              <a:ext cx="7858180" cy="655707"/>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49497" tIns="20320" rIns="113792" bIns="20320" numCol="1" spcCol="1270" anchor="t" anchorCtr="0">
              <a:noAutofit/>
            </a:bodyPr>
            <a:lstStyle/>
            <a:p>
              <a:pPr marL="171450" lvl="1" indent="-171450" algn="l" defTabSz="711200">
                <a:lnSpc>
                  <a:spcPct val="90000"/>
                </a:lnSpc>
                <a:spcBef>
                  <a:spcPts val="0"/>
                </a:spcBef>
                <a:spcAft>
                  <a:spcPts val="0"/>
                </a:spcAft>
                <a:buChar char="••"/>
                <a:defRPr/>
              </a:pPr>
              <a:r>
                <a:rPr lang="es-ES" sz="1600"/>
                <a:t>Rige art. 249 incluso en lo que respecta al derecho de los accionistas de obtener, a costa de los mismos, copia del acta de cada reunión.</a:t>
              </a:r>
              <a:endParaRPr lang="es-ES" sz="16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 name="1 Título" hidden="0"/>
          <p:cNvSpPr txBox="1"/>
          <p:nvPr isPhoto="0" userDrawn="0"/>
        </p:nvSpPr>
        <p:spPr bwMode="auto">
          <a:xfrm>
            <a:off x="285750" y="285750"/>
            <a:ext cx="8534400" cy="758825"/>
          </a:xfrm>
          <a:prstGeom prst="rect">
            <a:avLst/>
          </a:prstGeom>
          <a:noFill/>
          <a:ln w="9525">
            <a:noFill/>
            <a:miter lim="800000"/>
            <a:headEnd/>
            <a:tailEnd/>
          </a:ln>
        </p:spPr>
        <p:txBody>
          <a:bodyPr anchor="b"/>
          <a:lstStyle/>
          <a:p>
            <a:pPr>
              <a:defRPr/>
            </a:pPr>
            <a:r>
              <a:rPr lang="es-ES" sz="2300" b="1">
                <a:solidFill>
                  <a:srgbClr val="7B9899"/>
                </a:solidFill>
                <a:latin typeface="+mj-lt"/>
                <a:ea typeface="+mj-ea"/>
                <a:cs typeface="+mj-cs"/>
              </a:rPr>
              <a:t>Art. 268 - Representación en la SA</a:t>
            </a:r>
            <a:endParaRPr/>
          </a:p>
        </p:txBody>
      </p:sp>
      <p:grpSp>
        <p:nvGrpSpPr>
          <p:cNvPr id="6" name="5 Diagrama" hidden="0"/>
          <p:cNvGrpSpPr/>
          <p:nvPr isPhoto="0" userDrawn="0"/>
        </p:nvGrpSpPr>
        <p:grpSpPr bwMode="auto">
          <a:xfrm>
            <a:off x="285720" y="1397000"/>
            <a:ext cx="8572560" cy="5175272"/>
          </a:xfrm>
        </p:grpSpPr>
        <p:sp>
          <p:nvSpPr>
            <p:cNvPr id="0" name="" hidden="0"/>
            <p:cNvSpPr/>
            <p:nvPr isPhoto="0" userDrawn="0"/>
          </p:nvSpPr>
          <p:spPr bwMode="auto">
            <a:xfrm>
              <a:off x="285766" y="147408"/>
              <a:ext cx="8001027" cy="660362"/>
            </a:xfrm>
            <a:prstGeom prst="roundRect">
              <a:avLst>
                <a:gd name="adj" fmla="val 16667"/>
              </a:avLst>
            </a:prstGeom>
            <a:solidFill>
              <a:schemeClr val="accent2">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0960" tIns="60960" rIns="60960" bIns="60960" numCol="1" spcCol="1270" anchor="ctr" anchorCtr="0">
              <a:noAutofit/>
            </a:bodyPr>
            <a:lstStyle/>
            <a:p>
              <a:pPr lvl="0" algn="l" defTabSz="711200">
                <a:lnSpc>
                  <a:spcPct val="100000"/>
                </a:lnSpc>
                <a:spcBef>
                  <a:spcPts val="0"/>
                </a:spcBef>
                <a:spcAft>
                  <a:spcPts val="600"/>
                </a:spcAft>
                <a:defRPr/>
              </a:pPr>
              <a:r>
                <a:rPr lang="es-ES" sz="1600" b="1" i="0"/>
                <a:t>Presidente del Directorio</a:t>
              </a:r>
              <a:endParaRPr lang="es-ES" sz="1600"/>
            </a:p>
          </p:txBody>
        </p:sp>
        <p:sp>
          <p:nvSpPr>
            <p:cNvPr id="0" name="" hidden="0"/>
            <p:cNvSpPr/>
            <p:nvPr isPhoto="0" userDrawn="0"/>
          </p:nvSpPr>
          <p:spPr bwMode="auto">
            <a:xfrm>
              <a:off x="285766" y="983581"/>
              <a:ext cx="8001027" cy="595180"/>
            </a:xfrm>
            <a:prstGeom prst="roundRect">
              <a:avLst>
                <a:gd name="adj" fmla="val 16667"/>
              </a:avLst>
            </a:prstGeom>
            <a:solidFill>
              <a:schemeClr val="accent2">
                <a:hueOff val="2576456"/>
                <a:satOff val="-27551"/>
                <a:lumOff val="719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0960" tIns="60960" rIns="60960" bIns="60960" numCol="1" spcCol="1270" anchor="ctr" anchorCtr="0">
              <a:noAutofit/>
            </a:bodyPr>
            <a:lstStyle/>
            <a:p>
              <a:pPr lvl="0" algn="l" defTabSz="711200">
                <a:lnSpc>
                  <a:spcPct val="100000"/>
                </a:lnSpc>
                <a:spcBef>
                  <a:spcPts val="0"/>
                </a:spcBef>
                <a:spcAft>
                  <a:spcPts val="600"/>
                </a:spcAft>
                <a:defRPr/>
              </a:pPr>
              <a:r>
                <a:rPr lang="es-ES" sz="1600" b="1"/>
                <a:t>Alcance de la representación </a:t>
              </a:r>
              <a:endParaRPr lang="es-ES" sz="1600"/>
            </a:p>
          </p:txBody>
        </p:sp>
        <p:sp>
          <p:nvSpPr>
            <p:cNvPr id="0" name="" hidden="0"/>
            <p:cNvSpPr/>
            <p:nvPr isPhoto="0" userDrawn="0"/>
          </p:nvSpPr>
          <p:spPr bwMode="auto">
            <a:xfrm>
              <a:off x="0" y="1628812"/>
              <a:ext cx="8572560" cy="861120"/>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72179" tIns="20320" rIns="113792" bIns="20320" numCol="1" spcCol="1270" anchor="t" anchorCtr="0">
              <a:noAutofit/>
            </a:bodyPr>
            <a:lstStyle/>
            <a:p>
              <a:pPr marL="171450" lvl="1" indent="-171450" algn="l" defTabSz="711200">
                <a:lnSpc>
                  <a:spcPct val="100000"/>
                </a:lnSpc>
                <a:spcBef>
                  <a:spcPts val="0"/>
                </a:spcBef>
                <a:spcAft>
                  <a:spcPts val="600"/>
                </a:spcAft>
                <a:buChar char="••"/>
                <a:defRPr/>
              </a:pPr>
              <a:r>
                <a:rPr lang="es-ES" sz="1600"/>
                <a:t>No decide. Exterioriza y ejecuta una decisión ya adoptada.</a:t>
              </a:r>
              <a:endParaRPr lang="es-ES" sz="1600"/>
            </a:p>
          </p:txBody>
        </p:sp>
        <p:sp>
          <p:nvSpPr>
            <p:cNvPr id="0" name="" hidden="0"/>
            <p:cNvSpPr/>
            <p:nvPr isPhoto="0" userDrawn="0"/>
          </p:nvSpPr>
          <p:spPr bwMode="auto">
            <a:xfrm>
              <a:off x="285766" y="2055676"/>
              <a:ext cx="8001027" cy="581562"/>
            </a:xfrm>
            <a:prstGeom prst="roundRect">
              <a:avLst>
                <a:gd name="adj" fmla="val 16667"/>
              </a:avLst>
            </a:prstGeom>
            <a:solidFill>
              <a:schemeClr val="accent2">
                <a:hueOff val="5152912"/>
                <a:satOff val="-55102"/>
                <a:lumOff val="14379"/>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0960" tIns="60960" rIns="60960" bIns="60960" numCol="1" spcCol="1270" anchor="ctr" anchorCtr="0">
              <a:noAutofit/>
            </a:bodyPr>
            <a:lstStyle/>
            <a:p>
              <a:pPr lvl="0" algn="l" defTabSz="711200">
                <a:lnSpc>
                  <a:spcPct val="100000"/>
                </a:lnSpc>
                <a:spcBef>
                  <a:spcPts val="0"/>
                </a:spcBef>
                <a:spcAft>
                  <a:spcPts val="600"/>
                </a:spcAft>
                <a:defRPr/>
              </a:pPr>
              <a:r>
                <a:rPr lang="es-ES" sz="1600" b="1"/>
                <a:t>Directorio Colegiado</a:t>
              </a:r>
              <a:endParaRPr lang="es-ES" sz="1600" b="1"/>
            </a:p>
          </p:txBody>
        </p:sp>
        <p:sp>
          <p:nvSpPr>
            <p:cNvPr id="0" name="" hidden="0"/>
            <p:cNvSpPr/>
            <p:nvPr isPhoto="0" userDrawn="0"/>
          </p:nvSpPr>
          <p:spPr bwMode="auto">
            <a:xfrm>
              <a:off x="0" y="2639958"/>
              <a:ext cx="8572560" cy="861120"/>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72179" tIns="20320" rIns="113792" bIns="20320" numCol="1" spcCol="1270" anchor="t" anchorCtr="0">
              <a:noAutofit/>
            </a:bodyPr>
            <a:lstStyle/>
            <a:p>
              <a:pPr marL="171450" lvl="1" indent="-171450" algn="l" defTabSz="711200">
                <a:lnSpc>
                  <a:spcPct val="100000"/>
                </a:lnSpc>
                <a:spcBef>
                  <a:spcPts val="0"/>
                </a:spcBef>
                <a:spcAft>
                  <a:spcPts val="600"/>
                </a:spcAft>
                <a:buChar char="••"/>
                <a:defRPr/>
              </a:pPr>
              <a:r>
                <a:rPr lang="es-ES" sz="1600"/>
                <a:t>Elegir un vice que reemplazará al presidente en caso de ausencia o impedimento para ejercer la representación. </a:t>
              </a:r>
              <a:endParaRPr lang="es-ES" sz="1600"/>
            </a:p>
            <a:p>
              <a:pPr marL="171450" lvl="1" indent="-171450" algn="l" defTabSz="711200">
                <a:lnSpc>
                  <a:spcPct val="100000"/>
                </a:lnSpc>
                <a:spcBef>
                  <a:spcPts val="0"/>
                </a:spcBef>
                <a:spcAft>
                  <a:spcPts val="600"/>
                </a:spcAft>
                <a:buChar char="••"/>
                <a:defRPr/>
              </a:pPr>
              <a:r>
                <a:rPr lang="es-ES" sz="1600"/>
                <a:t>Designación </a:t>
              </a:r>
              <a:r>
                <a:rPr lang="es-ES" sz="1600"/>
                <a:t> </a:t>
              </a:r>
              <a:r>
                <a:rPr lang="es-ES" sz="1600"/>
                <a:t>se inscribe en el RP (art. 60).</a:t>
              </a:r>
              <a:endParaRPr lang="es-ES" sz="1600"/>
            </a:p>
          </p:txBody>
        </p:sp>
        <p:sp>
          <p:nvSpPr>
            <p:cNvPr id="0" name="" hidden="0"/>
            <p:cNvSpPr/>
            <p:nvPr isPhoto="0" userDrawn="0"/>
          </p:nvSpPr>
          <p:spPr bwMode="auto">
            <a:xfrm>
              <a:off x="285766" y="3583376"/>
              <a:ext cx="8001027" cy="570766"/>
            </a:xfrm>
            <a:prstGeom prst="roundRect">
              <a:avLst>
                <a:gd name="adj" fmla="val 16667"/>
              </a:avLst>
            </a:prstGeom>
            <a:solidFill>
              <a:schemeClr val="accent2">
                <a:hueOff val="7729367"/>
                <a:satOff val="-82653"/>
                <a:lumOff val="21569"/>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0960" tIns="60960" rIns="60960" bIns="60960" numCol="1" spcCol="1270" anchor="ctr" anchorCtr="0">
              <a:noAutofit/>
            </a:bodyPr>
            <a:lstStyle/>
            <a:p>
              <a:pPr lvl="0" algn="l" defTabSz="711200">
                <a:lnSpc>
                  <a:spcPct val="100000"/>
                </a:lnSpc>
                <a:spcBef>
                  <a:spcPts val="0"/>
                </a:spcBef>
                <a:spcAft>
                  <a:spcPts val="600"/>
                </a:spcAft>
                <a:defRPr/>
              </a:pPr>
              <a:r>
                <a:rPr lang="es-ES" sz="1600" b="1"/>
                <a:t>Director Suplente</a:t>
              </a:r>
              <a:endParaRPr lang="es-ES" sz="1600" b="1"/>
            </a:p>
          </p:txBody>
        </p:sp>
        <p:sp>
          <p:nvSpPr>
            <p:cNvPr id="0" name="" hidden="0"/>
            <p:cNvSpPr/>
            <p:nvPr isPhoto="0" userDrawn="0"/>
          </p:nvSpPr>
          <p:spPr bwMode="auto">
            <a:xfrm>
              <a:off x="0" y="4125871"/>
              <a:ext cx="8572560" cy="861120"/>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72179" tIns="20320" rIns="113792" bIns="20320" numCol="1" spcCol="1270" anchor="t" anchorCtr="0">
              <a:noAutofit/>
            </a:bodyPr>
            <a:lstStyle/>
            <a:p>
              <a:pPr marL="171450" lvl="1" indent="-171450" algn="l" defTabSz="711200">
                <a:lnSpc>
                  <a:spcPct val="100000"/>
                </a:lnSpc>
                <a:spcBef>
                  <a:spcPts val="0"/>
                </a:spcBef>
                <a:spcAft>
                  <a:spcPts val="600"/>
                </a:spcAft>
                <a:buChar char="••"/>
                <a:defRPr/>
              </a:pPr>
              <a:r>
                <a:rPr lang="es-ES" sz="1600" b="0"/>
                <a:t>No </a:t>
              </a:r>
              <a:r>
                <a:rPr lang="es-ES" sz="1600"/>
                <a:t>tienen ningún tipo de obligación. </a:t>
              </a:r>
              <a:endParaRPr lang="es-ES" sz="1600"/>
            </a:p>
            <a:p>
              <a:pPr marL="171450" lvl="1" indent="-171450" algn="l" defTabSz="711200">
                <a:lnSpc>
                  <a:spcPct val="100000"/>
                </a:lnSpc>
                <a:spcBef>
                  <a:spcPts val="0"/>
                </a:spcBef>
                <a:spcAft>
                  <a:spcPts val="600"/>
                </a:spcAft>
                <a:buChar char="••"/>
                <a:defRPr/>
              </a:pPr>
              <a:r>
                <a:rPr lang="es-ES" sz="1600"/>
                <a:t>Sólo tienen la expectativa de ser llamados a cubrir la vacancia en caso de ausencia de su titular.</a:t>
              </a:r>
              <a:endParaRPr lang="es-ES" sz="16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 name="1 Título" hidden="0"/>
          <p:cNvSpPr txBox="1"/>
          <p:nvPr isPhoto="0" userDrawn="0"/>
        </p:nvSpPr>
        <p:spPr bwMode="auto">
          <a:xfrm>
            <a:off x="285750" y="285750"/>
            <a:ext cx="8534400" cy="758825"/>
          </a:xfrm>
          <a:prstGeom prst="rect">
            <a:avLst/>
          </a:prstGeom>
          <a:noFill/>
          <a:ln w="9525">
            <a:noFill/>
            <a:miter lim="800000"/>
            <a:headEnd/>
            <a:tailEnd/>
          </a:ln>
        </p:spPr>
        <p:txBody>
          <a:bodyPr anchor="b"/>
          <a:lstStyle/>
          <a:p>
            <a:pPr>
              <a:defRPr/>
            </a:pPr>
            <a:r>
              <a:rPr lang="es-ES" sz="2300" b="1">
                <a:solidFill>
                  <a:srgbClr val="7B9899"/>
                </a:solidFill>
                <a:latin typeface="+mj-lt"/>
                <a:ea typeface="+mj-ea"/>
                <a:cs typeface="+mj-cs"/>
              </a:rPr>
              <a:t>Indelegabilidad del cargo</a:t>
            </a:r>
            <a:endParaRPr/>
          </a:p>
        </p:txBody>
      </p:sp>
      <p:grpSp>
        <p:nvGrpSpPr>
          <p:cNvPr id="6" name="5 Diagrama" hidden="0"/>
          <p:cNvGrpSpPr/>
          <p:nvPr isPhoto="0" userDrawn="0"/>
        </p:nvGrpSpPr>
        <p:grpSpPr bwMode="auto">
          <a:xfrm>
            <a:off x="500034" y="1142984"/>
            <a:ext cx="8286808" cy="5175272"/>
          </a:xfrm>
        </p:grpSpPr>
        <p:sp>
          <p:nvSpPr>
            <p:cNvPr id="0" name="" hidden="0"/>
            <p:cNvSpPr/>
            <p:nvPr isPhoto="0" userDrawn="0"/>
          </p:nvSpPr>
          <p:spPr bwMode="auto">
            <a:xfrm>
              <a:off x="0" y="814434"/>
              <a:ext cx="8286808" cy="657046"/>
            </a:xfrm>
            <a:prstGeom prst="roundRect">
              <a:avLst>
                <a:gd name="adj" fmla="val 16667"/>
              </a:avLst>
            </a:prstGeom>
            <a:solidFill>
              <a:schemeClr val="accent3">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0960" tIns="60960" rIns="60960" bIns="60960" numCol="1" spcCol="1270" anchor="ctr" anchorCtr="0">
              <a:noAutofit/>
            </a:bodyPr>
            <a:lstStyle/>
            <a:p>
              <a:pPr lvl="0" algn="just" defTabSz="711200">
                <a:lnSpc>
                  <a:spcPct val="100000"/>
                </a:lnSpc>
                <a:spcBef>
                  <a:spcPts val="0"/>
                </a:spcBef>
                <a:spcAft>
                  <a:spcPts val="600"/>
                </a:spcAft>
                <a:defRPr/>
              </a:pPr>
              <a:r>
                <a:rPr lang="es-ES" sz="1600" b="1"/>
                <a:t>Articulo 266 - Indelegabilidad del cargo</a:t>
              </a:r>
              <a:endParaRPr lang="es-ES" sz="1600"/>
            </a:p>
          </p:txBody>
        </p:sp>
        <p:sp>
          <p:nvSpPr>
            <p:cNvPr id="0" name="" hidden="0"/>
            <p:cNvSpPr/>
            <p:nvPr isPhoto="0" userDrawn="0"/>
          </p:nvSpPr>
          <p:spPr bwMode="auto">
            <a:xfrm>
              <a:off x="0" y="1529026"/>
              <a:ext cx="8286808" cy="1614600"/>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63106" tIns="20320" rIns="113792" bIns="20320" numCol="1" spcCol="1270" anchor="t" anchorCtr="0">
              <a:noAutofit/>
            </a:bodyPr>
            <a:lstStyle/>
            <a:p>
              <a:pPr marL="171450" lvl="1" indent="-171450" algn="just" defTabSz="711200">
                <a:lnSpc>
                  <a:spcPct val="100000"/>
                </a:lnSpc>
                <a:spcBef>
                  <a:spcPts val="0"/>
                </a:spcBef>
                <a:spcAft>
                  <a:spcPts val="600"/>
                </a:spcAft>
                <a:buChar char="••"/>
                <a:defRPr/>
              </a:pPr>
              <a:r>
                <a:rPr lang="es-ES" sz="1600"/>
                <a:t>El cargo es personal e indelegable. </a:t>
              </a:r>
              <a:endParaRPr lang="es-ES" sz="1600"/>
            </a:p>
            <a:p>
              <a:pPr marL="171450" lvl="1" indent="-171450" algn="just" defTabSz="711200">
                <a:lnSpc>
                  <a:spcPct val="100000"/>
                </a:lnSpc>
                <a:spcBef>
                  <a:spcPts val="0"/>
                </a:spcBef>
                <a:spcAft>
                  <a:spcPts val="600"/>
                </a:spcAft>
                <a:buChar char="••"/>
                <a:defRPr/>
              </a:pPr>
              <a:r>
                <a:rPr lang="es-ES" sz="1600"/>
                <a:t>Ningún Director podría otorgar mandato o poder a alguien para que en su nombre desempeñe sus funciones.</a:t>
              </a:r>
              <a:endParaRPr lang="es-ES" sz="1600"/>
            </a:p>
            <a:p>
              <a:pPr marL="171450" lvl="1" indent="-171450" algn="just" defTabSz="711200">
                <a:lnSpc>
                  <a:spcPct val="100000"/>
                </a:lnSpc>
                <a:spcBef>
                  <a:spcPts val="0"/>
                </a:spcBef>
                <a:spcAft>
                  <a:spcPts val="600"/>
                </a:spcAft>
                <a:buChar char="••"/>
                <a:defRPr/>
              </a:pPr>
              <a:r>
                <a:rPr lang="es-ES" sz="1600"/>
                <a:t>Pero el directorio como órgano puede delegar aspectos vinculados a la ejecución de determinadas decisiones y también ciertas tareas que permitan hacer más eficiente y ágil el cumplimiento de su cometido.</a:t>
              </a:r>
              <a:endParaRPr lang="es-ES" sz="1600"/>
            </a:p>
          </p:txBody>
        </p:sp>
        <p:sp>
          <p:nvSpPr>
            <p:cNvPr id="0" name="" hidden="0"/>
            <p:cNvSpPr/>
            <p:nvPr isPhoto="0" userDrawn="0"/>
          </p:nvSpPr>
          <p:spPr bwMode="auto">
            <a:xfrm>
              <a:off x="0" y="3310530"/>
              <a:ext cx="8286808" cy="486233"/>
            </a:xfrm>
            <a:prstGeom prst="roundRect">
              <a:avLst>
                <a:gd name="adj" fmla="val 16667"/>
              </a:avLst>
            </a:prstGeom>
            <a:solidFill>
              <a:schemeClr val="accent3">
                <a:hueOff val="-4745762"/>
                <a:satOff val="-3118"/>
                <a:lumOff val="-6078"/>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0960" tIns="60960" rIns="60960" bIns="60960" numCol="1" spcCol="1270" anchor="ctr" anchorCtr="0">
              <a:noAutofit/>
            </a:bodyPr>
            <a:lstStyle/>
            <a:p>
              <a:pPr lvl="0" algn="just" defTabSz="711200">
                <a:lnSpc>
                  <a:spcPct val="100000"/>
                </a:lnSpc>
                <a:spcBef>
                  <a:spcPts val="0"/>
                </a:spcBef>
                <a:spcAft>
                  <a:spcPts val="600"/>
                </a:spcAft>
                <a:defRPr/>
              </a:pPr>
              <a:r>
                <a:rPr lang="es-ES" sz="1600" b="1"/>
                <a:t>Artículo 269 - Comité Ejecutivo</a:t>
              </a:r>
              <a:endParaRPr lang="es-ES" sz="1600"/>
            </a:p>
          </p:txBody>
        </p:sp>
        <p:sp>
          <p:nvSpPr>
            <p:cNvPr id="0" name="" hidden="0"/>
            <p:cNvSpPr/>
            <p:nvPr isPhoto="0" userDrawn="0"/>
          </p:nvSpPr>
          <p:spPr bwMode="auto">
            <a:xfrm>
              <a:off x="0" y="4009552"/>
              <a:ext cx="8286808" cy="486233"/>
            </a:xfrm>
            <a:prstGeom prst="roundRect">
              <a:avLst>
                <a:gd name="adj" fmla="val 16667"/>
              </a:avLst>
            </a:prstGeom>
            <a:solidFill>
              <a:schemeClr val="accent3">
                <a:hueOff val="-9491525"/>
                <a:satOff val="-6236"/>
                <a:lumOff val="-12157"/>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0960" tIns="60960" rIns="60960" bIns="60960" numCol="1" spcCol="1270" anchor="ctr" anchorCtr="0">
              <a:noAutofit/>
            </a:bodyPr>
            <a:lstStyle/>
            <a:p>
              <a:pPr lvl="0" algn="just" defTabSz="711200">
                <a:lnSpc>
                  <a:spcPct val="100000"/>
                </a:lnSpc>
                <a:spcBef>
                  <a:spcPts val="0"/>
                </a:spcBef>
                <a:spcAft>
                  <a:spcPts val="600"/>
                </a:spcAft>
                <a:defRPr/>
              </a:pPr>
              <a:r>
                <a:rPr lang="es-ES" sz="1600" b="1"/>
                <a:t>Artículo 270 - Gerencia</a:t>
              </a:r>
              <a:endParaRPr lang="es-ES" sz="16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 name="1 Título" hidden="0"/>
          <p:cNvSpPr txBox="1"/>
          <p:nvPr isPhoto="0" userDrawn="0"/>
        </p:nvSpPr>
        <p:spPr bwMode="auto">
          <a:xfrm>
            <a:off x="285750" y="285750"/>
            <a:ext cx="8534400" cy="758825"/>
          </a:xfrm>
          <a:prstGeom prst="rect">
            <a:avLst/>
          </a:prstGeom>
          <a:noFill/>
          <a:ln w="9525">
            <a:noFill/>
            <a:miter lim="800000"/>
            <a:headEnd/>
            <a:tailEnd/>
          </a:ln>
        </p:spPr>
        <p:txBody>
          <a:bodyPr anchor="b"/>
          <a:lstStyle/>
          <a:p>
            <a:pPr>
              <a:defRPr/>
            </a:pPr>
            <a:r>
              <a:rPr lang="es-ES" sz="2300" b="1">
                <a:solidFill>
                  <a:srgbClr val="7B9899"/>
                </a:solidFill>
                <a:latin typeface="+mj-lt"/>
                <a:ea typeface="+mj-ea"/>
                <a:cs typeface="+mj-cs"/>
              </a:rPr>
              <a:t>Art. 269 – Comité Ejecutivo</a:t>
            </a:r>
            <a:endParaRPr/>
          </a:p>
        </p:txBody>
      </p:sp>
      <p:grpSp>
        <p:nvGrpSpPr>
          <p:cNvPr id="7" name="6 Diagrama" hidden="0"/>
          <p:cNvGrpSpPr/>
          <p:nvPr isPhoto="0" userDrawn="0"/>
        </p:nvGrpSpPr>
        <p:grpSpPr bwMode="auto">
          <a:xfrm>
            <a:off x="571472" y="1397000"/>
            <a:ext cx="8072494" cy="4675206"/>
          </a:xfrm>
        </p:grpSpPr>
        <p:sp>
          <p:nvSpPr>
            <p:cNvPr id="0" name="" hidden="0"/>
            <p:cNvSpPr/>
            <p:nvPr isPhoto="0" userDrawn="0"/>
          </p:nvSpPr>
          <p:spPr bwMode="auto">
            <a:xfrm>
              <a:off x="0" y="187203"/>
              <a:ext cx="8072494" cy="684973"/>
            </a:xfrm>
            <a:prstGeom prst="roundRect">
              <a:avLst>
                <a:gd name="adj" fmla="val 16667"/>
              </a:avLst>
            </a:prstGeom>
            <a:solidFill>
              <a:schemeClr val="accent5">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76200" tIns="76200" rIns="76200" bIns="76200" numCol="1" spcCol="1270" anchor="ctr" anchorCtr="0">
              <a:noAutofit/>
            </a:bodyPr>
            <a:lstStyle/>
            <a:p>
              <a:pPr lvl="0" algn="just" defTabSz="889000">
                <a:lnSpc>
                  <a:spcPct val="100000"/>
                </a:lnSpc>
                <a:spcBef>
                  <a:spcPts val="0"/>
                </a:spcBef>
                <a:spcAft>
                  <a:spcPts val="600"/>
                </a:spcAft>
                <a:defRPr/>
              </a:pPr>
              <a:r>
                <a:rPr lang="es-ES" sz="2000" b="1" u="none"/>
                <a:t>Fundamento de su existencia</a:t>
              </a:r>
              <a:r>
                <a:rPr lang="es-ES" sz="2000" u="none"/>
                <a:t>: </a:t>
              </a:r>
              <a:endParaRPr lang="es-ES" sz="2000" u="none"/>
            </a:p>
          </p:txBody>
        </p:sp>
        <p:sp>
          <p:nvSpPr>
            <p:cNvPr id="0" name="" hidden="0"/>
            <p:cNvSpPr/>
            <p:nvPr isPhoto="0" userDrawn="0"/>
          </p:nvSpPr>
          <p:spPr bwMode="auto">
            <a:xfrm>
              <a:off x="0" y="1025740"/>
              <a:ext cx="8072494" cy="1513687"/>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56302" tIns="25400" rIns="142240" bIns="25400" numCol="1" spcCol="1270" anchor="t" anchorCtr="0">
              <a:noAutofit/>
            </a:bodyPr>
            <a:lstStyle/>
            <a:p>
              <a:pPr marL="228600" lvl="1" indent="-228600" algn="just" defTabSz="889000">
                <a:lnSpc>
                  <a:spcPct val="100000"/>
                </a:lnSpc>
                <a:spcBef>
                  <a:spcPts val="0"/>
                </a:spcBef>
                <a:spcAft>
                  <a:spcPts val="600"/>
                </a:spcAft>
                <a:buChar char="••"/>
                <a:defRPr/>
              </a:pPr>
              <a:r>
                <a:rPr lang="es-ES" sz="2000" u="none"/>
                <a:t>Agilizar la toma de decisiones no sólo en las operaciones cotidianas con terceros, sino en las relaciones internas, ya sea con el personal, contabilidad de la empresa, situación impositiva, relaciones con las entidades bancarias o crediticias o autoridades administrativas, etc.</a:t>
              </a:r>
              <a:endParaRPr lang="es-ES" sz="2000" u="none"/>
            </a:p>
          </p:txBody>
        </p:sp>
        <p:sp>
          <p:nvSpPr>
            <p:cNvPr id="0" name="" hidden="0"/>
            <p:cNvSpPr/>
            <p:nvPr isPhoto="0" userDrawn="0"/>
          </p:nvSpPr>
          <p:spPr bwMode="auto">
            <a:xfrm>
              <a:off x="0" y="2735505"/>
              <a:ext cx="8072494" cy="684973"/>
            </a:xfrm>
            <a:prstGeom prst="roundRect">
              <a:avLst>
                <a:gd name="adj" fmla="val 16667"/>
              </a:avLst>
            </a:prstGeom>
            <a:solidFill>
              <a:schemeClr val="accent5">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76200" tIns="76200" rIns="76200" bIns="76200" numCol="1" spcCol="1270" anchor="ctr" anchorCtr="0">
              <a:noAutofit/>
            </a:bodyPr>
            <a:lstStyle/>
            <a:p>
              <a:pPr lvl="0" algn="just" defTabSz="889000">
                <a:lnSpc>
                  <a:spcPct val="100000"/>
                </a:lnSpc>
                <a:spcBef>
                  <a:spcPts val="0"/>
                </a:spcBef>
                <a:spcAft>
                  <a:spcPts val="600"/>
                </a:spcAft>
                <a:defRPr/>
              </a:pPr>
              <a:r>
                <a:rPr lang="es-ES" sz="2000" b="1" u="none"/>
                <a:t>Requisitos para su conformación</a:t>
              </a:r>
              <a:endParaRPr lang="es-ES" sz="2000" u="none"/>
            </a:p>
          </p:txBody>
        </p:sp>
        <p:sp>
          <p:nvSpPr>
            <p:cNvPr id="0" name="" hidden="0"/>
            <p:cNvSpPr/>
            <p:nvPr isPhoto="0" userDrawn="0"/>
          </p:nvSpPr>
          <p:spPr bwMode="auto">
            <a:xfrm>
              <a:off x="0" y="3510543"/>
              <a:ext cx="8072494" cy="1110037"/>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56302" tIns="25400" rIns="142240" bIns="25400" numCol="1" spcCol="1270" anchor="t" anchorCtr="0">
              <a:noAutofit/>
            </a:bodyPr>
            <a:lstStyle/>
            <a:p>
              <a:pPr marL="228600" lvl="1" indent="-228600" algn="just" defTabSz="889000">
                <a:lnSpc>
                  <a:spcPct val="100000"/>
                </a:lnSpc>
                <a:spcBef>
                  <a:spcPts val="0"/>
                </a:spcBef>
                <a:spcAft>
                  <a:spcPts val="600"/>
                </a:spcAft>
                <a:buChar char="••"/>
                <a:defRPr/>
              </a:pPr>
              <a:r>
                <a:rPr lang="es-ES" sz="2000" u="none"/>
                <a:t>que el estatuto prevea esta posibilidad</a:t>
              </a:r>
              <a:endParaRPr lang="es-ES" sz="2000" u="none"/>
            </a:p>
            <a:p>
              <a:pPr marL="228600" lvl="1" indent="-228600" algn="just" defTabSz="889000">
                <a:lnSpc>
                  <a:spcPct val="100000"/>
                </a:lnSpc>
                <a:spcBef>
                  <a:spcPts val="0"/>
                </a:spcBef>
                <a:spcAft>
                  <a:spcPts val="600"/>
                </a:spcAft>
                <a:buChar char="••"/>
                <a:defRPr/>
              </a:pPr>
              <a:r>
                <a:rPr lang="es-ES" sz="2000" u="none"/>
                <a:t>que el directorio disponga su conformación e integración y</a:t>
              </a:r>
              <a:endParaRPr lang="es-ES" sz="2000" u="none"/>
            </a:p>
            <a:p>
              <a:pPr marL="228600" lvl="1" indent="-228600" algn="just" defTabSz="889000">
                <a:lnSpc>
                  <a:spcPct val="100000"/>
                </a:lnSpc>
                <a:spcBef>
                  <a:spcPts val="0"/>
                </a:spcBef>
                <a:spcAft>
                  <a:spcPts val="600"/>
                </a:spcAft>
                <a:buChar char="••"/>
                <a:defRPr/>
              </a:pPr>
              <a:r>
                <a:rPr lang="es-ES" sz="2000" u="none"/>
                <a:t>que se le asignen las funciones que el comité deba cumplir</a:t>
              </a:r>
              <a:endParaRPr lang="es-ES" sz="2000" u="none"/>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 name="1 Título" hidden="0"/>
          <p:cNvSpPr txBox="1"/>
          <p:nvPr isPhoto="0" userDrawn="0"/>
        </p:nvSpPr>
        <p:spPr bwMode="auto">
          <a:xfrm>
            <a:off x="285750" y="285750"/>
            <a:ext cx="8534400" cy="758825"/>
          </a:xfrm>
          <a:prstGeom prst="rect">
            <a:avLst/>
          </a:prstGeom>
          <a:noFill/>
          <a:ln w="9525">
            <a:noFill/>
            <a:miter lim="800000"/>
            <a:headEnd/>
            <a:tailEnd/>
          </a:ln>
        </p:spPr>
        <p:txBody>
          <a:bodyPr anchor="b"/>
          <a:lstStyle/>
          <a:p>
            <a:pPr>
              <a:defRPr/>
            </a:pPr>
            <a:r>
              <a:rPr lang="es-ES" sz="2300" b="1">
                <a:solidFill>
                  <a:srgbClr val="7B9899"/>
                </a:solidFill>
                <a:latin typeface="+mj-lt"/>
                <a:ea typeface="+mj-ea"/>
                <a:cs typeface="+mj-cs"/>
              </a:rPr>
              <a:t>Art. 269 – Comité Ejecutivo</a:t>
            </a:r>
            <a:endParaRPr/>
          </a:p>
        </p:txBody>
      </p:sp>
      <p:grpSp>
        <p:nvGrpSpPr>
          <p:cNvPr id="7" name="6 Diagrama" hidden="0"/>
          <p:cNvGrpSpPr/>
          <p:nvPr isPhoto="0" userDrawn="0"/>
        </p:nvGrpSpPr>
        <p:grpSpPr bwMode="auto">
          <a:xfrm>
            <a:off x="285720" y="1571612"/>
            <a:ext cx="8501122" cy="4429156"/>
          </a:xfrm>
        </p:grpSpPr>
        <p:sp>
          <p:nvSpPr>
            <p:cNvPr id="0" name="" hidden="0"/>
            <p:cNvSpPr/>
            <p:nvPr isPhoto="0" userDrawn="0"/>
          </p:nvSpPr>
          <p:spPr bwMode="auto">
            <a:xfrm>
              <a:off x="0" y="0"/>
              <a:ext cx="8501122" cy="280246"/>
            </a:xfrm>
            <a:prstGeom prst="roundRect">
              <a:avLst>
                <a:gd name="adj" fmla="val 16667"/>
              </a:avLst>
            </a:prstGeom>
            <a:solidFill>
              <a:schemeClr val="accent5">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76200" tIns="76200" rIns="76200" bIns="76200" numCol="1" spcCol="1270" anchor="ctr" anchorCtr="0">
              <a:noAutofit/>
            </a:bodyPr>
            <a:lstStyle/>
            <a:p>
              <a:pPr lvl="0" algn="just" defTabSz="889000">
                <a:lnSpc>
                  <a:spcPct val="100000"/>
                </a:lnSpc>
                <a:spcBef>
                  <a:spcPts val="0"/>
                </a:spcBef>
                <a:spcAft>
                  <a:spcPts val="600"/>
                </a:spcAft>
                <a:defRPr/>
              </a:pPr>
              <a:r>
                <a:rPr lang="es-ES" sz="2000" b="1" u="none"/>
                <a:t>Características</a:t>
              </a:r>
              <a:endParaRPr lang="es-ES" sz="2000" u="none"/>
            </a:p>
          </p:txBody>
        </p:sp>
        <p:sp>
          <p:nvSpPr>
            <p:cNvPr id="0" name="" hidden="0"/>
            <p:cNvSpPr/>
            <p:nvPr isPhoto="0" userDrawn="0"/>
          </p:nvSpPr>
          <p:spPr bwMode="auto">
            <a:xfrm>
              <a:off x="0" y="307471"/>
              <a:ext cx="8501122" cy="4094460"/>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69911" tIns="25400" rIns="142240" bIns="25400" numCol="1" spcCol="1270" anchor="t" anchorCtr="0">
              <a:noAutofit/>
            </a:bodyPr>
            <a:lstStyle/>
            <a:p>
              <a:pPr marL="228600" lvl="1" indent="-228600" algn="just" defTabSz="889000">
                <a:lnSpc>
                  <a:spcPct val="100000"/>
                </a:lnSpc>
                <a:spcBef>
                  <a:spcPts val="0"/>
                </a:spcBef>
                <a:spcAft>
                  <a:spcPts val="600"/>
                </a:spcAft>
                <a:buChar char="••"/>
                <a:defRPr/>
              </a:pPr>
              <a:r>
                <a:rPr lang="es-ES" sz="2000"/>
                <a:t>Órgano colegiado.</a:t>
              </a:r>
              <a:endParaRPr lang="es-ES" sz="2000" u="none"/>
            </a:p>
            <a:p>
              <a:pPr marL="228600" lvl="1" indent="-228600" algn="just" defTabSz="889000">
                <a:lnSpc>
                  <a:spcPct val="100000"/>
                </a:lnSpc>
                <a:spcBef>
                  <a:spcPts val="0"/>
                </a:spcBef>
                <a:spcAft>
                  <a:spcPts val="600"/>
                </a:spcAft>
                <a:buChar char="••"/>
                <a:defRPr/>
              </a:pPr>
              <a:r>
                <a:rPr lang="es-ES" sz="2000"/>
                <a:t>No libera a los directores de su responsabilidad, ni por los actos cumplidos por dicho comité.</a:t>
              </a:r>
              <a:endParaRPr lang="es-ES" sz="2000" u="none"/>
            </a:p>
            <a:p>
              <a:pPr marL="228600" lvl="1" indent="-228600" algn="l" defTabSz="889000">
                <a:lnSpc>
                  <a:spcPct val="100000"/>
                </a:lnSpc>
                <a:spcBef>
                  <a:spcPts val="0"/>
                </a:spcBef>
                <a:spcAft>
                  <a:spcPts val="600"/>
                </a:spcAft>
                <a:buChar char="••"/>
                <a:defRPr/>
              </a:pPr>
              <a:r>
                <a:rPr lang="es-ES" sz="2000"/>
                <a:t>Actúa bajo la vigilancia y supervisión del Directorio. </a:t>
              </a:r>
              <a:endParaRPr lang="es-ES" sz="2000"/>
            </a:p>
            <a:p>
              <a:pPr marL="228600" lvl="1" indent="-228600" algn="l" defTabSz="889000">
                <a:lnSpc>
                  <a:spcPct val="100000"/>
                </a:lnSpc>
                <a:spcBef>
                  <a:spcPts val="0"/>
                </a:spcBef>
                <a:spcAft>
                  <a:spcPts val="600"/>
                </a:spcAft>
                <a:buChar char="••"/>
                <a:defRPr/>
              </a:pPr>
              <a:r>
                <a:rPr lang="es-ES" sz="2000"/>
                <a:t>Rendir cuentas </a:t>
              </a:r>
              <a:r>
                <a:rPr lang="es-ES" sz="2000"/>
                <a:t> </a:t>
              </a:r>
              <a:r>
                <a:rPr lang="es-ES" sz="2000"/>
                <a:t>al directorio y el directorio en su conjunto </a:t>
              </a:r>
              <a:r>
                <a:rPr lang="es-ES" sz="2000"/>
                <a:t></a:t>
              </a:r>
              <a:r>
                <a:rPr lang="es-ES" sz="2000"/>
                <a:t> rendirá cuentas de toda la actuación ante la asamblea.</a:t>
              </a:r>
              <a:endParaRPr lang="es-ES" sz="2000"/>
            </a:p>
            <a:p>
              <a:pPr marL="228600" lvl="1" indent="-228600" algn="l" defTabSz="889000">
                <a:lnSpc>
                  <a:spcPct val="100000"/>
                </a:lnSpc>
                <a:spcBef>
                  <a:spcPts val="0"/>
                </a:spcBef>
                <a:spcAft>
                  <a:spcPts val="600"/>
                </a:spcAft>
                <a:buChar char="••"/>
                <a:defRPr/>
              </a:pPr>
              <a:r>
                <a:rPr lang="es-ES" sz="2000"/>
                <a:t>Sub órgano delegado del directorio.</a:t>
              </a:r>
              <a:endParaRPr lang="es-ES" sz="2000"/>
            </a:p>
            <a:p>
              <a:pPr marL="228600" lvl="1" indent="-228600" algn="l" defTabSz="889000">
                <a:lnSpc>
                  <a:spcPct val="100000"/>
                </a:lnSpc>
                <a:spcBef>
                  <a:spcPts val="0"/>
                </a:spcBef>
                <a:spcAft>
                  <a:spcPts val="600"/>
                </a:spcAft>
                <a:buChar char="••"/>
                <a:defRPr/>
              </a:pPr>
              <a:r>
                <a:rPr lang="es-ES" sz="2000"/>
                <a:t>Nunca la duración de los cargos podrá ser mayor que la función que deba desempeñar como director cada uno de sus integrantes.</a:t>
              </a:r>
              <a:endParaRPr lang="es-ES" sz="2000"/>
            </a:p>
            <a:p>
              <a:pPr marL="228600" lvl="1" indent="-228600" algn="l" defTabSz="889000">
                <a:lnSpc>
                  <a:spcPct val="100000"/>
                </a:lnSpc>
                <a:spcBef>
                  <a:spcPts val="0"/>
                </a:spcBef>
                <a:spcAft>
                  <a:spcPts val="600"/>
                </a:spcAft>
                <a:buChar char="••"/>
                <a:defRPr/>
              </a:pPr>
              <a:r>
                <a:rPr lang="es-ES" sz="2000"/>
                <a:t>Conformado por directores electos.</a:t>
              </a:r>
              <a:endParaRPr lang="es-ES" sz="2000"/>
            </a:p>
            <a:p>
              <a:pPr marL="228600" lvl="1" indent="-228600" algn="l" defTabSz="889000">
                <a:lnSpc>
                  <a:spcPct val="100000"/>
                </a:lnSpc>
                <a:spcBef>
                  <a:spcPts val="0"/>
                </a:spcBef>
                <a:spcAft>
                  <a:spcPts val="600"/>
                </a:spcAft>
                <a:buChar char="••"/>
                <a:defRPr/>
              </a:pPr>
              <a:r>
                <a:rPr lang="es-ES" sz="2000"/>
                <a:t>No se le pueden encomendar las atribuciones legales o demás estatutarias que le correspondan al Directorio.</a:t>
              </a:r>
              <a:endParaRPr lang="es-ES" sz="20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 name="1 Título" hidden="0"/>
          <p:cNvSpPr txBox="1"/>
          <p:nvPr isPhoto="0" userDrawn="0"/>
        </p:nvSpPr>
        <p:spPr bwMode="auto">
          <a:xfrm>
            <a:off x="285750" y="285750"/>
            <a:ext cx="8534400" cy="758825"/>
          </a:xfrm>
          <a:prstGeom prst="rect">
            <a:avLst/>
          </a:prstGeom>
          <a:noFill/>
          <a:ln w="9525">
            <a:noFill/>
            <a:miter lim="800000"/>
            <a:headEnd/>
            <a:tailEnd/>
          </a:ln>
        </p:spPr>
        <p:txBody>
          <a:bodyPr anchor="b"/>
          <a:lstStyle/>
          <a:p>
            <a:pPr>
              <a:defRPr/>
            </a:pPr>
            <a:r>
              <a:rPr lang="es-ES" sz="2300" b="1">
                <a:solidFill>
                  <a:srgbClr val="7B9899"/>
                </a:solidFill>
                <a:latin typeface="+mj-lt"/>
                <a:ea typeface="+mj-ea"/>
                <a:cs typeface="+mj-cs"/>
              </a:rPr>
              <a:t>Art. 270 – Gerencia</a:t>
            </a:r>
            <a:endParaRPr/>
          </a:p>
        </p:txBody>
      </p:sp>
      <p:sp>
        <p:nvSpPr>
          <p:cNvPr id="4" name="2 Marcador de contenido" hidden="0"/>
          <p:cNvSpPr txBox="1"/>
          <p:nvPr isPhoto="0" userDrawn="0"/>
        </p:nvSpPr>
        <p:spPr bwMode="auto">
          <a:xfrm>
            <a:off x="301625" y="1571625"/>
            <a:ext cx="8504238" cy="4572000"/>
          </a:xfrm>
          <a:prstGeom prst="rect">
            <a:avLst/>
          </a:prstGeom>
        </p:spPr>
        <p:txBody>
          <a:bodyPr/>
          <a:lstStyle/>
          <a:p>
            <a:pPr>
              <a:spcBef>
                <a:spcPts val="600"/>
              </a:spcBef>
              <a:spcAft>
                <a:spcPts val="600"/>
              </a:spcAft>
              <a:buClr>
                <a:schemeClr val="accent1"/>
              </a:buClr>
              <a:buSzPct val="85000"/>
              <a:buFont typeface="+mj-lt"/>
              <a:buAutoNum type="alphaLcParenR"/>
              <a:defRPr/>
            </a:pPr>
            <a:endParaRPr lang="es-ES" sz="2000">
              <a:latin typeface="+mn-lt"/>
              <a:cs typeface="+mn-cs"/>
            </a:endParaRPr>
          </a:p>
        </p:txBody>
      </p:sp>
      <p:grpSp>
        <p:nvGrpSpPr>
          <p:cNvPr id="6" name="5 Diagrama" hidden="0"/>
          <p:cNvGrpSpPr/>
          <p:nvPr isPhoto="0" userDrawn="0"/>
        </p:nvGrpSpPr>
        <p:grpSpPr bwMode="auto">
          <a:xfrm>
            <a:off x="500034" y="1508140"/>
            <a:ext cx="7643866" cy="4064000"/>
          </a:xfrm>
        </p:grpSpPr>
        <p:sp>
          <p:nvSpPr>
            <p:cNvPr id="0" name="" hidden="0"/>
            <p:cNvSpPr/>
            <p:nvPr isPhoto="0" userDrawn="0"/>
          </p:nvSpPr>
          <p:spPr bwMode="auto">
            <a:xfrm>
              <a:off x="0" y="3552"/>
              <a:ext cx="7643866" cy="902791"/>
            </a:xfrm>
            <a:prstGeom prst="roundRect">
              <a:avLst>
                <a:gd name="adj" fmla="val 16667"/>
              </a:avLst>
            </a:prstGeom>
            <a:solidFill>
              <a:schemeClr val="accent4">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76200" tIns="76200" rIns="76200" bIns="76200" numCol="1" spcCol="1270" anchor="ctr" anchorCtr="0">
              <a:noAutofit/>
            </a:bodyPr>
            <a:lstStyle/>
            <a:p>
              <a:pPr lvl="0" algn="just" defTabSz="889000">
                <a:lnSpc>
                  <a:spcPct val="100000"/>
                </a:lnSpc>
                <a:spcBef>
                  <a:spcPts val="0"/>
                </a:spcBef>
                <a:spcAft>
                  <a:spcPts val="600"/>
                </a:spcAft>
                <a:defRPr/>
              </a:pPr>
              <a:r>
                <a:rPr lang="es-ES" sz="2000" b="1"/>
                <a:t>Fundamento de su existencia:</a:t>
              </a:r>
              <a:endParaRPr lang="es-ES" sz="2000" b="1"/>
            </a:p>
          </p:txBody>
        </p:sp>
        <p:sp>
          <p:nvSpPr>
            <p:cNvPr id="0" name="" hidden="0"/>
            <p:cNvSpPr/>
            <p:nvPr isPhoto="0" userDrawn="0"/>
          </p:nvSpPr>
          <p:spPr bwMode="auto">
            <a:xfrm>
              <a:off x="0" y="909896"/>
              <a:ext cx="7643866" cy="3154103"/>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42693" tIns="25400" rIns="142240" bIns="25400" numCol="1" spcCol="1270" anchor="t" anchorCtr="0">
              <a:noAutofit/>
            </a:bodyPr>
            <a:lstStyle/>
            <a:p>
              <a:pPr marL="228600" lvl="1" indent="-228600" algn="just" defTabSz="889000">
                <a:lnSpc>
                  <a:spcPct val="100000"/>
                </a:lnSpc>
                <a:spcBef>
                  <a:spcPts val="0"/>
                </a:spcBef>
                <a:spcAft>
                  <a:spcPts val="600"/>
                </a:spcAft>
                <a:buChar char="••"/>
                <a:defRPr/>
              </a:pPr>
              <a:r>
                <a:rPr lang="es-ES" sz="2000"/>
                <a:t>&lt;&lt;Agilizar y profesionalizar la administración de la SA en todas sus áreas o sectores de ella. </a:t>
              </a:r>
              <a:endParaRPr lang="es-ES" sz="2000"/>
            </a:p>
            <a:p>
              <a:pPr marL="228600" lvl="1" indent="-228600" algn="just" defTabSz="889000">
                <a:lnSpc>
                  <a:spcPct val="100000"/>
                </a:lnSpc>
                <a:spcBef>
                  <a:spcPts val="0"/>
                </a:spcBef>
                <a:spcAft>
                  <a:spcPts val="600"/>
                </a:spcAft>
                <a:buChar char="••"/>
                <a:defRPr/>
              </a:pPr>
              <a:r>
                <a:rPr lang="es-ES" sz="2000"/>
                <a:t>Sus facultades son de administración ordinaria pero nunca de administración extraordinaria y menos de disposición, careciendo de toda atribución para contratar en nombre de la sociedad, salvo que se hubiese otorgado un poder especial en su favor.</a:t>
              </a:r>
              <a:endParaRPr lang="es-ES" sz="2000"/>
            </a:p>
            <a:p>
              <a:pPr marL="228600" lvl="1" indent="-228600" algn="just" defTabSz="889000">
                <a:lnSpc>
                  <a:spcPct val="100000"/>
                </a:lnSpc>
                <a:spcBef>
                  <a:spcPts val="0"/>
                </a:spcBef>
                <a:spcAft>
                  <a:spcPts val="600"/>
                </a:spcAft>
                <a:buChar char="••"/>
                <a:defRPr/>
              </a:pPr>
              <a:r>
                <a:rPr lang="es-ES" sz="2000"/>
                <a:t>Generalmente se encuentran vinculados mediante un contrato de trabajo, ya que no es un órgano de la sociedad, ni es un funcionario que integre el órgano de la sociedad, sino que es un empleado del ente societario.&gt;&gt;</a:t>
              </a:r>
              <a:endParaRPr lang="es-ES" sz="20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 name="1 Título" hidden="0"/>
          <p:cNvSpPr txBox="1"/>
          <p:nvPr isPhoto="0" userDrawn="0"/>
        </p:nvSpPr>
        <p:spPr bwMode="auto">
          <a:xfrm>
            <a:off x="285750" y="285750"/>
            <a:ext cx="8534400" cy="758825"/>
          </a:xfrm>
          <a:prstGeom prst="rect">
            <a:avLst/>
          </a:prstGeom>
          <a:noFill/>
          <a:ln w="9525">
            <a:noFill/>
            <a:miter lim="800000"/>
            <a:headEnd/>
            <a:tailEnd/>
          </a:ln>
        </p:spPr>
        <p:txBody>
          <a:bodyPr anchor="b"/>
          <a:lstStyle/>
          <a:p>
            <a:pPr>
              <a:defRPr/>
            </a:pPr>
            <a:r>
              <a:rPr lang="es-ES" sz="2300" b="1">
                <a:solidFill>
                  <a:srgbClr val="7B9899"/>
                </a:solidFill>
                <a:latin typeface="+mj-lt"/>
                <a:ea typeface="+mj-ea"/>
                <a:cs typeface="+mj-cs"/>
              </a:rPr>
              <a:t>Art. 270 – Gerencia</a:t>
            </a:r>
            <a:endParaRPr/>
          </a:p>
        </p:txBody>
      </p:sp>
      <p:sp>
        <p:nvSpPr>
          <p:cNvPr id="4" name="2 Marcador de contenido" hidden="0"/>
          <p:cNvSpPr txBox="1"/>
          <p:nvPr isPhoto="0" userDrawn="0"/>
        </p:nvSpPr>
        <p:spPr bwMode="auto">
          <a:xfrm>
            <a:off x="301625" y="1571625"/>
            <a:ext cx="8504238" cy="4572000"/>
          </a:xfrm>
          <a:prstGeom prst="rect">
            <a:avLst/>
          </a:prstGeom>
        </p:spPr>
        <p:txBody>
          <a:bodyPr/>
          <a:lstStyle/>
          <a:p>
            <a:pPr>
              <a:spcBef>
                <a:spcPts val="600"/>
              </a:spcBef>
              <a:spcAft>
                <a:spcPts val="600"/>
              </a:spcAft>
              <a:buClr>
                <a:schemeClr val="accent1"/>
              </a:buClr>
              <a:buSzPct val="85000"/>
              <a:buFont typeface="+mj-lt"/>
              <a:buAutoNum type="alphaLcParenR"/>
              <a:defRPr/>
            </a:pPr>
            <a:endParaRPr lang="es-ES">
              <a:latin typeface="+mn-lt"/>
              <a:cs typeface="+mn-cs"/>
            </a:endParaRPr>
          </a:p>
        </p:txBody>
      </p:sp>
      <p:grpSp>
        <p:nvGrpSpPr>
          <p:cNvPr id="6" name="5 Diagrama" hidden="0"/>
          <p:cNvGrpSpPr/>
          <p:nvPr isPhoto="0" userDrawn="0"/>
        </p:nvGrpSpPr>
        <p:grpSpPr bwMode="auto">
          <a:xfrm>
            <a:off x="429590" y="1571625"/>
            <a:ext cx="8246720" cy="4778380"/>
          </a:xfrm>
        </p:grpSpPr>
        <p:sp>
          <p:nvSpPr>
            <p:cNvPr id="0" name="" hidden="0"/>
            <p:cNvSpPr/>
            <p:nvPr isPhoto="0" userDrawn="0"/>
          </p:nvSpPr>
          <p:spPr bwMode="auto">
            <a:xfrm>
              <a:off x="0" y="7170"/>
              <a:ext cx="8246720" cy="673920"/>
            </a:xfrm>
            <a:prstGeom prst="roundRect">
              <a:avLst>
                <a:gd name="adj" fmla="val 16667"/>
              </a:avLst>
            </a:prstGeom>
            <a:solidFill>
              <a:schemeClr val="accent4">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76200" tIns="76200" rIns="76200" bIns="76200" numCol="1" spcCol="1270" anchor="ctr" anchorCtr="0">
              <a:noAutofit/>
            </a:bodyPr>
            <a:lstStyle/>
            <a:p>
              <a:pPr lvl="0" algn="l" defTabSz="889000">
                <a:lnSpc>
                  <a:spcPct val="100000"/>
                </a:lnSpc>
                <a:spcBef>
                  <a:spcPts val="0"/>
                </a:spcBef>
                <a:spcAft>
                  <a:spcPts val="600"/>
                </a:spcAft>
                <a:defRPr/>
              </a:pPr>
              <a:r>
                <a:rPr lang="es-ES" sz="2000" b="1"/>
                <a:t>Características</a:t>
              </a:r>
              <a:endParaRPr lang="es-ES" sz="2000" b="1"/>
            </a:p>
          </p:txBody>
        </p:sp>
        <p:sp>
          <p:nvSpPr>
            <p:cNvPr id="0" name="" hidden="0"/>
            <p:cNvSpPr/>
            <p:nvPr isPhoto="0" userDrawn="0"/>
          </p:nvSpPr>
          <p:spPr bwMode="auto">
            <a:xfrm>
              <a:off x="0" y="777123"/>
              <a:ext cx="8246720" cy="2037579"/>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61833" tIns="22860" rIns="128016" bIns="22860" numCol="1" spcCol="1270" anchor="t" anchorCtr="0">
              <a:noAutofit/>
            </a:bodyPr>
            <a:lstStyle/>
            <a:p>
              <a:pPr marL="171450" lvl="1" indent="-171450" algn="l" defTabSz="800100">
                <a:lnSpc>
                  <a:spcPct val="100000"/>
                </a:lnSpc>
                <a:spcBef>
                  <a:spcPts val="0"/>
                </a:spcBef>
                <a:spcAft>
                  <a:spcPts val="600"/>
                </a:spcAft>
                <a:buChar char="••"/>
                <a:defRPr/>
              </a:pPr>
              <a:r>
                <a:rPr lang="es-ES" sz="1800"/>
                <a:t>Gerentes Generales o Especiales. </a:t>
              </a:r>
              <a:endParaRPr lang="es-ES" sz="1800" b="1"/>
            </a:p>
            <a:p>
              <a:pPr marL="171450" lvl="1" indent="-171450" algn="l" defTabSz="800100">
                <a:lnSpc>
                  <a:spcPct val="100000"/>
                </a:lnSpc>
                <a:spcBef>
                  <a:spcPts val="0"/>
                </a:spcBef>
                <a:spcAft>
                  <a:spcPts val="600"/>
                </a:spcAft>
                <a:buChar char="••"/>
                <a:defRPr/>
              </a:pPr>
              <a:r>
                <a:rPr lang="es-ES" sz="1800"/>
                <a:t>Directores o no, accionistas o no de la sociedad, revocables libremente, en quienes puede delegar las funciones ejecutivas de la administración. </a:t>
              </a:r>
              <a:endParaRPr lang="es-ES" sz="1800"/>
            </a:p>
            <a:p>
              <a:pPr marL="171450" lvl="1" indent="-171450" algn="l" defTabSz="800100">
                <a:lnSpc>
                  <a:spcPct val="100000"/>
                </a:lnSpc>
                <a:spcBef>
                  <a:spcPts val="0"/>
                </a:spcBef>
                <a:spcAft>
                  <a:spcPts val="600"/>
                </a:spcAft>
                <a:buChar char="••"/>
                <a:defRPr/>
              </a:pPr>
              <a:r>
                <a:rPr lang="es-ES" sz="1800"/>
                <a:t>Responden ante la sociedad y los 3eros por el desempeño de su cargo en la misma extensión y forma que los directores. Su designación no excluye la responsabilidad de los directores.</a:t>
              </a:r>
              <a:endParaRPr lang="es-ES" sz="1800"/>
            </a:p>
          </p:txBody>
        </p:sp>
        <p:sp>
          <p:nvSpPr>
            <p:cNvPr id="0" name="" hidden="0"/>
            <p:cNvSpPr/>
            <p:nvPr isPhoto="0" userDrawn="0"/>
          </p:nvSpPr>
          <p:spPr bwMode="auto">
            <a:xfrm>
              <a:off x="0" y="2718669"/>
              <a:ext cx="8246720" cy="673920"/>
            </a:xfrm>
            <a:prstGeom prst="roundRect">
              <a:avLst>
                <a:gd name="adj" fmla="val 16667"/>
              </a:avLst>
            </a:prstGeom>
            <a:solidFill>
              <a:schemeClr val="accent4"/>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76200" tIns="76200" rIns="76200" bIns="76200" numCol="1" spcCol="1270" anchor="ctr" anchorCtr="0">
              <a:noAutofit/>
            </a:bodyPr>
            <a:lstStyle/>
            <a:p>
              <a:pPr lvl="0" algn="l" defTabSz="889000">
                <a:lnSpc>
                  <a:spcPct val="100000"/>
                </a:lnSpc>
                <a:spcBef>
                  <a:spcPts val="0"/>
                </a:spcBef>
                <a:spcAft>
                  <a:spcPts val="600"/>
                </a:spcAft>
                <a:defRPr/>
              </a:pPr>
              <a:r>
                <a:rPr lang="es-ES" sz="2000" b="1"/>
                <a:t>DG Nº45 (Art. 175) Gerentes Generales y Especiales </a:t>
              </a:r>
              <a:endParaRPr lang="es-ES" sz="2000"/>
            </a:p>
          </p:txBody>
        </p:sp>
        <p:sp>
          <p:nvSpPr>
            <p:cNvPr id="0" name="" hidden="0"/>
            <p:cNvSpPr/>
            <p:nvPr isPhoto="0" userDrawn="0"/>
          </p:nvSpPr>
          <p:spPr bwMode="auto">
            <a:xfrm>
              <a:off x="0" y="3392589"/>
              <a:ext cx="8246720" cy="1378620"/>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61833" tIns="22860" rIns="128016" bIns="22860" numCol="1" spcCol="1270" anchor="t" anchorCtr="0">
              <a:noAutofit/>
            </a:bodyPr>
            <a:lstStyle/>
            <a:p>
              <a:pPr marL="171450" lvl="1" indent="-171450" algn="l" defTabSz="800100">
                <a:lnSpc>
                  <a:spcPct val="100000"/>
                </a:lnSpc>
                <a:spcBef>
                  <a:spcPts val="0"/>
                </a:spcBef>
                <a:spcAft>
                  <a:spcPts val="600"/>
                </a:spcAft>
                <a:buChar char="••"/>
                <a:defRPr/>
              </a:pPr>
              <a:r>
                <a:rPr lang="es-ES" sz="1800" i="0"/>
                <a:t>La designación y remoción de gerentes generales o especiales según el art. 270 LGS, a quienes se les asignen funciones ejecutivas de administración, excepto cuando la misma recaiga sobre integrantes del directorio, se ajustará a los fines de sus inscripción registral s/ art. 173 de la DG (inscripción de designación o remoción de autoridades).</a:t>
              </a:r>
              <a:endParaRPr lang="es-ES" sz="1800" i="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 name="1 Título" hidden="0"/>
          <p:cNvSpPr txBox="1"/>
          <p:nvPr isPhoto="0" userDrawn="0"/>
        </p:nvSpPr>
        <p:spPr bwMode="auto">
          <a:xfrm>
            <a:off x="214313" y="381000"/>
            <a:ext cx="8534400" cy="758825"/>
          </a:xfrm>
          <a:prstGeom prst="rect">
            <a:avLst/>
          </a:prstGeom>
          <a:noFill/>
          <a:ln w="9525">
            <a:noFill/>
            <a:miter lim="800000"/>
            <a:headEnd/>
            <a:tailEnd/>
          </a:ln>
        </p:spPr>
        <p:txBody>
          <a:bodyPr anchor="b"/>
          <a:lstStyle/>
          <a:p>
            <a:pPr>
              <a:defRPr/>
            </a:pPr>
            <a:r>
              <a:rPr lang="es-ES" sz="2400" b="1">
                <a:solidFill>
                  <a:srgbClr val="7B9899"/>
                </a:solidFill>
                <a:latin typeface="+mj-lt"/>
                <a:ea typeface="+mj-ea"/>
                <a:cs typeface="+mj-cs"/>
              </a:rPr>
              <a:t>Organización s/cantidad de administradores</a:t>
            </a:r>
            <a:endParaRPr/>
          </a:p>
        </p:txBody>
      </p:sp>
      <p:grpSp>
        <p:nvGrpSpPr>
          <p:cNvPr id="4" name="3 Diagrama" hidden="0"/>
          <p:cNvGrpSpPr/>
          <p:nvPr isPhoto="0" userDrawn="0"/>
        </p:nvGrpSpPr>
        <p:grpSpPr bwMode="auto">
          <a:xfrm>
            <a:off x="785786" y="1571612"/>
            <a:ext cx="7429552" cy="4500594"/>
          </a:xfrm>
        </p:grpSpPr>
        <p:sp>
          <p:nvSpPr>
            <p:cNvPr id="0" name="" hidden="0"/>
            <p:cNvSpPr/>
            <p:nvPr isPhoto="0" userDrawn="0"/>
          </p:nvSpPr>
          <p:spPr bwMode="auto">
            <a:xfrm>
              <a:off x="0" y="381390"/>
              <a:ext cx="7429552" cy="925311"/>
            </a:xfrm>
            <a:prstGeom prst="rect">
              <a:avLst/>
            </a:prstGeom>
            <a:solidFill>
              <a:schemeClr val="lt1">
                <a:hueOff val="0"/>
                <a:satOff val="0"/>
                <a:lumOff val="0"/>
                <a:alphaOff val="0"/>
                <a:alpha val="90000"/>
              </a:schemeClr>
            </a:solidFill>
            <a:ln>
              <a:noFill/>
            </a:ln>
            <a:effectLst/>
          </p:spPr>
          <p:style>
            <a:lnRef idx="0">
              <a:srgbClr val="000000"/>
            </a:lnRef>
            <a:fillRef idx="1">
              <a:srgbClr val="000000"/>
            </a:fillRef>
            <a:effectRef idx="0">
              <a:srgbClr val="000000"/>
            </a:effectRef>
            <a:fontRef idx="minor"/>
          </p:style>
          <p:txBody>
            <a:bodyPr spcFirstLastPara="0" vert="horz" wrap="square" lIns="576616" tIns="520700" rIns="576616" bIns="128016" numCol="1" spcCol="1270" anchor="t" anchorCtr="0">
              <a:noAutofit/>
            </a:bodyPr>
            <a:lstStyle/>
            <a:p>
              <a:pPr marL="171450" lvl="1" indent="-171450" algn="just" defTabSz="800100">
                <a:lnSpc>
                  <a:spcPct val="100000"/>
                </a:lnSpc>
                <a:spcBef>
                  <a:spcPts val="0"/>
                </a:spcBef>
                <a:spcAft>
                  <a:spcPts val="600"/>
                </a:spcAft>
                <a:buChar char="••"/>
                <a:defRPr/>
              </a:pPr>
              <a:r>
                <a:rPr lang="es-ES" sz="1800"/>
                <a:t>Una persona a cargo de la A + R</a:t>
              </a:r>
              <a:endParaRPr lang="es-ES" sz="1800"/>
            </a:p>
          </p:txBody>
        </p:sp>
        <p:sp>
          <p:nvSpPr>
            <p:cNvPr id="0" name="" hidden="0"/>
            <p:cNvSpPr/>
            <p:nvPr isPhoto="0" userDrawn="0"/>
          </p:nvSpPr>
          <p:spPr bwMode="auto">
            <a:xfrm>
              <a:off x="371476" y="12390"/>
              <a:ext cx="5200686" cy="738000"/>
            </a:xfrm>
            <a:prstGeom prst="roundRect">
              <a:avLst>
                <a:gd name="adj" fmla="val 16667"/>
              </a:avLst>
            </a:prstGeom>
            <a:solidFill>
              <a:schemeClr val="accent2">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196574" tIns="0" rIns="196574" bIns="0" numCol="1" spcCol="1270" anchor="ctr" anchorCtr="0">
              <a:noAutofit/>
            </a:bodyPr>
            <a:lstStyle/>
            <a:p>
              <a:pPr lvl="0" algn="l" defTabSz="800100">
                <a:lnSpc>
                  <a:spcPct val="90000"/>
                </a:lnSpc>
                <a:spcBef>
                  <a:spcPts val="0"/>
                </a:spcBef>
                <a:spcAft>
                  <a:spcPts val="0"/>
                </a:spcAft>
                <a:defRPr/>
              </a:pPr>
              <a:r>
                <a:rPr lang="es-ES" sz="1800" b="1"/>
                <a:t>Singular (unipersonal)</a:t>
              </a:r>
              <a:endParaRPr lang="es-ES" sz="1800" b="1"/>
            </a:p>
          </p:txBody>
        </p:sp>
        <p:sp>
          <p:nvSpPr>
            <p:cNvPr id="0" name="" hidden="0"/>
            <p:cNvSpPr/>
            <p:nvPr isPhoto="0" userDrawn="0"/>
          </p:nvSpPr>
          <p:spPr bwMode="auto">
            <a:xfrm>
              <a:off x="0" y="1810703"/>
              <a:ext cx="7429552" cy="2677500"/>
            </a:xfrm>
            <a:prstGeom prst="rect">
              <a:avLst/>
            </a:prstGeom>
            <a:solidFill>
              <a:schemeClr val="lt1">
                <a:hueOff val="0"/>
                <a:satOff val="0"/>
                <a:lumOff val="0"/>
                <a:alphaOff val="0"/>
                <a:alpha val="90000"/>
              </a:schemeClr>
            </a:solidFill>
            <a:ln>
              <a:noFill/>
            </a:ln>
            <a:effectLst/>
          </p:spPr>
          <p:style>
            <a:lnRef idx="0">
              <a:srgbClr val="000000"/>
            </a:lnRef>
            <a:fillRef idx="1">
              <a:srgbClr val="000000"/>
            </a:fillRef>
            <a:effectRef idx="0">
              <a:srgbClr val="000000"/>
            </a:effectRef>
            <a:fontRef idx="minor"/>
          </p:style>
          <p:txBody>
            <a:bodyPr spcFirstLastPara="0" vert="horz" wrap="square" lIns="576616" tIns="520700" rIns="576616" bIns="128016" numCol="1" spcCol="1270" anchor="t" anchorCtr="0">
              <a:noAutofit/>
            </a:bodyPr>
            <a:lstStyle/>
            <a:p>
              <a:pPr marL="171450" lvl="1" indent="-171450" algn="just" defTabSz="800100">
                <a:lnSpc>
                  <a:spcPct val="100000"/>
                </a:lnSpc>
                <a:spcBef>
                  <a:spcPts val="0"/>
                </a:spcBef>
                <a:spcAft>
                  <a:spcPts val="600"/>
                </a:spcAft>
                <a:buChar char="••"/>
                <a:defRPr/>
              </a:pPr>
              <a:r>
                <a:rPr lang="es-ES" sz="1800" b="1"/>
                <a:t>Indistinta: </a:t>
              </a:r>
              <a:r>
                <a:rPr lang="es-ES" sz="1800"/>
                <a:t>cualquier socio se encuentra facultado para administrar y representar a la sociedad indistintamente.</a:t>
              </a:r>
              <a:endParaRPr lang="es-ES" sz="1800"/>
            </a:p>
            <a:p>
              <a:pPr marL="171450" lvl="1" indent="-171450" algn="just" defTabSz="800100">
                <a:lnSpc>
                  <a:spcPct val="100000"/>
                </a:lnSpc>
                <a:spcBef>
                  <a:spcPts val="0"/>
                </a:spcBef>
                <a:spcAft>
                  <a:spcPts val="600"/>
                </a:spcAft>
                <a:buChar char="••"/>
                <a:defRPr/>
              </a:pPr>
              <a:r>
                <a:rPr lang="es-ES" sz="1800" b="1"/>
                <a:t>Conjunta:</a:t>
              </a:r>
              <a:r>
                <a:rPr lang="es-ES" sz="1800"/>
                <a:t> para que sean válidos los actos deben ser realizados colectivamente con la aprobacion de todos los administradores, ningún administrador puede obrar en forma individual.</a:t>
              </a:r>
              <a:endParaRPr lang="es-ES" sz="1800"/>
            </a:p>
            <a:p>
              <a:pPr marL="171450" lvl="1" indent="-171450" algn="just" defTabSz="800100">
                <a:lnSpc>
                  <a:spcPct val="100000"/>
                </a:lnSpc>
                <a:spcBef>
                  <a:spcPts val="0"/>
                </a:spcBef>
                <a:spcAft>
                  <a:spcPts val="600"/>
                </a:spcAft>
                <a:buChar char="••"/>
                <a:defRPr/>
              </a:pPr>
              <a:r>
                <a:rPr lang="es-ES" sz="1800" b="1"/>
                <a:t>Colegiada: </a:t>
              </a:r>
              <a:r>
                <a:rPr lang="es-ES" sz="1800"/>
                <a:t>decisiones adoptadas por mayoría de votos, pero sólo uno es quien ejerce la representación.</a:t>
              </a:r>
              <a:endParaRPr lang="es-ES" sz="1800"/>
            </a:p>
          </p:txBody>
        </p:sp>
        <p:sp>
          <p:nvSpPr>
            <p:cNvPr id="0" name="" hidden="0"/>
            <p:cNvSpPr/>
            <p:nvPr isPhoto="0" userDrawn="0"/>
          </p:nvSpPr>
          <p:spPr bwMode="auto">
            <a:xfrm>
              <a:off x="371476" y="1441703"/>
              <a:ext cx="5200686" cy="738000"/>
            </a:xfrm>
            <a:prstGeom prst="roundRect">
              <a:avLst>
                <a:gd name="adj" fmla="val 16667"/>
              </a:avLst>
            </a:prstGeom>
            <a:solidFill>
              <a:schemeClr val="accent2">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196574" tIns="0" rIns="196574" bIns="0" numCol="1" spcCol="1270" anchor="ctr" anchorCtr="0">
              <a:noAutofit/>
            </a:bodyPr>
            <a:lstStyle/>
            <a:p>
              <a:pPr lvl="0" algn="l" defTabSz="800100">
                <a:lnSpc>
                  <a:spcPct val="90000"/>
                </a:lnSpc>
                <a:spcBef>
                  <a:spcPts val="0"/>
                </a:spcBef>
                <a:spcAft>
                  <a:spcPts val="0"/>
                </a:spcAft>
                <a:defRPr/>
              </a:pPr>
              <a:r>
                <a:rPr lang="es-ES" sz="1800" b="1"/>
                <a:t>Plural</a:t>
              </a:r>
              <a:endParaRPr lang="es-ES" sz="1800" b="1"/>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 name="1 Título" hidden="0"/>
          <p:cNvSpPr txBox="1"/>
          <p:nvPr isPhoto="0" userDrawn="0"/>
        </p:nvSpPr>
        <p:spPr bwMode="auto">
          <a:xfrm>
            <a:off x="285750" y="285750"/>
            <a:ext cx="8534400" cy="758825"/>
          </a:xfrm>
          <a:prstGeom prst="rect">
            <a:avLst/>
          </a:prstGeom>
          <a:noFill/>
          <a:ln w="9525">
            <a:noFill/>
            <a:miter lim="800000"/>
            <a:headEnd/>
            <a:tailEnd/>
          </a:ln>
        </p:spPr>
        <p:txBody>
          <a:bodyPr anchor="b"/>
          <a:lstStyle/>
          <a:p>
            <a:pPr>
              <a:defRPr/>
            </a:pPr>
            <a:r>
              <a:rPr lang="es-ES" sz="2300" b="1">
                <a:solidFill>
                  <a:srgbClr val="7B9899"/>
                </a:solidFill>
                <a:latin typeface="+mj-lt"/>
                <a:ea typeface="+mj-ea"/>
                <a:cs typeface="+mj-cs"/>
              </a:rPr>
              <a:t>Art. 261 – Remuneración </a:t>
            </a:r>
            <a:endParaRPr/>
          </a:p>
        </p:txBody>
      </p:sp>
      <p:sp>
        <p:nvSpPr>
          <p:cNvPr id="4" name="2 Marcador de contenido" hidden="0"/>
          <p:cNvSpPr txBox="1"/>
          <p:nvPr isPhoto="0" userDrawn="0"/>
        </p:nvSpPr>
        <p:spPr bwMode="auto">
          <a:xfrm>
            <a:off x="301625" y="1571625"/>
            <a:ext cx="8504238" cy="4572000"/>
          </a:xfrm>
          <a:prstGeom prst="rect">
            <a:avLst/>
          </a:prstGeom>
        </p:spPr>
        <p:txBody>
          <a:bodyPr/>
          <a:lstStyle/>
          <a:p>
            <a:pPr>
              <a:spcBef>
                <a:spcPts val="600"/>
              </a:spcBef>
              <a:spcAft>
                <a:spcPts val="600"/>
              </a:spcAft>
              <a:buClr>
                <a:schemeClr val="accent1"/>
              </a:buClr>
              <a:buSzPct val="85000"/>
              <a:buFont typeface="+mj-lt"/>
              <a:buAutoNum type="alphaLcParenR"/>
              <a:defRPr/>
            </a:pPr>
            <a:endParaRPr lang="es-ES" sz="2000">
              <a:latin typeface="+mn-lt"/>
              <a:cs typeface="+mn-cs"/>
            </a:endParaRPr>
          </a:p>
        </p:txBody>
      </p:sp>
      <p:grpSp>
        <p:nvGrpSpPr>
          <p:cNvPr id="6" name="5 Diagrama" hidden="0"/>
          <p:cNvGrpSpPr/>
          <p:nvPr isPhoto="0" userDrawn="0"/>
        </p:nvGrpSpPr>
        <p:grpSpPr bwMode="auto">
          <a:xfrm>
            <a:off x="428596" y="1468438"/>
            <a:ext cx="8429684" cy="4889520"/>
          </a:xfrm>
        </p:grpSpPr>
        <p:sp>
          <p:nvSpPr>
            <p:cNvPr id="0" name="" hidden="0"/>
            <p:cNvSpPr/>
            <p:nvPr isPhoto="0" userDrawn="0"/>
          </p:nvSpPr>
          <p:spPr bwMode="auto">
            <a:xfrm>
              <a:off x="0" y="86678"/>
              <a:ext cx="8429684" cy="469039"/>
            </a:xfrm>
            <a:prstGeom prst="roundRect">
              <a:avLst>
                <a:gd name="adj" fmla="val 16667"/>
              </a:avLst>
            </a:prstGeom>
            <a:solidFill>
              <a:schemeClr val="accent5">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76200" tIns="76200" rIns="76200" bIns="76200" numCol="1" spcCol="1270" anchor="ctr" anchorCtr="0">
              <a:noAutofit/>
            </a:bodyPr>
            <a:lstStyle/>
            <a:p>
              <a:pPr lvl="0" algn="just" defTabSz="889000">
                <a:lnSpc>
                  <a:spcPct val="90000"/>
                </a:lnSpc>
                <a:spcBef>
                  <a:spcPts val="0"/>
                </a:spcBef>
                <a:spcAft>
                  <a:spcPts val="0"/>
                </a:spcAft>
                <a:defRPr/>
              </a:pPr>
              <a:r>
                <a:rPr lang="es-ES" sz="2000" b="1"/>
                <a:t>Si hay ganancias</a:t>
              </a:r>
              <a:endParaRPr lang="es-ES" sz="2000" b="1"/>
            </a:p>
          </p:txBody>
        </p:sp>
        <p:sp>
          <p:nvSpPr>
            <p:cNvPr id="0" name="" hidden="0"/>
            <p:cNvSpPr/>
            <p:nvPr isPhoto="0" userDrawn="0"/>
          </p:nvSpPr>
          <p:spPr bwMode="auto">
            <a:xfrm>
              <a:off x="0" y="634864"/>
              <a:ext cx="8429684" cy="1373962"/>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67642" tIns="20320" rIns="113792" bIns="20320" numCol="1" spcCol="1270" anchor="t" anchorCtr="0">
              <a:noAutofit/>
            </a:bodyPr>
            <a:lstStyle/>
            <a:p>
              <a:pPr marL="171450" lvl="1" indent="-171450" algn="just" defTabSz="711200">
                <a:lnSpc>
                  <a:spcPct val="100000"/>
                </a:lnSpc>
                <a:spcBef>
                  <a:spcPts val="0"/>
                </a:spcBef>
                <a:spcAft>
                  <a:spcPts val="600"/>
                </a:spcAft>
                <a:buChar char="••"/>
                <a:defRPr/>
              </a:pPr>
              <a:r>
                <a:rPr lang="es-ES" sz="1600"/>
                <a:t>Y se distribuyen todos los dividendos     </a:t>
              </a:r>
              <a:r>
                <a:rPr lang="es-ES" sz="1600"/>
                <a:t></a:t>
              </a:r>
              <a:r>
                <a:rPr lang="es-ES" sz="1600"/>
                <a:t> no podrá exceder del 25% de las 						                      ganancias</a:t>
              </a:r>
              <a:endParaRPr lang="es-ES" sz="1600"/>
            </a:p>
            <a:p>
              <a:pPr marL="171450" lvl="1" indent="-171450" algn="just" defTabSz="711200">
                <a:lnSpc>
                  <a:spcPct val="100000"/>
                </a:lnSpc>
                <a:spcBef>
                  <a:spcPts val="0"/>
                </a:spcBef>
                <a:spcAft>
                  <a:spcPts val="600"/>
                </a:spcAft>
                <a:buChar char="••"/>
                <a:defRPr/>
              </a:pPr>
              <a:r>
                <a:rPr lang="es-ES" sz="1600"/>
                <a:t>Y no se distribuyen dividendos               </a:t>
              </a:r>
              <a:r>
                <a:rPr lang="es-ES" sz="1600"/>
                <a:t></a:t>
              </a:r>
              <a:r>
                <a:rPr lang="es-ES" sz="1600"/>
                <a:t> no podrá exceder del 5% de aquellas</a:t>
              </a:r>
              <a:endParaRPr lang="es-ES" sz="1600"/>
            </a:p>
            <a:p>
              <a:pPr marL="171450" lvl="1" indent="-171450" algn="just" defTabSz="711200">
                <a:lnSpc>
                  <a:spcPct val="100000"/>
                </a:lnSpc>
                <a:spcBef>
                  <a:spcPts val="0"/>
                </a:spcBef>
                <a:spcAft>
                  <a:spcPts val="600"/>
                </a:spcAft>
                <a:buChar char="••"/>
                <a:defRPr/>
              </a:pPr>
              <a:r>
                <a:rPr lang="es-ES" sz="1600"/>
                <a:t>Y se distribuye parte de los dividendos  </a:t>
              </a:r>
              <a:r>
                <a:rPr lang="es-ES" sz="1600"/>
                <a:t> </a:t>
              </a:r>
              <a:r>
                <a:rPr lang="es-ES" sz="1600"/>
                <a:t>prop</a:t>
              </a:r>
              <a:r>
                <a:rPr lang="es-ES" sz="1600"/>
                <a:t>. a la dist. de los dividendos, 						                     s/ limites.</a:t>
              </a:r>
              <a:endParaRPr lang="es-ES" sz="1600"/>
            </a:p>
          </p:txBody>
        </p:sp>
        <p:sp>
          <p:nvSpPr>
            <p:cNvPr id="0" name="" hidden="0"/>
            <p:cNvSpPr/>
            <p:nvPr isPhoto="0" userDrawn="0"/>
          </p:nvSpPr>
          <p:spPr bwMode="auto">
            <a:xfrm>
              <a:off x="0" y="2008827"/>
              <a:ext cx="8429684" cy="501290"/>
            </a:xfrm>
            <a:prstGeom prst="roundRect">
              <a:avLst>
                <a:gd name="adj" fmla="val 16667"/>
              </a:avLst>
            </a:prstGeom>
            <a:solidFill>
              <a:schemeClr val="accent5">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0960" tIns="60960" rIns="60960" bIns="60960" numCol="1" spcCol="1270" anchor="ctr" anchorCtr="0">
              <a:noAutofit/>
            </a:bodyPr>
            <a:lstStyle/>
            <a:p>
              <a:pPr lvl="0" algn="just" defTabSz="711200">
                <a:lnSpc>
                  <a:spcPct val="90000"/>
                </a:lnSpc>
                <a:spcBef>
                  <a:spcPts val="0"/>
                </a:spcBef>
                <a:spcAft>
                  <a:spcPts val="0"/>
                </a:spcAft>
                <a:defRPr/>
              </a:pPr>
              <a:r>
                <a:rPr lang="es-ES" sz="1600" b="1"/>
                <a:t>Si no hay </a:t>
              </a:r>
              <a:r>
                <a:rPr lang="es-ES" sz="2000" b="1"/>
                <a:t>ganancias</a:t>
              </a:r>
              <a:r>
                <a:rPr lang="es-ES" sz="1600" b="1"/>
                <a:t> 	</a:t>
              </a:r>
              <a:endParaRPr lang="es-ES" sz="1600" b="1"/>
            </a:p>
          </p:txBody>
        </p:sp>
        <p:sp>
          <p:nvSpPr>
            <p:cNvPr id="0" name="" hidden="0"/>
            <p:cNvSpPr/>
            <p:nvPr isPhoto="0" userDrawn="0"/>
          </p:nvSpPr>
          <p:spPr bwMode="auto">
            <a:xfrm>
              <a:off x="0" y="2612348"/>
              <a:ext cx="8429684" cy="977040"/>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67642" tIns="20320" rIns="113792" bIns="20320" numCol="1" spcCol="1270" anchor="t" anchorCtr="0">
              <a:noAutofit/>
            </a:bodyPr>
            <a:lstStyle/>
            <a:p>
              <a:pPr marL="171450" lvl="1" indent="-171450" algn="just" defTabSz="711200">
                <a:lnSpc>
                  <a:spcPct val="90000"/>
                </a:lnSpc>
                <a:spcBef>
                  <a:spcPts val="0"/>
                </a:spcBef>
                <a:spcAft>
                  <a:spcPts val="0"/>
                </a:spcAft>
                <a:buChar char="••"/>
                <a:defRPr/>
              </a:pPr>
              <a:r>
                <a:rPr lang="es-ES" sz="1600"/>
                <a:t>No hay dividendos 			    </a:t>
              </a:r>
              <a:r>
                <a:rPr lang="es-ES" sz="1600"/>
                <a:t> los directores no perciben retribución </a:t>
              </a:r>
              <a:endParaRPr lang="es-ES" sz="1600"/>
            </a:p>
          </p:txBody>
        </p:sp>
        <p:sp>
          <p:nvSpPr>
            <p:cNvPr id="0" name="" hidden="0"/>
            <p:cNvSpPr/>
            <p:nvPr isPhoto="0" userDrawn="0"/>
          </p:nvSpPr>
          <p:spPr bwMode="auto">
            <a:xfrm>
              <a:off x="0" y="3119038"/>
              <a:ext cx="8429684" cy="559253"/>
            </a:xfrm>
            <a:prstGeom prst="roundRect">
              <a:avLst>
                <a:gd name="adj" fmla="val 16667"/>
              </a:avLst>
            </a:prstGeom>
            <a:solidFill>
              <a:schemeClr val="accent5">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76200" tIns="76200" rIns="76200" bIns="76200" numCol="1" spcCol="1270" anchor="ctr" anchorCtr="0">
              <a:noAutofit/>
            </a:bodyPr>
            <a:lstStyle/>
            <a:p>
              <a:pPr lvl="0" algn="just" defTabSz="889000">
                <a:lnSpc>
                  <a:spcPct val="90000"/>
                </a:lnSpc>
                <a:spcBef>
                  <a:spcPts val="0"/>
                </a:spcBef>
                <a:spcAft>
                  <a:spcPts val="0"/>
                </a:spcAft>
                <a:defRPr/>
              </a:pPr>
              <a:r>
                <a:rPr lang="es-ES" sz="2000" b="1"/>
                <a:t>Excepción a los límites</a:t>
              </a:r>
              <a:endParaRPr lang="es-ES" sz="2000" b="1"/>
            </a:p>
          </p:txBody>
        </p:sp>
        <p:sp>
          <p:nvSpPr>
            <p:cNvPr id="0" name="" hidden="0"/>
            <p:cNvSpPr/>
            <p:nvPr isPhoto="0" userDrawn="0"/>
          </p:nvSpPr>
          <p:spPr bwMode="auto">
            <a:xfrm>
              <a:off x="0" y="3755523"/>
              <a:ext cx="8429684" cy="977040"/>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67642" tIns="20320" rIns="113792" bIns="20320" numCol="1" spcCol="1270" anchor="t" anchorCtr="0">
              <a:noAutofit/>
            </a:bodyPr>
            <a:lstStyle/>
            <a:p>
              <a:pPr marL="171450" lvl="1" indent="-171450" algn="just" defTabSz="711200">
                <a:lnSpc>
                  <a:spcPct val="90000"/>
                </a:lnSpc>
                <a:spcBef>
                  <a:spcPts val="0"/>
                </a:spcBef>
                <a:spcAft>
                  <a:spcPts val="0"/>
                </a:spcAft>
                <a:buChar char="••"/>
                <a:defRPr/>
              </a:pPr>
              <a:r>
                <a:rPr lang="es-ES" sz="1600" u="sng"/>
                <a:t>Salvo por comisiones especiales o por funciones técnico administrativas </a:t>
              </a:r>
              <a:r>
                <a:rPr lang="es-ES" sz="1600"/>
                <a:t>(no permanentes), siempre que se de cumplimiento a lo especificado en el cuarto párrafo del art. 261 (expresamente acordadas por la asamblea de accionistas, a cuyo efecto deberá incluirse el asunto como uno de los puntos del orden del día).</a:t>
              </a:r>
              <a:endParaRPr lang="es-ES" sz="16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 name="1 Título" hidden="0"/>
          <p:cNvSpPr txBox="1"/>
          <p:nvPr isPhoto="0" userDrawn="0"/>
        </p:nvSpPr>
        <p:spPr bwMode="auto">
          <a:xfrm>
            <a:off x="728663" y="2786058"/>
            <a:ext cx="7772400" cy="2000250"/>
          </a:xfrm>
          <a:prstGeom prst="rect">
            <a:avLst/>
          </a:prstGeom>
        </p:spPr>
        <p:txBody>
          <a:bodyPr/>
          <a:lstStyle/>
          <a:p>
            <a:pPr algn="ctr">
              <a:spcAft>
                <a:spcPts val="0"/>
              </a:spcAft>
              <a:defRPr/>
            </a:pPr>
            <a:r>
              <a:rPr lang="es-ES" sz="3900" b="1">
                <a:solidFill>
                  <a:schemeClr val="accent3">
                    <a:shade val="75000"/>
                  </a:schemeClr>
                </a:solidFill>
                <a:latin typeface="+mj-lt"/>
                <a:ea typeface="+mj-ea"/>
                <a:cs typeface="+mj-cs"/>
              </a:rPr>
              <a:t>Gracias por su atención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 name="1 Título" hidden="0"/>
          <p:cNvSpPr txBox="1"/>
          <p:nvPr isPhoto="0" userDrawn="0"/>
        </p:nvSpPr>
        <p:spPr bwMode="auto">
          <a:xfrm>
            <a:off x="214313" y="381000"/>
            <a:ext cx="8534400" cy="758825"/>
          </a:xfrm>
          <a:prstGeom prst="rect">
            <a:avLst/>
          </a:prstGeom>
          <a:noFill/>
          <a:ln w="9525">
            <a:noFill/>
            <a:miter lim="800000"/>
            <a:headEnd/>
            <a:tailEnd/>
          </a:ln>
        </p:spPr>
        <p:txBody>
          <a:bodyPr anchor="b"/>
          <a:lstStyle/>
          <a:p>
            <a:pPr>
              <a:defRPr/>
            </a:pPr>
            <a:r>
              <a:rPr lang="es-ES" sz="2400" b="1">
                <a:solidFill>
                  <a:srgbClr val="7B9899"/>
                </a:solidFill>
                <a:latin typeface="+mj-lt"/>
                <a:ea typeface="+mj-ea"/>
                <a:cs typeface="+mj-cs"/>
              </a:rPr>
              <a:t>Organización s/el tipo societario</a:t>
            </a:r>
            <a:endParaRPr/>
          </a:p>
        </p:txBody>
      </p:sp>
      <p:grpSp>
        <p:nvGrpSpPr>
          <p:cNvPr id="4" name="3 Diagrama" hidden="0"/>
          <p:cNvGrpSpPr/>
          <p:nvPr isPhoto="0" userDrawn="0"/>
        </p:nvGrpSpPr>
        <p:grpSpPr bwMode="auto">
          <a:xfrm>
            <a:off x="928662" y="1539876"/>
            <a:ext cx="7429552" cy="4746644"/>
          </a:xfrm>
        </p:grpSpPr>
        <p:sp>
          <p:nvSpPr>
            <p:cNvPr id="0" name="" hidden="0"/>
            <p:cNvSpPr/>
            <p:nvPr isPhoto="0" userDrawn="0"/>
          </p:nvSpPr>
          <p:spPr bwMode="auto">
            <a:xfrm>
              <a:off x="0" y="231951"/>
              <a:ext cx="7429552" cy="1940400"/>
            </a:xfrm>
            <a:prstGeom prst="rect">
              <a:avLst/>
            </a:prstGeom>
            <a:solidFill>
              <a:schemeClr val="lt1">
                <a:hueOff val="0"/>
                <a:satOff val="0"/>
                <a:lumOff val="0"/>
                <a:alphaOff val="0"/>
                <a:alpha val="90000"/>
              </a:schemeClr>
            </a:solidFill>
            <a:ln>
              <a:noFill/>
            </a:ln>
            <a:effectLst/>
          </p:spPr>
          <p:style>
            <a:lnRef idx="0">
              <a:srgbClr val="000000"/>
            </a:lnRef>
            <a:fillRef idx="1">
              <a:srgbClr val="000000"/>
            </a:fillRef>
            <a:effectRef idx="0">
              <a:srgbClr val="000000"/>
            </a:effectRef>
            <a:fontRef idx="minor"/>
          </p:style>
          <p:txBody>
            <a:bodyPr spcFirstLastPara="0" vert="horz" wrap="square" lIns="576616" tIns="291592" rIns="576616" bIns="142240" numCol="1" spcCol="1270" anchor="t" anchorCtr="0">
              <a:noAutofit/>
            </a:bodyPr>
            <a:lstStyle/>
            <a:p>
              <a:pPr marL="228600" lvl="1" indent="-228600" algn="just" defTabSz="889000">
                <a:lnSpc>
                  <a:spcPct val="100000"/>
                </a:lnSpc>
                <a:spcBef>
                  <a:spcPts val="0"/>
                </a:spcBef>
                <a:spcAft>
                  <a:spcPts val="600"/>
                </a:spcAft>
                <a:buChar char="••"/>
                <a:defRPr/>
              </a:pPr>
              <a:r>
                <a:rPr lang="es-ES" sz="2000"/>
                <a:t>© no regula &gt;</a:t>
              </a:r>
              <a:r>
                <a:rPr lang="es-ES" sz="2000"/>
                <a:t> </a:t>
              </a:r>
              <a:r>
                <a:rPr lang="es-ES" sz="2000"/>
                <a:t>plural indistinta </a:t>
              </a:r>
              <a:endParaRPr lang="es-ES" sz="2000"/>
            </a:p>
            <a:p>
              <a:pPr marL="228600" lvl="1" indent="-228600" algn="just" defTabSz="889000">
                <a:lnSpc>
                  <a:spcPct val="90000"/>
                </a:lnSpc>
                <a:spcBef>
                  <a:spcPts val="0"/>
                </a:spcBef>
                <a:spcAft>
                  <a:spcPts val="0"/>
                </a:spcAft>
                <a:buChar char="••"/>
                <a:defRPr/>
              </a:pPr>
              <a:r>
                <a:rPr lang="es-ES" sz="2000"/>
                <a:t>© designa a varios sin especificar funciones </a:t>
              </a:r>
              <a:r>
                <a:rPr lang="es-ES" sz="2000"/>
                <a:t>&gt; </a:t>
              </a:r>
              <a:r>
                <a:rPr lang="es-ES" sz="2000"/>
                <a:t>plural indistinta</a:t>
              </a:r>
              <a:endParaRPr lang="es-ES" sz="2000"/>
            </a:p>
            <a:p>
              <a:pPr marL="228600" lvl="1" indent="-228600" algn="just" defTabSz="889000">
                <a:lnSpc>
                  <a:spcPct val="90000"/>
                </a:lnSpc>
                <a:spcBef>
                  <a:spcPts val="0"/>
                </a:spcBef>
                <a:spcAft>
                  <a:spcPts val="0"/>
                </a:spcAft>
                <a:buChar char="••"/>
                <a:defRPr/>
              </a:pPr>
              <a:r>
                <a:rPr lang="es-ES" sz="2000"/>
                <a:t>© puede establecer expresamente</a:t>
              </a:r>
              <a:r>
                <a:rPr lang="es-ES" sz="2000"/>
                <a:t> &gt; </a:t>
              </a:r>
              <a:r>
                <a:rPr lang="es-ES" sz="2000"/>
                <a:t>plural conjunta / colegiada</a:t>
              </a:r>
              <a:endParaRPr lang="es-ES" sz="2000"/>
            </a:p>
          </p:txBody>
        </p:sp>
        <p:sp>
          <p:nvSpPr>
            <p:cNvPr id="0" name="" hidden="0"/>
            <p:cNvSpPr/>
            <p:nvPr isPhoto="0" userDrawn="0"/>
          </p:nvSpPr>
          <p:spPr bwMode="auto">
            <a:xfrm>
              <a:off x="354746" y="106604"/>
              <a:ext cx="5200686" cy="413280"/>
            </a:xfrm>
            <a:prstGeom prst="roundRect">
              <a:avLst>
                <a:gd name="adj" fmla="val 16667"/>
              </a:avLst>
            </a:prstGeom>
            <a:solidFill>
              <a:schemeClr val="accent2">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196574" tIns="0" rIns="196574" bIns="0" numCol="1" spcCol="1270" anchor="ctr" anchorCtr="0">
              <a:noAutofit/>
            </a:bodyPr>
            <a:lstStyle/>
            <a:p>
              <a:pPr lvl="0" algn="just" defTabSz="933450">
                <a:lnSpc>
                  <a:spcPct val="90000"/>
                </a:lnSpc>
                <a:spcBef>
                  <a:spcPts val="0"/>
                </a:spcBef>
                <a:spcAft>
                  <a:spcPts val="0"/>
                </a:spcAft>
                <a:defRPr/>
              </a:pPr>
              <a:r>
                <a:rPr lang="es-ES" sz="2100" b="1"/>
                <a:t>SC, SCS, SCI y SCA</a:t>
              </a:r>
              <a:endParaRPr lang="es-ES" sz="2100" b="1"/>
            </a:p>
          </p:txBody>
        </p:sp>
        <p:sp>
          <p:nvSpPr>
            <p:cNvPr id="0" name="" hidden="0"/>
            <p:cNvSpPr/>
            <p:nvPr isPhoto="0" userDrawn="0"/>
          </p:nvSpPr>
          <p:spPr bwMode="auto">
            <a:xfrm>
              <a:off x="0" y="2454591"/>
              <a:ext cx="7429552" cy="970200"/>
            </a:xfrm>
            <a:prstGeom prst="rect">
              <a:avLst/>
            </a:prstGeom>
            <a:solidFill>
              <a:schemeClr val="lt1">
                <a:hueOff val="0"/>
                <a:satOff val="0"/>
                <a:lumOff val="0"/>
                <a:alphaOff val="0"/>
                <a:alpha val="90000"/>
              </a:schemeClr>
            </a:solidFill>
            <a:ln>
              <a:noFill/>
            </a:ln>
            <a:effectLst/>
          </p:spPr>
          <p:style>
            <a:lnRef idx="0">
              <a:srgbClr val="000000"/>
            </a:lnRef>
            <a:fillRef idx="1">
              <a:srgbClr val="000000"/>
            </a:fillRef>
            <a:effectRef idx="0">
              <a:srgbClr val="000000"/>
            </a:effectRef>
            <a:fontRef idx="minor"/>
          </p:style>
          <p:txBody>
            <a:bodyPr spcFirstLastPara="0" vert="horz" wrap="square" lIns="576616" tIns="291592" rIns="576616" bIns="142240" numCol="1" spcCol="1270" anchor="t" anchorCtr="0">
              <a:noAutofit/>
            </a:bodyPr>
            <a:lstStyle/>
            <a:p>
              <a:pPr marL="228600" lvl="1" indent="-228600" algn="just" defTabSz="889000">
                <a:lnSpc>
                  <a:spcPct val="90000"/>
                </a:lnSpc>
                <a:spcBef>
                  <a:spcPts val="0"/>
                </a:spcBef>
                <a:spcAft>
                  <a:spcPts val="0"/>
                </a:spcAft>
                <a:buChar char="••"/>
                <a:defRPr/>
              </a:pPr>
              <a:r>
                <a:rPr lang="es-ES" sz="2000"/>
                <a:t>Gerencia unipersonal o plural (indistinta, conjunta o colegiada)</a:t>
              </a:r>
              <a:endParaRPr lang="es-ES" sz="2000" b="1"/>
            </a:p>
          </p:txBody>
        </p:sp>
        <p:sp>
          <p:nvSpPr>
            <p:cNvPr id="0" name="" hidden="0"/>
            <p:cNvSpPr/>
            <p:nvPr isPhoto="0" userDrawn="0"/>
          </p:nvSpPr>
          <p:spPr bwMode="auto">
            <a:xfrm>
              <a:off x="371476" y="2247951"/>
              <a:ext cx="5200686" cy="413280"/>
            </a:xfrm>
            <a:prstGeom prst="roundRect">
              <a:avLst>
                <a:gd name="adj" fmla="val 16667"/>
              </a:avLst>
            </a:prstGeom>
            <a:solidFill>
              <a:schemeClr val="accent2">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196574" tIns="0" rIns="196574" bIns="0" numCol="1" spcCol="1270" anchor="ctr" anchorCtr="0">
              <a:noAutofit/>
            </a:bodyPr>
            <a:lstStyle/>
            <a:p>
              <a:pPr lvl="0" algn="just" defTabSz="933450">
                <a:lnSpc>
                  <a:spcPct val="90000"/>
                </a:lnSpc>
                <a:spcBef>
                  <a:spcPts val="0"/>
                </a:spcBef>
                <a:spcAft>
                  <a:spcPts val="0"/>
                </a:spcAft>
                <a:defRPr/>
              </a:pPr>
              <a:r>
                <a:rPr lang="es-ES" sz="2100" b="1"/>
                <a:t>SRL</a:t>
              </a:r>
              <a:endParaRPr lang="es-ES" sz="2100" b="1"/>
            </a:p>
          </p:txBody>
        </p:sp>
        <p:sp>
          <p:nvSpPr>
            <p:cNvPr id="0" name="" hidden="0"/>
            <p:cNvSpPr/>
            <p:nvPr isPhoto="0" userDrawn="0"/>
          </p:nvSpPr>
          <p:spPr bwMode="auto">
            <a:xfrm>
              <a:off x="0" y="3658787"/>
              <a:ext cx="7429552" cy="1014300"/>
            </a:xfrm>
            <a:prstGeom prst="rect">
              <a:avLst/>
            </a:prstGeom>
            <a:solidFill>
              <a:schemeClr val="lt1">
                <a:hueOff val="0"/>
                <a:satOff val="0"/>
                <a:lumOff val="0"/>
                <a:alphaOff val="0"/>
                <a:alpha val="90000"/>
              </a:schemeClr>
            </a:solidFill>
            <a:ln>
              <a:noFill/>
            </a:ln>
            <a:effectLst/>
          </p:spPr>
          <p:style>
            <a:lnRef idx="0">
              <a:srgbClr val="000000"/>
            </a:lnRef>
            <a:fillRef idx="1">
              <a:srgbClr val="000000"/>
            </a:fillRef>
            <a:effectRef idx="0">
              <a:srgbClr val="000000"/>
            </a:effectRef>
            <a:fontRef idx="minor"/>
          </p:style>
          <p:txBody>
            <a:bodyPr spcFirstLastPara="0" vert="horz" wrap="square" lIns="576616" tIns="291592" rIns="576616" bIns="142240" numCol="1" spcCol="1270" anchor="t" anchorCtr="0">
              <a:noAutofit/>
            </a:bodyPr>
            <a:lstStyle/>
            <a:p>
              <a:pPr marL="228600" lvl="1" indent="-228600" algn="just" defTabSz="889000">
                <a:lnSpc>
                  <a:spcPct val="90000"/>
                </a:lnSpc>
                <a:spcBef>
                  <a:spcPts val="0"/>
                </a:spcBef>
                <a:spcAft>
                  <a:spcPts val="0"/>
                </a:spcAft>
                <a:buChar char="••"/>
                <a:defRPr/>
              </a:pPr>
              <a:r>
                <a:rPr lang="es-ES" sz="2000"/>
                <a:t>Directorio unipersonal o plural (sólo colegiado)</a:t>
              </a:r>
              <a:endParaRPr lang="es-ES" sz="2000" b="1"/>
            </a:p>
            <a:p>
              <a:pPr marL="228600" lvl="1" indent="-228600" algn="just" defTabSz="889000">
                <a:lnSpc>
                  <a:spcPct val="90000"/>
                </a:lnSpc>
                <a:spcBef>
                  <a:spcPts val="0"/>
                </a:spcBef>
                <a:spcAft>
                  <a:spcPts val="0"/>
                </a:spcAft>
                <a:buChar char="••"/>
                <a:defRPr/>
              </a:pPr>
              <a:r>
                <a:rPr lang="es-ES" sz="2000"/>
                <a:t>S.A. del 299 salvo SAU: Directorio colegiado</a:t>
              </a:r>
              <a:endParaRPr lang="es-ES" sz="2000"/>
            </a:p>
          </p:txBody>
        </p:sp>
        <p:sp>
          <p:nvSpPr>
            <p:cNvPr id="0" name="" hidden="0"/>
            <p:cNvSpPr/>
            <p:nvPr isPhoto="0" userDrawn="0"/>
          </p:nvSpPr>
          <p:spPr bwMode="auto">
            <a:xfrm>
              <a:off x="371476" y="3500391"/>
              <a:ext cx="5200686" cy="413280"/>
            </a:xfrm>
            <a:prstGeom prst="roundRect">
              <a:avLst>
                <a:gd name="adj" fmla="val 16667"/>
              </a:avLst>
            </a:prstGeom>
            <a:solidFill>
              <a:schemeClr val="accent2">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196574" tIns="0" rIns="196574" bIns="0" numCol="1" spcCol="1270" anchor="ctr" anchorCtr="0">
              <a:noAutofit/>
            </a:bodyPr>
            <a:lstStyle/>
            <a:p>
              <a:pPr lvl="0" algn="just" defTabSz="933450">
                <a:lnSpc>
                  <a:spcPct val="90000"/>
                </a:lnSpc>
                <a:spcBef>
                  <a:spcPts val="0"/>
                </a:spcBef>
                <a:spcAft>
                  <a:spcPts val="0"/>
                </a:spcAft>
                <a:defRPr/>
              </a:pPr>
              <a:r>
                <a:rPr lang="es-ES" sz="2100" b="1"/>
                <a:t>SxA</a:t>
              </a:r>
              <a:endParaRPr lang="es-ES" sz="2100" b="1"/>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1 Marcador de texto" hidden="0"/>
          <p:cNvSpPr>
            <a:spLocks noGrp="1"/>
          </p:cNvSpPr>
          <p:nvPr isPhoto="0" userDrawn="0">
            <p:ph type="body" idx="1" hasCustomPrompt="0"/>
          </p:nvPr>
        </p:nvSpPr>
        <p:spPr bwMode="auto">
          <a:xfrm>
            <a:off x="1368425" y="2743200"/>
            <a:ext cx="6480174" cy="1673225"/>
          </a:xfrm>
        </p:spPr>
        <p:txBody>
          <a:bodyPr/>
          <a:lstStyle/>
          <a:p>
            <a:pPr>
              <a:defRPr/>
            </a:pPr>
            <a:r>
              <a:rPr lang="es-ES"/>
              <a:t>ART. 58 - LGS</a:t>
            </a:r>
            <a:endParaRPr lang="es-ES"/>
          </a:p>
        </p:txBody>
      </p:sp>
      <p:sp>
        <p:nvSpPr>
          <p:cNvPr id="34819" name="2 Título" hidden="0"/>
          <p:cNvSpPr>
            <a:spLocks noGrp="1"/>
          </p:cNvSpPr>
          <p:nvPr isPhoto="0" userDrawn="0">
            <p:ph type="title" hasCustomPrompt="0"/>
          </p:nvPr>
        </p:nvSpPr>
        <p:spPr bwMode="auto"/>
        <p:txBody>
          <a:bodyPr/>
          <a:lstStyle/>
          <a:p>
            <a:pPr>
              <a:defRPr/>
            </a:pPr>
            <a:r>
              <a:rPr lang="es-ES"/>
              <a:t>Representación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 name="1 Título" hidden="0"/>
          <p:cNvSpPr txBox="1"/>
          <p:nvPr isPhoto="0" userDrawn="0"/>
        </p:nvSpPr>
        <p:spPr bwMode="auto">
          <a:xfrm>
            <a:off x="214313" y="381000"/>
            <a:ext cx="8534400" cy="758825"/>
          </a:xfrm>
          <a:prstGeom prst="rect">
            <a:avLst/>
          </a:prstGeom>
          <a:noFill/>
          <a:ln w="9525">
            <a:noFill/>
            <a:miter lim="800000"/>
            <a:headEnd/>
            <a:tailEnd/>
          </a:ln>
        </p:spPr>
        <p:txBody>
          <a:bodyPr anchor="b"/>
          <a:lstStyle/>
          <a:p>
            <a:pPr>
              <a:defRPr/>
            </a:pPr>
            <a:r>
              <a:rPr lang="es-ES" sz="2400" b="1">
                <a:solidFill>
                  <a:srgbClr val="7B9899"/>
                </a:solidFill>
                <a:latin typeface="+mj-lt"/>
                <a:ea typeface="+mj-ea"/>
                <a:cs typeface="+mj-cs"/>
              </a:rPr>
              <a:t>Representación – Art. 58 LGS</a:t>
            </a:r>
            <a:endParaRPr/>
          </a:p>
        </p:txBody>
      </p:sp>
      <p:grpSp>
        <p:nvGrpSpPr>
          <p:cNvPr id="4" name="3 Diagrama" hidden="0"/>
          <p:cNvGrpSpPr/>
          <p:nvPr isPhoto="0" userDrawn="0"/>
        </p:nvGrpSpPr>
        <p:grpSpPr bwMode="auto">
          <a:xfrm>
            <a:off x="357158" y="1357298"/>
            <a:ext cx="8358246" cy="5143536"/>
          </a:xfrm>
        </p:grpSpPr>
        <p:sp>
          <p:nvSpPr>
            <p:cNvPr id="0" name="" hidden="0"/>
            <p:cNvSpPr/>
            <p:nvPr isPhoto="0" userDrawn="0"/>
          </p:nvSpPr>
          <p:spPr bwMode="auto">
            <a:xfrm>
              <a:off x="0" y="214315"/>
              <a:ext cx="8358246" cy="1216800"/>
            </a:xfrm>
            <a:prstGeom prst="roundRect">
              <a:avLst>
                <a:gd name="adj" fmla="val 16667"/>
              </a:avLst>
            </a:prstGeom>
            <a:solidFill>
              <a:schemeClr val="accent2">
                <a:hueOff val="0"/>
                <a:satOff val="0"/>
                <a:lumOff val="0"/>
                <a:alphaOff val="0"/>
                <a:alpha val="9000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8580" tIns="68580" rIns="68580" bIns="68580" numCol="1" spcCol="1270" anchor="ctr" anchorCtr="0">
              <a:noAutofit/>
            </a:bodyPr>
            <a:lstStyle/>
            <a:p>
              <a:pPr lvl="0" algn="just" defTabSz="800100">
                <a:lnSpc>
                  <a:spcPct val="100000"/>
                </a:lnSpc>
                <a:spcBef>
                  <a:spcPts val="0"/>
                </a:spcBef>
                <a:spcAft>
                  <a:spcPts val="600"/>
                </a:spcAft>
                <a:defRPr/>
              </a:pPr>
              <a:r>
                <a:rPr lang="es-ES" sz="1800" b="1" i="1" u="sng"/>
                <a:t>1º </a:t>
              </a:r>
              <a:r>
                <a:rPr lang="es-ES" sz="1800" b="1" i="1" u="sng"/>
                <a:t>parr</a:t>
              </a:r>
              <a:r>
                <a:rPr lang="es-ES" sz="1800" b="1" i="1" u="sng"/>
                <a:t>.: </a:t>
              </a:r>
              <a:r>
                <a:rPr lang="es-ES" sz="1800" b="0" i="1"/>
                <a:t>El administrador o representante que de acuerdo con el contrato o por disposición de la ley tenga la representación de la sociedad, </a:t>
              </a:r>
              <a:r>
                <a:rPr lang="es-ES" sz="1800" b="1" i="1"/>
                <a:t>obliga a ésta por todos los actos que no sean notoriamente extraños al objeto social… </a:t>
              </a:r>
              <a:endParaRPr lang="es-ES" sz="1800" b="1" i="1"/>
            </a:p>
          </p:txBody>
        </p:sp>
      </p:grpSp>
      <p:grpSp>
        <p:nvGrpSpPr>
          <p:cNvPr id="5" name="4 Diagrama" hidden="0"/>
          <p:cNvGrpSpPr/>
          <p:nvPr isPhoto="0" userDrawn="0"/>
        </p:nvGrpSpPr>
        <p:grpSpPr bwMode="auto">
          <a:xfrm>
            <a:off x="1142976" y="3071810"/>
            <a:ext cx="6858048" cy="2889256"/>
          </a:xfrm>
        </p:grpSpPr>
        <p:sp>
          <p:nvSpPr>
            <p:cNvPr id="0" name="" hidden="0"/>
            <p:cNvSpPr/>
            <p:nvPr isPhoto="0" userDrawn="0"/>
          </p:nvSpPr>
          <p:spPr bwMode="auto">
            <a:xfrm>
              <a:off x="2743219" y="0"/>
              <a:ext cx="4114828" cy="902892"/>
            </a:xfrm>
            <a:prstGeom prst="rightArrow">
              <a:avLst>
                <a:gd name="adj1" fmla="val 75000"/>
                <a:gd name="adj2" fmla="val 50000"/>
              </a:avLst>
            </a:prstGeom>
            <a:solidFill>
              <a:schemeClr val="accent5">
                <a:tint val="40000"/>
                <a:hueOff val="0"/>
                <a:satOff val="0"/>
                <a:lumOff val="0"/>
                <a:alphaOff val="0"/>
                <a:alpha val="90000"/>
              </a:schemeClr>
            </a:solidFill>
            <a:ln>
              <a:noFill/>
            </a:ln>
            <a:effectLst/>
          </p:spPr>
          <p:style>
            <a:lnRef idx="0">
              <a:srgbClr val="000000"/>
            </a:lnRef>
            <a:fillRef idx="1">
              <a:srgbClr val="000000"/>
            </a:fillRef>
            <a:effectRef idx="0">
              <a:srgbClr val="000000"/>
            </a:effectRef>
            <a:fontRef idx="minor"/>
          </p:style>
          <p:txBody>
            <a:bodyPr spcFirstLastPara="0" vert="horz" wrap="square" lIns="10160" tIns="10160" rIns="10160" bIns="10160" numCol="1" spcCol="1270" anchor="t" anchorCtr="0">
              <a:noAutofit/>
            </a:bodyPr>
            <a:lstStyle/>
            <a:p>
              <a:pPr marL="171450" lvl="1" indent="-171450" algn="l" defTabSz="711200">
                <a:lnSpc>
                  <a:spcPct val="90000"/>
                </a:lnSpc>
                <a:spcBef>
                  <a:spcPts val="0"/>
                </a:spcBef>
                <a:spcAft>
                  <a:spcPts val="0"/>
                </a:spcAft>
                <a:buChar char="••"/>
                <a:defRPr/>
              </a:pPr>
              <a:r>
                <a:rPr lang="es-ES" sz="1600" u="none">
                  <a:solidFill>
                    <a:schemeClr val="tx1"/>
                  </a:solidFill>
                </a:rPr>
                <a:t>Los actos se imputan a la sociedad </a:t>
              </a:r>
              <a:endParaRPr lang="es-ES" sz="1600" u="none">
                <a:solidFill>
                  <a:schemeClr val="tx1"/>
                </a:solidFill>
              </a:endParaRPr>
            </a:p>
            <a:p>
              <a:pPr marL="171450" lvl="1" indent="-171450" algn="l" defTabSz="711200">
                <a:lnSpc>
                  <a:spcPct val="90000"/>
                </a:lnSpc>
                <a:spcBef>
                  <a:spcPts val="0"/>
                </a:spcBef>
                <a:spcAft>
                  <a:spcPts val="0"/>
                </a:spcAft>
                <a:buChar char="••"/>
                <a:defRPr/>
              </a:pPr>
              <a:r>
                <a:rPr lang="es-ES" sz="1600" u="none">
                  <a:solidFill>
                    <a:schemeClr val="tx1"/>
                  </a:solidFill>
                </a:rPr>
                <a:t>Se la obliga por ellos</a:t>
              </a:r>
              <a:endParaRPr lang="es-ES" sz="1600" u="none">
                <a:solidFill>
                  <a:schemeClr val="tx1"/>
                </a:solidFill>
              </a:endParaRPr>
            </a:p>
          </p:txBody>
        </p:sp>
        <p:sp>
          <p:nvSpPr>
            <p:cNvPr id="0" name="" hidden="0"/>
            <p:cNvSpPr/>
            <p:nvPr isPhoto="0" userDrawn="0"/>
          </p:nvSpPr>
          <p:spPr bwMode="auto">
            <a:xfrm>
              <a:off x="0" y="0"/>
              <a:ext cx="2743219" cy="902892"/>
            </a:xfrm>
            <a:prstGeom prst="roundRect">
              <a:avLst>
                <a:gd name="adj" fmla="val 16667"/>
              </a:avLst>
            </a:prstGeom>
            <a:solidFill>
              <a:schemeClr val="accent5">
                <a:hueOff val="0"/>
                <a:satOff val="0"/>
                <a:lumOff val="0"/>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0960" tIns="30480" rIns="60960" bIns="30480" numCol="1" spcCol="1270" anchor="ctr" anchorCtr="0">
              <a:noAutofit/>
            </a:bodyPr>
            <a:lstStyle/>
            <a:p>
              <a:pPr lvl="0" algn="ctr" defTabSz="711200">
                <a:lnSpc>
                  <a:spcPct val="90000"/>
                </a:lnSpc>
                <a:spcBef>
                  <a:spcPts val="0"/>
                </a:spcBef>
                <a:spcAft>
                  <a:spcPts val="0"/>
                </a:spcAft>
                <a:defRPr/>
              </a:pPr>
              <a:r>
                <a:rPr lang="es-ES" sz="1600" b="1" u="none">
                  <a:solidFill>
                    <a:schemeClr val="tx1"/>
                  </a:solidFill>
                </a:rPr>
                <a:t>Dentro del O.S.</a:t>
              </a:r>
              <a:endParaRPr lang="es-ES" sz="1600" b="1" u="none">
                <a:solidFill>
                  <a:schemeClr val="tx1"/>
                </a:solidFill>
              </a:endParaRPr>
            </a:p>
          </p:txBody>
        </p:sp>
        <p:sp>
          <p:nvSpPr>
            <p:cNvPr id="0" name="" hidden="0"/>
            <p:cNvSpPr/>
            <p:nvPr isPhoto="0" userDrawn="0"/>
          </p:nvSpPr>
          <p:spPr bwMode="auto">
            <a:xfrm>
              <a:off x="2743219" y="993181"/>
              <a:ext cx="4114828" cy="902892"/>
            </a:xfrm>
            <a:prstGeom prst="rightArrow">
              <a:avLst>
                <a:gd name="adj1" fmla="val 75000"/>
                <a:gd name="adj2" fmla="val 50000"/>
              </a:avLst>
            </a:prstGeom>
            <a:solidFill>
              <a:schemeClr val="accent5">
                <a:tint val="40000"/>
                <a:hueOff val="-2758569"/>
                <a:satOff val="16481"/>
                <a:lumOff val="-82"/>
                <a:alphaOff val="0"/>
                <a:alpha val="90000"/>
              </a:schemeClr>
            </a:solidFill>
            <a:ln>
              <a:noFill/>
            </a:ln>
            <a:effectLst/>
          </p:spPr>
          <p:style>
            <a:lnRef idx="0">
              <a:srgbClr val="000000"/>
            </a:lnRef>
            <a:fillRef idx="1">
              <a:srgbClr val="000000"/>
            </a:fillRef>
            <a:effectRef idx="0">
              <a:srgbClr val="000000"/>
            </a:effectRef>
            <a:fontRef idx="minor"/>
          </p:style>
          <p:txBody>
            <a:bodyPr spcFirstLastPara="0" vert="horz" wrap="square" lIns="10160" tIns="10160" rIns="10160" bIns="10160" numCol="1" spcCol="1270" anchor="t" anchorCtr="0">
              <a:noAutofit/>
            </a:bodyPr>
            <a:lstStyle/>
            <a:p>
              <a:pPr marL="171450" lvl="1" indent="-171450" algn="l" defTabSz="711200">
                <a:lnSpc>
                  <a:spcPct val="90000"/>
                </a:lnSpc>
                <a:spcBef>
                  <a:spcPts val="0"/>
                </a:spcBef>
                <a:spcAft>
                  <a:spcPts val="0"/>
                </a:spcAft>
                <a:buChar char="••"/>
                <a:defRPr/>
              </a:pPr>
              <a:r>
                <a:rPr lang="es-ES" sz="1600" u="none">
                  <a:solidFill>
                    <a:schemeClr val="tx1"/>
                  </a:solidFill>
                </a:rPr>
                <a:t>Los actos se imputan a la sociedad</a:t>
              </a:r>
              <a:endParaRPr lang="es-ES" sz="1600" u="none">
                <a:solidFill>
                  <a:schemeClr val="tx1"/>
                </a:solidFill>
              </a:endParaRPr>
            </a:p>
            <a:p>
              <a:pPr marL="171450" lvl="1" indent="-171450" algn="l" defTabSz="711200">
                <a:lnSpc>
                  <a:spcPct val="90000"/>
                </a:lnSpc>
                <a:spcBef>
                  <a:spcPts val="0"/>
                </a:spcBef>
                <a:spcAft>
                  <a:spcPts val="0"/>
                </a:spcAft>
                <a:buChar char="••"/>
                <a:defRPr/>
              </a:pPr>
              <a:r>
                <a:rPr lang="es-ES" sz="1600" u="none">
                  <a:solidFill>
                    <a:schemeClr val="tx1"/>
                  </a:solidFill>
                </a:rPr>
                <a:t>Se la obliga por ellos</a:t>
              </a:r>
              <a:endParaRPr lang="es-ES" sz="1600" u="none">
                <a:solidFill>
                  <a:schemeClr val="tx1"/>
                </a:solidFill>
              </a:endParaRPr>
            </a:p>
          </p:txBody>
        </p:sp>
        <p:sp>
          <p:nvSpPr>
            <p:cNvPr id="0" name="" hidden="0"/>
            <p:cNvSpPr/>
            <p:nvPr isPhoto="0" userDrawn="0"/>
          </p:nvSpPr>
          <p:spPr bwMode="auto">
            <a:xfrm>
              <a:off x="0" y="993181"/>
              <a:ext cx="2743219" cy="902892"/>
            </a:xfrm>
            <a:prstGeom prst="roundRect">
              <a:avLst>
                <a:gd name="adj" fmla="val 16667"/>
              </a:avLst>
            </a:prstGeom>
            <a:solidFill>
              <a:schemeClr val="accent5">
                <a:hueOff val="-2510283"/>
                <a:satOff val="20547"/>
                <a:lumOff val="-3333"/>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0960" tIns="30480" rIns="60960" bIns="30480" numCol="1" spcCol="1270" anchor="ctr" anchorCtr="0">
              <a:noAutofit/>
            </a:bodyPr>
            <a:lstStyle/>
            <a:p>
              <a:pPr lvl="0" algn="ctr" defTabSz="711200">
                <a:lnSpc>
                  <a:spcPct val="90000"/>
                </a:lnSpc>
                <a:spcBef>
                  <a:spcPts val="0"/>
                </a:spcBef>
                <a:spcAft>
                  <a:spcPts val="0"/>
                </a:spcAft>
                <a:defRPr/>
              </a:pPr>
              <a:r>
                <a:rPr lang="es-ES" sz="1600" b="1" u="none">
                  <a:solidFill>
                    <a:schemeClr val="tx1"/>
                  </a:solidFill>
                </a:rPr>
                <a:t>Mas allá del O.S. sin que resulte notoriamente extraño al mismo</a:t>
              </a:r>
              <a:endParaRPr lang="es-ES" sz="1600" b="1" u="none">
                <a:solidFill>
                  <a:schemeClr val="tx1"/>
                </a:solidFill>
              </a:endParaRPr>
            </a:p>
          </p:txBody>
        </p:sp>
        <p:sp>
          <p:nvSpPr>
            <p:cNvPr id="0" name="" hidden="0"/>
            <p:cNvSpPr/>
            <p:nvPr isPhoto="0" userDrawn="0"/>
          </p:nvSpPr>
          <p:spPr bwMode="auto">
            <a:xfrm>
              <a:off x="2743219" y="1986363"/>
              <a:ext cx="4114828" cy="902892"/>
            </a:xfrm>
            <a:prstGeom prst="rightArrow">
              <a:avLst>
                <a:gd name="adj1" fmla="val 75000"/>
                <a:gd name="adj2" fmla="val 50000"/>
              </a:avLst>
            </a:prstGeom>
            <a:solidFill>
              <a:schemeClr val="accent5">
                <a:tint val="40000"/>
                <a:hueOff val="-5517137"/>
                <a:satOff val="32962"/>
                <a:lumOff val="-164"/>
                <a:alphaOff val="0"/>
                <a:alpha val="90000"/>
              </a:schemeClr>
            </a:solidFill>
            <a:ln>
              <a:noFill/>
            </a:ln>
            <a:effectLst/>
          </p:spPr>
          <p:style>
            <a:lnRef idx="0">
              <a:srgbClr val="000000"/>
            </a:lnRef>
            <a:fillRef idx="1">
              <a:srgbClr val="000000"/>
            </a:fillRef>
            <a:effectRef idx="0">
              <a:srgbClr val="000000"/>
            </a:effectRef>
            <a:fontRef idx="minor"/>
          </p:style>
          <p:txBody>
            <a:bodyPr spcFirstLastPara="0" vert="horz" wrap="square" lIns="10160" tIns="10160" rIns="10160" bIns="10160" numCol="1" spcCol="1270" anchor="t" anchorCtr="0">
              <a:noAutofit/>
            </a:bodyPr>
            <a:lstStyle/>
            <a:p>
              <a:pPr marL="171450" lvl="1" indent="-171450" algn="l" defTabSz="711200">
                <a:lnSpc>
                  <a:spcPct val="90000"/>
                </a:lnSpc>
                <a:spcBef>
                  <a:spcPts val="0"/>
                </a:spcBef>
                <a:spcAft>
                  <a:spcPts val="0"/>
                </a:spcAft>
                <a:buChar char="••"/>
                <a:defRPr/>
              </a:pPr>
              <a:endParaRPr lang="es-ES" sz="1600" u="none">
                <a:solidFill>
                  <a:schemeClr val="tx1"/>
                </a:solidFill>
              </a:endParaRPr>
            </a:p>
            <a:p>
              <a:pPr marL="171450" lvl="1" indent="-171450" algn="l" defTabSz="711200">
                <a:lnSpc>
                  <a:spcPct val="90000"/>
                </a:lnSpc>
                <a:spcBef>
                  <a:spcPts val="0"/>
                </a:spcBef>
                <a:spcAft>
                  <a:spcPts val="0"/>
                </a:spcAft>
                <a:buChar char="••"/>
                <a:defRPr/>
              </a:pPr>
              <a:r>
                <a:rPr lang="es-ES" sz="1600" u="none">
                  <a:solidFill>
                    <a:schemeClr val="tx1"/>
                  </a:solidFill>
                </a:rPr>
                <a:t>No obliga a la sociedad</a:t>
              </a:r>
              <a:endParaRPr lang="es-ES" sz="1600" u="none">
                <a:solidFill>
                  <a:schemeClr val="tx1"/>
                </a:solidFill>
              </a:endParaRPr>
            </a:p>
          </p:txBody>
        </p:sp>
        <p:sp>
          <p:nvSpPr>
            <p:cNvPr id="0" name="" hidden="0"/>
            <p:cNvSpPr/>
            <p:nvPr isPhoto="0" userDrawn="0"/>
          </p:nvSpPr>
          <p:spPr bwMode="auto">
            <a:xfrm>
              <a:off x="0" y="1986363"/>
              <a:ext cx="2743219" cy="902892"/>
            </a:xfrm>
            <a:prstGeom prst="roundRect">
              <a:avLst>
                <a:gd name="adj" fmla="val 16667"/>
              </a:avLst>
            </a:prstGeom>
            <a:solidFill>
              <a:schemeClr val="accent5">
                <a:hueOff val="-5020566"/>
                <a:satOff val="41093"/>
                <a:lumOff val="-6666"/>
                <a:alphaOff val="0"/>
              </a:schemeClr>
            </a:solidFill>
            <a:ln>
              <a:noFill/>
            </a:ln>
            <a:effectLst>
              <a:outerShdw blurRad="50800" dist="25400" dir="5400000" rotWithShape="0">
                <a:srgbClr val="000000">
                  <a:alpha val="4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0960" tIns="30480" rIns="60960" bIns="30480" numCol="1" spcCol="1270" anchor="ctr" anchorCtr="0">
              <a:noAutofit/>
            </a:bodyPr>
            <a:lstStyle/>
            <a:p>
              <a:pPr lvl="0" algn="ctr" defTabSz="711200">
                <a:lnSpc>
                  <a:spcPct val="90000"/>
                </a:lnSpc>
                <a:spcBef>
                  <a:spcPts val="0"/>
                </a:spcBef>
                <a:spcAft>
                  <a:spcPts val="0"/>
                </a:spcAft>
                <a:defRPr/>
              </a:pPr>
              <a:r>
                <a:rPr lang="es-ES" sz="1600" b="1" u="none">
                  <a:solidFill>
                    <a:schemeClr val="tx1"/>
                  </a:solidFill>
                </a:rPr>
                <a:t>Más allá del O.S. resultando notoriamente extraños al mismo</a:t>
              </a:r>
              <a:endParaRPr lang="es-ES" sz="1600" b="1" u="none">
                <a:solidFill>
                  <a:schemeClr val="tx1"/>
                </a:solidFill>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theme/_rels/theme1.xml.rels><?xml version="1.0" encoding="UTF-8" standalone="yes"?><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jpg"/></Relationships>
</file>

<file path=ppt/theme/theme1.xml><?xml version="1.0" encoding="utf-8"?>
<a:theme xmlns:a="http://schemas.openxmlformats.org/drawingml/2006/main" xmlns:r="http://schemas.openxmlformats.org/officeDocument/2006/relationships" xmlns:p="http://schemas.openxmlformats.org/presentationml/2006/main" name="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lásico de Office 2">
      <a:majorFont>
        <a:latin typeface="Arial"/>
        <a:ea typeface="Arial"/>
        <a:cs typeface="Arial"/>
      </a:majorFont>
      <a:minorFont>
        <a:latin typeface="Arial"/>
        <a:ea typeface="Arial"/>
        <a:cs typeface="Arial"/>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blipFill>
          <a:blip r:embed="rId1">
            <a:duotone>
              <a:schemeClr val="phClr">
                <a:shade val="70000"/>
                <a:satMod val="115000"/>
              </a:schemeClr>
              <a:schemeClr val="phClr">
                <a:tint val="85000"/>
              </a:schemeClr>
            </a:duotone>
          </a:blip>
          <a:tile algn="tl" flip="none" sx="85000" sy="85000" tx="0" ty="0"/>
        </a:blipFill>
        <a:blipFill>
          <a:blip r:embed="rId2">
            <a:duotone>
              <a:schemeClr val="phClr">
                <a:shade val="65000"/>
                <a:satMod val="115000"/>
              </a:schemeClr>
              <a:schemeClr val="phClr">
                <a:tint val="85000"/>
              </a:schemeClr>
            </a:duotone>
          </a:blip>
          <a:tile algn="tl" flip="none" sx="65000" sy="65000" tx="0" ty="0"/>
        </a:blip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Civic</Template>
  <TotalTime>0</TotalTime>
  <Words>0</Words>
  <Application>ONLYOFFICE/7.0.0.127</Application>
  <DocSecurity>0</DocSecurity>
  <PresentationFormat>Presentación en pantalla (4:3)</PresentationFormat>
  <Paragraphs>0</Paragraphs>
  <Slides>61</Slides>
  <Notes>61</Notes>
  <HiddenSlides>0</HiddenSlides>
  <MMClips>2</MMClips>
  <ScaleCrop>0</ScaleCrop>
  <HeadingPairs>
    <vt:vector size="4" baseType="variant">
      <vt:variant>
        <vt:lpstr>Theme</vt:lpstr>
      </vt:variant>
      <vt:variant>
        <vt:i4>1</vt:i4>
      </vt:variant>
      <vt:variant>
        <vt:lpstr>Slide Titles</vt:lpstr>
      </vt:variant>
      <vt:variant>
        <vt:i4>61</vt:i4>
      </vt:variant>
    </vt:vector>
  </HeadingPairs>
  <TitlesOfParts>
    <vt:vector size="62"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vector>
  </TitlesOfParts>
  <Manager/>
  <Company>http://www.centor.mx.gd</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subject/>
  <dc:creator>Centor</dc:creator>
  <cp:keywords/>
  <dc:description/>
  <dc:identifier/>
  <dc:language/>
  <cp:lastModifiedBy/>
  <cp:revision>196</cp:revision>
  <dcterms:created xsi:type="dcterms:W3CDTF">2018-04-15T15:16:48Z</dcterms:created>
  <dcterms:modified xsi:type="dcterms:W3CDTF">2022-04-18T20:41:06Z</dcterms:modified>
  <cp:category/>
  <cp:contentStatus/>
  <cp:version/>
</cp:coreProperties>
</file>