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7" r:id="rId7"/>
    <p:sldMasterId id="2147483659" r:id="rId8"/>
    <p:sldMasterId id="2147483661" r:id="rId9"/>
    <p:sldMasterId id="2147483663" r:id="rId10"/>
    <p:sldMasterId id="21474836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</p:sldIdLst>
  <p:sldSz cy="6858000" cx="9144000"/>
  <p:notesSz cx="6858000" cy="9144000"/>
  <p:embeddedFontLst>
    <p:embeddedFont>
      <p:font typeface="Gill Sans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6" roundtripDataSignature="AMtx7mgEhWgzCB2otP5osipIsWujH9r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9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11" Type="http://schemas.openxmlformats.org/officeDocument/2006/relationships/slideMaster" Target="slideMasters/slideMaster8.xml"/><Relationship Id="rId55" Type="http://schemas.openxmlformats.org/officeDocument/2006/relationships/font" Target="fonts/GillSans-bold.fntdata"/><Relationship Id="rId10" Type="http://schemas.openxmlformats.org/officeDocument/2006/relationships/slideMaster" Target="slideMasters/slideMaster7.xml"/><Relationship Id="rId54" Type="http://schemas.openxmlformats.org/officeDocument/2006/relationships/font" Target="fonts/GillSans-regular.fntdata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56" Type="http://customschemas.google.com/relationships/presentationmetadata" Target="metadata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8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8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27" name="Google Shape;127;p58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Calibri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8" name="Google Shape;128;p5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3" name="Google Shape;143;p6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" type="body"/>
          </p:nvPr>
        </p:nvSpPr>
        <p:spPr>
          <a:xfrm rot="5400000">
            <a:off x="2116932" y="-440532"/>
            <a:ext cx="49101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6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6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1" name="Google Shape;111;p56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2" name="Google Shape;112;p5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2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2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2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4"/>
          <p:cNvSpPr txBox="1"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7" name="Google Shape;37;p46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" name="Google Shape;42;p4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" name="Google Shape;43;p46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4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" name="Google Shape;74;p4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5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" name="Google Shape;86;p5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5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0" name="Google Shape;90;p53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5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5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5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" name="Google Shape;101;p55"/>
          <p:cNvCxnSpPr/>
          <p:nvPr/>
        </p:nvCxnSpPr>
        <p:spPr>
          <a:xfrm rot="5400000">
            <a:off x="3160712" y="3324225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" name="Google Shape;102;p55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4" name="Google Shape;104;p55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5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5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5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" name="Google Shape;117;p57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7"/>
          <p:cNvSpPr txBox="1"/>
          <p:nvPr/>
        </p:nvSpPr>
        <p:spPr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0" name="Google Shape;120;p57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5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5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5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5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5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59"/>
          <p:cNvCxnSpPr/>
          <p:nvPr/>
        </p:nvCxnSpPr>
        <p:spPr>
          <a:xfrm rot="5400000">
            <a:off x="3630612" y="3201987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" name="Google Shape;135;p5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36" name="Google Shape;136;p59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5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5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46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1331912" y="3084512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8200"/>
              </a:buClr>
              <a:buSzPts val="2500"/>
              <a:buFont typeface="Calibri"/>
              <a:buNone/>
            </a:pPr>
            <a:r>
              <a:rPr b="1" i="0" lang="en-US" sz="25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  <a:t>CAPÍTULO VII</a:t>
            </a:r>
            <a:br>
              <a:rPr b="1" i="0" lang="en-US" sz="25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8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>
                <a:solidFill>
                  <a:srgbClr val="785700"/>
                </a:solidFill>
                <a:latin typeface="Calibri"/>
                <a:ea typeface="Calibri"/>
                <a:cs typeface="Calibri"/>
                <a:sym typeface="Calibri"/>
              </a:rPr>
              <a:t>FUSIÓN Y ESCISIÓN                   DE SOCIEDADES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Actuación Profesional Societaria</a:t>
            </a:r>
            <a:endParaRPr/>
          </a:p>
        </p:txBody>
      </p:sp>
      <p:pic>
        <p:nvPicPr>
          <p:cNvPr descr="http://www.servicios.uns.edu.ar/institucion/deptos/imagenes/9_Logo.gif" id="152" name="Google Shape;1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5812" y="1000125"/>
            <a:ext cx="2706687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jornadasgeografiafisica.files.wordpress.com/2011/06/logo-uns.jpg" id="153" name="Google Shape;1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630237"/>
            <a:ext cx="1490662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"/>
          <p:cNvSpPr txBox="1"/>
          <p:nvPr/>
        </p:nvSpPr>
        <p:spPr>
          <a:xfrm>
            <a:off x="4357687" y="5919787"/>
            <a:ext cx="457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69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82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  <a:t>Mg. (Cra.) Antonela Perata</a:t>
            </a:r>
            <a:endParaRPr/>
          </a:p>
          <a:p>
            <a:pPr indent="0" lvl="0" marL="26987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82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  <a:t>Bahía Blanca, Mayo 2022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2071687" y="714375"/>
            <a:ext cx="45720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</a:pPr>
            <a:r>
              <a:rPr b="1" i="0" lang="en-US" sz="2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UNIVERSIDAD NACIONAL DEL SUR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b="1" i="0" lang="en-US" sz="19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DEPARTAMENTO DE CIENCIAS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b="1" i="0" lang="en-US" sz="19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LA ADMINISTRACIÓN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" y="1285875"/>
            <a:ext cx="8302625" cy="5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62" y="261937"/>
            <a:ext cx="6778625" cy="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" y="1231900"/>
            <a:ext cx="8302625" cy="5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188912"/>
            <a:ext cx="6340475" cy="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" y="1285875"/>
            <a:ext cx="8302625" cy="5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62" y="115887"/>
            <a:ext cx="6199187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" y="1285875"/>
            <a:ext cx="8302625" cy="55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100" y="188912"/>
            <a:ext cx="6986587" cy="9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285875"/>
            <a:ext cx="8332787" cy="55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100" y="188912"/>
            <a:ext cx="6048375" cy="96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Artículo 84 - LGS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214312" y="1719262"/>
            <a:ext cx="8715375" cy="513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Inscripciones en registros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Tanto en la constitución de nueva sociedad como en la incorporación, las inscripciones registrales que correspondan por la naturaleza de los bienes que integran el patrimonio transferido y sus gravámenes deben ser ordenados por el juez o autoridad a cargo del RP.</a:t>
            </a:r>
            <a:endParaRPr/>
          </a:p>
          <a:p>
            <a:pPr indent="-17653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hasta la ejecución (art. 84 4º párr.)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el acuerdo definitivo de fusión y hasta la inscripción registral, la administración y representación de las sociedades fusionantes disueltas quedan a cargo de los administradores de la nueva sociedad  o de la incorporante, con suspensión de los administradores que hasta entonces la ejercitaban.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Derecho de receso y preferencia</a:t>
            </a:r>
            <a:endParaRPr/>
          </a:p>
        </p:txBody>
      </p:sp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428625" y="1719262"/>
            <a:ext cx="8072437" cy="513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96"/>
              <a:buFont typeface="Noto Sans Symbols"/>
              <a:buChar char="🞂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aplican las normas establecidas para la transformación de sociedades en los arts. 78 y 79 de la LGS.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596"/>
              <a:buFont typeface="Noto Sans Symbols"/>
              <a:buChar char="🞂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Salvo que este derecho no lo ejercen los accionistas de la sociedad absorbente en la fusión por absorción. 🡪 sólo puede ser ejercido por los socios de las sociedades disueltas.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596"/>
              <a:buFont typeface="Noto Sans Symbols"/>
              <a:buChar char="🞂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fusión no afecta las preferencias de los socios salvo pacto en contrario.</a:t>
            </a:r>
            <a:endParaRPr/>
          </a:p>
          <a:p>
            <a:pPr indent="-171704" lvl="0" marL="273050" marR="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596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Revocación y Rescisión</a:t>
            </a:r>
            <a:endParaRPr/>
          </a:p>
        </p:txBody>
      </p:sp>
      <p:pic>
        <p:nvPicPr>
          <p:cNvPr id="258" name="Google Shape;25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1116012"/>
            <a:ext cx="8259762" cy="545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Fusión propiamente dicha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fusión tiene por objeto dar nacimiento a una nueva sociedad 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🡪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determinar la proporción que ocuparán los accionistas de las sociedades fusionantes en el capital de la sociedad fusionaria, 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🡪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toman los patrimonios netos según los respetivos balances especiales.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444"/>
              <a:buFont typeface="Noto Sans Symbols"/>
              <a:buChar char="🡪"/>
            </a:pPr>
            <a:r>
              <a:rPr b="0" i="0" lang="en-US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 base a la proporción calculada se determinan las acciones que habrá que emitir para entregar a los accionistas de las sociedades que se disuelven, los que a su vez cancelan sus acciones.</a:t>
            </a:r>
            <a:endParaRPr/>
          </a:p>
          <a:p>
            <a:pPr indent="-166878" lvl="0" marL="2730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18"/>
          <p:cNvGrpSpPr/>
          <p:nvPr/>
        </p:nvGrpSpPr>
        <p:grpSpPr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837619"/>
              <a:ext cx="8286808" cy="80545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D99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39688" y="877336"/>
              <a:ext cx="8207432" cy="726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alibri"/>
                <a:buNone/>
              </a:pPr>
              <a:r>
                <a:rPr b="1" i="0" lang="en-US" sz="2400" u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Relación de cambio de las participaciones sociales, cuotas o acciones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9"/>
          <p:cNvGrpSpPr/>
          <p:nvPr/>
        </p:nvGrpSpPr>
        <p:grpSpPr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72" name="Google Shape;272;p19"/>
            <p:cNvSpPr/>
            <p:nvPr/>
          </p:nvSpPr>
          <p:spPr>
            <a:xfrm>
              <a:off x="0" y="837619"/>
              <a:ext cx="8286808" cy="80545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D99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39688" y="877336"/>
              <a:ext cx="8207432" cy="726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Relación de cambio de las participaciones sociales, cuotas o acciones FUSIÓN PROPIAMENTE DICHA</a:t>
              </a:r>
              <a:endParaRPr/>
            </a:p>
          </p:txBody>
        </p:sp>
      </p:grpSp>
      <p:pic>
        <p:nvPicPr>
          <p:cNvPr id="274" name="Google Shape;2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" y="1500187"/>
            <a:ext cx="8697912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" y="3141662"/>
            <a:ext cx="8707437" cy="14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9"/>
          <p:cNvSpPr txBox="1"/>
          <p:nvPr/>
        </p:nvSpPr>
        <p:spPr>
          <a:xfrm>
            <a:off x="214312" y="1139825"/>
            <a:ext cx="350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Sociedad 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214312" y="2714625"/>
            <a:ext cx="3000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Sociedad B:</a:t>
            </a:r>
            <a:endParaRPr/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2425" y="4929187"/>
            <a:ext cx="8789987" cy="121443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2928937" y="4500562"/>
            <a:ext cx="3000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PN s/ Bce. Esp.: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FUSIÓN DE SOCIEDADES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0"/>
          <p:cNvGrpSpPr/>
          <p:nvPr/>
        </p:nvGrpSpPr>
        <p:grpSpPr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85" name="Google Shape;285;p20"/>
            <p:cNvSpPr/>
            <p:nvPr/>
          </p:nvSpPr>
          <p:spPr>
            <a:xfrm>
              <a:off x="0" y="837619"/>
              <a:ext cx="8286808" cy="80545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D99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 txBox="1"/>
            <p:nvPr/>
          </p:nvSpPr>
          <p:spPr>
            <a:xfrm>
              <a:off x="39688" y="877336"/>
              <a:ext cx="8207432" cy="726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Relación de cambio de las participaciones sociales, cuotas o acciones FUSIÓN PROPIAMENTE DICHA</a:t>
              </a:r>
              <a:endParaRPr/>
            </a:p>
          </p:txBody>
        </p:sp>
      </p:grpSp>
      <p:sp>
        <p:nvSpPr>
          <p:cNvPr id="287" name="Google Shape;287;p20"/>
          <p:cNvSpPr txBox="1"/>
          <p:nvPr/>
        </p:nvSpPr>
        <p:spPr>
          <a:xfrm>
            <a:off x="1143000" y="3000375"/>
            <a:ext cx="65722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Sociedad  C: </a:t>
            </a:r>
            <a:r>
              <a:rPr b="0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la nueva sociedad “C” que se constituye emitirá acciones de $10 de valor nominal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714500"/>
            <a:ext cx="8789987" cy="1214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 txBox="1"/>
          <p:nvPr/>
        </p:nvSpPr>
        <p:spPr>
          <a:xfrm>
            <a:off x="2786062" y="1285875"/>
            <a:ext cx="3000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PN s/ Bce. Esp.:</a:t>
            </a:r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50" y="3735387"/>
            <a:ext cx="88677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/>
          <p:nvPr/>
        </p:nvSpPr>
        <p:spPr>
          <a:xfrm rot="-660000">
            <a:off x="7624762" y="2058987"/>
            <a:ext cx="928687" cy="3071812"/>
          </a:xfrm>
          <a:prstGeom prst="curvedLeftArrow">
            <a:avLst>
              <a:gd fmla="val 18335" name="adj1"/>
              <a:gd fmla="val 20784" name="adj2"/>
              <a:gd fmla="val 5400" name="adj3"/>
            </a:avLst>
          </a:prstGeom>
          <a:solidFill>
            <a:schemeClr val="accent1"/>
          </a:solidFill>
          <a:ln cap="flat" cmpd="sng" w="19050">
            <a:solidFill>
              <a:srgbClr val="B07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Fusión por absorción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49" lvl="1" marL="547687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🡪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determinarse el valor de cada acción de la absorbente en función del patrimonio neto según el balance especial, en el cual se incluyen todos los activos y pasivos identificables, los que a su vez son valuados a valores corrientes o de cancelación respectivamente = PN especial / cant. acciones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🡪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 el “valor por acción” se determinan las acciones que habrá que emitir para entregar a los accionistas de la sociedad que se disuelve = PN según Bce Esp / valor por acción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🡪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base a la proporción calculada se determinan las acciones que habrá que emitir para entregar a los accionistas de las sociedades que se disuelven, los que a su vez cancelan sus acciones.</a:t>
            </a:r>
            <a:endParaRPr/>
          </a:p>
          <a:p>
            <a:pPr indent="-166878" lvl="0" marL="2730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21"/>
          <p:cNvGrpSpPr/>
          <p:nvPr/>
        </p:nvGrpSpPr>
        <p:grpSpPr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98" name="Google Shape;298;p21"/>
            <p:cNvSpPr/>
            <p:nvPr/>
          </p:nvSpPr>
          <p:spPr>
            <a:xfrm>
              <a:off x="0" y="837619"/>
              <a:ext cx="8286808" cy="80545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D99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 txBox="1"/>
            <p:nvPr/>
          </p:nvSpPr>
          <p:spPr>
            <a:xfrm>
              <a:off x="39688" y="877336"/>
              <a:ext cx="8207432" cy="726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alibri"/>
                <a:buNone/>
              </a:pPr>
              <a:r>
                <a:rPr b="1" i="0" lang="en-US" sz="2400" u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Relación de cambio de las participaciones sociales, cuotas o acciones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2"/>
          <p:cNvGrpSpPr/>
          <p:nvPr/>
        </p:nvGrpSpPr>
        <p:grpSpPr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305" name="Google Shape;305;p22"/>
            <p:cNvSpPr/>
            <p:nvPr/>
          </p:nvSpPr>
          <p:spPr>
            <a:xfrm>
              <a:off x="0" y="837619"/>
              <a:ext cx="8286808" cy="80545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D99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 txBox="1"/>
            <p:nvPr/>
          </p:nvSpPr>
          <p:spPr>
            <a:xfrm>
              <a:off x="39688" y="877336"/>
              <a:ext cx="8207432" cy="726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Relación de cambio de las participaciones sociales, cuotas o acciones FUSIÓN POR ABSORCIÓN</a:t>
              </a:r>
              <a:endParaRPr/>
            </a:p>
          </p:txBody>
        </p:sp>
      </p:grpSp>
      <p:pic>
        <p:nvPicPr>
          <p:cNvPr id="307" name="Google Shape;30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500187"/>
            <a:ext cx="8715375" cy="166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37" y="3248025"/>
            <a:ext cx="8710612" cy="14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 txBox="1"/>
          <p:nvPr/>
        </p:nvSpPr>
        <p:spPr>
          <a:xfrm>
            <a:off x="428625" y="1143000"/>
            <a:ext cx="350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Sociedad A absorbente: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428625" y="2928937"/>
            <a:ext cx="3000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Sociedad B absorbida</a:t>
            </a:r>
            <a:endParaRPr/>
          </a:p>
        </p:txBody>
      </p:sp>
      <p:pic>
        <p:nvPicPr>
          <p:cNvPr id="311" name="Google Shape;31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87" y="5080000"/>
            <a:ext cx="8215312" cy="113506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2"/>
          <p:cNvSpPr txBox="1"/>
          <p:nvPr/>
        </p:nvSpPr>
        <p:spPr>
          <a:xfrm>
            <a:off x="1071562" y="4630737"/>
            <a:ext cx="1857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PN s/Bce. Esp.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3857625" y="4643437"/>
            <a:ext cx="50720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 Acciones antes 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la fusión 1.000      🡪   Valor por acción 400.-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6000750" y="5572125"/>
            <a:ext cx="314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Acciones a emitir 🡪 500</a:t>
            </a:r>
            <a:endParaRPr/>
          </a:p>
        </p:txBody>
      </p:sp>
      <p:sp>
        <p:nvSpPr>
          <p:cNvPr id="315" name="Google Shape;315;p22"/>
          <p:cNvSpPr txBox="1"/>
          <p:nvPr/>
        </p:nvSpPr>
        <p:spPr>
          <a:xfrm rot="5220000">
            <a:off x="6596062" y="5486400"/>
            <a:ext cx="7858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🡪 </a:t>
            </a:r>
            <a:endParaRPr/>
          </a:p>
        </p:txBody>
      </p:sp>
      <p:cxnSp>
        <p:nvCxnSpPr>
          <p:cNvPr id="316" name="Google Shape;316;p22"/>
          <p:cNvCxnSpPr/>
          <p:nvPr/>
        </p:nvCxnSpPr>
        <p:spPr>
          <a:xfrm rot="-5400000">
            <a:off x="3448050" y="5019675"/>
            <a:ext cx="461962" cy="357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17" name="Google Shape;317;p22"/>
          <p:cNvCxnSpPr/>
          <p:nvPr/>
        </p:nvCxnSpPr>
        <p:spPr>
          <a:xfrm>
            <a:off x="3429000" y="5643562"/>
            <a:ext cx="2357437" cy="71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18" name="Google Shape;318;p22"/>
          <p:cNvSpPr txBox="1"/>
          <p:nvPr/>
        </p:nvSpPr>
        <p:spPr>
          <a:xfrm>
            <a:off x="6197600" y="4913312"/>
            <a:ext cx="2492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3"/>
          <p:cNvGrpSpPr/>
          <p:nvPr/>
        </p:nvGrpSpPr>
        <p:grpSpPr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324" name="Google Shape;324;p23"/>
            <p:cNvSpPr/>
            <p:nvPr/>
          </p:nvSpPr>
          <p:spPr>
            <a:xfrm>
              <a:off x="0" y="837619"/>
              <a:ext cx="8286808" cy="80545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D99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 txBox="1"/>
            <p:nvPr/>
          </p:nvSpPr>
          <p:spPr>
            <a:xfrm>
              <a:off x="39688" y="877336"/>
              <a:ext cx="8207432" cy="726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Relación de cambio de las participaciones sociales, cuotas o acciones FUSIÓN POR ABSORCIÓN</a:t>
              </a:r>
              <a:endParaRPr/>
            </a:p>
          </p:txBody>
        </p:sp>
      </p:grpSp>
      <p:sp>
        <p:nvSpPr>
          <p:cNvPr id="326" name="Google Shape;326;p23"/>
          <p:cNvSpPr txBox="1"/>
          <p:nvPr/>
        </p:nvSpPr>
        <p:spPr>
          <a:xfrm>
            <a:off x="142875" y="1425575"/>
            <a:ext cx="350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Sociedad A absorbente: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7" name="Google Shape;3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1928812"/>
            <a:ext cx="8793162" cy="29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pic>
        <p:nvPicPr>
          <p:cNvPr id="333" name="Google Shape;3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557337"/>
            <a:ext cx="7815262" cy="368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ESCISIÓN DE SOCIEDADES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ESCISIÓN - Concepto</a:t>
            </a:r>
            <a:endParaRPr/>
          </a:p>
        </p:txBody>
      </p:sp>
      <p:pic>
        <p:nvPicPr>
          <p:cNvPr id="344" name="Google Shape;3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2" y="1395412"/>
            <a:ext cx="6407150" cy="424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Clases – art. 88</a:t>
            </a:r>
            <a:endParaRPr/>
          </a:p>
        </p:txBody>
      </p:sp>
      <p:pic>
        <p:nvPicPr>
          <p:cNvPr id="350" name="Google Shape;35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" y="1255712"/>
            <a:ext cx="8375650" cy="19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2850" y="2687637"/>
            <a:ext cx="6503987" cy="35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875" y="4144962"/>
            <a:ext cx="1785937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7"/>
          <p:cNvSpPr txBox="1"/>
          <p:nvPr/>
        </p:nvSpPr>
        <p:spPr>
          <a:xfrm>
            <a:off x="857250" y="4071937"/>
            <a:ext cx="235585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ESCISIÓN PURA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Clases – art. 88</a:t>
            </a:r>
            <a:endParaRPr/>
          </a:p>
        </p:txBody>
      </p:sp>
      <p:pic>
        <p:nvPicPr>
          <p:cNvPr id="359" name="Google Shape;35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" y="1255712"/>
            <a:ext cx="8369300" cy="19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6062" y="2992437"/>
            <a:ext cx="5334000" cy="29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1812" y="4754562"/>
            <a:ext cx="2000250" cy="15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1812" y="2713037"/>
            <a:ext cx="2000250" cy="153511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8"/>
          <p:cNvSpPr/>
          <p:nvPr/>
        </p:nvSpPr>
        <p:spPr>
          <a:xfrm>
            <a:off x="642910" y="3929066"/>
            <a:ext cx="224150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D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DADADD"/>
                </a:solidFill>
                <a:latin typeface="Arial"/>
                <a:ea typeface="Arial"/>
                <a:cs typeface="Arial"/>
                <a:sym typeface="Arial"/>
              </a:rPr>
              <a:t>ESCISIÓN-FUSIÓN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Clases – art. 88</a:t>
            </a:r>
            <a:endParaRPr/>
          </a:p>
        </p:txBody>
      </p:sp>
      <p:pic>
        <p:nvPicPr>
          <p:cNvPr id="369" name="Google Shape;36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" y="1255712"/>
            <a:ext cx="8369300" cy="19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9775" y="2859087"/>
            <a:ext cx="5351462" cy="2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6062" y="3286125"/>
            <a:ext cx="2644775" cy="20716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/>
          <p:nvPr/>
        </p:nvSpPr>
        <p:spPr>
          <a:xfrm>
            <a:off x="0" y="3714752"/>
            <a:ext cx="328611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E1E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EE1EA"/>
                </a:solidFill>
                <a:latin typeface="Arial"/>
                <a:ea typeface="Arial"/>
                <a:cs typeface="Arial"/>
                <a:sym typeface="Arial"/>
              </a:rPr>
              <a:t>ESCISIÓN CON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E1E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EE1EA"/>
                </a:solidFill>
                <a:latin typeface="Arial"/>
                <a:ea typeface="Arial"/>
                <a:cs typeface="Arial"/>
                <a:sym typeface="Arial"/>
              </a:rPr>
              <a:t>INCORPORACIÓN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FUSIÓN - Concepto art. 82</a:t>
            </a:r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325" y="1395412"/>
            <a:ext cx="622935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Clases – art. 88</a:t>
            </a:r>
            <a:endParaRPr/>
          </a:p>
        </p:txBody>
      </p:sp>
      <p:pic>
        <p:nvPicPr>
          <p:cNvPr id="378" name="Google Shape;37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" y="1255712"/>
            <a:ext cx="8382000" cy="19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2493962"/>
            <a:ext cx="6096000" cy="40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/>
        </p:nvSpPr>
        <p:spPr>
          <a:xfrm>
            <a:off x="3643312" y="4286250"/>
            <a:ext cx="1428750" cy="369887"/>
          </a:xfrm>
          <a:prstGeom prst="rect">
            <a:avLst/>
          </a:prstGeom>
          <a:solidFill>
            <a:srgbClr val="FFD25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Sociedad A</a:t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1000100" y="4000504"/>
            <a:ext cx="171553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ESCISIÓN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DIVISIÓN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Efectos – Art. 88</a:t>
            </a:r>
            <a:endParaRPr/>
          </a:p>
        </p:txBody>
      </p:sp>
      <p:pic>
        <p:nvPicPr>
          <p:cNvPr id="387" name="Google Shape;3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7" y="1358900"/>
            <a:ext cx="7467600" cy="48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Requisitos – Art. 88</a:t>
            </a:r>
            <a:endParaRPr/>
          </a:p>
        </p:txBody>
      </p:sp>
      <p:pic>
        <p:nvPicPr>
          <p:cNvPr id="393" name="Google Shape;39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212850"/>
            <a:ext cx="7162800" cy="537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285750" y="1285875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resoluciones aprobatorias pueden integrar un mismo acto societario . Podemos identificarlas como: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Aprobación de la escisión del contrato o estatuto de la escisionaria y de la reforma del contrato o estatuto de la escindente en su caso.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Aprobación del balance especial que se confecciona al efecto.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Aprobación respecto de la atribución de las partes sociales o acciones de la sociedad escisionaria a los socios o accionistas de la sociedad escindente, en proporción a sus participaciones en ésta.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adoptadas por las mayorías necesarias según el tipo social que se trate y son las requeridas para modificación del contrato.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receso y las preferencias se rigen por lo dispuesto en los arts. 78 y 79.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878" lvl="0" marL="2730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334962"/>
            <a:ext cx="5443537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342900" y="1420812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LGS establece que debe confeccionarse como un ESP.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significaría que se omiten los demás estados, aunque nada obsta que se presente como un cuerpo de estados contables completo.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LGS fija como distancia temporal máxima, desde la fecha del balance a la fecha de asamblea que lo apruebe, 3 meses.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 identificar los activos y pasivos que permanecerán en el patrimonio de la sociedad escindente y los que pasarán a la sociedad a la o las sociedades escindidas.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878" lvl="0" marL="2730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61937"/>
            <a:ext cx="5438775" cy="93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idx="1" type="body"/>
          </p:nvPr>
        </p:nvSpPr>
        <p:spPr>
          <a:xfrm>
            <a:off x="342900" y="1420812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la escindente: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Denominación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Sede social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Datos de la inscripción en el RP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la escisionaria: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Denominación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Domicilio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 de los activos y pasivos que se transfieren,  su valuación y fecha a la que se expresan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 de los activos y pasivos, con su valuación,  que se destinan a la escisionaria.</a:t>
            </a:r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188912"/>
            <a:ext cx="5443537" cy="93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342900" y="1420812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acreedores de fecha anterior a la publicación de los edictos que se consideren afectados pueden interponer oposición.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cuanto a los plazos la LGS remite a lo establecido para la fusión. El plazo para la oposición es de 15 días corridos, contados desde la última publicación de edictos.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de vencido el plazo de oposición se abre un plazo de 20 días corridos para que los oponentes que no fueran desinteresados o garantidos, puedan interponer acciones judiciales.</a:t>
            </a:r>
            <a:endParaRPr/>
          </a:p>
        </p:txBody>
      </p:sp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261937"/>
            <a:ext cx="5443537" cy="86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342900" y="1420812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Transcurridos los plazos del ejercicio del derecho de receso y oposición se otorgan los siguientes instrumentos:</a:t>
            </a:r>
            <a:endParaRPr/>
          </a:p>
          <a:p>
            <a:pPr indent="-273048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🞂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Documento que instrumenta el acto de escisión en la escindente</a:t>
            </a:r>
            <a:endParaRPr/>
          </a:p>
          <a:p>
            <a:pPr indent="-273048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🞂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Instrumento constitutivo de la o las escisionarias </a:t>
            </a:r>
            <a:endParaRPr/>
          </a:p>
          <a:p>
            <a:pPr indent="-273048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🞂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Modificación del contrato o estatuto de la sociedad escindente.</a:t>
            </a:r>
            <a:endParaRPr/>
          </a:p>
          <a:p>
            <a:pPr indent="-273048" lvl="1" marL="5476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 Symbols"/>
              <a:buChar char="🞂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Modificación del contrato o estatuto de la escisionaria en el caso de escisión fusión.</a:t>
            </a:r>
            <a:endParaRPr/>
          </a:p>
        </p:txBody>
      </p:sp>
      <p:pic>
        <p:nvPicPr>
          <p:cNvPr id="423" name="Google Shape;4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201612"/>
            <a:ext cx="5443537" cy="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idx="1" type="body"/>
          </p:nvPr>
        </p:nvSpPr>
        <p:spPr>
          <a:xfrm>
            <a:off x="342900" y="149225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inscribirán en el RP los instrumentos que surjan del proceso de escisión.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juez del RP ordenará las inscripciones  de los bienes a nombre de la sociedad escindida, de conformidad a la naturaleza de cada uno</a:t>
            </a:r>
            <a:endParaRPr/>
          </a:p>
        </p:txBody>
      </p:sp>
      <p:pic>
        <p:nvPicPr>
          <p:cNvPr id="429" name="Google Shape;4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188912"/>
            <a:ext cx="5443537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idx="1" type="body"/>
          </p:nvPr>
        </p:nvSpPr>
        <p:spPr>
          <a:xfrm>
            <a:off x="468312" y="765175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Artículos de la Disposición 45/2015.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52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Artículos de Escisión  (arts. 161, 162 para Escindida, 163 para Escisionaria) </a:t>
            </a:r>
            <a:endParaRPr/>
          </a:p>
          <a:p>
            <a:pPr indent="-9652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Reforma de Contrato (art. 147 para la Escindida) </a:t>
            </a:r>
            <a:endParaRPr/>
          </a:p>
          <a:p>
            <a:pPr indent="-9652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Constitución de sociedades (art. 139 para la Escisionaria)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Art. 161 y siguientes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52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los trámites de escisión se iniciará un expediente por cada una de las sociedades: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52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escindida </a:t>
            </a:r>
            <a:endParaRPr/>
          </a:p>
          <a:p>
            <a:pPr indent="-9652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escisionarias, </a:t>
            </a:r>
            <a:endParaRPr/>
          </a:p>
          <a:p>
            <a:pPr indent="-9652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tramitarán agregados sin acumular.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52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los trámites de escisión se deberá dar cumplimiento a los artículos de la presente que se refieran a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reforma y constitución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sociedades comerciales.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NOTA: en la Disp. 45/2015 se refiere a “Escindida” como sinónimo de “Escindente”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Concepto – Art. 82</a:t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3025" y="2120900"/>
            <a:ext cx="5072062" cy="295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46362"/>
            <a:ext cx="45720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714375" y="5429250"/>
            <a:ext cx="350043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8200"/>
              </a:buClr>
              <a:buSzPts val="2200"/>
              <a:buFont typeface="Calibri"/>
              <a:buNone/>
            </a:pPr>
            <a:r>
              <a:rPr b="1" i="0" lang="en-US" sz="22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  <a:t>FUSIÓN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8200"/>
              </a:buClr>
              <a:buSzPts val="2200"/>
              <a:buFont typeface="Calibri"/>
              <a:buNone/>
            </a:pPr>
            <a:r>
              <a:rPr b="1" i="0" lang="en-US" sz="22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  <a:t>PROPIAMENTE DICHA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5072062" y="5357812"/>
            <a:ext cx="350043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8200"/>
              </a:buClr>
              <a:buSzPts val="2200"/>
              <a:buFont typeface="Calibri"/>
              <a:buNone/>
            </a:pPr>
            <a:r>
              <a:rPr b="1" i="0" lang="en-US" sz="22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  <a:t>FUSIÓN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8200"/>
              </a:buClr>
              <a:buSzPts val="2200"/>
              <a:buFont typeface="Calibri"/>
              <a:buNone/>
            </a:pPr>
            <a:r>
              <a:rPr b="1" i="0" lang="en-US" sz="2200" u="none">
                <a:solidFill>
                  <a:srgbClr val="B48200"/>
                </a:solidFill>
                <a:latin typeface="Calibri"/>
                <a:ea typeface="Calibri"/>
                <a:cs typeface="Calibri"/>
                <a:sym typeface="Calibri"/>
              </a:rPr>
              <a:t>POR ABSORCIÓN</a:t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2857500" y="2214562"/>
            <a:ext cx="3500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D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E66C7D"/>
                </a:solidFill>
                <a:latin typeface="Calibri"/>
                <a:ea typeface="Calibri"/>
                <a:cs typeface="Calibri"/>
                <a:sym typeface="Calibri"/>
              </a:rPr>
              <a:t>SOCIEDAD FUSIONANTE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2857500" y="4376737"/>
            <a:ext cx="3500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D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E66C7D"/>
                </a:solidFill>
                <a:latin typeface="Calibri"/>
                <a:ea typeface="Calibri"/>
                <a:cs typeface="Calibri"/>
                <a:sym typeface="Calibri"/>
              </a:rPr>
              <a:t>SOCIEDAD FUSIONARIA</a:t>
            </a:r>
            <a:endParaRPr/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8700" y="3986212"/>
            <a:ext cx="1498600" cy="11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pic>
        <p:nvPicPr>
          <p:cNvPr id="440" name="Google Shape;4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16112"/>
            <a:ext cx="8523287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/>
        </p:nvSpPr>
        <p:spPr>
          <a:xfrm>
            <a:off x="1143000" y="2643187"/>
            <a:ext cx="8301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b="1" i="0" lang="en-US" sz="36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GRACIAS POR SU ATENCIÓN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FUSIÓN - Efectos art. 82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457200" y="1143000"/>
            <a:ext cx="8229600" cy="513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Disolución de las sociedades fusionantes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marR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Constitución de </a:t>
            </a: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una nueva sociedad o el aumento de capital 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la sociedad absorbente (según sea el caso).</a:t>
            </a:r>
            <a:endParaRPr/>
          </a:p>
          <a:p>
            <a:pPr indent="-273050" lvl="0" marL="273050" marR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 adquisición por parte de la nueva sociedad o la incorporante de la </a:t>
            </a: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totalidad de los derechos y obligaciones 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las sociedades disueltas.</a:t>
            </a:r>
            <a:endParaRPr/>
          </a:p>
          <a:p>
            <a:pPr indent="-273050" lvl="0" marL="273050" marR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Quienes eran socios en las sociedades disueltas </a:t>
            </a: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adquieren la calidad de socios en la nueva sociedad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sociedad incorporante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3050" marR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🞂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transferencia total de los patrimonios 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las sociedades fusionantes a la sociedad fusionaria o absorbente. </a:t>
            </a:r>
            <a:endParaRPr/>
          </a:p>
          <a:p>
            <a:pPr indent="-166878" lvl="0" marL="2730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FUSIÓN - Efectos art. 82</a:t>
            </a:r>
            <a:endParaRPr/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7" y="1358900"/>
            <a:ext cx="7467600" cy="48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FUSIÓN - Requisitos art. 83</a:t>
            </a:r>
            <a:endParaRPr/>
          </a:p>
        </p:txBody>
      </p:sp>
      <p:pic>
        <p:nvPicPr>
          <p:cNvPr id="196" name="Google Shape;19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195387"/>
            <a:ext cx="7169150" cy="537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188912"/>
            <a:ext cx="7345362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525" y="1073150"/>
            <a:ext cx="8377237" cy="537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457200" y="1412875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Expresados a la misma fecha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Confeccionados “sobre bases homogéneas y criterios de valuación idéntico” 🡪 ningún socio debe sufrir perjuicio por una determinación equivocada de la relación de cambio.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Deberá contar con dictamen de auditor y del órgano de fiscalización.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Plazo: desde la fecha de los balances a la fecha del compromiso previo de fusión: 3 meses. 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completan con el BALANCE CONSOLIDADO DE FUSIÓN, que al igual que los balances especiales se transcribe en los libros de cada una de las sociedades.</a:t>
            </a:r>
            <a:endParaRPr/>
          </a:p>
          <a:p>
            <a:pPr indent="-147574" lvl="0" marL="2730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9"/>
          <p:cNvGrpSpPr/>
          <p:nvPr/>
        </p:nvGrpSpPr>
        <p:grpSpPr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09" name="Google Shape;209;p9"/>
            <p:cNvSpPr/>
            <p:nvPr/>
          </p:nvSpPr>
          <p:spPr>
            <a:xfrm>
              <a:off x="0" y="837619"/>
              <a:ext cx="8286808" cy="805455"/>
            </a:xfrm>
            <a:prstGeom prst="roundRect">
              <a:avLst>
                <a:gd fmla="val 16667" name="adj"/>
              </a:avLst>
            </a:prstGeom>
            <a:solidFill>
              <a:srgbClr val="DFF0F5"/>
            </a:solidFill>
            <a:ln cap="flat" cmpd="sng" w="19050">
              <a:solidFill>
                <a:srgbClr val="D99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39688" y="877336"/>
              <a:ext cx="8207432" cy="726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alibri"/>
                <a:buNone/>
              </a:pPr>
              <a:r>
                <a:rPr b="1" i="0" lang="en-US" sz="2400" u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Balances especiales de fusión de cada sociedad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rigen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Origen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gen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Origen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Origen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Origen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rigen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Origen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2018-05-19T20:05:04Z</dcterms:created>
  <dc:creator>Centor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