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15"/>
  </p:notesMasterIdLst>
  <p:handoutMasterIdLst>
    <p:handoutMasterId r:id="rId16"/>
  </p:handoutMasterIdLst>
  <p:sldIdLst>
    <p:sldId id="547" r:id="rId2"/>
    <p:sldId id="559" r:id="rId3"/>
    <p:sldId id="549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60" r:id="rId14"/>
  </p:sldIdLst>
  <p:sldSz cx="9144000" cy="5143500" type="screen16x9"/>
  <p:notesSz cx="7010400" cy="92964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9pPr>
  </p:defaultTextStyle>
  <p:extLst>
    <p:ext uri="{521415D9-36F7-43E2-AB2F-B90AF26B5E84}">
      <p14:sectionLst xmlns:p14="http://schemas.microsoft.com/office/powerpoint/2010/main">
        <p14:section name="Untitled Section" id="{2B782964-4D63-452B-806F-01EC54D6F5B2}">
          <p14:sldIdLst>
            <p14:sldId id="547"/>
            <p14:sldId id="559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mish Brewer" initials="HB" lastIdx="1" clrIdx="0"/>
  <p:cmAuthor id="1" name="Kathy Kim" initials="KK" lastIdx="0" clrIdx="1"/>
  <p:cmAuthor id="2" name="Colleen Lupien" initials="CL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1A7"/>
    <a:srgbClr val="005596"/>
    <a:srgbClr val="6C6C70"/>
    <a:srgbClr val="48484B"/>
    <a:srgbClr val="595959"/>
    <a:srgbClr val="7F7F7F"/>
    <a:srgbClr val="919195"/>
    <a:srgbClr val="1E5DA7"/>
    <a:srgbClr val="009DD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0" autoAdjust="0"/>
    <p:restoredTop sz="95673" autoAdjust="0"/>
  </p:normalViewPr>
  <p:slideViewPr>
    <p:cSldViewPr snapToGrid="0" showGuides="1">
      <p:cViewPr>
        <p:scale>
          <a:sx n="99" d="100"/>
          <a:sy n="99" d="100"/>
        </p:scale>
        <p:origin x="1288" y="792"/>
      </p:cViewPr>
      <p:guideLst>
        <p:guide orient="horz" pos="1597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3112"/>
    </p:cViewPr>
  </p:sorterViewPr>
  <p:notesViewPr>
    <p:cSldViewPr snapToGrid="0" showGuides="1">
      <p:cViewPr varScale="1">
        <p:scale>
          <a:sx n="84" d="100"/>
          <a:sy n="84" d="100"/>
        </p:scale>
        <p:origin x="-3768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tags" Target="tags/tag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fld id="{B34D82E7-9B21-5843-AC7F-2ACBA5F14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69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fld id="{0E8FF136-95B6-064A-AAF7-6C8FCD1F69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4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57347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00400" y="457200"/>
            <a:ext cx="5486400" cy="153352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600">
                <a:ln cap="rnd">
                  <a:noFill/>
                  <a:prstDash val="solid"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486400" y="2286000"/>
            <a:ext cx="3200400" cy="1200150"/>
          </a:xfrm>
        </p:spPr>
        <p:txBody>
          <a:bodyPr/>
          <a:lstStyle>
            <a:lvl1pPr marL="0" indent="0" algn="l">
              <a:lnSpc>
                <a:spcPct val="90000"/>
              </a:lnSpc>
              <a:buFontTx/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xway_PPT_Assets_16-9_Full-Im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6300"/>
            <a:ext cx="9144000" cy="457200"/>
          </a:xfrm>
          <a:prstGeom prst="rect">
            <a:avLst/>
          </a:prstGeom>
        </p:spPr>
      </p:pic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79274" y="4762685"/>
            <a:ext cx="548229" cy="293906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-47383"/>
            <a:ext cx="9144000" cy="4736592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57200" y="1463040"/>
            <a:ext cx="7772400" cy="341947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12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00400" y="457200"/>
            <a:ext cx="5239027" cy="37829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1600" b="1" cap="none">
                <a:ln cap="rnd">
                  <a:noFill/>
                  <a:prstDash val="solid"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200400" y="914400"/>
            <a:ext cx="5239026" cy="1080345"/>
          </a:xfrm>
        </p:spPr>
        <p:txBody>
          <a:bodyPr lIns="0"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baseline="0" dirty="0" smtClean="0">
                <a:solidFill>
                  <a:schemeClr val="accent1"/>
                </a:solidFill>
                <a:latin typeface="Arial"/>
                <a:ea typeface="ＭＳ Ｐゴシック" pitchFamily="-105" charset="-128"/>
                <a:cs typeface="ＭＳ Ｐゴシック" pitchFamily="-105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4005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polyhedron_08211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9553" y="1463040"/>
            <a:ext cx="4111254" cy="3328848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743200" y="1463040"/>
            <a:ext cx="54737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Custom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255" y="1463040"/>
            <a:ext cx="3248153" cy="324815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 w="38100">
            <a:noFill/>
          </a:ln>
          <a:effectLst/>
        </p:spPr>
      </p:pic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idx="10"/>
          </p:nvPr>
        </p:nvSpPr>
        <p:spPr bwMode="auto">
          <a:xfrm>
            <a:off x="2743200" y="1463040"/>
            <a:ext cx="54737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/>
            </a:lvl1pPr>
          </a:lstStyle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10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1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0"/>
          </p:nvPr>
        </p:nvSpPr>
        <p:spPr bwMode="auto">
          <a:xfrm>
            <a:off x="457200" y="1465802"/>
            <a:ext cx="77851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/>
            </a:lvl1pPr>
          </a:lstStyle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787400"/>
            <a:ext cx="77724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Aft>
                <a:spcPct val="0"/>
              </a:spcAft>
              <a:buFontTx/>
              <a:buNone/>
              <a:defRPr lang="en-US" sz="2000" b="0" i="0" dirty="0" smtClean="0">
                <a:solidFill>
                  <a:schemeClr val="bg2"/>
                </a:solidFill>
                <a:latin typeface="Arial"/>
                <a:ea typeface="ＭＳ Ｐゴシック" pitchFamily="-105" charset="-128"/>
                <a:cs typeface="Arial"/>
              </a:defRPr>
            </a:lvl1pPr>
            <a:lvl2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73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898651"/>
            <a:ext cx="8229600" cy="28229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1270000"/>
            <a:ext cx="7772400" cy="456010"/>
          </a:xfrm>
        </p:spPr>
        <p:txBody>
          <a:bodyPr lIns="0" anchor="ctr" anchorCtr="0"/>
          <a:lstStyle>
            <a:lvl1pPr marL="0" indent="0" algn="l">
              <a:lnSpc>
                <a:spcPct val="90000"/>
              </a:lnSpc>
              <a:buNone/>
              <a:defRPr lang="en-US" sz="2000" b="1" kern="1200" dirty="0" smtClean="0">
                <a:solidFill>
                  <a:schemeClr val="accent1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800100"/>
            <a:ext cx="77724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Aft>
                <a:spcPct val="0"/>
              </a:spcAft>
              <a:buFontTx/>
              <a:buNone/>
              <a:defRPr lang="en-US" sz="2000" b="0" i="0" dirty="0" smtClean="0">
                <a:solidFill>
                  <a:schemeClr val="bg2"/>
                </a:solidFill>
                <a:latin typeface="Arial"/>
                <a:ea typeface="ＭＳ Ｐゴシック" pitchFamily="-105" charset="-128"/>
                <a:cs typeface="Arial"/>
              </a:defRPr>
            </a:lvl1pPr>
            <a:lvl2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00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40"/>
            <a:ext cx="3776472" cy="3394472"/>
          </a:xfrm>
        </p:spPr>
        <p:txBody>
          <a:bodyPr/>
          <a:lstStyle>
            <a:lvl1pPr marL="228600" indent="-228600"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0" y="1463040"/>
            <a:ext cx="3776472" cy="3394472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3040"/>
            <a:ext cx="3776472" cy="47982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89" y="2023341"/>
            <a:ext cx="377647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4525" y="1463040"/>
            <a:ext cx="3776472" cy="47982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rgbClr val="94949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2914" y="2023341"/>
            <a:ext cx="377647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xway_PPT_Assets_16-9_Interior.jp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76" y="0"/>
            <a:ext cx="456524" cy="5143500"/>
          </a:xfrm>
          <a:prstGeom prst="rect">
            <a:avLst/>
          </a:prstGeom>
        </p:spPr>
      </p:pic>
      <p:sp>
        <p:nvSpPr>
          <p:cNvPr id="276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5802"/>
            <a:ext cx="77724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3200"/>
            <a:ext cx="7785101" cy="97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257300"/>
            <a:ext cx="7772400" cy="9525"/>
          </a:xfrm>
          <a:prstGeom prst="line">
            <a:avLst/>
          </a:prstGeom>
          <a:ln w="19050" cap="rnd" cmpd="sng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67" r:id="rId2"/>
    <p:sldLayoutId id="2147484271" r:id="rId3"/>
    <p:sldLayoutId id="2147484274" r:id="rId4"/>
    <p:sldLayoutId id="2147484242" r:id="rId5"/>
    <p:sldLayoutId id="2147484250" r:id="rId6"/>
    <p:sldLayoutId id="2147484252" r:id="rId7"/>
    <p:sldLayoutId id="2147484243" r:id="rId8"/>
    <p:sldLayoutId id="2147484244" r:id="rId9"/>
    <p:sldLayoutId id="2147484245" r:id="rId10"/>
    <p:sldLayoutId id="2147484246" r:id="rId11"/>
    <p:sldLayoutId id="2147484275" r:id="rId12"/>
    <p:sldLayoutId id="2147484276" r:id="rId13"/>
    <p:sldLayoutId id="2147484277" r:id="rId14"/>
    <p:sldLayoutId id="2147484278" r:id="rId15"/>
    <p:sldLayoutId id="2147484279" r:id="rId16"/>
    <p:sldLayoutId id="2147484280" r:id="rId1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kern="0" spc="0" baseline="0" dirty="0">
          <a:ln cap="rnd">
            <a:solidFill>
              <a:schemeClr val="accent1"/>
            </a:solidFill>
            <a:prstDash val="solid"/>
          </a:ln>
          <a:solidFill>
            <a:schemeClr val="accent1"/>
          </a:solidFill>
          <a:latin typeface="Arial" pitchFamily="34" charset="0"/>
          <a:ea typeface="ＭＳ Ｐゴシック" pitchFamily="-105" charset="-128"/>
          <a:cs typeface="Arial" pitchFamily="34" charset="0"/>
        </a:defRPr>
      </a:lvl1pPr>
      <a:lvl2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1pPr>
      <a:lvl2pPr marL="742950" indent="-2857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defRPr sz="18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sz="16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microsoft.com/en-us/download/details.aspx?displaylang=en&amp;id=1177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Connexion à une base SQL Server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653463" y="4713288"/>
            <a:ext cx="490537" cy="460375"/>
          </a:xfrm>
        </p:spPr>
        <p:txBody>
          <a:bodyPr/>
          <a:lstStyle/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683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Redémarrer</a:t>
            </a:r>
            <a:r>
              <a:rPr lang="en-US" dirty="0" smtClean="0"/>
              <a:t> le service “SQL Server”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Dans</a:t>
            </a:r>
            <a:r>
              <a:rPr lang="en-US" dirty="0" smtClean="0"/>
              <a:t> le SQL Server Management Studio, click droit sur le </a:t>
            </a:r>
            <a:r>
              <a:rPr lang="en-US" dirty="0" err="1" smtClean="0"/>
              <a:t>serveur</a:t>
            </a:r>
            <a:endParaRPr lang="en-US" dirty="0" smtClean="0"/>
          </a:p>
          <a:p>
            <a:r>
              <a:rPr lang="en-US" dirty="0" smtClean="0"/>
              <a:t>Cliquer sur “Restart”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" t="10329" r="24744" b="6341"/>
          <a:stretch/>
        </p:blipFill>
        <p:spPr>
          <a:xfrm>
            <a:off x="6415476" y="2026771"/>
            <a:ext cx="2099874" cy="26059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69015" y="3458547"/>
            <a:ext cx="977312" cy="146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0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Déclarer</a:t>
            </a:r>
            <a:r>
              <a:rPr lang="en-US" dirty="0" smtClean="0"/>
              <a:t> la </a:t>
            </a:r>
            <a:r>
              <a:rPr lang="en-US" dirty="0" err="1" smtClean="0"/>
              <a:t>connexion</a:t>
            </a:r>
            <a:r>
              <a:rPr lang="en-US" dirty="0" smtClean="0"/>
              <a:t> JDBC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l’apigateway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Dans</a:t>
            </a:r>
            <a:r>
              <a:rPr lang="en-US" dirty="0" smtClean="0"/>
              <a:t> le Policy Studio, </a:t>
            </a:r>
            <a:r>
              <a:rPr lang="en-US" dirty="0" err="1"/>
              <a:t>d</a:t>
            </a:r>
            <a:r>
              <a:rPr lang="en-US" dirty="0" err="1" smtClean="0"/>
              <a:t>éplier</a:t>
            </a:r>
            <a:r>
              <a:rPr lang="en-US" dirty="0" smtClean="0"/>
              <a:t> “External Connections”</a:t>
            </a:r>
          </a:p>
          <a:p>
            <a:r>
              <a:rPr lang="en-US" dirty="0" smtClean="0"/>
              <a:t>Cliquer sur “Database Connections”</a:t>
            </a:r>
          </a:p>
          <a:p>
            <a:r>
              <a:rPr lang="en-US" dirty="0" smtClean="0"/>
              <a:t>Cliquer sur “Add a Database Connection”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2262" r="1556" b="1926"/>
          <a:stretch/>
        </p:blipFill>
        <p:spPr>
          <a:xfrm>
            <a:off x="3309024" y="2823595"/>
            <a:ext cx="4928513" cy="3218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35318" y="3622417"/>
            <a:ext cx="593790" cy="85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7080" y="3924436"/>
            <a:ext cx="593790" cy="85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1090" y="3559009"/>
            <a:ext cx="744800" cy="85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Déclarer</a:t>
            </a:r>
            <a:r>
              <a:rPr lang="en-US" dirty="0" smtClean="0"/>
              <a:t> la </a:t>
            </a:r>
            <a:r>
              <a:rPr lang="en-US" dirty="0" err="1" smtClean="0"/>
              <a:t>connexion</a:t>
            </a:r>
            <a:r>
              <a:rPr lang="en-US" dirty="0" smtClean="0"/>
              <a:t> JDBC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l’apigateway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1369219"/>
            <a:ext cx="5847101" cy="3263504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Renseigner</a:t>
            </a:r>
            <a:r>
              <a:rPr lang="en-US" dirty="0" smtClean="0"/>
              <a:t> un nom (</a:t>
            </a:r>
            <a:r>
              <a:rPr lang="en-US" dirty="0" err="1" smtClean="0"/>
              <a:t>libre</a:t>
            </a:r>
            <a:r>
              <a:rPr lang="en-US" dirty="0" smtClean="0"/>
              <a:t> </a:t>
            </a:r>
            <a:r>
              <a:rPr lang="en-US" dirty="0" err="1" smtClean="0"/>
              <a:t>choix</a:t>
            </a:r>
            <a:r>
              <a:rPr lang="en-US" dirty="0" smtClean="0"/>
              <a:t>)</a:t>
            </a:r>
          </a:p>
          <a:p>
            <a:r>
              <a:rPr lang="en-US" dirty="0" smtClean="0"/>
              <a:t>JDBC URL: </a:t>
            </a:r>
            <a:br>
              <a:rPr lang="en-US" dirty="0" smtClean="0"/>
            </a:br>
            <a:r>
              <a:rPr lang="en-US" sz="1800" dirty="0" err="1" smtClean="0"/>
              <a:t>jdbc:sqlserver</a:t>
            </a:r>
            <a:r>
              <a:rPr lang="en-US" sz="1800" dirty="0" smtClean="0"/>
              <a:t>://&lt;server&gt;:1433;databaseName=&lt;</a:t>
            </a:r>
            <a:r>
              <a:rPr lang="en-US" sz="1800" dirty="0" err="1" smtClean="0"/>
              <a:t>db</a:t>
            </a:r>
            <a:r>
              <a:rPr lang="en-US" sz="1800" dirty="0" smtClean="0"/>
              <a:t>&gt;</a:t>
            </a:r>
            <a:endParaRPr lang="en-US" dirty="0" smtClean="0"/>
          </a:p>
          <a:p>
            <a:r>
              <a:rPr lang="en-US" dirty="0" smtClean="0"/>
              <a:t>Username: </a:t>
            </a:r>
            <a:r>
              <a:rPr lang="en-US" dirty="0" err="1" smtClean="0"/>
              <a:t>sa</a:t>
            </a:r>
            <a:endParaRPr lang="en-US" dirty="0" smtClean="0"/>
          </a:p>
          <a:p>
            <a:r>
              <a:rPr lang="en-US" dirty="0" smtClean="0"/>
              <a:t>Password: &lt;le mot de </a:t>
            </a:r>
            <a:r>
              <a:rPr lang="en-US" dirty="0" err="1" smtClean="0"/>
              <a:t>passe</a:t>
            </a:r>
            <a:r>
              <a:rPr lang="en-US" dirty="0" smtClean="0"/>
              <a:t> de </a:t>
            </a:r>
            <a:r>
              <a:rPr lang="en-US" dirty="0" err="1" smtClean="0"/>
              <a:t>sa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Cliquer sur “Test Connection”</a:t>
            </a:r>
          </a:p>
          <a:p>
            <a:r>
              <a:rPr lang="en-US" dirty="0" smtClean="0"/>
              <a:t>Si le test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concluant</a:t>
            </a:r>
            <a:r>
              <a:rPr lang="en-US" dirty="0" smtClean="0"/>
              <a:t>, </a:t>
            </a:r>
            <a:r>
              <a:rPr lang="en-US" dirty="0" err="1" smtClean="0"/>
              <a:t>cliquer</a:t>
            </a:r>
            <a:r>
              <a:rPr lang="en-US" dirty="0" smtClean="0"/>
              <a:t> sur “OK”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751" y="1268016"/>
            <a:ext cx="2175760" cy="35340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9435" y="1811924"/>
            <a:ext cx="1329388" cy="125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69435" y="1975746"/>
            <a:ext cx="1329388" cy="125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31089" y="2297816"/>
            <a:ext cx="720778" cy="125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95094" y="1603368"/>
            <a:ext cx="1229933" cy="14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18849" y="4226629"/>
            <a:ext cx="603647" cy="138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65121" y="4459497"/>
            <a:ext cx="564355" cy="141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Nicolas </a:t>
            </a:r>
            <a:r>
              <a:rPr lang="en-US" dirty="0" err="1"/>
              <a:t>Massé</a:t>
            </a:r>
            <a:endParaRPr lang="en-US" dirty="0"/>
          </a:p>
          <a:p>
            <a:r>
              <a:rPr lang="en-US" dirty="0"/>
              <a:t>Pre-Sales, API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3463" y="4713288"/>
            <a:ext cx="490537" cy="460375"/>
          </a:xfrm>
        </p:spPr>
        <p:txBody>
          <a:bodyPr/>
          <a:lstStyle/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7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Ce guide </a:t>
            </a:r>
            <a:r>
              <a:rPr lang="en-US" dirty="0" err="1" smtClean="0"/>
              <a:t>présente</a:t>
            </a:r>
            <a:r>
              <a:rPr lang="en-US" dirty="0" smtClean="0"/>
              <a:t> la </a:t>
            </a:r>
            <a:r>
              <a:rPr lang="en-US" dirty="0" err="1" smtClean="0"/>
              <a:t>marche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suivre</a:t>
            </a:r>
            <a:r>
              <a:rPr lang="en-US" dirty="0" smtClean="0"/>
              <a:t> pour se connecter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base Microsoft SQL Server </a:t>
            </a:r>
            <a:r>
              <a:rPr lang="en-US" dirty="0" err="1" smtClean="0"/>
              <a:t>depuis</a:t>
            </a:r>
            <a:r>
              <a:rPr lang="en-US" dirty="0" smtClean="0"/>
              <a:t> </a:t>
            </a:r>
            <a:r>
              <a:rPr lang="en-US" dirty="0" err="1" smtClean="0"/>
              <a:t>l’apigateway</a:t>
            </a:r>
            <a:endParaRPr lang="en-US" dirty="0" smtClean="0"/>
          </a:p>
          <a:p>
            <a:r>
              <a:rPr lang="en-US" dirty="0" smtClean="0"/>
              <a:t>Ce </a:t>
            </a:r>
            <a:r>
              <a:rPr lang="en-US" dirty="0" err="1" smtClean="0"/>
              <a:t>n’est</a:t>
            </a:r>
            <a:r>
              <a:rPr lang="en-US" dirty="0" smtClean="0"/>
              <a:t> pas un guide des </a:t>
            </a:r>
            <a:r>
              <a:rPr lang="en-US" dirty="0" err="1" smtClean="0"/>
              <a:t>bonnes</a:t>
            </a:r>
            <a:r>
              <a:rPr lang="en-US" dirty="0" smtClean="0"/>
              <a:t> </a:t>
            </a:r>
            <a:r>
              <a:rPr lang="en-US" dirty="0" err="1" smtClean="0"/>
              <a:t>pratiques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mise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production </a:t>
            </a:r>
            <a:r>
              <a:rPr lang="en-US" dirty="0" err="1" smtClean="0"/>
              <a:t>mais</a:t>
            </a:r>
            <a:r>
              <a:rPr lang="en-US" dirty="0" smtClean="0"/>
              <a:t> un “HOWTO” pour </a:t>
            </a:r>
            <a:r>
              <a:rPr lang="en-US" dirty="0" err="1" smtClean="0"/>
              <a:t>réaliser</a:t>
            </a:r>
            <a:r>
              <a:rPr lang="en-US" dirty="0" smtClean="0"/>
              <a:t> </a:t>
            </a:r>
            <a:r>
              <a:rPr lang="en-US" dirty="0" err="1" smtClean="0"/>
              <a:t>rapidement</a:t>
            </a:r>
            <a:r>
              <a:rPr lang="en-US" dirty="0" smtClean="0"/>
              <a:t> un </a:t>
            </a:r>
            <a:r>
              <a:rPr lang="en-US" dirty="0" err="1" smtClean="0"/>
              <a:t>PoC</a:t>
            </a:r>
            <a:r>
              <a:rPr lang="en-US" dirty="0" smtClean="0"/>
              <a:t> avec SQL Server</a:t>
            </a:r>
          </a:p>
          <a:p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guide, la gateway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installée</a:t>
            </a:r>
            <a:r>
              <a:rPr lang="en-US" dirty="0" smtClean="0"/>
              <a:t> sous Windows.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Installer les drivers JDBC (Sous Windows)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télécharger</a:t>
            </a:r>
            <a:r>
              <a:rPr lang="en-US" dirty="0" smtClean="0"/>
              <a:t> sur </a:t>
            </a:r>
            <a:r>
              <a:rPr lang="en-US" dirty="0" smtClean="0">
                <a:hlinkClick r:id="rId2"/>
              </a:rPr>
              <a:t>https://www.microsoft.com/en-us/download/details.aspx?displaylang=en&amp;id=11774</a:t>
            </a:r>
            <a:endParaRPr lang="en-US" dirty="0" smtClean="0"/>
          </a:p>
          <a:p>
            <a:r>
              <a:rPr lang="en-US" dirty="0" err="1" smtClean="0"/>
              <a:t>Dézipper</a:t>
            </a:r>
            <a:r>
              <a:rPr lang="en-US" dirty="0" smtClean="0"/>
              <a:t> le package (sqljdbc6.0)</a:t>
            </a:r>
          </a:p>
          <a:p>
            <a:r>
              <a:rPr lang="en-US" dirty="0" smtClean="0"/>
              <a:t>Copier “</a:t>
            </a:r>
            <a:r>
              <a:rPr lang="en-US" dirty="0" err="1" smtClean="0"/>
              <a:t>enu</a:t>
            </a:r>
            <a:r>
              <a:rPr lang="en-US" dirty="0" smtClean="0"/>
              <a:t>/sqljdbc42.jar” </a:t>
            </a:r>
            <a:r>
              <a:rPr lang="en-US" dirty="0" err="1" smtClean="0"/>
              <a:t>dans</a:t>
            </a:r>
            <a:r>
              <a:rPr lang="en-US" dirty="0" smtClean="0"/>
              <a:t> le dossier “</a:t>
            </a:r>
            <a:r>
              <a:rPr lang="en-US" dirty="0" err="1" smtClean="0"/>
              <a:t>apigateway</a:t>
            </a:r>
            <a:r>
              <a:rPr lang="en-US" dirty="0" smtClean="0"/>
              <a:t>/</a:t>
            </a:r>
            <a:r>
              <a:rPr lang="en-US" dirty="0" err="1" smtClean="0"/>
              <a:t>ext</a:t>
            </a:r>
            <a:r>
              <a:rPr lang="en-US" dirty="0" smtClean="0"/>
              <a:t>/lib”</a:t>
            </a:r>
          </a:p>
          <a:p>
            <a:r>
              <a:rPr lang="en-US" dirty="0" smtClean="0"/>
              <a:t>Copier ”</a:t>
            </a:r>
            <a:r>
              <a:rPr lang="en-US" dirty="0" err="1" smtClean="0"/>
              <a:t>enu</a:t>
            </a:r>
            <a:r>
              <a:rPr lang="en-US" dirty="0" smtClean="0"/>
              <a:t>/</a:t>
            </a:r>
            <a:r>
              <a:rPr lang="en-US" dirty="0" err="1" smtClean="0"/>
              <a:t>auth</a:t>
            </a:r>
            <a:r>
              <a:rPr lang="en-US" dirty="0" smtClean="0"/>
              <a:t>/x86/</a:t>
            </a:r>
            <a:r>
              <a:rPr lang="en-US" dirty="0" err="1" smtClean="0"/>
              <a:t>sqljdbc_auth.dll</a:t>
            </a:r>
            <a:r>
              <a:rPr lang="en-US" dirty="0" smtClean="0"/>
              <a:t>” </a:t>
            </a:r>
            <a:r>
              <a:rPr lang="en-US" dirty="0" err="1" smtClean="0"/>
              <a:t>dans</a:t>
            </a:r>
            <a:r>
              <a:rPr lang="en-US" dirty="0" smtClean="0"/>
              <a:t> le dossier “</a:t>
            </a:r>
            <a:r>
              <a:rPr lang="en-US" dirty="0" err="1" smtClean="0"/>
              <a:t>apigateway</a:t>
            </a:r>
            <a:r>
              <a:rPr lang="en-US" dirty="0" smtClean="0"/>
              <a:t>/win32/lib”</a:t>
            </a:r>
          </a:p>
          <a:p>
            <a:r>
              <a:rPr lang="en-US" u="sng" dirty="0" err="1" smtClean="0"/>
              <a:t>Redémarrer</a:t>
            </a:r>
            <a:r>
              <a:rPr lang="en-US" u="sng" dirty="0" smtClean="0"/>
              <a:t> </a:t>
            </a:r>
            <a:r>
              <a:rPr lang="en-US" u="sng" dirty="0" err="1" smtClean="0"/>
              <a:t>l’instance</a:t>
            </a:r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Référencer</a:t>
            </a:r>
            <a:r>
              <a:rPr lang="en-US" dirty="0" smtClean="0"/>
              <a:t> les drivers </a:t>
            </a:r>
            <a:r>
              <a:rPr lang="en-US" dirty="0" err="1" smtClean="0"/>
              <a:t>dans</a:t>
            </a:r>
            <a:r>
              <a:rPr lang="en-US" dirty="0" smtClean="0"/>
              <a:t> le Policy Studio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49" y="1369219"/>
            <a:ext cx="6568563" cy="326350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Window &gt; Preferences &gt; Runtime Deps.</a:t>
            </a:r>
          </a:p>
          <a:p>
            <a:r>
              <a:rPr lang="en-US" dirty="0" smtClean="0"/>
              <a:t>Ne pas </a:t>
            </a:r>
            <a:r>
              <a:rPr lang="en-US" dirty="0" err="1" smtClean="0"/>
              <a:t>oublier</a:t>
            </a:r>
            <a:r>
              <a:rPr lang="en-US" dirty="0" smtClean="0"/>
              <a:t> de </a:t>
            </a:r>
            <a:r>
              <a:rPr lang="en-US" dirty="0" err="1" smtClean="0"/>
              <a:t>relancer</a:t>
            </a:r>
            <a:r>
              <a:rPr lang="en-US" dirty="0" smtClean="0"/>
              <a:t> le </a:t>
            </a:r>
            <a:br>
              <a:rPr lang="en-US" dirty="0" smtClean="0"/>
            </a:br>
            <a:r>
              <a:rPr lang="en-US" dirty="0" smtClean="0"/>
              <a:t>policy studio avec </a:t>
            </a:r>
            <a:r>
              <a:rPr lang="en-US" dirty="0" err="1" smtClean="0"/>
              <a:t>l’option</a:t>
            </a:r>
            <a:r>
              <a:rPr lang="en-US" dirty="0" smtClean="0"/>
              <a:t> “-clean”</a:t>
            </a:r>
          </a:p>
          <a:p>
            <a:endParaRPr lang="en-US" dirty="0" smtClean="0"/>
          </a:p>
          <a:p>
            <a:r>
              <a:rPr lang="en-US" dirty="0" smtClean="0"/>
              <a:t>Cf. page 342 du Policy Developer</a:t>
            </a:r>
            <a:br>
              <a:rPr lang="en-US" dirty="0" smtClean="0"/>
            </a:br>
            <a:r>
              <a:rPr lang="en-US" dirty="0" smtClean="0"/>
              <a:t> Guide</a:t>
            </a:r>
          </a:p>
          <a:p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704994" y="1977650"/>
            <a:ext cx="3313973" cy="2853860"/>
            <a:chOff x="5690246" y="1461875"/>
            <a:chExt cx="3313973" cy="28538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3" t="3013" r="3940" b="4215"/>
            <a:stretch/>
          </p:blipFill>
          <p:spPr>
            <a:xfrm>
              <a:off x="5690246" y="1461875"/>
              <a:ext cx="3313973" cy="285386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769100" y="2286001"/>
              <a:ext cx="711200" cy="177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46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Démarrer</a:t>
            </a:r>
            <a:r>
              <a:rPr lang="en-US" dirty="0" smtClean="0"/>
              <a:t> le service SQL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Start &gt; Run</a:t>
            </a:r>
            <a:r>
              <a:rPr lang="is-IS" dirty="0" smtClean="0"/>
              <a:t>… &gt; services.msc &gt; OK</a:t>
            </a:r>
          </a:p>
          <a:p>
            <a:r>
              <a:rPr lang="en-US" dirty="0" err="1" smtClean="0"/>
              <a:t>Ouvrir</a:t>
            </a:r>
            <a:r>
              <a:rPr lang="en-US" dirty="0" smtClean="0"/>
              <a:t> les </a:t>
            </a:r>
            <a:r>
              <a:rPr lang="en-US" dirty="0" err="1" smtClean="0"/>
              <a:t>propriétés</a:t>
            </a:r>
            <a:r>
              <a:rPr lang="en-US" dirty="0" smtClean="0"/>
              <a:t> du Service “SQL Browser”</a:t>
            </a:r>
          </a:p>
          <a:p>
            <a:r>
              <a:rPr lang="en-US" dirty="0" err="1" smtClean="0"/>
              <a:t>Mettre</a:t>
            </a:r>
            <a:r>
              <a:rPr lang="en-US" dirty="0" smtClean="0"/>
              <a:t> ”Startup Type” </a:t>
            </a:r>
            <a:r>
              <a:rPr lang="en-US" dirty="0" err="1" smtClean="0"/>
              <a:t>en</a:t>
            </a:r>
            <a:r>
              <a:rPr lang="en-US" dirty="0" smtClean="0"/>
              <a:t> “Automatic”</a:t>
            </a:r>
          </a:p>
          <a:p>
            <a:r>
              <a:rPr lang="en-US" dirty="0" smtClean="0"/>
              <a:t>Cliquer sur “Apply”</a:t>
            </a:r>
          </a:p>
          <a:p>
            <a:r>
              <a:rPr lang="en-US" dirty="0" smtClean="0"/>
              <a:t>Cliquer sur “Start”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" t="5077" r="8127" b="6098"/>
          <a:stretch/>
        </p:blipFill>
        <p:spPr>
          <a:xfrm>
            <a:off x="6009658" y="2198418"/>
            <a:ext cx="2547257" cy="29035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96365" y="3472377"/>
            <a:ext cx="1663700" cy="163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88366" y="4032971"/>
            <a:ext cx="508000" cy="186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98117" y="4820560"/>
            <a:ext cx="476249" cy="173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 rot="2679914">
            <a:off x="7029024" y="421472"/>
            <a:ext cx="2890684" cy="496136"/>
          </a:xfrm>
          <a:prstGeom prst="rect">
            <a:avLst/>
          </a:prstGeom>
          <a:solidFill>
            <a:schemeClr val="accent3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INUTILE</a:t>
            </a:r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5538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Activer</a:t>
            </a:r>
            <a:r>
              <a:rPr lang="en-US" dirty="0" smtClean="0"/>
              <a:t> </a:t>
            </a:r>
            <a:r>
              <a:rPr lang="en-US" dirty="0" err="1" smtClean="0"/>
              <a:t>l’authentification</a:t>
            </a:r>
            <a:r>
              <a:rPr lang="en-US" dirty="0" smtClean="0"/>
              <a:t> “mixed mode”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Lancer le SQL Server Management Studio </a:t>
            </a:r>
            <a:br>
              <a:rPr lang="en-US" dirty="0" smtClean="0"/>
            </a:br>
            <a:r>
              <a:rPr lang="en-US" dirty="0" smtClean="0"/>
              <a:t>(Start &gt; Run</a:t>
            </a:r>
            <a:r>
              <a:rPr lang="is-IS" dirty="0" smtClean="0"/>
              <a:t>… &gt; ssms &gt; OK)</a:t>
            </a:r>
          </a:p>
          <a:p>
            <a:r>
              <a:rPr lang="en-US" dirty="0" smtClean="0"/>
              <a:t>Click droit sur le </a:t>
            </a:r>
            <a:r>
              <a:rPr lang="en-US" dirty="0" err="1" smtClean="0"/>
              <a:t>serveur</a:t>
            </a:r>
            <a:r>
              <a:rPr lang="en-US" dirty="0" smtClean="0"/>
              <a:t> et “Properties”</a:t>
            </a:r>
          </a:p>
          <a:p>
            <a:r>
              <a:rPr lang="en-US" dirty="0" err="1" smtClean="0"/>
              <a:t>Ouvrir</a:t>
            </a:r>
            <a:r>
              <a:rPr lang="en-US" dirty="0" smtClean="0"/>
              <a:t> la section “Security”</a:t>
            </a:r>
          </a:p>
          <a:p>
            <a:r>
              <a:rPr lang="en-US" dirty="0" err="1" smtClean="0"/>
              <a:t>Choisir</a:t>
            </a:r>
            <a:r>
              <a:rPr lang="en-US" dirty="0" smtClean="0"/>
              <a:t> “SQL Server and </a:t>
            </a:r>
            <a:r>
              <a:rPr lang="is-IS" dirty="0" smtClean="0"/>
              <a:t>…”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Cf. https://</a:t>
            </a:r>
            <a:r>
              <a:rPr lang="en-US" dirty="0" err="1" smtClean="0"/>
              <a:t>msdn.microsoft.com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/>
              <a:t>-</a:t>
            </a:r>
            <a:r>
              <a:rPr lang="en-US" dirty="0" smtClean="0"/>
              <a:t>us/library/ms188670.aspx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0" y="2410976"/>
            <a:ext cx="1313000" cy="1629439"/>
            <a:chOff x="4123126" y="2196319"/>
            <a:chExt cx="1313000" cy="16294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6" t="10329" r="24744" b="6341"/>
            <a:stretch/>
          </p:blipFill>
          <p:spPr>
            <a:xfrm>
              <a:off x="4123126" y="2196319"/>
              <a:ext cx="1313000" cy="162943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650961" y="3703320"/>
              <a:ext cx="632681" cy="954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10514" y="1725717"/>
            <a:ext cx="2404836" cy="2161650"/>
            <a:chOff x="5729541" y="1880793"/>
            <a:chExt cx="2785809" cy="250409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9" t="3432" r="1927" b="3039"/>
            <a:stretch/>
          </p:blipFill>
          <p:spPr>
            <a:xfrm>
              <a:off x="5729541" y="1880793"/>
              <a:ext cx="2785809" cy="250409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528463" y="2422733"/>
              <a:ext cx="1015337" cy="1057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67378" y="2266293"/>
              <a:ext cx="352796" cy="748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4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Activer</a:t>
            </a:r>
            <a:r>
              <a:rPr lang="en-US" dirty="0" smtClean="0"/>
              <a:t> </a:t>
            </a:r>
            <a:r>
              <a:rPr lang="en-US" dirty="0" err="1" smtClean="0"/>
              <a:t>l’utilisateur</a:t>
            </a:r>
            <a:r>
              <a:rPr lang="en-US" dirty="0" smtClean="0"/>
              <a:t> ”</a:t>
            </a:r>
            <a:r>
              <a:rPr lang="en-US" dirty="0" err="1" smtClean="0"/>
              <a:t>sa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1369219"/>
            <a:ext cx="4837657" cy="3263504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Déplier</a:t>
            </a:r>
            <a:r>
              <a:rPr lang="en-US" dirty="0" smtClean="0"/>
              <a:t> “Security” &gt; ”Logins”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cliquer</a:t>
            </a:r>
            <a:r>
              <a:rPr lang="en-US" dirty="0" smtClean="0"/>
              <a:t> sur “</a:t>
            </a:r>
            <a:r>
              <a:rPr lang="en-US" dirty="0" err="1" smtClean="0"/>
              <a:t>sa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Saisir</a:t>
            </a:r>
            <a:r>
              <a:rPr lang="en-US" dirty="0" smtClean="0"/>
              <a:t> un nouveau mot de </a:t>
            </a:r>
            <a:r>
              <a:rPr lang="en-US" dirty="0" err="1" smtClean="0"/>
              <a:t>passe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les champs “Password” et “Confirm Password”</a:t>
            </a:r>
          </a:p>
          <a:p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l’onglet</a:t>
            </a:r>
            <a:r>
              <a:rPr lang="en-US" dirty="0" smtClean="0"/>
              <a:t> ”Status” </a:t>
            </a:r>
            <a:r>
              <a:rPr lang="en-US" dirty="0" err="1" smtClean="0"/>
              <a:t>choisir</a:t>
            </a:r>
            <a:r>
              <a:rPr lang="en-US" dirty="0" smtClean="0"/>
              <a:t> “Enabled”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" t="4429" r="2816" b="2561"/>
          <a:stretch/>
        </p:blipFill>
        <p:spPr>
          <a:xfrm>
            <a:off x="6283570" y="1268016"/>
            <a:ext cx="2522726" cy="2264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3675" r="3474" b="2468"/>
          <a:stretch/>
        </p:blipFill>
        <p:spPr>
          <a:xfrm>
            <a:off x="5715001" y="2170049"/>
            <a:ext cx="2720837" cy="24427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57252" y="2546971"/>
            <a:ext cx="235373" cy="81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3215" y="2973469"/>
            <a:ext cx="294809" cy="75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90435" y="1796264"/>
            <a:ext cx="1384451" cy="186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4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Activer</a:t>
            </a:r>
            <a:r>
              <a:rPr lang="en-US" dirty="0" smtClean="0"/>
              <a:t> la </a:t>
            </a:r>
            <a:r>
              <a:rPr lang="en-US" dirty="0" err="1" smtClean="0"/>
              <a:t>connexion</a:t>
            </a:r>
            <a:r>
              <a:rPr lang="en-US" dirty="0" smtClean="0"/>
              <a:t> TCP/IP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Lancer le SQL Server Configuration Manager :</a:t>
            </a:r>
          </a:p>
          <a:p>
            <a:pPr lvl="1"/>
            <a:r>
              <a:rPr lang="en-US" dirty="0" smtClean="0"/>
              <a:t>Start &gt; Run</a:t>
            </a:r>
            <a:r>
              <a:rPr lang="is-IS" dirty="0" smtClean="0"/>
              <a:t>… &gt; </a:t>
            </a:r>
            <a:r>
              <a:rPr lang="en-US" dirty="0" smtClean="0"/>
              <a:t>SQLServerManager11.msc &gt; OK</a:t>
            </a:r>
          </a:p>
          <a:p>
            <a:r>
              <a:rPr lang="en-US" dirty="0" err="1" smtClean="0"/>
              <a:t>Déplier</a:t>
            </a:r>
            <a:r>
              <a:rPr lang="en-US" dirty="0" smtClean="0"/>
              <a:t> “SQL Server Network Configuration”</a:t>
            </a:r>
          </a:p>
          <a:p>
            <a:r>
              <a:rPr lang="en-US" dirty="0" smtClean="0"/>
              <a:t>Cliquer sur “Protocols for SQLEXPRESS”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cliquer</a:t>
            </a:r>
            <a:r>
              <a:rPr lang="en-US" dirty="0" smtClean="0"/>
              <a:t> sur “TCP/IP”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r="4103" b="5164"/>
          <a:stretch/>
        </p:blipFill>
        <p:spPr>
          <a:xfrm>
            <a:off x="5184330" y="2929317"/>
            <a:ext cx="3611712" cy="209583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416668" y="3750898"/>
            <a:ext cx="1125646" cy="198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15482" y="3660634"/>
            <a:ext cx="1316147" cy="125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Activer</a:t>
            </a:r>
            <a:r>
              <a:rPr lang="en-US" dirty="0" smtClean="0"/>
              <a:t> la </a:t>
            </a:r>
            <a:r>
              <a:rPr lang="en-US" dirty="0" err="1" smtClean="0"/>
              <a:t>connexion</a:t>
            </a:r>
            <a:r>
              <a:rPr lang="en-US" dirty="0" smtClean="0"/>
              <a:t> TCP/IP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l’onglet</a:t>
            </a:r>
            <a:r>
              <a:rPr lang="en-US" dirty="0" smtClean="0"/>
              <a:t> “Protocol” </a:t>
            </a:r>
            <a:r>
              <a:rPr lang="en-US" dirty="0" err="1" smtClean="0"/>
              <a:t>mettre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“Enabled” </a:t>
            </a:r>
            <a:r>
              <a:rPr lang="en-US" dirty="0" err="1" smtClean="0"/>
              <a:t>à</a:t>
            </a:r>
            <a:r>
              <a:rPr lang="en-US" dirty="0" smtClean="0"/>
              <a:t> “Yes”</a:t>
            </a:r>
          </a:p>
          <a:p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l’onglet</a:t>
            </a:r>
            <a:r>
              <a:rPr lang="en-US" dirty="0" smtClean="0"/>
              <a:t> “IP Addresses”, </a:t>
            </a:r>
            <a:r>
              <a:rPr lang="en-US" dirty="0" err="1" smtClean="0"/>
              <a:t>descendre</a:t>
            </a:r>
            <a:endParaRPr lang="en-US" dirty="0" smtClean="0"/>
          </a:p>
          <a:p>
            <a:r>
              <a:rPr lang="en-US" dirty="0" smtClean="0"/>
              <a:t>tout </a:t>
            </a:r>
            <a:r>
              <a:rPr lang="en-US" dirty="0" err="1" smtClean="0"/>
              <a:t>en</a:t>
            </a:r>
            <a:r>
              <a:rPr lang="en-US" dirty="0" smtClean="0"/>
              <a:t> bas et </a:t>
            </a:r>
            <a:r>
              <a:rPr lang="en-US" dirty="0" err="1" smtClean="0"/>
              <a:t>dans</a:t>
            </a:r>
            <a:r>
              <a:rPr lang="en-US" dirty="0" smtClean="0"/>
              <a:t> la section “</a:t>
            </a:r>
            <a:r>
              <a:rPr lang="en-US" dirty="0" err="1" smtClean="0"/>
              <a:t>IPAll</a:t>
            </a:r>
            <a:r>
              <a:rPr lang="en-US" dirty="0" smtClean="0"/>
              <a:t>” :</a:t>
            </a:r>
          </a:p>
          <a:p>
            <a:pPr lvl="1"/>
            <a:r>
              <a:rPr lang="en-US" dirty="0" err="1" smtClean="0"/>
              <a:t>Mettre</a:t>
            </a:r>
            <a:r>
              <a:rPr lang="en-US" dirty="0" smtClean="0"/>
              <a:t> ”TCP Port” </a:t>
            </a:r>
            <a:r>
              <a:rPr lang="en-US" dirty="0" err="1" smtClean="0"/>
              <a:t>à</a:t>
            </a:r>
            <a:r>
              <a:rPr lang="en-US" dirty="0" smtClean="0"/>
              <a:t> 1433</a:t>
            </a:r>
          </a:p>
          <a:p>
            <a:pPr lvl="1"/>
            <a:r>
              <a:rPr lang="en-US" dirty="0" err="1" smtClean="0"/>
              <a:t>Mettre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vide </a:t>
            </a:r>
            <a:r>
              <a:rPr lang="en-US" dirty="0" err="1" smtClean="0"/>
              <a:t>dans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“TCP Dynamic Port”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" r="2568" b="3815"/>
          <a:stretch/>
        </p:blipFill>
        <p:spPr>
          <a:xfrm>
            <a:off x="6438183" y="1483825"/>
            <a:ext cx="2338667" cy="25549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4084" r="4141" b="4454"/>
          <a:stretch/>
        </p:blipFill>
        <p:spPr>
          <a:xfrm>
            <a:off x="5868174" y="2525346"/>
            <a:ext cx="2284012" cy="25710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92619" y="4338724"/>
            <a:ext cx="432752" cy="85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92619" y="4253062"/>
            <a:ext cx="432752" cy="85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67502" y="1931672"/>
            <a:ext cx="432752" cy="85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602961"/>
            <a:ext cx="4235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Source: https://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msdn.microsoft.com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-us/library/ms177440.aspx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19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ab1d59e4263f23bf28b4fd369bb5c731cbd34bf"/>
</p:tagLst>
</file>

<file path=ppt/theme/theme1.xml><?xml version="1.0" encoding="utf-8"?>
<a:theme xmlns:a="http://schemas.openxmlformats.org/drawingml/2006/main" name="Axway 2015 Corp PowerPoint Template - REGULAR SCREEN">
  <a:themeElements>
    <a:clrScheme name="Axway 2015">
      <a:dk1>
        <a:srgbClr val="000000"/>
      </a:dk1>
      <a:lt1>
        <a:srgbClr val="FFFFFF"/>
      </a:lt1>
      <a:dk2>
        <a:srgbClr val="616161"/>
      </a:dk2>
      <a:lt2>
        <a:srgbClr val="949494"/>
      </a:lt2>
      <a:accent1>
        <a:srgbClr val="E31B23"/>
      </a:accent1>
      <a:accent2>
        <a:srgbClr val="FEC240"/>
      </a:accent2>
      <a:accent3>
        <a:srgbClr val="00ACDB"/>
      </a:accent3>
      <a:accent4>
        <a:srgbClr val="F8A047"/>
      </a:accent4>
      <a:accent5>
        <a:srgbClr val="73B532"/>
      </a:accent5>
      <a:accent6>
        <a:srgbClr val="6D7397"/>
      </a:accent6>
      <a:hlink>
        <a:srgbClr val="46AFD4"/>
      </a:hlink>
      <a:folHlink>
        <a:srgbClr val="00769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>
          <a:defRPr b="1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2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ctr">
          <a:defRPr dirty="0" err="1" smtClean="0">
            <a:latin typeface="+mn-lt"/>
          </a:defRPr>
        </a:defPPr>
      </a:lstStyle>
    </a:txDef>
  </a:objectDefaults>
  <a:extraClrSchemeLst>
    <a:extraClrScheme>
      <a:clrScheme name="Presentation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Axway 2015 Corp PowerPoint Template - REGULAR SCREEN.potx</Template>
  <TotalTime>7032</TotalTime>
  <Words>364</Words>
  <Application>Microsoft Macintosh PowerPoint</Application>
  <PresentationFormat>On-screen Show (16:9)</PresentationFormat>
  <Paragraphs>70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Narrow</vt:lpstr>
      <vt:lpstr>Calibri</vt:lpstr>
      <vt:lpstr>ＭＳ Ｐゴシック</vt:lpstr>
      <vt:lpstr>Times New Roman</vt:lpstr>
      <vt:lpstr>Arial</vt:lpstr>
      <vt:lpstr>Axway 2015 Corp PowerPoint Template - REGULAR SCREEN</vt:lpstr>
      <vt:lpstr>Connexion à une base SQL Server</vt:lpstr>
      <vt:lpstr>Introduction</vt:lpstr>
      <vt:lpstr>Installer les drivers JDBC (Sous Windows)</vt:lpstr>
      <vt:lpstr>Référencer les drivers dans le Policy Studio </vt:lpstr>
      <vt:lpstr>Démarrer le service SQL Browser</vt:lpstr>
      <vt:lpstr>Activer l’authentification “mixed mode”</vt:lpstr>
      <vt:lpstr>Activer l’utilisateur ”sa”</vt:lpstr>
      <vt:lpstr>Activer la connexion TCP/IP (1/2)</vt:lpstr>
      <vt:lpstr>Activer la connexion TCP/IP (2/2)</vt:lpstr>
      <vt:lpstr>Redémarrer le service “SQL Server”</vt:lpstr>
      <vt:lpstr>Déclarer la connexion JDBC dans l’apigateway </vt:lpstr>
      <vt:lpstr>Déclarer la connexion JDBC dans l’apigateway </vt:lpstr>
      <vt:lpstr>PowerPoint Presentation</vt:lpstr>
    </vt:vector>
  </TitlesOfParts>
  <Company>Axway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Axway 2015 Corp PowerPoint Template</dc:title>
  <dc:subject>Axway</dc:subject>
  <dc:creator>milt@club-internet.fr</dc:creator>
  <cp:keywords>Axway 2015 Corporate PowerPoint Template - WIDE SCREEN</cp:keywords>
  <cp:lastModifiedBy>Microsoft Office User</cp:lastModifiedBy>
  <cp:revision>222</cp:revision>
  <dcterms:created xsi:type="dcterms:W3CDTF">2013-12-26T17:09:29Z</dcterms:created>
  <dcterms:modified xsi:type="dcterms:W3CDTF">2016-06-10T13:29:02Z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https://axway.jiveon.com</vt:lpwstr>
  </property>
  <property fmtid="{D5CDD505-2E9C-101B-9397-08002B2CF9AE}" pid="3" name="Offisync_UpdateToken">
    <vt:lpwstr>3</vt:lpwstr>
  </property>
  <property fmtid="{D5CDD505-2E9C-101B-9397-08002B2CF9AE}" pid="4" name="Offisync_ServerID">
    <vt:lpwstr>42c6c282-56b9-4fb6-b625-fe469f1b8887</vt:lpwstr>
  </property>
  <property fmtid="{D5CDD505-2E9C-101B-9397-08002B2CF9AE}" pid="5" name="Offisync_UniqueId">
    <vt:lpwstr>60644</vt:lpwstr>
  </property>
  <property fmtid="{D5CDD505-2E9C-101B-9397-08002B2CF9AE}" pid="6" name="Jive_VersionGuid">
    <vt:lpwstr>164c0d1f-537e-4a17-8816-05263874d8bd</vt:lpwstr>
  </property>
  <property fmtid="{D5CDD505-2E9C-101B-9397-08002B2CF9AE}" pid="7" name="Jive_LatestUserAccountName">
    <vt:lpwstr>jclosier@axway.com</vt:lpwstr>
  </property>
  <property fmtid="{D5CDD505-2E9C-101B-9397-08002B2CF9AE}" pid="8" name="Jive_ModifiedButNotPublished">
    <vt:lpwstr>True</vt:lpwstr>
  </property>
</Properties>
</file>