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40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</a:p>
            <a:p>
              <a:r>
                <a:rPr lang="de-DE" sz="1050" dirty="0">
                  <a:solidFill>
                    <a:schemeClr val="tx1"/>
                  </a:solidFill>
                </a:rPr>
                <a:t>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8869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API-Builder</a:t>
            </a: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615672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860268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657870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684963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5AB0EF-E6E8-4685-A0D3-5441A39EB97F}"/>
              </a:ext>
            </a:extLst>
          </p:cNvPr>
          <p:cNvCxnSpPr>
            <a:cxnSpLocks/>
          </p:cNvCxnSpPr>
          <p:nvPr/>
        </p:nvCxnSpPr>
        <p:spPr>
          <a:xfrm>
            <a:off x="8378567" y="2378674"/>
            <a:ext cx="0" cy="29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F70C6C-1A44-4C3B-A1B3-479D905708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3"/>
          <a:stretch/>
        </p:blipFill>
        <p:spPr>
          <a:xfrm>
            <a:off x="7730304" y="1954417"/>
            <a:ext cx="266496" cy="318751"/>
          </a:xfrm>
          <a:prstGeom prst="rect">
            <a:avLst/>
          </a:prstGeom>
        </p:spPr>
      </p:pic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CE66FCF-33D6-492F-A260-096AB6D3F2D6}"/>
              </a:ext>
            </a:extLst>
          </p:cNvPr>
          <p:cNvGrpSpPr/>
          <p:nvPr/>
        </p:nvGrpSpPr>
        <p:grpSpPr>
          <a:xfrm>
            <a:off x="7686447" y="1824075"/>
            <a:ext cx="1384239" cy="489192"/>
            <a:chOff x="6146861" y="2715547"/>
            <a:chExt cx="1384239" cy="489192"/>
          </a:xfrm>
        </p:grpSpPr>
        <p:pic>
          <p:nvPicPr>
            <p:cNvPr id="75" name="Grafik 74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68EE47C9-41F5-42BF-AACF-EE89BE0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C3DA5F65-72C6-4C4D-832F-1B8077F4634B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Kibana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Dashboards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2F725CB-4D3E-4714-AFB3-717150C83202}"/>
              </a:ext>
            </a:extLst>
          </p:cNvPr>
          <p:cNvCxnSpPr>
            <a:cxnSpLocks/>
          </p:cNvCxnSpPr>
          <p:nvPr/>
        </p:nvCxnSpPr>
        <p:spPr>
          <a:xfrm>
            <a:off x="6689558" y="3248526"/>
            <a:ext cx="956510" cy="53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8EED6E6-9261-420F-BF22-CD8B86C5C9F3}"/>
              </a:ext>
            </a:extLst>
          </p:cNvPr>
          <p:cNvSpPr txBox="1"/>
          <p:nvPr/>
        </p:nvSpPr>
        <p:spPr>
          <a:xfrm rot="1723187">
            <a:off x="6670800" y="3450176"/>
            <a:ext cx="801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Lookup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FBA54AE2-3AF5-445A-B2A1-81E82AE8C099}"/>
              </a:ext>
            </a:extLst>
          </p:cNvPr>
          <p:cNvSpPr/>
          <p:nvPr/>
        </p:nvSpPr>
        <p:spPr>
          <a:xfrm>
            <a:off x="9602116" y="3543977"/>
            <a:ext cx="1497931" cy="4891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API-Manager</a:t>
            </a:r>
            <a:endParaRPr lang="en-US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AE75EE-E2F1-49B6-9296-9326B13C25E4}"/>
              </a:ext>
            </a:extLst>
          </p:cNvPr>
          <p:cNvCxnSpPr>
            <a:cxnSpLocks/>
          </p:cNvCxnSpPr>
          <p:nvPr/>
        </p:nvCxnSpPr>
        <p:spPr>
          <a:xfrm>
            <a:off x="9109075" y="3788573"/>
            <a:ext cx="4603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2C0F8C0-1575-422E-8F65-760C338BE18E}"/>
              </a:ext>
            </a:extLst>
          </p:cNvPr>
          <p:cNvGrpSpPr/>
          <p:nvPr/>
        </p:nvGrpSpPr>
        <p:grpSpPr>
          <a:xfrm>
            <a:off x="6151774" y="1919509"/>
            <a:ext cx="1019175" cy="489192"/>
            <a:chOff x="3045256" y="4657870"/>
            <a:chExt cx="1019175" cy="489192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3EB96C3-5524-402D-A2B1-58DE4104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4" t="16112" r="27624" b="16296"/>
            <a:stretch/>
          </p:blipFill>
          <p:spPr>
            <a:xfrm>
              <a:off x="3087784" y="4933356"/>
              <a:ext cx="172256" cy="173451"/>
            </a:xfrm>
            <a:prstGeom prst="rect">
              <a:avLst/>
            </a:prstGeom>
          </p:spPr>
        </p:pic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DFA626AE-6A05-4E96-A168-B7F80D481A19}"/>
                </a:ext>
              </a:extLst>
            </p:cNvPr>
            <p:cNvSpPr/>
            <p:nvPr/>
          </p:nvSpPr>
          <p:spPr>
            <a:xfrm>
              <a:off x="3045256" y="4657870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Memcached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100" dirty="0">
                  <a:solidFill>
                    <a:schemeClr val="tx1"/>
                  </a:solidFill>
                </a:rPr>
                <a:t>       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3" name="Grafik 92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F01B1CD4-8605-4786-B554-073BC0C72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639" y="4996536"/>
              <a:ext cx="172375" cy="123617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6A196F2-01BE-4CD5-909B-D11D755E6D96}"/>
              </a:ext>
            </a:extLst>
          </p:cNvPr>
          <p:cNvCxnSpPr>
            <a:cxnSpLocks/>
          </p:cNvCxnSpPr>
          <p:nvPr/>
        </p:nvCxnSpPr>
        <p:spPr>
          <a:xfrm flipV="1">
            <a:off x="6661362" y="2443163"/>
            <a:ext cx="0" cy="2357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2A873A-DDF6-47C1-BE98-FBFDA5016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5888" r="54803" b="5691"/>
          <a:stretch/>
        </p:blipFill>
        <p:spPr>
          <a:xfrm>
            <a:off x="5292469" y="712228"/>
            <a:ext cx="803531" cy="8361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41AD5AD-E819-4100-A793-197470146225}"/>
              </a:ext>
            </a:extLst>
          </p:cNvPr>
          <p:cNvSpPr txBox="1"/>
          <p:nvPr/>
        </p:nvSpPr>
        <p:spPr>
          <a:xfrm>
            <a:off x="681790" y="2518407"/>
            <a:ext cx="32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axway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elk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-setup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.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helmignore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api-builder-config-files.yaml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api-builder-secret.yaml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elasticsearch-certificate.yaml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pv-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helpers.tpl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6D4FB7-3107-40AF-A777-5AF53C54C5B8}"/>
              </a:ext>
            </a:extLst>
          </p:cNvPr>
          <p:cNvSpPr txBox="1"/>
          <p:nvPr/>
        </p:nvSpPr>
        <p:spPr>
          <a:xfrm>
            <a:off x="510758" y="1548424"/>
            <a:ext cx="28935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and </a:t>
            </a:r>
            <a:r>
              <a:rPr lang="de-DE" dirty="0" err="1"/>
              <a:t>Install</a:t>
            </a:r>
            <a:r>
              <a:rPr lang="de-DE" dirty="0"/>
              <a:t> a </a:t>
            </a:r>
          </a:p>
          <a:p>
            <a:pPr algn="ctr"/>
            <a:r>
              <a:rPr lang="de-DE" dirty="0"/>
              <a:t>Custom Setup Helm-Chart</a:t>
            </a:r>
          </a:p>
          <a:p>
            <a:pPr algn="ctr"/>
            <a:r>
              <a:rPr lang="de-DE" sz="1600" dirty="0"/>
              <a:t>Managing </a:t>
            </a:r>
            <a:r>
              <a:rPr lang="de-DE" sz="1600" dirty="0" err="1"/>
              <a:t>custom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endParaRPr lang="en-US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2A45D3-8DD2-449B-9808-DDA6535CBB87}"/>
              </a:ext>
            </a:extLst>
          </p:cNvPr>
          <p:cNvSpPr txBox="1"/>
          <p:nvPr/>
        </p:nvSpPr>
        <p:spPr>
          <a:xfrm>
            <a:off x="4371327" y="1548424"/>
            <a:ext cx="289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Setup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myvalues.yaml</a:t>
            </a:r>
            <a:r>
              <a:rPr lang="de-DE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values.yaml</a:t>
            </a:r>
            <a:endParaRPr lang="en-US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324F4B-EB49-4A32-99B6-B8BDF98EED13}"/>
              </a:ext>
            </a:extLst>
          </p:cNvPr>
          <p:cNvSpPr txBox="1"/>
          <p:nvPr/>
        </p:nvSpPr>
        <p:spPr>
          <a:xfrm>
            <a:off x="4107992" y="2518407"/>
            <a:ext cx="41637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 err="1"/>
              <a:t>elasticsearch</a:t>
            </a:r>
            <a:r>
              <a:rPr lang="en-US" sz="800" dirty="0"/>
              <a:t>:</a:t>
            </a:r>
          </a:p>
          <a:p>
            <a:r>
              <a:rPr lang="en-US" sz="800" dirty="0"/>
              <a:t>  resources:</a:t>
            </a:r>
          </a:p>
          <a:p>
            <a:r>
              <a:rPr lang="en-US" sz="800" dirty="0"/>
              <a:t>    requests: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  limits: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</a:t>
            </a:r>
            <a:r>
              <a:rPr lang="en-US" sz="800" dirty="0" err="1"/>
              <a:t>volumeClaimTemplate</a:t>
            </a:r>
            <a:r>
              <a:rPr lang="en-US" sz="800" dirty="0"/>
              <a:t>: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accessModes</a:t>
            </a:r>
            <a:r>
              <a:rPr lang="en-US" sz="800" dirty="0"/>
              <a:t>: [ "</a:t>
            </a:r>
            <a:r>
              <a:rPr lang="en-US" sz="800" dirty="0" err="1"/>
              <a:t>ReadWriteOnce</a:t>
            </a:r>
            <a:r>
              <a:rPr lang="en-US" sz="800" dirty="0"/>
              <a:t>" ]</a:t>
            </a:r>
          </a:p>
          <a:p>
            <a:r>
              <a:rPr lang="en-US" sz="800" dirty="0"/>
              <a:t>    resources:</a:t>
            </a:r>
          </a:p>
          <a:p>
            <a:r>
              <a:rPr lang="en-US" sz="800" dirty="0"/>
              <a:t>      requests:</a:t>
            </a:r>
          </a:p>
          <a:p>
            <a:r>
              <a:rPr lang="en-US" sz="800" dirty="0"/>
              <a:t>        storage: 1Gi</a:t>
            </a:r>
          </a:p>
          <a:p>
            <a:r>
              <a:rPr lang="en-US" sz="800" dirty="0" err="1"/>
              <a:t>logstash</a:t>
            </a:r>
            <a:r>
              <a:rPr lang="en-US" sz="800" dirty="0"/>
              <a:t>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secretMounts</a:t>
            </a:r>
            <a:r>
              <a:rPr lang="en-US" sz="800" dirty="0"/>
              <a:t>: </a:t>
            </a:r>
          </a:p>
          <a:p>
            <a:r>
              <a:rPr lang="en-US" sz="800" dirty="0"/>
              <a:t>    - name: </a:t>
            </a:r>
            <a:r>
              <a:rPr lang="en-US" sz="800" dirty="0" err="1"/>
              <a:t>myCustomCA</a:t>
            </a:r>
            <a:endParaRPr lang="en-US" sz="800" dirty="0"/>
          </a:p>
          <a:p>
            <a:r>
              <a:rPr lang="en-US" sz="800" dirty="0"/>
              <a:t>      </a:t>
            </a:r>
            <a:r>
              <a:rPr lang="en-US" sz="800" dirty="0" err="1"/>
              <a:t>secretName</a:t>
            </a:r>
            <a:r>
              <a:rPr lang="en-US" sz="800" dirty="0"/>
              <a:t>: apim4elastic-elastic-ca</a:t>
            </a:r>
          </a:p>
          <a:p>
            <a:r>
              <a:rPr lang="en-US" sz="800" dirty="0"/>
              <a:t>      path: /</a:t>
            </a:r>
            <a:r>
              <a:rPr lang="en-US" sz="800" dirty="0" err="1"/>
              <a:t>usr</a:t>
            </a:r>
            <a:r>
              <a:rPr lang="en-US" sz="800" dirty="0"/>
              <a:t>/share/</a:t>
            </a:r>
            <a:r>
              <a:rPr lang="en-US" sz="800" dirty="0" err="1"/>
              <a:t>logstash</a:t>
            </a:r>
            <a:r>
              <a:rPr lang="en-US" sz="800" dirty="0"/>
              <a:t>/config/certificates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subPath</a:t>
            </a:r>
            <a:r>
              <a:rPr lang="en-US" sz="800" dirty="0"/>
              <a:t>: myElasticsearchCa.crt              </a:t>
            </a:r>
          </a:p>
          <a:p>
            <a:r>
              <a:rPr lang="en-US" sz="800" dirty="0"/>
              <a:t>apibuilder4elastic: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envFrom</a:t>
            </a:r>
            <a:r>
              <a:rPr lang="en-US" sz="800" dirty="0"/>
              <a:t>: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configMapRef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axway-elk-apim4elastic-apibuilder4elastic-config  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secretRef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</a:t>
            </a:r>
            <a:r>
              <a:rPr lang="en-US" sz="800" dirty="0" err="1"/>
              <a:t>api</a:t>
            </a:r>
            <a:r>
              <a:rPr lang="en-US" sz="800" dirty="0"/>
              <a:t>-builder-secrets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68D401-6109-4A4B-9E59-7281B1B72565}"/>
              </a:ext>
            </a:extLst>
          </p:cNvPr>
          <p:cNvSpPr txBox="1"/>
          <p:nvPr/>
        </p:nvSpPr>
        <p:spPr>
          <a:xfrm>
            <a:off x="8433844" y="1548423"/>
            <a:ext cx="289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Upgrade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en-US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0FE87E-B1E0-40F3-A860-DA63F98587CD}"/>
              </a:ext>
            </a:extLst>
          </p:cNvPr>
          <p:cNvSpPr txBox="1"/>
          <p:nvPr/>
        </p:nvSpPr>
        <p:spPr>
          <a:xfrm>
            <a:off x="8778634" y="2825212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install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29005DFD-8B3F-4860-8D5D-7DD11EA94246}"/>
              </a:ext>
            </a:extLst>
          </p:cNvPr>
          <p:cNvSpPr/>
          <p:nvPr/>
        </p:nvSpPr>
        <p:spPr>
          <a:xfrm>
            <a:off x="3277111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D3C8119-043A-48D8-BB7F-A3ED042C8E28}"/>
              </a:ext>
            </a:extLst>
          </p:cNvPr>
          <p:cNvSpPr txBox="1"/>
          <p:nvPr/>
        </p:nvSpPr>
        <p:spPr>
          <a:xfrm rot="16200000">
            <a:off x="2043072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Custom K8S Resources</a:t>
            </a:r>
            <a:endParaRPr lang="en-US" sz="1600" dirty="0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3894A26-F9BE-4275-8D05-9127F6586BE9}"/>
              </a:ext>
            </a:extLst>
          </p:cNvPr>
          <p:cNvSpPr/>
          <p:nvPr/>
        </p:nvSpPr>
        <p:spPr>
          <a:xfrm>
            <a:off x="7985077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D882F5-51DD-4E61-B6DB-C90798CF4BD1}"/>
              </a:ext>
            </a:extLst>
          </p:cNvPr>
          <p:cNvSpPr txBox="1"/>
          <p:nvPr/>
        </p:nvSpPr>
        <p:spPr>
          <a:xfrm rot="16200000">
            <a:off x="6751038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Customized</a:t>
            </a:r>
            <a:r>
              <a:rPr lang="de-DE" sz="1600" dirty="0"/>
              <a:t> </a:t>
            </a:r>
            <a:r>
              <a:rPr lang="de-DE" sz="1600" dirty="0" err="1"/>
              <a:t>deployment</a:t>
            </a:r>
            <a:endParaRPr lang="en-US" sz="16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4D5AD70-445F-449D-890E-3280A9F9E506}"/>
              </a:ext>
            </a:extLst>
          </p:cNvPr>
          <p:cNvSpPr txBox="1"/>
          <p:nvPr/>
        </p:nvSpPr>
        <p:spPr>
          <a:xfrm>
            <a:off x="8778634" y="3602480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upgrade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</p:spTree>
    <p:extLst>
      <p:ext uri="{BB962C8B-B14F-4D97-AF65-F5344CB8AC3E}">
        <p14:creationId xmlns:p14="http://schemas.microsoft.com/office/powerpoint/2010/main" val="3757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EBE283-BA4D-485F-918B-DC9ECDD5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00" y="3756182"/>
            <a:ext cx="3253375" cy="18262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5DE41E-E78F-486B-B3F9-724DEE0C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85"/>
          <a:stretch/>
        </p:blipFill>
        <p:spPr>
          <a:xfrm>
            <a:off x="690229" y="824684"/>
            <a:ext cx="3379835" cy="1830025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5828A7A-C4A2-4208-ADFE-8813A16FE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00" y="824684"/>
            <a:ext cx="3253375" cy="18300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69CD9A7-D01F-4F65-9B8D-80C9B40398F8}"/>
              </a:ext>
            </a:extLst>
          </p:cNvPr>
          <p:cNvSpPr txBox="1"/>
          <p:nvPr/>
        </p:nvSpPr>
        <p:spPr>
          <a:xfrm>
            <a:off x="1046746" y="1739696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Raw-Data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6B84594-B68E-4A0F-A84A-0CC57699B4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22"/>
          <a:stretch/>
        </p:blipFill>
        <p:spPr>
          <a:xfrm>
            <a:off x="690229" y="3805403"/>
            <a:ext cx="3374001" cy="18889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642AA8-95FD-41A0-B845-405FC14AFC62}"/>
              </a:ext>
            </a:extLst>
          </p:cNvPr>
          <p:cNvSpPr txBox="1"/>
          <p:nvPr/>
        </p:nvSpPr>
        <p:spPr>
          <a:xfrm>
            <a:off x="1080826" y="4669288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Hourly</a:t>
            </a:r>
            <a:r>
              <a:rPr lang="de-DE" dirty="0">
                <a:solidFill>
                  <a:srgbClr val="FF0000"/>
                </a:solidFill>
              </a:rPr>
              <a:t>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3A506C-829A-47E2-8858-A3605F79AAF2}"/>
              </a:ext>
            </a:extLst>
          </p:cNvPr>
          <p:cNvSpPr txBox="1"/>
          <p:nvPr/>
        </p:nvSpPr>
        <p:spPr>
          <a:xfrm>
            <a:off x="6006871" y="4530787"/>
            <a:ext cx="2592805" cy="64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Quarterly-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Yearly</a:t>
            </a:r>
            <a:r>
              <a:rPr lang="de-DE" dirty="0">
                <a:solidFill>
                  <a:srgbClr val="FF0000"/>
                </a:solidFill>
              </a:rPr>
              <a:t>-Dashboard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B0A6D5-4422-4DB3-A0E8-DE32B57806C1}"/>
              </a:ext>
            </a:extLst>
          </p:cNvPr>
          <p:cNvSpPr txBox="1"/>
          <p:nvPr/>
        </p:nvSpPr>
        <p:spPr>
          <a:xfrm>
            <a:off x="6006871" y="1617870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Real-Time 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3DB22C3F-ECE2-432E-8FCE-0E6C9F44E856}"/>
              </a:ext>
            </a:extLst>
          </p:cNvPr>
          <p:cNvSpPr/>
          <p:nvPr/>
        </p:nvSpPr>
        <p:spPr>
          <a:xfrm>
            <a:off x="1477440" y="281444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234F0D-0D83-471D-8BB2-C62D346423CC}"/>
              </a:ext>
            </a:extLst>
          </p:cNvPr>
          <p:cNvSpPr txBox="1"/>
          <p:nvPr/>
        </p:nvSpPr>
        <p:spPr>
          <a:xfrm>
            <a:off x="2054957" y="2936556"/>
            <a:ext cx="21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Transformation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Hourly</a:t>
            </a:r>
            <a:r>
              <a:rPr lang="de-DE" sz="1200" dirty="0"/>
              <a:t> </a:t>
            </a:r>
            <a:r>
              <a:rPr lang="de-DE" sz="1200" dirty="0" err="1"/>
              <a:t>buckets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Delay </a:t>
            </a:r>
            <a:r>
              <a:rPr lang="de-DE" sz="1200" dirty="0" err="1"/>
              <a:t>of</a:t>
            </a:r>
            <a:r>
              <a:rPr lang="de-DE" sz="1200" dirty="0"/>
              <a:t> 3 </a:t>
            </a:r>
            <a:r>
              <a:rPr lang="de-DE" sz="1200" dirty="0" err="1"/>
              <a:t>hours</a:t>
            </a:r>
            <a:r>
              <a:rPr lang="de-DE" sz="1200" dirty="0"/>
              <a:t>.</a:t>
            </a:r>
            <a:endParaRPr lang="en-US" sz="1200" dirty="0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4A45468-B1B8-49C6-8B87-3A12D46CEE38}"/>
              </a:ext>
            </a:extLst>
          </p:cNvPr>
          <p:cNvSpPr/>
          <p:nvPr/>
        </p:nvSpPr>
        <p:spPr>
          <a:xfrm rot="16200000">
            <a:off x="4610761" y="1362685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389171DB-69B3-4709-9FD3-8E52B62589EA}"/>
              </a:ext>
            </a:extLst>
          </p:cNvPr>
          <p:cNvSpPr/>
          <p:nvPr/>
        </p:nvSpPr>
        <p:spPr>
          <a:xfrm rot="16200000">
            <a:off x="4610761" y="441410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7BD7DBA-A420-45CB-92CB-EE422280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78" y="3193241"/>
            <a:ext cx="9564861" cy="54536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CC1D7FE-EA54-492A-A50E-9982EF567CB3}"/>
              </a:ext>
            </a:extLst>
          </p:cNvPr>
          <p:cNvSpPr/>
          <p:nvPr/>
        </p:nvSpPr>
        <p:spPr>
          <a:xfrm>
            <a:off x="549442" y="1389647"/>
            <a:ext cx="2418347" cy="1467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The rollover criteria in the Hot-Phase define when an index is rolled over. </a:t>
            </a:r>
            <a:br>
              <a:rPr lang="en-US" sz="1000" dirty="0"/>
            </a:br>
            <a:r>
              <a:rPr lang="en-US" sz="1000" dirty="0"/>
              <a:t>If one of the defined rollover criteria is met, a new index is created and the old one starts its lifecycle via Warm, Cold and Delete. </a:t>
            </a:r>
          </a:p>
          <a:p>
            <a:r>
              <a:rPr lang="en-US" sz="1000" dirty="0"/>
              <a:t>Depending on the amount of data in your environment, an index </a:t>
            </a:r>
            <a:r>
              <a:rPr lang="en-US" sz="1000" dirty="0">
                <a:solidFill>
                  <a:srgbClr val="FFFF00"/>
                </a:solidFill>
              </a:rPr>
              <a:t>will be rolled over sooner or later.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85CBFB1A-97F5-40EF-8332-FB4E4A5B5C5B}"/>
              </a:ext>
            </a:extLst>
          </p:cNvPr>
          <p:cNvSpPr/>
          <p:nvPr/>
        </p:nvSpPr>
        <p:spPr>
          <a:xfrm rot="5400000">
            <a:off x="1997242" y="2263801"/>
            <a:ext cx="270710" cy="1678405"/>
          </a:xfrm>
          <a:prstGeom prst="leftBrace">
            <a:avLst>
              <a:gd name="adj1" fmla="val 2388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BBA69D0D-AEFF-492D-B1BD-BDDB743F20AD}"/>
              </a:ext>
            </a:extLst>
          </p:cNvPr>
          <p:cNvSpPr/>
          <p:nvPr/>
        </p:nvSpPr>
        <p:spPr>
          <a:xfrm rot="5400000">
            <a:off x="6771775" y="-658870"/>
            <a:ext cx="270710" cy="7517734"/>
          </a:xfrm>
          <a:prstGeom prst="leftBrace">
            <a:avLst>
              <a:gd name="adj1" fmla="val 2388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B5C4E4A-D960-4CBE-B7EA-CDB0FE327D17}"/>
              </a:ext>
            </a:extLst>
          </p:cNvPr>
          <p:cNvCxnSpPr>
            <a:cxnSpLocks/>
          </p:cNvCxnSpPr>
          <p:nvPr/>
        </p:nvCxnSpPr>
        <p:spPr>
          <a:xfrm>
            <a:off x="3056021" y="1389647"/>
            <a:ext cx="0" cy="146785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45C21CF-5ABF-4294-9CD5-870FD2A47CF0}"/>
              </a:ext>
            </a:extLst>
          </p:cNvPr>
          <p:cNvSpPr txBox="1"/>
          <p:nvPr/>
        </p:nvSpPr>
        <p:spPr>
          <a:xfrm rot="16200000">
            <a:off x="2599324" y="1312702"/>
            <a:ext cx="91440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dirty="0" err="1"/>
              <a:t>Rollover</a:t>
            </a:r>
            <a:r>
              <a:rPr lang="de-DE" sz="1000" dirty="0"/>
              <a:t> date</a:t>
            </a:r>
            <a:endParaRPr lang="en-US" sz="1000" dirty="0"/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620CA697-3F17-44FB-92E6-39F0806743B4}"/>
              </a:ext>
            </a:extLst>
          </p:cNvPr>
          <p:cNvSpPr/>
          <p:nvPr/>
        </p:nvSpPr>
        <p:spPr>
          <a:xfrm>
            <a:off x="3144343" y="1396089"/>
            <a:ext cx="7593596" cy="5969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after rollover until data is deleted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A97C824-298B-4FDF-9B9A-684306DD4A30}"/>
              </a:ext>
            </a:extLst>
          </p:cNvPr>
          <p:cNvSpPr/>
          <p:nvPr/>
        </p:nvSpPr>
        <p:spPr>
          <a:xfrm>
            <a:off x="3144252" y="2218586"/>
            <a:ext cx="3669298" cy="638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An index moves to the next phase when the rollover date is a specified time ago. </a:t>
            </a:r>
            <a:br>
              <a:rPr lang="en-US" sz="1000" dirty="0"/>
            </a:br>
            <a:r>
              <a:rPr lang="en-US" sz="1000" dirty="0"/>
              <a:t>Please note, that the solution is configured so that an index enters the Warm phase immediately after rollover.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5E518A8-587C-44B0-BD32-EC2151627114}"/>
              </a:ext>
            </a:extLst>
          </p:cNvPr>
          <p:cNvSpPr/>
          <p:nvPr/>
        </p:nvSpPr>
        <p:spPr>
          <a:xfrm>
            <a:off x="6990013" y="2218586"/>
            <a:ext cx="3747926" cy="6499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Use the </a:t>
            </a:r>
            <a:r>
              <a:rPr lang="en-US" sz="1000" dirty="0">
                <a:solidFill>
                  <a:srgbClr val="FFFF00"/>
                </a:solidFill>
              </a:rPr>
              <a:t>days</a:t>
            </a:r>
            <a:r>
              <a:rPr lang="en-US" sz="1000" dirty="0"/>
              <a:t> parameter in the retention period config  to control this section. The solution breaks down the specified days between the Cold- and Delete-Phase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921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83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20</cp:revision>
  <dcterms:created xsi:type="dcterms:W3CDTF">2020-03-18T15:58:43Z</dcterms:created>
  <dcterms:modified xsi:type="dcterms:W3CDTF">2022-01-20T07:40:00Z</dcterms:modified>
</cp:coreProperties>
</file>