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1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413E5-819B-4AB5-AFC2-D91AF24EB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523A3C-B20F-4A0C-8598-FC0DA92F6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354F74-07D0-4878-B0CA-6E55B592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53094F-1C75-4CC0-A7EA-D7E1878D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C21780-0892-4608-A480-BE130D01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3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336B1-E5E5-476C-B4B1-C0628625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A4826A-A282-4EEB-A9E3-82081F7D8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2E7AE-34EA-4632-B90D-7D39498E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90ACC-5BE2-476E-8F92-9AF5E7CB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AA8B8E-5005-4968-88FB-2192403C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0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46F6DD7-B560-4001-A689-A25C59216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BCCA85-ED71-49F6-BE75-82E1FEAE0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B383B2-9067-4992-BFAF-F8A2722B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8874E5-C04E-4BD3-B871-1B6193AA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29E42A-8142-4845-B149-A597934F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8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FEA2A-D7EE-4639-B1EE-595C3C0E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3F643-D1B9-4A3C-8059-898147B9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85957C-E53F-4A42-BA2A-01BEE254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AEA81E-CD38-4A0F-9AFB-C7CFD7D8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A2FBAA-9A59-4BE0-9E85-B5F2C785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5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4D4AB-47FB-45AC-A0D2-7F3C0C56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FD0ED5-5714-4BC0-9120-05FAFDA14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21ABB9-0C59-413E-AC9F-E4C4D2B4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12FAC9-CF7A-4F35-B48A-40166E75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347B16-65BA-4E56-BFE1-2676DA56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1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8B4BD-B7B3-4245-B9DC-F02428D2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4391CE-F6D2-4B03-93BA-A3D3B90A3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0D3A83-9D67-4528-A1E3-6F342BC4F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BB3A13-5688-461C-9B90-CDEAD7FB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496740-B336-4E5B-8411-74E09876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AA229D-4919-4A74-8369-2FA04CE8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4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B79DE-06E2-4848-B32B-3DAA22EE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539507-B83D-41F4-A86D-7BC7F6728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04EF6D-7877-48CF-90B1-0472AC6FB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E31A10-5348-4EEF-A53A-DEC3512CE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6BE7DD-C5CE-4BBC-972E-654A09A57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81A274-3252-4A93-A14F-9D23138F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821214-696B-4023-9B4A-ECA08001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264E2B-B4E5-4C08-B055-2E6B731E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F11E9-FBF1-4168-889E-6B105754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00876A-11DA-4785-801A-59321D4A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2EFB87-9A9B-4A12-81F6-5ED05E76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7EFA1D-2A7C-45A9-885B-0F7D3B30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7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7983BA-A3D8-407C-AE67-3911A108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AB588A-3707-41A8-9C08-C08F5BA5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7F5E72-D94B-47B3-8AB2-24F32B1F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9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CDC4F-27A4-4B01-A6D8-CA090D245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B56327-F7FC-4CBD-8951-CD8410047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BFEF45-AD0D-4496-BF8F-3E52205FD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862E92-67FD-484A-89E2-1087526B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569374-28AB-4108-A3AD-AAF97ECB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719EFE-F1BE-47C3-A25E-690470E4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7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FF964-C32C-4CF3-A7A0-781A7FB8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441141-24A6-4DB2-909E-D89298A7F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7471BC-2058-432B-B15B-550C6D66A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24626D-8892-4953-9B7B-00C2E90B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59B19D-931A-4484-859B-5F601ED4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2EA111-4884-4315-AA5D-240CB1A6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9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E49B79F-ACF1-441D-B744-3F45144F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15C632-D5B6-4297-9D36-24783E007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F54D53-2372-47DA-9BA7-D23A16847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7FC59-CE6B-4373-8AD1-CA18C966BC3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BD6066-8CF4-4E7A-88FC-C14083487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CDC77-9CAE-4EF4-A3A5-8B44BE1C5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9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4F288E4-7A7F-4160-853A-2F237ADAD0E3}"/>
              </a:ext>
            </a:extLst>
          </p:cNvPr>
          <p:cNvSpPr/>
          <p:nvPr/>
        </p:nvSpPr>
        <p:spPr>
          <a:xfrm>
            <a:off x="2296293" y="1882942"/>
            <a:ext cx="1497931" cy="54142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API-Gateway</a:t>
            </a:r>
            <a:endParaRPr lang="en-US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60966F1-02BA-4FB5-841D-D2A1667E7E55}"/>
              </a:ext>
            </a:extLst>
          </p:cNvPr>
          <p:cNvSpPr/>
          <p:nvPr/>
        </p:nvSpPr>
        <p:spPr>
          <a:xfrm>
            <a:off x="2296292" y="2679031"/>
            <a:ext cx="1497931" cy="54142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/>
              <a:t>API-Gateway</a:t>
            </a:r>
            <a:endParaRPr lang="en-US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2E49F64-D3D6-41A0-BF43-B71C23843216}"/>
              </a:ext>
            </a:extLst>
          </p:cNvPr>
          <p:cNvSpPr/>
          <p:nvPr/>
        </p:nvSpPr>
        <p:spPr>
          <a:xfrm>
            <a:off x="2296291" y="3475120"/>
            <a:ext cx="1497931" cy="54142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/>
              <a:t>API-Gateway</a:t>
            </a:r>
            <a:endParaRPr lang="en-US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E6C6E21-F578-44A1-B66A-98B4BC5EB5BC}"/>
              </a:ext>
            </a:extLst>
          </p:cNvPr>
          <p:cNvGrpSpPr/>
          <p:nvPr/>
        </p:nvGrpSpPr>
        <p:grpSpPr>
          <a:xfrm>
            <a:off x="3696343" y="1776035"/>
            <a:ext cx="386390" cy="386390"/>
            <a:chOff x="2606841" y="1967162"/>
            <a:chExt cx="457201" cy="457201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EAE10D9B-B1E3-4081-89DD-8342AD1CF7E0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6F98BC6-9148-44E1-A2F7-51E1D32230B6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fik 9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90C0B093-EE1A-4354-954F-ABF915BA2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F59BC38-AEA9-4498-B172-74B172372D5C}"/>
              </a:ext>
            </a:extLst>
          </p:cNvPr>
          <p:cNvGrpSpPr/>
          <p:nvPr/>
        </p:nvGrpSpPr>
        <p:grpSpPr>
          <a:xfrm>
            <a:off x="3774924" y="1880561"/>
            <a:ext cx="386390" cy="386390"/>
            <a:chOff x="2606841" y="1967162"/>
            <a:chExt cx="457201" cy="457201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B3A031E-78E4-4272-A968-4BAACADD3998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555F2812-A48A-44E2-877C-7F213CB58BEC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fik 20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0EC30366-D88D-407B-BBFA-2BD553D0E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89F08B25-DDF6-4725-B56B-37AFB856A874}"/>
              </a:ext>
            </a:extLst>
          </p:cNvPr>
          <p:cNvGrpSpPr/>
          <p:nvPr/>
        </p:nvGrpSpPr>
        <p:grpSpPr>
          <a:xfrm>
            <a:off x="3696343" y="2573753"/>
            <a:ext cx="386390" cy="386390"/>
            <a:chOff x="2606841" y="1967162"/>
            <a:chExt cx="457201" cy="457201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9DD4961-724D-4E19-985C-507CBA43C1F4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0BB5FF1E-AE75-4A5F-9227-4CBAEDB7D9AD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fik 24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9D8F6514-3CB8-4324-9712-D59E5A180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3DB1D852-E391-44E1-BC9B-C9B111F65E29}"/>
              </a:ext>
            </a:extLst>
          </p:cNvPr>
          <p:cNvGrpSpPr/>
          <p:nvPr/>
        </p:nvGrpSpPr>
        <p:grpSpPr>
          <a:xfrm>
            <a:off x="3774924" y="2678279"/>
            <a:ext cx="386390" cy="386390"/>
            <a:chOff x="2606841" y="1967162"/>
            <a:chExt cx="457201" cy="45720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6281667-7F7D-4576-8C54-29C07EB78CAF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B765FFA-5B4C-4CE7-A25A-EA7F7B30BC9C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fik 28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295E46C0-DBFC-4242-B19D-575FF0116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3A38110-592A-4957-B02D-0940C0777C81}"/>
              </a:ext>
            </a:extLst>
          </p:cNvPr>
          <p:cNvGrpSpPr/>
          <p:nvPr/>
        </p:nvGrpSpPr>
        <p:grpSpPr>
          <a:xfrm>
            <a:off x="3696343" y="3371471"/>
            <a:ext cx="386390" cy="386390"/>
            <a:chOff x="2606841" y="1967162"/>
            <a:chExt cx="457201" cy="457201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C09EEB8B-784C-447D-BD5B-249725F0FE1C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C0B9CE42-C1B9-4C6C-850A-9C3A2473D80B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fik 32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A1F476A5-1F45-4744-911E-186388389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47E040AA-E758-4B3D-B680-D3C23B89B214}"/>
              </a:ext>
            </a:extLst>
          </p:cNvPr>
          <p:cNvGrpSpPr/>
          <p:nvPr/>
        </p:nvGrpSpPr>
        <p:grpSpPr>
          <a:xfrm>
            <a:off x="3774924" y="3475997"/>
            <a:ext cx="386390" cy="386390"/>
            <a:chOff x="2606841" y="1967162"/>
            <a:chExt cx="457201" cy="457201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79644EA5-803D-499E-94EE-3E412B316E16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F250CDB7-F539-458A-B1E0-475BD7259EFC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fik 36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51705BD5-0BE1-4C14-85F3-812B597D8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sp>
        <p:nvSpPr>
          <p:cNvPr id="38" name="Textfeld 37">
            <a:extLst>
              <a:ext uri="{FF2B5EF4-FFF2-40B4-BE49-F238E27FC236}">
                <a16:creationId xmlns:a16="http://schemas.microsoft.com/office/drawing/2014/main" id="{4107E9AA-AF43-4B4C-ADE5-CF6B258E1F3C}"/>
              </a:ext>
            </a:extLst>
          </p:cNvPr>
          <p:cNvSpPr txBox="1"/>
          <p:nvPr/>
        </p:nvSpPr>
        <p:spPr>
          <a:xfrm>
            <a:off x="3393045" y="1291052"/>
            <a:ext cx="1096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Open-Traffic</a:t>
            </a:r>
          </a:p>
          <a:p>
            <a:pPr algn="ctr"/>
            <a:r>
              <a:rPr lang="de-DE" sz="1400" dirty="0"/>
              <a:t>Event-Log</a:t>
            </a:r>
            <a:endParaRPr lang="en-US" sz="1400" dirty="0"/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8D329491-561E-47C5-AAAD-5A8605AC7B5C}"/>
              </a:ext>
            </a:extLst>
          </p:cNvPr>
          <p:cNvGrpSpPr/>
          <p:nvPr/>
        </p:nvGrpSpPr>
        <p:grpSpPr>
          <a:xfrm>
            <a:off x="4684686" y="1917829"/>
            <a:ext cx="1019175" cy="489192"/>
            <a:chOff x="3419474" y="2939807"/>
            <a:chExt cx="1019175" cy="489192"/>
          </a:xfrm>
        </p:grpSpPr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1DEB880F-201F-40AE-A5BC-C2B59A2BDA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0" t="12796" r="21290" b="12903"/>
            <a:stretch/>
          </p:blipFill>
          <p:spPr>
            <a:xfrm>
              <a:off x="3504284" y="3073649"/>
              <a:ext cx="189035" cy="245638"/>
            </a:xfrm>
            <a:prstGeom prst="rect">
              <a:avLst/>
            </a:prstGeom>
          </p:spPr>
        </p:pic>
        <p:pic>
          <p:nvPicPr>
            <p:cNvPr id="47" name="Grafik 46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817865E1-7C64-41FC-9056-E49068715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804" y="3265755"/>
              <a:ext cx="172375" cy="123617"/>
            </a:xfrm>
            <a:prstGeom prst="rect">
              <a:avLst/>
            </a:prstGeom>
          </p:spPr>
        </p:pic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976DE5C4-5277-4297-8FEC-E0DA223D8A8A}"/>
                </a:ext>
              </a:extLst>
            </p:cNvPr>
            <p:cNvSpPr/>
            <p:nvPr/>
          </p:nvSpPr>
          <p:spPr>
            <a:xfrm>
              <a:off x="3419474" y="2939807"/>
              <a:ext cx="1019175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400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dirty="0" err="1">
                  <a:solidFill>
                    <a:schemeClr val="tx1"/>
                  </a:solidFill>
                </a:rPr>
                <a:t>Filebeat</a:t>
              </a:r>
              <a:endParaRPr lang="de-DE" sz="1400" dirty="0">
                <a:solidFill>
                  <a:schemeClr val="tx1"/>
                </a:solidFill>
              </a:endParaRPr>
            </a:p>
            <a:p>
              <a:r>
                <a:rPr lang="de-DE" sz="1050" dirty="0">
                  <a:solidFill>
                    <a:schemeClr val="tx1"/>
                  </a:solidFill>
                </a:rPr>
                <a:t>per GW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D18DE2A-4EF7-40D0-8E0B-2F581EE36DA2}"/>
              </a:ext>
            </a:extLst>
          </p:cNvPr>
          <p:cNvCxnSpPr>
            <a:cxnSpLocks/>
          </p:cNvCxnSpPr>
          <p:nvPr/>
        </p:nvCxnSpPr>
        <p:spPr>
          <a:xfrm>
            <a:off x="4225608" y="2142089"/>
            <a:ext cx="3717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6CCE56F9-B145-4631-BC9A-1F36AF23194B}"/>
              </a:ext>
            </a:extLst>
          </p:cNvPr>
          <p:cNvGrpSpPr/>
          <p:nvPr/>
        </p:nvGrpSpPr>
        <p:grpSpPr>
          <a:xfrm>
            <a:off x="4684686" y="2721132"/>
            <a:ext cx="1019175" cy="489192"/>
            <a:chOff x="3419474" y="2939807"/>
            <a:chExt cx="1019175" cy="489192"/>
          </a:xfrm>
        </p:grpSpPr>
        <p:pic>
          <p:nvPicPr>
            <p:cNvPr id="55" name="Grafik 54">
              <a:extLst>
                <a:ext uri="{FF2B5EF4-FFF2-40B4-BE49-F238E27FC236}">
                  <a16:creationId xmlns:a16="http://schemas.microsoft.com/office/drawing/2014/main" id="{00466779-871A-4530-9065-F2FE5CCC83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0" t="12796" r="21290" b="12903"/>
            <a:stretch/>
          </p:blipFill>
          <p:spPr>
            <a:xfrm>
              <a:off x="3504284" y="3073649"/>
              <a:ext cx="189035" cy="245638"/>
            </a:xfrm>
            <a:prstGeom prst="rect">
              <a:avLst/>
            </a:prstGeom>
          </p:spPr>
        </p:pic>
        <p:pic>
          <p:nvPicPr>
            <p:cNvPr id="56" name="Grafik 55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5250D4AC-901C-4DD9-A9DA-0BECC9E4B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804" y="3265755"/>
              <a:ext cx="172375" cy="123617"/>
            </a:xfrm>
            <a:prstGeom prst="rect">
              <a:avLst/>
            </a:prstGeom>
          </p:spPr>
        </p:pic>
        <p:sp>
          <p:nvSpPr>
            <p:cNvPr id="57" name="Rechteck: abgerundete Ecken 56">
              <a:extLst>
                <a:ext uri="{FF2B5EF4-FFF2-40B4-BE49-F238E27FC236}">
                  <a16:creationId xmlns:a16="http://schemas.microsoft.com/office/drawing/2014/main" id="{F6193B9F-7EAF-4FBE-8E58-18D23AF052DE}"/>
                </a:ext>
              </a:extLst>
            </p:cNvPr>
            <p:cNvSpPr/>
            <p:nvPr/>
          </p:nvSpPr>
          <p:spPr>
            <a:xfrm>
              <a:off x="3419474" y="2939807"/>
              <a:ext cx="1019175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400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dirty="0" err="1">
                  <a:solidFill>
                    <a:schemeClr val="tx1"/>
                  </a:solidFill>
                </a:rPr>
                <a:t>Filebeat</a:t>
              </a:r>
              <a:endParaRPr lang="de-DE" sz="1400" dirty="0">
                <a:solidFill>
                  <a:schemeClr val="tx1"/>
                </a:solidFill>
              </a:endParaRPr>
            </a:p>
            <a:p>
              <a:r>
                <a:rPr lang="de-DE" sz="1050" dirty="0">
                  <a:solidFill>
                    <a:schemeClr val="tx1"/>
                  </a:solidFill>
                </a:rPr>
                <a:t>per GW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3FD3B678-9E17-4972-92F9-9B0EB608FDD0}"/>
              </a:ext>
            </a:extLst>
          </p:cNvPr>
          <p:cNvCxnSpPr>
            <a:cxnSpLocks/>
          </p:cNvCxnSpPr>
          <p:nvPr/>
        </p:nvCxnSpPr>
        <p:spPr>
          <a:xfrm>
            <a:off x="4225608" y="2945392"/>
            <a:ext cx="3717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DEF2B78B-5ABF-4286-B84D-4965F265737F}"/>
              </a:ext>
            </a:extLst>
          </p:cNvPr>
          <p:cNvGrpSpPr/>
          <p:nvPr/>
        </p:nvGrpSpPr>
        <p:grpSpPr>
          <a:xfrm>
            <a:off x="4684686" y="3524435"/>
            <a:ext cx="1019175" cy="489192"/>
            <a:chOff x="3419474" y="2939807"/>
            <a:chExt cx="1019175" cy="489192"/>
          </a:xfrm>
        </p:grpSpPr>
        <p:pic>
          <p:nvPicPr>
            <p:cNvPr id="60" name="Grafik 59">
              <a:extLst>
                <a:ext uri="{FF2B5EF4-FFF2-40B4-BE49-F238E27FC236}">
                  <a16:creationId xmlns:a16="http://schemas.microsoft.com/office/drawing/2014/main" id="{91150450-26A6-4040-8248-6A03C485D3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0" t="12796" r="21290" b="12903"/>
            <a:stretch/>
          </p:blipFill>
          <p:spPr>
            <a:xfrm>
              <a:off x="3504284" y="3073649"/>
              <a:ext cx="189035" cy="245638"/>
            </a:xfrm>
            <a:prstGeom prst="rect">
              <a:avLst/>
            </a:prstGeom>
          </p:spPr>
        </p:pic>
        <p:pic>
          <p:nvPicPr>
            <p:cNvPr id="61" name="Grafik 60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48FE88A7-7B6F-43AF-A7A9-6CDCA1C7B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804" y="3265755"/>
              <a:ext cx="172375" cy="123617"/>
            </a:xfrm>
            <a:prstGeom prst="rect">
              <a:avLst/>
            </a:prstGeom>
          </p:spPr>
        </p:pic>
        <p:sp>
          <p:nvSpPr>
            <p:cNvPr id="62" name="Rechteck: abgerundete Ecken 61">
              <a:extLst>
                <a:ext uri="{FF2B5EF4-FFF2-40B4-BE49-F238E27FC236}">
                  <a16:creationId xmlns:a16="http://schemas.microsoft.com/office/drawing/2014/main" id="{C11B67E5-6344-4D61-B72D-CDD596EDD83D}"/>
                </a:ext>
              </a:extLst>
            </p:cNvPr>
            <p:cNvSpPr/>
            <p:nvPr/>
          </p:nvSpPr>
          <p:spPr>
            <a:xfrm>
              <a:off x="3419474" y="2939807"/>
              <a:ext cx="1019175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400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dirty="0" err="1">
                  <a:solidFill>
                    <a:schemeClr val="tx1"/>
                  </a:solidFill>
                </a:rPr>
                <a:t>Filebeat</a:t>
              </a:r>
              <a:endParaRPr lang="de-DE" sz="1400" dirty="0">
                <a:solidFill>
                  <a:schemeClr val="tx1"/>
                </a:solidFill>
              </a:endParaRPr>
            </a:p>
            <a:p>
              <a:r>
                <a:rPr lang="de-DE" sz="1050" dirty="0">
                  <a:solidFill>
                    <a:schemeClr val="tx1"/>
                  </a:solidFill>
                </a:rPr>
                <a:t>per GW</a:t>
              </a:r>
            </a:p>
          </p:txBody>
        </p:sp>
      </p:grp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CE0A9D92-A12D-4B76-B84F-B558049F0EC4}"/>
              </a:ext>
            </a:extLst>
          </p:cNvPr>
          <p:cNvCxnSpPr>
            <a:cxnSpLocks/>
          </p:cNvCxnSpPr>
          <p:nvPr/>
        </p:nvCxnSpPr>
        <p:spPr>
          <a:xfrm>
            <a:off x="4225608" y="3748695"/>
            <a:ext cx="3717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fik 68">
            <a:extLst>
              <a:ext uri="{FF2B5EF4-FFF2-40B4-BE49-F238E27FC236}">
                <a16:creationId xmlns:a16="http://schemas.microsoft.com/office/drawing/2014/main" id="{BB5AE767-1379-447D-9894-D3E8011AB3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38" y="2884019"/>
            <a:ext cx="228784" cy="257304"/>
          </a:xfrm>
          <a:prstGeom prst="rect">
            <a:avLst/>
          </a:prstGeom>
        </p:spPr>
      </p:pic>
      <p:pic>
        <p:nvPicPr>
          <p:cNvPr id="72" name="Grafik 71" descr="Ein Bild, das Schild, Uhr enthält.&#10;&#10;Automatisch generierte Beschreibung">
            <a:extLst>
              <a:ext uri="{FF2B5EF4-FFF2-40B4-BE49-F238E27FC236}">
                <a16:creationId xmlns:a16="http://schemas.microsoft.com/office/drawing/2014/main" id="{38A0C2A7-CF30-4E47-8AF8-C26A47A06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779" y="3041495"/>
            <a:ext cx="172375" cy="123617"/>
          </a:xfrm>
          <a:prstGeom prst="rect">
            <a:avLst/>
          </a:prstGeom>
        </p:spPr>
      </p:pic>
      <p:sp>
        <p:nvSpPr>
          <p:cNvPr id="73" name="Rechteck: abgerundete Ecken 72">
            <a:extLst>
              <a:ext uri="{FF2B5EF4-FFF2-40B4-BE49-F238E27FC236}">
                <a16:creationId xmlns:a16="http://schemas.microsoft.com/office/drawing/2014/main" id="{A22F0B53-71E0-459A-8916-65CB1ECFEFD8}"/>
              </a:ext>
            </a:extLst>
          </p:cNvPr>
          <p:cNvSpPr/>
          <p:nvPr/>
        </p:nvSpPr>
        <p:spPr>
          <a:xfrm>
            <a:off x="6154449" y="2715547"/>
            <a:ext cx="1019175" cy="489192"/>
          </a:xfrm>
          <a:prstGeom prst="roundRect">
            <a:avLst>
              <a:gd name="adj" fmla="val 67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4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err="1">
                <a:solidFill>
                  <a:schemeClr val="tx1"/>
                </a:solidFill>
              </a:rPr>
              <a:t>Logstash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050" dirty="0">
                <a:solidFill>
                  <a:schemeClr val="tx1"/>
                </a:solidFill>
              </a:rPr>
              <a:t>Multiple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319DEDE7-8071-47C4-A3DE-7F227979943A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5703861" y="2162425"/>
            <a:ext cx="412459" cy="7355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45CE5DD0-9DB7-4712-891F-B9184C79ED1F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5703861" y="2965728"/>
            <a:ext cx="390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8297474E-154B-4959-BD19-8FE5CAF72482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5703861" y="3014663"/>
            <a:ext cx="405315" cy="75436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ADBC3002-B34E-4137-8588-2ED9AE22AE45}"/>
              </a:ext>
            </a:extLst>
          </p:cNvPr>
          <p:cNvGrpSpPr/>
          <p:nvPr/>
        </p:nvGrpSpPr>
        <p:grpSpPr>
          <a:xfrm>
            <a:off x="7691181" y="2715547"/>
            <a:ext cx="1384239" cy="489192"/>
            <a:chOff x="6146861" y="2715547"/>
            <a:chExt cx="1384239" cy="489192"/>
          </a:xfrm>
        </p:grpSpPr>
        <p:pic>
          <p:nvPicPr>
            <p:cNvPr id="87" name="Grafik 86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7276D921-6B98-4ED9-A7FE-CC79D3730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791" y="3041495"/>
              <a:ext cx="172375" cy="123617"/>
            </a:xfrm>
            <a:prstGeom prst="rect">
              <a:avLst/>
            </a:prstGeom>
          </p:spPr>
        </p:pic>
        <p:sp>
          <p:nvSpPr>
            <p:cNvPr id="88" name="Rechteck: abgerundete Ecken 87">
              <a:extLst>
                <a:ext uri="{FF2B5EF4-FFF2-40B4-BE49-F238E27FC236}">
                  <a16:creationId xmlns:a16="http://schemas.microsoft.com/office/drawing/2014/main" id="{0EA55C2C-EB9A-4709-A05F-1FD5A1829656}"/>
                </a:ext>
              </a:extLst>
            </p:cNvPr>
            <p:cNvSpPr/>
            <p:nvPr/>
          </p:nvSpPr>
          <p:spPr>
            <a:xfrm>
              <a:off x="6146861" y="2715547"/>
              <a:ext cx="1384239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dirty="0">
                  <a:solidFill>
                    <a:schemeClr val="tx1"/>
                  </a:solidFill>
                </a:rPr>
                <a:t>Elasticsearch</a:t>
              </a:r>
            </a:p>
            <a:p>
              <a:r>
                <a:rPr lang="de-DE" sz="1050" dirty="0">
                  <a:solidFill>
                    <a:schemeClr val="tx1"/>
                  </a:solidFill>
                </a:rPr>
                <a:t>Multiple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pic>
          <p:nvPicPr>
            <p:cNvPr id="90" name="Grafik 89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0697971B-449A-4A58-966E-A8743C1AE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5984" y="2846361"/>
              <a:ext cx="288510" cy="318751"/>
            </a:xfrm>
            <a:prstGeom prst="rect">
              <a:avLst/>
            </a:prstGeom>
          </p:spPr>
        </p:pic>
      </p:grp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B34D85AA-66F3-4A66-BFF9-77B6C1E60AE3}"/>
              </a:ext>
            </a:extLst>
          </p:cNvPr>
          <p:cNvCxnSpPr>
            <a:cxnSpLocks/>
          </p:cNvCxnSpPr>
          <p:nvPr/>
        </p:nvCxnSpPr>
        <p:spPr>
          <a:xfrm>
            <a:off x="7214076" y="2960143"/>
            <a:ext cx="4262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: abgerundete Ecken 95">
            <a:extLst>
              <a:ext uri="{FF2B5EF4-FFF2-40B4-BE49-F238E27FC236}">
                <a16:creationId xmlns:a16="http://schemas.microsoft.com/office/drawing/2014/main" id="{8F0BC4C6-5CDA-472A-8060-41B8F85D2C16}"/>
              </a:ext>
            </a:extLst>
          </p:cNvPr>
          <p:cNvSpPr/>
          <p:nvPr/>
        </p:nvSpPr>
        <p:spPr>
          <a:xfrm>
            <a:off x="7634334" y="4406901"/>
            <a:ext cx="1497931" cy="8869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API-Gateway</a:t>
            </a:r>
          </a:p>
          <a:p>
            <a:pPr algn="ctr"/>
            <a:r>
              <a:rPr lang="de-DE" dirty="0"/>
              <a:t>Traffic Monitor</a:t>
            </a:r>
            <a:endParaRPr lang="en-US" dirty="0"/>
          </a:p>
        </p:txBody>
      </p:sp>
      <p:pic>
        <p:nvPicPr>
          <p:cNvPr id="100" name="Grafik 99" descr="Ein Bild, das Schild, Uhr enthält.&#10;&#10;Automatisch generierte Beschreibung">
            <a:extLst>
              <a:ext uri="{FF2B5EF4-FFF2-40B4-BE49-F238E27FC236}">
                <a16:creationId xmlns:a16="http://schemas.microsoft.com/office/drawing/2014/main" id="{F9E9F3FB-36D0-437C-AF34-02FAC5DB4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111" y="3869925"/>
            <a:ext cx="172375" cy="123617"/>
          </a:xfrm>
          <a:prstGeom prst="rect">
            <a:avLst/>
          </a:prstGeom>
        </p:spPr>
      </p:pic>
      <p:sp>
        <p:nvSpPr>
          <p:cNvPr id="101" name="Rechteck: abgerundete Ecken 100">
            <a:extLst>
              <a:ext uri="{FF2B5EF4-FFF2-40B4-BE49-F238E27FC236}">
                <a16:creationId xmlns:a16="http://schemas.microsoft.com/office/drawing/2014/main" id="{0AD083D0-21DD-4EE6-B825-E56F3C9F2E4A}"/>
              </a:ext>
            </a:extLst>
          </p:cNvPr>
          <p:cNvSpPr/>
          <p:nvPr/>
        </p:nvSpPr>
        <p:spPr>
          <a:xfrm>
            <a:off x="7691181" y="3543977"/>
            <a:ext cx="1384239" cy="489192"/>
          </a:xfrm>
          <a:prstGeom prst="roundRect">
            <a:avLst>
              <a:gd name="adj" fmla="val 67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API-Builder</a:t>
            </a:r>
          </a:p>
          <a:p>
            <a:r>
              <a:rPr lang="de-DE" sz="1050" dirty="0">
                <a:solidFill>
                  <a:schemeClr val="tx1"/>
                </a:solidFill>
              </a:rPr>
              <a:t>Multiple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104" name="Grafik 10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60A2623-E1C7-4E7C-9A17-4367425623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04" y="3735594"/>
            <a:ext cx="340320" cy="258555"/>
          </a:xfrm>
          <a:prstGeom prst="rect">
            <a:avLst/>
          </a:prstGeom>
        </p:spPr>
      </p:pic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42DD997-43DC-4744-8851-A3E7CB2FCE21}"/>
              </a:ext>
            </a:extLst>
          </p:cNvPr>
          <p:cNvCxnSpPr>
            <a:cxnSpLocks/>
          </p:cNvCxnSpPr>
          <p:nvPr/>
        </p:nvCxnSpPr>
        <p:spPr>
          <a:xfrm flipV="1">
            <a:off x="8383301" y="3240881"/>
            <a:ext cx="0" cy="2530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44434F15-8ED9-47CE-8802-B8B38DDB46F9}"/>
              </a:ext>
            </a:extLst>
          </p:cNvPr>
          <p:cNvCxnSpPr>
            <a:cxnSpLocks/>
          </p:cNvCxnSpPr>
          <p:nvPr/>
        </p:nvCxnSpPr>
        <p:spPr>
          <a:xfrm flipV="1">
            <a:off x="8378567" y="4071959"/>
            <a:ext cx="0" cy="2530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: abgerundete Ecken 63">
            <a:extLst>
              <a:ext uri="{FF2B5EF4-FFF2-40B4-BE49-F238E27FC236}">
                <a16:creationId xmlns:a16="http://schemas.microsoft.com/office/drawing/2014/main" id="{F8826F7B-36DB-4CF2-8542-FE1FB223950F}"/>
              </a:ext>
            </a:extLst>
          </p:cNvPr>
          <p:cNvSpPr/>
          <p:nvPr/>
        </p:nvSpPr>
        <p:spPr>
          <a:xfrm>
            <a:off x="5577203" y="4615672"/>
            <a:ext cx="1384239" cy="489192"/>
          </a:xfrm>
          <a:prstGeom prst="roundRect">
            <a:avLst>
              <a:gd name="adj" fmla="val 67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de-DE" sz="1400" dirty="0">
                <a:solidFill>
                  <a:schemeClr val="tx1"/>
                </a:solidFill>
              </a:rPr>
              <a:t>API-Gateway 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OPSDB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C570A72-31B6-40A4-A43B-C8781FDA522E}"/>
              </a:ext>
            </a:extLst>
          </p:cNvPr>
          <p:cNvCxnSpPr>
            <a:cxnSpLocks/>
          </p:cNvCxnSpPr>
          <p:nvPr/>
        </p:nvCxnSpPr>
        <p:spPr>
          <a:xfrm flipH="1">
            <a:off x="7046967" y="4860268"/>
            <a:ext cx="5208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0DB3711-1E69-41CC-87EE-13D952339BD9}"/>
              </a:ext>
            </a:extLst>
          </p:cNvPr>
          <p:cNvCxnSpPr>
            <a:cxnSpLocks/>
          </p:cNvCxnSpPr>
          <p:nvPr/>
        </p:nvCxnSpPr>
        <p:spPr>
          <a:xfrm>
            <a:off x="7166187" y="4657870"/>
            <a:ext cx="365760" cy="358986"/>
          </a:xfrm>
          <a:prstGeom prst="line">
            <a:avLst/>
          </a:prstGeom>
          <a:ln w="3492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A8D2564-DE99-41E3-85C2-F641688E8741}"/>
              </a:ext>
            </a:extLst>
          </p:cNvPr>
          <p:cNvCxnSpPr>
            <a:cxnSpLocks/>
          </p:cNvCxnSpPr>
          <p:nvPr/>
        </p:nvCxnSpPr>
        <p:spPr>
          <a:xfrm flipV="1">
            <a:off x="7173624" y="4684963"/>
            <a:ext cx="338003" cy="311573"/>
          </a:xfrm>
          <a:prstGeom prst="line">
            <a:avLst/>
          </a:prstGeom>
          <a:ln w="3492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975AB0EF-E6E8-4685-A0D3-5441A39EB97F}"/>
              </a:ext>
            </a:extLst>
          </p:cNvPr>
          <p:cNvCxnSpPr>
            <a:cxnSpLocks/>
          </p:cNvCxnSpPr>
          <p:nvPr/>
        </p:nvCxnSpPr>
        <p:spPr>
          <a:xfrm>
            <a:off x="8378567" y="2378674"/>
            <a:ext cx="0" cy="2954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fik 6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B8F70C6C-1A44-4C3B-A1B3-479D9057089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53"/>
          <a:stretch/>
        </p:blipFill>
        <p:spPr>
          <a:xfrm>
            <a:off x="7730304" y="1954417"/>
            <a:ext cx="266496" cy="318751"/>
          </a:xfrm>
          <a:prstGeom prst="rect">
            <a:avLst/>
          </a:prstGeom>
        </p:spPr>
      </p:pic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ACE66FCF-33D6-492F-A260-096AB6D3F2D6}"/>
              </a:ext>
            </a:extLst>
          </p:cNvPr>
          <p:cNvGrpSpPr/>
          <p:nvPr/>
        </p:nvGrpSpPr>
        <p:grpSpPr>
          <a:xfrm>
            <a:off x="7686447" y="1824075"/>
            <a:ext cx="1384239" cy="489192"/>
            <a:chOff x="6146861" y="2715547"/>
            <a:chExt cx="1384239" cy="489192"/>
          </a:xfrm>
        </p:grpSpPr>
        <p:pic>
          <p:nvPicPr>
            <p:cNvPr id="75" name="Grafik 74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68EE47C9-41F5-42BF-AACF-EE89BE038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791" y="3041495"/>
              <a:ext cx="172375" cy="123617"/>
            </a:xfrm>
            <a:prstGeom prst="rect">
              <a:avLst/>
            </a:prstGeom>
          </p:spPr>
        </p:pic>
        <p:sp>
          <p:nvSpPr>
            <p:cNvPr id="76" name="Rechteck: abgerundete Ecken 75">
              <a:extLst>
                <a:ext uri="{FF2B5EF4-FFF2-40B4-BE49-F238E27FC236}">
                  <a16:creationId xmlns:a16="http://schemas.microsoft.com/office/drawing/2014/main" id="{C3DA5F65-72C6-4C4D-832F-1B8077F4634B}"/>
                </a:ext>
              </a:extLst>
            </p:cNvPr>
            <p:cNvSpPr/>
            <p:nvPr/>
          </p:nvSpPr>
          <p:spPr>
            <a:xfrm>
              <a:off x="6146861" y="2715547"/>
              <a:ext cx="1384239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400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dirty="0" err="1">
                  <a:solidFill>
                    <a:schemeClr val="tx1"/>
                  </a:solidFill>
                </a:rPr>
                <a:t>Kibana</a:t>
              </a:r>
              <a:endParaRPr lang="de-DE" sz="1400" dirty="0">
                <a:solidFill>
                  <a:schemeClr val="tx1"/>
                </a:solidFill>
              </a:endParaRPr>
            </a:p>
            <a:p>
              <a:r>
                <a:rPr lang="de-DE" sz="1050" dirty="0">
                  <a:solidFill>
                    <a:schemeClr val="tx1"/>
                  </a:solidFill>
                </a:rPr>
                <a:t>Dashboards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02F725CB-4D3E-4714-AFB3-717150C83202}"/>
              </a:ext>
            </a:extLst>
          </p:cNvPr>
          <p:cNvCxnSpPr>
            <a:cxnSpLocks/>
          </p:cNvCxnSpPr>
          <p:nvPr/>
        </p:nvCxnSpPr>
        <p:spPr>
          <a:xfrm>
            <a:off x="6689558" y="3248526"/>
            <a:ext cx="956510" cy="535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8EED6E6-9261-420F-BF22-CD8B86C5C9F3}"/>
              </a:ext>
            </a:extLst>
          </p:cNvPr>
          <p:cNvSpPr txBox="1"/>
          <p:nvPr/>
        </p:nvSpPr>
        <p:spPr>
          <a:xfrm rot="1723187">
            <a:off x="6670800" y="3450176"/>
            <a:ext cx="8016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100" dirty="0"/>
              <a:t>Lookup</a:t>
            </a:r>
          </a:p>
        </p:txBody>
      </p:sp>
      <p:sp>
        <p:nvSpPr>
          <p:cNvPr id="84" name="Rechteck: abgerundete Ecken 83">
            <a:extLst>
              <a:ext uri="{FF2B5EF4-FFF2-40B4-BE49-F238E27FC236}">
                <a16:creationId xmlns:a16="http://schemas.microsoft.com/office/drawing/2014/main" id="{FBA54AE2-3AF5-445A-B2A1-81E82AE8C099}"/>
              </a:ext>
            </a:extLst>
          </p:cNvPr>
          <p:cNvSpPr/>
          <p:nvPr/>
        </p:nvSpPr>
        <p:spPr>
          <a:xfrm>
            <a:off x="9602116" y="3543977"/>
            <a:ext cx="1497931" cy="4891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API-Manager</a:t>
            </a:r>
            <a:endParaRPr lang="en-US" dirty="0"/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A0AE75EE-E2F1-49B6-9296-9326B13C25E4}"/>
              </a:ext>
            </a:extLst>
          </p:cNvPr>
          <p:cNvCxnSpPr>
            <a:cxnSpLocks/>
          </p:cNvCxnSpPr>
          <p:nvPr/>
        </p:nvCxnSpPr>
        <p:spPr>
          <a:xfrm>
            <a:off x="9109075" y="3788573"/>
            <a:ext cx="4603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42C0F8C0-1575-422E-8F65-760C338BE18E}"/>
              </a:ext>
            </a:extLst>
          </p:cNvPr>
          <p:cNvGrpSpPr/>
          <p:nvPr/>
        </p:nvGrpSpPr>
        <p:grpSpPr>
          <a:xfrm>
            <a:off x="6151774" y="1919509"/>
            <a:ext cx="1019175" cy="489192"/>
            <a:chOff x="3045256" y="4657870"/>
            <a:chExt cx="1019175" cy="489192"/>
          </a:xfrm>
        </p:grpSpPr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13EB96C3-5524-402D-A2B1-58DE410415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24" t="16112" r="27624" b="16296"/>
            <a:stretch/>
          </p:blipFill>
          <p:spPr>
            <a:xfrm>
              <a:off x="3087784" y="4933356"/>
              <a:ext cx="172256" cy="173451"/>
            </a:xfrm>
            <a:prstGeom prst="rect">
              <a:avLst/>
            </a:prstGeom>
          </p:spPr>
        </p:pic>
        <p:sp>
          <p:nvSpPr>
            <p:cNvPr id="92" name="Rechteck: abgerundete Ecken 91">
              <a:extLst>
                <a:ext uri="{FF2B5EF4-FFF2-40B4-BE49-F238E27FC236}">
                  <a16:creationId xmlns:a16="http://schemas.microsoft.com/office/drawing/2014/main" id="{DFA626AE-6A05-4E96-A168-B7F80D481A19}"/>
                </a:ext>
              </a:extLst>
            </p:cNvPr>
            <p:cNvSpPr/>
            <p:nvPr/>
          </p:nvSpPr>
          <p:spPr>
            <a:xfrm>
              <a:off x="3045256" y="4657870"/>
              <a:ext cx="1019175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dirty="0" err="1">
                  <a:solidFill>
                    <a:schemeClr val="tx1"/>
                  </a:solidFill>
                </a:rPr>
                <a:t>Memcached</a:t>
              </a:r>
              <a:endParaRPr lang="de-DE" sz="1400" dirty="0">
                <a:solidFill>
                  <a:schemeClr val="tx1"/>
                </a:solidFill>
              </a:endParaRPr>
            </a:p>
            <a:p>
              <a:r>
                <a:rPr lang="de-DE" sz="1100" dirty="0">
                  <a:solidFill>
                    <a:schemeClr val="tx1"/>
                  </a:solidFill>
                </a:rPr>
                <a:t>       Multiple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pic>
          <p:nvPicPr>
            <p:cNvPr id="93" name="Grafik 92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F01B1CD4-8605-4786-B554-073BC0C72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0639" y="4996536"/>
              <a:ext cx="172375" cy="123617"/>
            </a:xfrm>
            <a:prstGeom prst="rect">
              <a:avLst/>
            </a:prstGeom>
          </p:spPr>
        </p:pic>
      </p:grp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46A196F2-01BE-4CD5-909B-D11D755E6D96}"/>
              </a:ext>
            </a:extLst>
          </p:cNvPr>
          <p:cNvCxnSpPr>
            <a:cxnSpLocks/>
          </p:cNvCxnSpPr>
          <p:nvPr/>
        </p:nvCxnSpPr>
        <p:spPr>
          <a:xfrm flipV="1">
            <a:off x="6661362" y="2443163"/>
            <a:ext cx="0" cy="235744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08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32A873A-DDF6-47C1-BE98-FBFDA5016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" t="5888" r="54803" b="5691"/>
          <a:stretch/>
        </p:blipFill>
        <p:spPr>
          <a:xfrm>
            <a:off x="5292469" y="712228"/>
            <a:ext cx="803531" cy="83619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41AD5AD-E819-4100-A793-197470146225}"/>
              </a:ext>
            </a:extLst>
          </p:cNvPr>
          <p:cNvSpPr txBox="1"/>
          <p:nvPr/>
        </p:nvSpPr>
        <p:spPr>
          <a:xfrm>
            <a:off x="681790" y="2518407"/>
            <a:ext cx="328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axway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elk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-setup</a:t>
            </a: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 .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helmignore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Chart.yaml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values.yaml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├───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charts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└───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templates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api-builder-config-files.yaml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api-builder-secret.yaml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elasticsearch-certificate.yaml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pv-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volumes.yaml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_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helpers.tpl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66D4FB7-3107-40AF-A777-5AF53C54C5B8}"/>
              </a:ext>
            </a:extLst>
          </p:cNvPr>
          <p:cNvSpPr txBox="1"/>
          <p:nvPr/>
        </p:nvSpPr>
        <p:spPr>
          <a:xfrm>
            <a:off x="510758" y="1548424"/>
            <a:ext cx="28935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Create and </a:t>
            </a:r>
            <a:r>
              <a:rPr lang="de-DE" dirty="0" err="1"/>
              <a:t>Install</a:t>
            </a:r>
            <a:r>
              <a:rPr lang="de-DE" dirty="0"/>
              <a:t> a </a:t>
            </a:r>
          </a:p>
          <a:p>
            <a:pPr algn="ctr"/>
            <a:r>
              <a:rPr lang="de-DE" dirty="0"/>
              <a:t>Custom Setup Helm-Chart</a:t>
            </a:r>
          </a:p>
          <a:p>
            <a:pPr algn="ctr"/>
            <a:r>
              <a:rPr lang="de-DE" sz="1600" dirty="0"/>
              <a:t>Managing </a:t>
            </a:r>
            <a:r>
              <a:rPr lang="de-DE" sz="1600" dirty="0" err="1"/>
              <a:t>custom</a:t>
            </a:r>
            <a:r>
              <a:rPr lang="de-DE" sz="1600" dirty="0"/>
              <a:t> </a:t>
            </a:r>
            <a:r>
              <a:rPr lang="de-DE" sz="1600" dirty="0" err="1"/>
              <a:t>resources</a:t>
            </a:r>
            <a:endParaRPr lang="en-US" sz="16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2A45D3-8DD2-449B-9808-DDA6535CBB87}"/>
              </a:ext>
            </a:extLst>
          </p:cNvPr>
          <p:cNvSpPr txBox="1"/>
          <p:nvPr/>
        </p:nvSpPr>
        <p:spPr>
          <a:xfrm>
            <a:off x="4371327" y="1548424"/>
            <a:ext cx="289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Setup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myvalues.yaml</a:t>
            </a:r>
            <a:r>
              <a:rPr lang="de-DE" dirty="0"/>
              <a:t> </a:t>
            </a:r>
            <a:r>
              <a:rPr lang="de-DE" sz="1600" dirty="0" err="1"/>
              <a:t>based</a:t>
            </a:r>
            <a:r>
              <a:rPr lang="de-DE" sz="1600" dirty="0"/>
              <a:t> on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values.yaml</a:t>
            </a:r>
            <a:endParaRPr lang="en-US" sz="16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D324F4B-EB49-4A32-99B6-B8BDF98EED13}"/>
              </a:ext>
            </a:extLst>
          </p:cNvPr>
          <p:cNvSpPr txBox="1"/>
          <p:nvPr/>
        </p:nvSpPr>
        <p:spPr>
          <a:xfrm>
            <a:off x="4107992" y="2518407"/>
            <a:ext cx="416371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800" dirty="0" err="1"/>
              <a:t>elasticsearch</a:t>
            </a:r>
            <a:r>
              <a:rPr lang="en-US" sz="800" dirty="0"/>
              <a:t>:</a:t>
            </a:r>
          </a:p>
          <a:p>
            <a:r>
              <a:rPr lang="en-US" sz="800" dirty="0"/>
              <a:t>  resources:</a:t>
            </a:r>
          </a:p>
          <a:p>
            <a:r>
              <a:rPr lang="en-US" sz="800" dirty="0"/>
              <a:t>    requests: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cpu</a:t>
            </a:r>
            <a:r>
              <a:rPr lang="en-US" sz="800" dirty="0"/>
              <a:t>: "500m"</a:t>
            </a:r>
          </a:p>
          <a:p>
            <a:r>
              <a:rPr lang="en-US" sz="800" dirty="0"/>
              <a:t>    limits: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cpu</a:t>
            </a:r>
            <a:r>
              <a:rPr lang="en-US" sz="800" dirty="0"/>
              <a:t>: "500m"</a:t>
            </a:r>
          </a:p>
          <a:p>
            <a:r>
              <a:rPr lang="en-US" sz="800" dirty="0"/>
              <a:t>  </a:t>
            </a:r>
            <a:r>
              <a:rPr lang="en-US" sz="800" dirty="0" err="1"/>
              <a:t>volumeClaimTemplate</a:t>
            </a:r>
            <a:r>
              <a:rPr lang="en-US" sz="800" dirty="0"/>
              <a:t>: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accessModes</a:t>
            </a:r>
            <a:r>
              <a:rPr lang="en-US" sz="800" dirty="0"/>
              <a:t>: [ "</a:t>
            </a:r>
            <a:r>
              <a:rPr lang="en-US" sz="800" dirty="0" err="1"/>
              <a:t>ReadWriteOnce</a:t>
            </a:r>
            <a:r>
              <a:rPr lang="en-US" sz="800" dirty="0"/>
              <a:t>" ]</a:t>
            </a:r>
          </a:p>
          <a:p>
            <a:r>
              <a:rPr lang="en-US" sz="800" dirty="0"/>
              <a:t>    resources:</a:t>
            </a:r>
          </a:p>
          <a:p>
            <a:r>
              <a:rPr lang="en-US" sz="800" dirty="0"/>
              <a:t>      requests:</a:t>
            </a:r>
          </a:p>
          <a:p>
            <a:r>
              <a:rPr lang="en-US" sz="800" dirty="0"/>
              <a:t>        storage: 1Gi</a:t>
            </a:r>
          </a:p>
          <a:p>
            <a:r>
              <a:rPr lang="en-US" sz="800" dirty="0" err="1"/>
              <a:t>logstash</a:t>
            </a:r>
            <a:r>
              <a:rPr lang="en-US" sz="800" dirty="0"/>
              <a:t>:</a:t>
            </a:r>
          </a:p>
          <a:p>
            <a:r>
              <a:rPr lang="en-US" sz="800" dirty="0"/>
              <a:t>  </a:t>
            </a:r>
            <a:r>
              <a:rPr lang="en-US" sz="800" dirty="0" err="1"/>
              <a:t>secretMounts</a:t>
            </a:r>
            <a:r>
              <a:rPr lang="en-US" sz="800" dirty="0"/>
              <a:t>: </a:t>
            </a:r>
          </a:p>
          <a:p>
            <a:r>
              <a:rPr lang="en-US" sz="800" dirty="0"/>
              <a:t>    - name: </a:t>
            </a:r>
            <a:r>
              <a:rPr lang="en-US" sz="800" dirty="0" err="1"/>
              <a:t>myCustomCA</a:t>
            </a:r>
            <a:endParaRPr lang="en-US" sz="800" dirty="0"/>
          </a:p>
          <a:p>
            <a:r>
              <a:rPr lang="en-US" sz="800" dirty="0"/>
              <a:t>      </a:t>
            </a:r>
            <a:r>
              <a:rPr lang="en-US" sz="800" dirty="0" err="1"/>
              <a:t>secretName</a:t>
            </a:r>
            <a:r>
              <a:rPr lang="en-US" sz="800" dirty="0"/>
              <a:t>: apim4elastic-elastic-ca</a:t>
            </a:r>
          </a:p>
          <a:p>
            <a:r>
              <a:rPr lang="en-US" sz="800" dirty="0"/>
              <a:t>      path: /</a:t>
            </a:r>
            <a:r>
              <a:rPr lang="en-US" sz="800" dirty="0" err="1"/>
              <a:t>usr</a:t>
            </a:r>
            <a:r>
              <a:rPr lang="en-US" sz="800" dirty="0"/>
              <a:t>/share/</a:t>
            </a:r>
            <a:r>
              <a:rPr lang="en-US" sz="800" dirty="0" err="1"/>
              <a:t>logstash</a:t>
            </a:r>
            <a:r>
              <a:rPr lang="en-US" sz="800" dirty="0"/>
              <a:t>/config/certificates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subPath</a:t>
            </a:r>
            <a:r>
              <a:rPr lang="en-US" sz="800" dirty="0"/>
              <a:t>: myElasticsearchCa.crt              </a:t>
            </a:r>
          </a:p>
          <a:p>
            <a:r>
              <a:rPr lang="en-US" sz="800" dirty="0"/>
              <a:t>apibuilder4elastic:</a:t>
            </a:r>
          </a:p>
          <a:p>
            <a:r>
              <a:rPr lang="en-US" sz="800" dirty="0"/>
              <a:t>  </a:t>
            </a:r>
            <a:r>
              <a:rPr lang="en-US" sz="800" dirty="0" err="1"/>
              <a:t>envFrom</a:t>
            </a:r>
            <a:r>
              <a:rPr lang="en-US" sz="800" dirty="0"/>
              <a:t>:</a:t>
            </a:r>
          </a:p>
          <a:p>
            <a:r>
              <a:rPr lang="en-US" sz="800" dirty="0"/>
              <a:t>    - </a:t>
            </a:r>
            <a:r>
              <a:rPr lang="en-US" sz="800" dirty="0" err="1"/>
              <a:t>configMapRef</a:t>
            </a:r>
            <a:r>
              <a:rPr lang="en-US" sz="800" dirty="0"/>
              <a:t>:</a:t>
            </a:r>
          </a:p>
          <a:p>
            <a:r>
              <a:rPr lang="en-US" sz="800" dirty="0"/>
              <a:t>        name: axway-elk-apim4elastic-apibuilder4elastic-config  </a:t>
            </a:r>
          </a:p>
          <a:p>
            <a:r>
              <a:rPr lang="en-US" sz="800" dirty="0"/>
              <a:t>    - </a:t>
            </a:r>
            <a:r>
              <a:rPr lang="en-US" sz="800" dirty="0" err="1"/>
              <a:t>secretRef</a:t>
            </a:r>
            <a:r>
              <a:rPr lang="en-US" sz="800" dirty="0"/>
              <a:t>:</a:t>
            </a:r>
          </a:p>
          <a:p>
            <a:r>
              <a:rPr lang="en-US" sz="800" dirty="0"/>
              <a:t>        name: </a:t>
            </a:r>
            <a:r>
              <a:rPr lang="en-US" sz="800" dirty="0" err="1"/>
              <a:t>api</a:t>
            </a:r>
            <a:r>
              <a:rPr lang="en-US" sz="800" dirty="0"/>
              <a:t>-builder-secrets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168D401-6109-4A4B-9E59-7281B1B72565}"/>
              </a:ext>
            </a:extLst>
          </p:cNvPr>
          <p:cNvSpPr txBox="1"/>
          <p:nvPr/>
        </p:nvSpPr>
        <p:spPr>
          <a:xfrm>
            <a:off x="8433844" y="1548423"/>
            <a:ext cx="2893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Upgrade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endParaRPr lang="en-US" sz="16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C0FE87E-B1E0-40F3-A860-DA63F98587CD}"/>
              </a:ext>
            </a:extLst>
          </p:cNvPr>
          <p:cNvSpPr txBox="1"/>
          <p:nvPr/>
        </p:nvSpPr>
        <p:spPr>
          <a:xfrm>
            <a:off x="8778634" y="2825212"/>
            <a:ext cx="3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800" dirty="0"/>
              <a:t>helm install -n </a:t>
            </a:r>
            <a:r>
              <a:rPr lang="en-US" sz="800" dirty="0" err="1"/>
              <a:t>apim</a:t>
            </a:r>
            <a:r>
              <a:rPr lang="en-US" sz="800" dirty="0"/>
              <a:t>-elk -f </a:t>
            </a:r>
            <a:r>
              <a:rPr lang="en-US" sz="800" dirty="0" err="1"/>
              <a:t>myvalues.yaml</a:t>
            </a:r>
            <a:r>
              <a:rPr lang="en-US" sz="800" dirty="0"/>
              <a:t> \</a:t>
            </a:r>
          </a:p>
          <a:p>
            <a:r>
              <a:rPr lang="en-US" sz="800" dirty="0" err="1"/>
              <a:t>axway</a:t>
            </a:r>
            <a:r>
              <a:rPr lang="en-US" sz="800" dirty="0"/>
              <a:t>-elk apim4elastic-3.0.0.tgz</a:t>
            </a:r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29005DFD-8B3F-4860-8D5D-7DD11EA94246}"/>
              </a:ext>
            </a:extLst>
          </p:cNvPr>
          <p:cNvSpPr/>
          <p:nvPr/>
        </p:nvSpPr>
        <p:spPr>
          <a:xfrm>
            <a:off x="3277111" y="2518407"/>
            <a:ext cx="233203" cy="2845255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D3C8119-043A-48D8-BB7F-A3ED042C8E28}"/>
              </a:ext>
            </a:extLst>
          </p:cNvPr>
          <p:cNvSpPr txBox="1"/>
          <p:nvPr/>
        </p:nvSpPr>
        <p:spPr>
          <a:xfrm rot="16200000">
            <a:off x="2043072" y="3669793"/>
            <a:ext cx="32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Custom K8S Resources</a:t>
            </a:r>
            <a:endParaRPr lang="en-US" sz="1600" dirty="0"/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83894A26-F9BE-4275-8D05-9127F6586BE9}"/>
              </a:ext>
            </a:extLst>
          </p:cNvPr>
          <p:cNvSpPr/>
          <p:nvPr/>
        </p:nvSpPr>
        <p:spPr>
          <a:xfrm>
            <a:off x="7985077" y="2518407"/>
            <a:ext cx="233203" cy="2845255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BD882F5-51DD-4E61-B6DB-C90798CF4BD1}"/>
              </a:ext>
            </a:extLst>
          </p:cNvPr>
          <p:cNvSpPr txBox="1"/>
          <p:nvPr/>
        </p:nvSpPr>
        <p:spPr>
          <a:xfrm rot="16200000">
            <a:off x="6751038" y="3669793"/>
            <a:ext cx="32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Customized</a:t>
            </a:r>
            <a:r>
              <a:rPr lang="de-DE" sz="1600" dirty="0"/>
              <a:t> </a:t>
            </a:r>
            <a:r>
              <a:rPr lang="de-DE" sz="1600" dirty="0" err="1"/>
              <a:t>deployment</a:t>
            </a:r>
            <a:endParaRPr lang="en-US" sz="16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4D5AD70-445F-449D-890E-3280A9F9E506}"/>
              </a:ext>
            </a:extLst>
          </p:cNvPr>
          <p:cNvSpPr txBox="1"/>
          <p:nvPr/>
        </p:nvSpPr>
        <p:spPr>
          <a:xfrm>
            <a:off x="8778634" y="3602480"/>
            <a:ext cx="3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800" dirty="0"/>
              <a:t>helm upgrade -n </a:t>
            </a:r>
            <a:r>
              <a:rPr lang="en-US" sz="800" dirty="0" err="1"/>
              <a:t>apim</a:t>
            </a:r>
            <a:r>
              <a:rPr lang="en-US" sz="800" dirty="0"/>
              <a:t>-elk -f </a:t>
            </a:r>
            <a:r>
              <a:rPr lang="en-US" sz="800" dirty="0" err="1"/>
              <a:t>myvalues.yaml</a:t>
            </a:r>
            <a:r>
              <a:rPr lang="en-US" sz="800" dirty="0"/>
              <a:t> \</a:t>
            </a:r>
          </a:p>
          <a:p>
            <a:r>
              <a:rPr lang="en-US" sz="800" dirty="0" err="1"/>
              <a:t>axway</a:t>
            </a:r>
            <a:r>
              <a:rPr lang="en-US" sz="800" dirty="0"/>
              <a:t>-elk apim4elastic-3.0.0.tgz</a:t>
            </a:r>
          </a:p>
        </p:txBody>
      </p:sp>
    </p:spTree>
    <p:extLst>
      <p:ext uri="{BB962C8B-B14F-4D97-AF65-F5344CB8AC3E}">
        <p14:creationId xmlns:p14="http://schemas.microsoft.com/office/powerpoint/2010/main" val="37574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FEBE283-BA4D-485F-918B-DC9ECDD56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800" y="3756182"/>
            <a:ext cx="3253375" cy="182621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B5DE41E-E78F-486B-B3F9-724DEE0CDA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685"/>
          <a:stretch/>
        </p:blipFill>
        <p:spPr>
          <a:xfrm>
            <a:off x="690229" y="824684"/>
            <a:ext cx="3379835" cy="1830025"/>
          </a:xfrm>
          <a:prstGeom prst="rect">
            <a:avLst/>
          </a:prstGeom>
        </p:spPr>
      </p:pic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95828A7A-C4A2-4208-ADFE-8813A16FE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800" y="824684"/>
            <a:ext cx="3253375" cy="183002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69CD9A7-D01F-4F65-9B8D-80C9B40398F8}"/>
              </a:ext>
            </a:extLst>
          </p:cNvPr>
          <p:cNvSpPr txBox="1"/>
          <p:nvPr/>
        </p:nvSpPr>
        <p:spPr>
          <a:xfrm>
            <a:off x="1046746" y="1739696"/>
            <a:ext cx="2592805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Raw-Data </a:t>
            </a:r>
            <a:r>
              <a:rPr lang="de-DE" dirty="0" err="1">
                <a:solidFill>
                  <a:srgbClr val="FF0000"/>
                </a:solidFill>
              </a:rPr>
              <a:t>index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6B84594-B68E-4A0F-A84A-0CC57699B4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22"/>
          <a:stretch/>
        </p:blipFill>
        <p:spPr>
          <a:xfrm>
            <a:off x="690229" y="3805403"/>
            <a:ext cx="3374001" cy="188895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5642AA8-95FD-41A0-B845-405FC14AFC62}"/>
              </a:ext>
            </a:extLst>
          </p:cNvPr>
          <p:cNvSpPr txBox="1"/>
          <p:nvPr/>
        </p:nvSpPr>
        <p:spPr>
          <a:xfrm>
            <a:off x="1080826" y="4669288"/>
            <a:ext cx="2592805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Hourly</a:t>
            </a:r>
            <a:r>
              <a:rPr lang="de-DE" dirty="0">
                <a:solidFill>
                  <a:srgbClr val="FF0000"/>
                </a:solidFill>
              </a:rPr>
              <a:t>-Data </a:t>
            </a:r>
            <a:r>
              <a:rPr lang="de-DE" dirty="0" err="1">
                <a:solidFill>
                  <a:srgbClr val="FF0000"/>
                </a:solidFill>
              </a:rPr>
              <a:t>index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83A506C-829A-47E2-8858-A3605F79AAF2}"/>
              </a:ext>
            </a:extLst>
          </p:cNvPr>
          <p:cNvSpPr txBox="1"/>
          <p:nvPr/>
        </p:nvSpPr>
        <p:spPr>
          <a:xfrm>
            <a:off x="6006871" y="4530787"/>
            <a:ext cx="2592805" cy="6463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Quarterly- </a:t>
            </a:r>
            <a:r>
              <a:rPr lang="de-DE" dirty="0" err="1">
                <a:solidFill>
                  <a:srgbClr val="FF0000"/>
                </a:solidFill>
              </a:rPr>
              <a:t>or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Yearly</a:t>
            </a:r>
            <a:r>
              <a:rPr lang="de-DE" dirty="0">
                <a:solidFill>
                  <a:srgbClr val="FF0000"/>
                </a:solidFill>
              </a:rPr>
              <a:t>-Dashboard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1B0A6D5-4422-4DB3-A0E8-DE32B57806C1}"/>
              </a:ext>
            </a:extLst>
          </p:cNvPr>
          <p:cNvSpPr txBox="1"/>
          <p:nvPr/>
        </p:nvSpPr>
        <p:spPr>
          <a:xfrm>
            <a:off x="6006871" y="1617870"/>
            <a:ext cx="2592805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Real-Time Dashboard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3DB22C3F-ECE2-432E-8FCE-0E6C9F44E856}"/>
              </a:ext>
            </a:extLst>
          </p:cNvPr>
          <p:cNvSpPr/>
          <p:nvPr/>
        </p:nvSpPr>
        <p:spPr>
          <a:xfrm>
            <a:off x="1477440" y="2814443"/>
            <a:ext cx="511342" cy="87970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B234F0D-0D83-471D-8BB2-C62D346423CC}"/>
              </a:ext>
            </a:extLst>
          </p:cNvPr>
          <p:cNvSpPr txBox="1"/>
          <p:nvPr/>
        </p:nvSpPr>
        <p:spPr>
          <a:xfrm>
            <a:off x="2054957" y="2936556"/>
            <a:ext cx="212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Transformation</a:t>
            </a:r>
            <a:r>
              <a:rPr lang="de-DE" sz="1200" dirty="0"/>
              <a:t> </a:t>
            </a:r>
            <a:br>
              <a:rPr lang="de-DE" sz="1200" dirty="0"/>
            </a:br>
            <a:r>
              <a:rPr lang="de-DE" sz="1200" dirty="0" err="1"/>
              <a:t>Hourly</a:t>
            </a:r>
            <a:r>
              <a:rPr lang="de-DE" sz="1200" dirty="0"/>
              <a:t> </a:t>
            </a:r>
            <a:r>
              <a:rPr lang="de-DE" sz="1200" dirty="0" err="1"/>
              <a:t>buckets</a:t>
            </a:r>
            <a:r>
              <a:rPr lang="de-DE" sz="1200" dirty="0"/>
              <a:t> </a:t>
            </a:r>
            <a:br>
              <a:rPr lang="de-DE" sz="1200" dirty="0"/>
            </a:br>
            <a:r>
              <a:rPr lang="de-DE" sz="1200" dirty="0"/>
              <a:t>Delay </a:t>
            </a:r>
            <a:r>
              <a:rPr lang="de-DE" sz="1200" dirty="0" err="1"/>
              <a:t>of</a:t>
            </a:r>
            <a:r>
              <a:rPr lang="de-DE" sz="1200" dirty="0"/>
              <a:t> 3 </a:t>
            </a:r>
            <a:r>
              <a:rPr lang="de-DE" sz="1200" dirty="0" err="1"/>
              <a:t>hours</a:t>
            </a:r>
            <a:r>
              <a:rPr lang="de-DE" sz="1200" dirty="0"/>
              <a:t>.</a:t>
            </a:r>
            <a:endParaRPr lang="en-US" sz="1200" dirty="0"/>
          </a:p>
        </p:txBody>
      </p:sp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34A45468-B1B8-49C6-8B87-3A12D46CEE38}"/>
              </a:ext>
            </a:extLst>
          </p:cNvPr>
          <p:cNvSpPr/>
          <p:nvPr/>
        </p:nvSpPr>
        <p:spPr>
          <a:xfrm rot="16200000">
            <a:off x="4610761" y="1362685"/>
            <a:ext cx="511342" cy="87970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389171DB-69B3-4709-9FD3-8E52B62589EA}"/>
              </a:ext>
            </a:extLst>
          </p:cNvPr>
          <p:cNvSpPr/>
          <p:nvPr/>
        </p:nvSpPr>
        <p:spPr>
          <a:xfrm rot="16200000">
            <a:off x="4610761" y="4414103"/>
            <a:ext cx="511342" cy="87970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8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7BD7DBA-A420-45CB-92CB-EE4222806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78" y="3193241"/>
            <a:ext cx="9564861" cy="545364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0CC1D7FE-EA54-492A-A50E-9982EF567CB3}"/>
              </a:ext>
            </a:extLst>
          </p:cNvPr>
          <p:cNvSpPr/>
          <p:nvPr/>
        </p:nvSpPr>
        <p:spPr>
          <a:xfrm>
            <a:off x="549442" y="1028701"/>
            <a:ext cx="2418347" cy="1828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The rollover criteria in the Hot-Phase define when an index is rolled over. </a:t>
            </a:r>
            <a:br>
              <a:rPr lang="en-US" sz="1100" dirty="0"/>
            </a:br>
            <a:r>
              <a:rPr lang="en-US" sz="1100" dirty="0"/>
              <a:t>If one of the defined rollover criteria is met, a new index is created and the old one starts its lifecycle via Warm, Cold and Delete. </a:t>
            </a:r>
          </a:p>
          <a:p>
            <a:r>
              <a:rPr lang="en-US" sz="1100" dirty="0"/>
              <a:t>Depending on the amount of data in your environment, an index </a:t>
            </a:r>
            <a:r>
              <a:rPr lang="en-US" sz="1100" dirty="0">
                <a:solidFill>
                  <a:srgbClr val="FFFF00"/>
                </a:solidFill>
              </a:rPr>
              <a:t>will be rolled over sooner or later.</a:t>
            </a:r>
          </a:p>
        </p:txBody>
      </p:sp>
      <p:sp>
        <p:nvSpPr>
          <p:cNvPr id="6" name="Geschweifte Klammer links 5">
            <a:extLst>
              <a:ext uri="{FF2B5EF4-FFF2-40B4-BE49-F238E27FC236}">
                <a16:creationId xmlns:a16="http://schemas.microsoft.com/office/drawing/2014/main" id="{85CBFB1A-97F5-40EF-8332-FB4E4A5B5C5B}"/>
              </a:ext>
            </a:extLst>
          </p:cNvPr>
          <p:cNvSpPr/>
          <p:nvPr/>
        </p:nvSpPr>
        <p:spPr>
          <a:xfrm rot="5400000">
            <a:off x="1997242" y="2263801"/>
            <a:ext cx="270710" cy="1678405"/>
          </a:xfrm>
          <a:prstGeom prst="leftBrace">
            <a:avLst>
              <a:gd name="adj1" fmla="val 2388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BBA69D0D-AEFF-492D-B1BD-BDDB743F20AD}"/>
              </a:ext>
            </a:extLst>
          </p:cNvPr>
          <p:cNvSpPr/>
          <p:nvPr/>
        </p:nvSpPr>
        <p:spPr>
          <a:xfrm rot="5400000">
            <a:off x="6771775" y="-658870"/>
            <a:ext cx="270710" cy="7517734"/>
          </a:xfrm>
          <a:prstGeom prst="leftBrace">
            <a:avLst>
              <a:gd name="adj1" fmla="val 2388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B5C4E4A-D960-4CBE-B7EA-CDB0FE327D17}"/>
              </a:ext>
            </a:extLst>
          </p:cNvPr>
          <p:cNvCxnSpPr>
            <a:cxnSpLocks/>
          </p:cNvCxnSpPr>
          <p:nvPr/>
        </p:nvCxnSpPr>
        <p:spPr>
          <a:xfrm>
            <a:off x="3056021" y="1389647"/>
            <a:ext cx="0" cy="146785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45C21CF-5ABF-4294-9CD5-870FD2A47CF0}"/>
              </a:ext>
            </a:extLst>
          </p:cNvPr>
          <p:cNvSpPr txBox="1"/>
          <p:nvPr/>
        </p:nvSpPr>
        <p:spPr>
          <a:xfrm rot="16200000">
            <a:off x="2599324" y="1312702"/>
            <a:ext cx="914401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00" dirty="0" err="1"/>
              <a:t>Rollover</a:t>
            </a:r>
            <a:r>
              <a:rPr lang="de-DE" sz="1000" dirty="0"/>
              <a:t> date</a:t>
            </a:r>
            <a:endParaRPr lang="en-US" sz="1000" dirty="0"/>
          </a:p>
        </p:txBody>
      </p:sp>
      <p:sp>
        <p:nvSpPr>
          <p:cNvPr id="14" name="Pfeil: nach links 13">
            <a:extLst>
              <a:ext uri="{FF2B5EF4-FFF2-40B4-BE49-F238E27FC236}">
                <a16:creationId xmlns:a16="http://schemas.microsoft.com/office/drawing/2014/main" id="{620CA697-3F17-44FB-92E6-39F0806743B4}"/>
              </a:ext>
            </a:extLst>
          </p:cNvPr>
          <p:cNvSpPr/>
          <p:nvPr/>
        </p:nvSpPr>
        <p:spPr>
          <a:xfrm>
            <a:off x="3144343" y="1396089"/>
            <a:ext cx="7593596" cy="5969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Period after rollover until data is deleted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A97C824-298B-4FDF-9B9A-684306DD4A30}"/>
              </a:ext>
            </a:extLst>
          </p:cNvPr>
          <p:cNvSpPr/>
          <p:nvPr/>
        </p:nvSpPr>
        <p:spPr>
          <a:xfrm>
            <a:off x="3144252" y="2089120"/>
            <a:ext cx="3669298" cy="7683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An index moves to the next phase when the rollover date is a specified time ago. </a:t>
            </a:r>
            <a:br>
              <a:rPr lang="en-US" sz="1100" dirty="0"/>
            </a:br>
            <a:r>
              <a:rPr lang="en-US" sz="1100" dirty="0"/>
              <a:t>Please note, that the solution is configured so that an index enters the Warm phase immediately after rollover.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5E518A8-587C-44B0-BD32-EC2151627114}"/>
              </a:ext>
            </a:extLst>
          </p:cNvPr>
          <p:cNvSpPr/>
          <p:nvPr/>
        </p:nvSpPr>
        <p:spPr>
          <a:xfrm>
            <a:off x="6990013" y="2100134"/>
            <a:ext cx="3747926" cy="7683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Use the </a:t>
            </a:r>
            <a:r>
              <a:rPr lang="en-US" sz="1100" dirty="0" err="1">
                <a:solidFill>
                  <a:srgbClr val="FFFF00"/>
                </a:solidFill>
              </a:rPr>
              <a:t>retentionPeriod</a:t>
            </a:r>
            <a:r>
              <a:rPr lang="en-US" sz="1100" dirty="0"/>
              <a:t> parameter in the retention period config  to control this section. The solution breaks down the specified days between the Cold- and Delete-Phase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49217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Karte enthält.&#10;&#10;Automatisch generierte Beschreibung">
            <a:extLst>
              <a:ext uri="{FF2B5EF4-FFF2-40B4-BE49-F238E27FC236}">
                <a16:creationId xmlns:a16="http://schemas.microsoft.com/office/drawing/2014/main" id="{777F811B-AC4D-452F-A3CA-6FB3112DE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57" y="261819"/>
            <a:ext cx="9145276" cy="4486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Grafik 6" descr="Ein Bild, das Karte enthält.&#10;&#10;Automatisch generierte Beschreibung">
            <a:extLst>
              <a:ext uri="{FF2B5EF4-FFF2-40B4-BE49-F238E27FC236}">
                <a16:creationId xmlns:a16="http://schemas.microsoft.com/office/drawing/2014/main" id="{3B47490C-92D9-439D-B1A1-F490FA090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667" y="2930162"/>
            <a:ext cx="8997084" cy="3666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1434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Breitbild</PresentationFormat>
  <Paragraphs>83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Wiechmann</dc:creator>
  <cp:lastModifiedBy>Christoph Wiechmann</cp:lastModifiedBy>
  <cp:revision>23</cp:revision>
  <dcterms:created xsi:type="dcterms:W3CDTF">2020-03-18T15:58:43Z</dcterms:created>
  <dcterms:modified xsi:type="dcterms:W3CDTF">2022-03-08T11:54:34Z</dcterms:modified>
</cp:coreProperties>
</file>