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Wiechmann" initials="CW" lastIdx="1" clrIdx="0">
    <p:extLst>
      <p:ext uri="{19B8F6BF-5375-455C-9EA6-DF929625EA0E}">
        <p15:presenceInfo xmlns:p15="http://schemas.microsoft.com/office/powerpoint/2012/main" userId="S::cwiechmann@axway.com::8059a074-7811-4980-a3fd-27cd4aedea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0422C-DE18-4BDB-B62B-2D7087049D45}" v="584" dt="2020-12-02T16:00:30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706FCA3-2F0E-8241-B175-F7B9DC8CF7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353569"/>
            <a:ext cx="11431527" cy="903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Welcome to our presentation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7CB558-6B35-984E-BB97-00B8E356EA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424113" y="2077325"/>
            <a:ext cx="9346848" cy="3483427"/>
          </a:xfrm>
        </p:spPr>
        <p:txBody>
          <a:bodyPr>
            <a:noAutofit/>
          </a:bodyPr>
          <a:lstStyle>
            <a:lvl1pPr marL="342891" indent="-342891">
              <a:lnSpc>
                <a:spcPct val="100000"/>
              </a:lnSpc>
              <a:spcBef>
                <a:spcPts val="2400"/>
              </a:spcBef>
              <a:buFont typeface="Courier New" panose="02070309020205020404" pitchFamily="49" charset="0"/>
              <a:buChar char="o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  <a:p>
            <a:pPr lvl="0"/>
            <a:r>
              <a:rPr lang="en-US" dirty="0"/>
              <a:t>Agenda Item 5</a:t>
            </a:r>
          </a:p>
          <a:p>
            <a:pPr lvl="0"/>
            <a:r>
              <a:rPr lang="en-US" dirty="0"/>
              <a:t>Agenda Item 6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359C49F-D5C9-024C-A712-C972EB0098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9435" y="1933658"/>
            <a:ext cx="1584615" cy="569913"/>
          </a:xfrm>
        </p:spPr>
        <p:txBody>
          <a:bodyPr>
            <a:noAutofit/>
          </a:bodyPr>
          <a:lstStyle>
            <a:lvl1pPr marL="0" indent="0">
              <a:buNone/>
              <a:defRPr sz="3200" b="0" i="0">
                <a:solidFill>
                  <a:srgbClr val="6C1D4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822E67C-D43A-8F4B-9E34-17C73528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73E492-569A-0443-A075-E8471176BCCE}"/>
              </a:ext>
            </a:extLst>
          </p:cNvPr>
          <p:cNvCxnSpPr/>
          <p:nvPr userDrawn="1"/>
        </p:nvCxnSpPr>
        <p:spPr>
          <a:xfrm>
            <a:off x="0" y="2533651"/>
            <a:ext cx="1771651" cy="0"/>
          </a:xfrm>
          <a:prstGeom prst="line">
            <a:avLst/>
          </a:prstGeom>
          <a:ln w="12700">
            <a:solidFill>
              <a:srgbClr val="4A4F54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4D876E3-5729-0B48-9EAB-7E7C6F5B4F3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424113" y="2088356"/>
            <a:ext cx="9346848" cy="347239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- 2 co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6F6EEE-A620-46F7-BF78-9F152BDE24FD}"/>
              </a:ext>
            </a:extLst>
          </p:cNvPr>
          <p:cNvSpPr/>
          <p:nvPr userDrawn="1"/>
        </p:nvSpPr>
        <p:spPr>
          <a:xfrm>
            <a:off x="6096001" y="1"/>
            <a:ext cx="5756564" cy="6858000"/>
          </a:xfrm>
          <a:prstGeom prst="rect">
            <a:avLst/>
          </a:prstGeom>
          <a:solidFill>
            <a:srgbClr val="4A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AE433223-F814-674B-AB35-8CF979AE8FF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9437" y="1416224"/>
            <a:ext cx="5534891" cy="543205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rgbClr val="6C1D4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F0FFD11F-C1B2-8444-81E8-E5C7019E27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7" y="2118351"/>
            <a:ext cx="5534891" cy="415192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C43D87-2D9E-CA4F-95C9-46161665D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7" y="228601"/>
            <a:ext cx="5534892" cy="1028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rgbClr val="4A4F54"/>
                </a:solidFill>
              </a:defRPr>
            </a:lvl1pPr>
          </a:lstStyle>
          <a:p>
            <a:r>
              <a:rPr lang="en-US" dirty="0"/>
              <a:t>Two column layout — option 1 right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3EE49-6607-6A4E-829E-5426DD245FF3}"/>
              </a:ext>
            </a:extLst>
          </p:cNvPr>
          <p:cNvSpPr txBox="1"/>
          <p:nvPr userDrawn="1"/>
        </p:nvSpPr>
        <p:spPr>
          <a:xfrm>
            <a:off x="235264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</p:spTree>
    <p:extLst>
      <p:ext uri="{BB962C8B-B14F-4D97-AF65-F5344CB8AC3E}">
        <p14:creationId xmlns:p14="http://schemas.microsoft.com/office/powerpoint/2010/main" val="36628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- 2 co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6F6EEE-A620-46F7-BF78-9F152BDE24FD}"/>
              </a:ext>
            </a:extLst>
          </p:cNvPr>
          <p:cNvSpPr/>
          <p:nvPr userDrawn="1"/>
        </p:nvSpPr>
        <p:spPr>
          <a:xfrm>
            <a:off x="1" y="1"/>
            <a:ext cx="5756564" cy="6858000"/>
          </a:xfrm>
          <a:prstGeom prst="rect">
            <a:avLst/>
          </a:prstGeom>
          <a:solidFill>
            <a:srgbClr val="4A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AE433223-F814-674B-AB35-8CF979AE8FF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37673" y="1416224"/>
            <a:ext cx="5534891" cy="543205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rgbClr val="6C1D4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F0FFD11F-C1B2-8444-81E8-E5C7019E27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7673" y="2118351"/>
            <a:ext cx="5534891" cy="415192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C43D87-2D9E-CA4F-95C9-46161665D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673" y="228601"/>
            <a:ext cx="5534892" cy="1028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rgbClr val="4A4F54"/>
                </a:solidFill>
              </a:defRPr>
            </a:lvl1pPr>
          </a:lstStyle>
          <a:p>
            <a:r>
              <a:rPr lang="en-US" dirty="0"/>
              <a:t>Two column layout — option 1 left image</a:t>
            </a:r>
          </a:p>
        </p:txBody>
      </p:sp>
    </p:spTree>
    <p:extLst>
      <p:ext uri="{BB962C8B-B14F-4D97-AF65-F5344CB8AC3E}">
        <p14:creationId xmlns:p14="http://schemas.microsoft.com/office/powerpoint/2010/main" val="415617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D9982A-A521-F143-8064-B9EA37A840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50075" y="1435029"/>
            <a:ext cx="10515600" cy="650337"/>
          </a:xfrm>
        </p:spPr>
        <p:txBody>
          <a:bodyPr>
            <a:noAutofit/>
          </a:bodyPr>
          <a:lstStyle>
            <a:lvl1pPr marL="0" indent="0" algn="ctr">
              <a:buNone/>
              <a:defRPr sz="4800" b="0" i="0">
                <a:solidFill>
                  <a:srgbClr val="6C1D4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0366" y="2355513"/>
            <a:ext cx="10515311" cy="167201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B00A457-FF81-9247-A31E-50D6D93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1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Black Grifffi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EC88C8-6161-3240-A323-C8BD3C37A1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8899" y="513712"/>
            <a:ext cx="7244899" cy="5598331"/>
          </a:xfrm>
          <a:prstGeom prst="rect">
            <a:avLst/>
          </a:prstGeom>
        </p:spPr>
      </p:pic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54C8FFE0-9F6D-4C46-BC96-F789FF4D636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62601" y="2198151"/>
            <a:ext cx="6066972" cy="12780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4A4F54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3E256A-6565-435D-96DF-A09FD645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4F54"/>
                </a:solidFill>
              </a:defRPr>
            </a:lvl1pPr>
          </a:lstStyle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DB2B84-DF9A-9D44-8DF1-301A9B8C1A42}"/>
              </a:ext>
            </a:extLst>
          </p:cNvPr>
          <p:cNvSpPr txBox="1"/>
          <p:nvPr userDrawn="1"/>
        </p:nvSpPr>
        <p:spPr>
          <a:xfrm>
            <a:off x="235264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</p:spTree>
    <p:extLst>
      <p:ext uri="{BB962C8B-B14F-4D97-AF65-F5344CB8AC3E}">
        <p14:creationId xmlns:p14="http://schemas.microsoft.com/office/powerpoint/2010/main" val="2436943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C7A2555E-E867-D344-AB54-0A4BFDD09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34873" y="2882460"/>
            <a:ext cx="5155519" cy="90064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Blank slide option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C5C3FE-1733-F242-8819-38F8DBCD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A90E7-AF3E-0C40-B553-A1FB142AA70E}"/>
              </a:ext>
            </a:extLst>
          </p:cNvPr>
          <p:cNvSpPr txBox="1"/>
          <p:nvPr userDrawn="1"/>
        </p:nvSpPr>
        <p:spPr>
          <a:xfrm>
            <a:off x="235264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</p:spTree>
    <p:extLst>
      <p:ext uri="{BB962C8B-B14F-4D97-AF65-F5344CB8AC3E}">
        <p14:creationId xmlns:p14="http://schemas.microsoft.com/office/powerpoint/2010/main" val="365324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- 2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2178" y="1649597"/>
            <a:ext cx="1949116" cy="953847"/>
          </a:xfrm>
        </p:spPr>
        <p:txBody>
          <a:bodyPr>
            <a:noAutofit/>
          </a:bodyPr>
          <a:lstStyle>
            <a:lvl1pPr marL="0" indent="0">
              <a:buNone/>
              <a:defRPr sz="66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2179" y="2763588"/>
            <a:ext cx="1949116" cy="33171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82CAD0B-BED8-1043-9E8E-DEEF17C802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488430" y="1650314"/>
            <a:ext cx="1949116" cy="953847"/>
          </a:xfrm>
        </p:spPr>
        <p:txBody>
          <a:bodyPr>
            <a:noAutofit/>
          </a:bodyPr>
          <a:lstStyle>
            <a:lvl1pPr marL="0" indent="0">
              <a:buNone/>
              <a:defRPr sz="66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F546373-BDD8-664B-AC10-322CEB52545B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644682" y="1648877"/>
            <a:ext cx="1949116" cy="953847"/>
          </a:xfrm>
        </p:spPr>
        <p:txBody>
          <a:bodyPr>
            <a:noAutofit/>
          </a:bodyPr>
          <a:lstStyle>
            <a:lvl1pPr marL="0" indent="0">
              <a:buNone/>
              <a:defRPr sz="66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1134914D-7CD5-844A-8CA2-F7548F041817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9800933" y="1648158"/>
            <a:ext cx="1949116" cy="953847"/>
          </a:xfrm>
        </p:spPr>
        <p:txBody>
          <a:bodyPr>
            <a:noAutofit/>
          </a:bodyPr>
          <a:lstStyle>
            <a:lvl1pPr marL="0" indent="0">
              <a:buNone/>
              <a:defRPr sz="66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51E2E38F-B217-4F4D-A40F-918AA6513E3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488430" y="2763588"/>
            <a:ext cx="1949116" cy="33171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034830CC-3C91-9847-B142-5A8657D08134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6644681" y="2763588"/>
            <a:ext cx="1949116" cy="33171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AE43A7F7-E693-1F4F-8966-4DE03E48D1E2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800933" y="2763588"/>
            <a:ext cx="1949116" cy="33171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1BB801-C031-3149-A371-71F935F20B38}"/>
              </a:ext>
            </a:extLst>
          </p:cNvPr>
          <p:cNvCxnSpPr>
            <a:cxnSpLocks/>
          </p:cNvCxnSpPr>
          <p:nvPr userDrawn="1"/>
        </p:nvCxnSpPr>
        <p:spPr>
          <a:xfrm>
            <a:off x="2877012" y="1648159"/>
            <a:ext cx="0" cy="1143000"/>
          </a:xfrm>
          <a:prstGeom prst="line">
            <a:avLst/>
          </a:prstGeom>
          <a:ln w="12700">
            <a:solidFill>
              <a:srgbClr val="6F7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00E8EB-7FCC-4348-85EB-6E9CC59D5DBC}"/>
              </a:ext>
            </a:extLst>
          </p:cNvPr>
          <p:cNvCxnSpPr>
            <a:cxnSpLocks/>
          </p:cNvCxnSpPr>
          <p:nvPr userDrawn="1"/>
        </p:nvCxnSpPr>
        <p:spPr>
          <a:xfrm>
            <a:off x="6069495" y="1648159"/>
            <a:ext cx="0" cy="1143000"/>
          </a:xfrm>
          <a:prstGeom prst="line">
            <a:avLst/>
          </a:prstGeom>
          <a:ln w="12700">
            <a:solidFill>
              <a:srgbClr val="6F7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B17817-8782-9D43-BAC7-91104C6C82CA}"/>
              </a:ext>
            </a:extLst>
          </p:cNvPr>
          <p:cNvCxnSpPr>
            <a:cxnSpLocks/>
          </p:cNvCxnSpPr>
          <p:nvPr userDrawn="1"/>
        </p:nvCxnSpPr>
        <p:spPr>
          <a:xfrm>
            <a:off x="9225849" y="1648159"/>
            <a:ext cx="0" cy="1143000"/>
          </a:xfrm>
          <a:prstGeom prst="line">
            <a:avLst/>
          </a:prstGeom>
          <a:ln w="12700">
            <a:solidFill>
              <a:srgbClr val="6F7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FD929EF-C26E-7B4E-B4DE-94AA78EBD3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80011"/>
            <a:ext cx="11410613" cy="9037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rgbClr val="4A4F54"/>
                </a:solidFill>
              </a:defRPr>
            </a:lvl1pPr>
          </a:lstStyle>
          <a:p>
            <a:r>
              <a:rPr lang="en-US" dirty="0"/>
              <a:t>Sample custom layout — data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504B85B-5272-DF42-A153-0FAE49BF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48A26-9813-BF46-BAF5-340C342FB932}"/>
              </a:ext>
            </a:extLst>
          </p:cNvPr>
          <p:cNvSpPr txBox="1"/>
          <p:nvPr userDrawn="1"/>
        </p:nvSpPr>
        <p:spPr>
          <a:xfrm>
            <a:off x="235264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B5B868-EC8B-A043-AC82-7F63615228D3}"/>
              </a:ext>
            </a:extLst>
          </p:cNvPr>
          <p:cNvSpPr/>
          <p:nvPr userDrawn="1"/>
        </p:nvSpPr>
        <p:spPr>
          <a:xfrm>
            <a:off x="1" y="3611049"/>
            <a:ext cx="8722255" cy="2445195"/>
          </a:xfrm>
          <a:prstGeom prst="rect">
            <a:avLst/>
          </a:prstGeom>
          <a:solidFill>
            <a:srgbClr val="6C1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6" name="Content Placeholder 13">
            <a:extLst>
              <a:ext uri="{FF2B5EF4-FFF2-40B4-BE49-F238E27FC236}">
                <a16:creationId xmlns:a16="http://schemas.microsoft.com/office/drawing/2014/main" id="{552EFB89-D387-484A-907A-0B4306BDDEC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4543" y="3848036"/>
            <a:ext cx="7794947" cy="1427907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rgbClr val="EFEFE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9E1309C2-97F7-3240-956A-CF2A9A997F6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13600" y="5441919"/>
            <a:ext cx="7794945" cy="365800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rgbClr val="EFEFEF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— Attribution</a:t>
            </a:r>
          </a:p>
        </p:txBody>
      </p:sp>
    </p:spTree>
    <p:extLst>
      <p:ext uri="{BB962C8B-B14F-4D97-AF65-F5344CB8AC3E}">
        <p14:creationId xmlns:p14="http://schemas.microsoft.com/office/powerpoint/2010/main" val="261822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- sid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4DB34B-B216-1144-B65B-E2D80C013B26}"/>
              </a:ext>
            </a:extLst>
          </p:cNvPr>
          <p:cNvSpPr/>
          <p:nvPr userDrawn="1"/>
        </p:nvSpPr>
        <p:spPr>
          <a:xfrm>
            <a:off x="1" y="2118351"/>
            <a:ext cx="4970639" cy="3563548"/>
          </a:xfrm>
          <a:prstGeom prst="rect">
            <a:avLst/>
          </a:prstGeom>
          <a:solidFill>
            <a:srgbClr val="6C1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E2084118-89BE-0D49-A9F9-D806497E2E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2128" y="2400757"/>
            <a:ext cx="4256449" cy="215832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rgbClr val="EFEFE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19B49DC-3293-1A4A-A61E-B8FB500508E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52128" y="4770125"/>
            <a:ext cx="4256449" cy="49627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— Attribution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8760F82-AFA4-1443-892A-E49DED4509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255204"/>
            <a:ext cx="11431527" cy="903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400">
                <a:solidFill>
                  <a:srgbClr val="4A4F54"/>
                </a:solidFill>
              </a:defRPr>
            </a:lvl1pPr>
          </a:lstStyle>
          <a:p>
            <a:r>
              <a:rPr lang="en-US" dirty="0"/>
              <a:t>Sample custom layout — side quote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F1221DC-30FB-E041-9B27-0A881693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BDD98-A877-F440-93C2-E844FF4C3538}"/>
              </a:ext>
            </a:extLst>
          </p:cNvPr>
          <p:cNvSpPr txBox="1"/>
          <p:nvPr userDrawn="1"/>
        </p:nvSpPr>
        <p:spPr>
          <a:xfrm>
            <a:off x="235264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8C8058D4-0AB6-5246-B4AD-BB8BF264C3B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22764" y="1416224"/>
            <a:ext cx="6448197" cy="543205"/>
          </a:xfrm>
        </p:spPr>
        <p:txBody>
          <a:bodyPr>
            <a:noAutofit/>
          </a:bodyPr>
          <a:lstStyle>
            <a:lvl1pPr marL="0" indent="0">
              <a:buNone/>
              <a:defRPr sz="3200" b="0">
                <a:solidFill>
                  <a:srgbClr val="6C1D4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Content Placeholder 14">
            <a:extLst>
              <a:ext uri="{FF2B5EF4-FFF2-40B4-BE49-F238E27FC236}">
                <a16:creationId xmlns:a16="http://schemas.microsoft.com/office/drawing/2014/main" id="{D8FBDC90-848A-7141-B0AA-464ACAB7384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322764" y="2118351"/>
            <a:ext cx="6448197" cy="415192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325430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- 3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04358" y="2275267"/>
            <a:ext cx="1731324" cy="403971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400" b="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51E2E38F-B217-4F4D-A40F-918AA6513E3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795530" y="2924720"/>
            <a:ext cx="1780583" cy="33902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400" b="0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50EA9D6-D9D2-EC49-AAE9-1C39F0BE6EB9}"/>
              </a:ext>
            </a:extLst>
          </p:cNvPr>
          <p:cNvSpPr/>
          <p:nvPr userDrawn="1"/>
        </p:nvSpPr>
        <p:spPr>
          <a:xfrm>
            <a:off x="9144993" y="3778812"/>
            <a:ext cx="2501577" cy="537345"/>
          </a:xfrm>
          <a:prstGeom prst="rightArrow">
            <a:avLst/>
          </a:prstGeom>
          <a:solidFill>
            <a:srgbClr val="D62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82875"/>
            <a:endParaRPr lang="en-US" sz="1000" dirty="0">
              <a:solidFill>
                <a:schemeClr val="bg1"/>
              </a:solidFill>
              <a:latin typeface="Roboto Regular" panose="02000000000000000000" pitchFamily="2" charset="0"/>
              <a:ea typeface="Roboto Regular" panose="02000000000000000000" pitchFamily="2" charset="0"/>
              <a:cs typeface="Roboto Bold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58C288-6364-8D4E-904C-E433B85B8EE1}"/>
              </a:ext>
            </a:extLst>
          </p:cNvPr>
          <p:cNvGrpSpPr/>
          <p:nvPr userDrawn="1"/>
        </p:nvGrpSpPr>
        <p:grpSpPr>
          <a:xfrm>
            <a:off x="3037009" y="2275268"/>
            <a:ext cx="8609561" cy="537477"/>
            <a:chOff x="3037007" y="2524640"/>
            <a:chExt cx="8609561" cy="537477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03B9D1A1-D4C7-9240-B889-195F04751E0A}"/>
                </a:ext>
              </a:extLst>
            </p:cNvPr>
            <p:cNvSpPr/>
            <p:nvPr userDrawn="1"/>
          </p:nvSpPr>
          <p:spPr>
            <a:xfrm>
              <a:off x="3502088" y="2530309"/>
              <a:ext cx="8144480" cy="515210"/>
            </a:xfrm>
            <a:prstGeom prst="rightArrow">
              <a:avLst/>
            </a:prstGeom>
            <a:solidFill>
              <a:srgbClr val="6C1D4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085D48-C91E-644C-96FF-1C0D95CEAF9E}"/>
                </a:ext>
              </a:extLst>
            </p:cNvPr>
            <p:cNvGrpSpPr/>
            <p:nvPr/>
          </p:nvGrpSpPr>
          <p:grpSpPr>
            <a:xfrm>
              <a:off x="3037007" y="2524640"/>
              <a:ext cx="537477" cy="537477"/>
              <a:chOff x="186052" y="3217007"/>
              <a:chExt cx="400646" cy="40064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B5E8C93-06EF-8C4A-A688-E1E52E03E52F}"/>
                  </a:ext>
                </a:extLst>
              </p:cNvPr>
              <p:cNvSpPr/>
              <p:nvPr/>
            </p:nvSpPr>
            <p:spPr>
              <a:xfrm>
                <a:off x="186052" y="3217007"/>
                <a:ext cx="400646" cy="40064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802C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CDFBD3-6EFB-884E-A504-27980721815D}"/>
                  </a:ext>
                </a:extLst>
              </p:cNvPr>
              <p:cNvSpPr/>
              <p:nvPr/>
            </p:nvSpPr>
            <p:spPr>
              <a:xfrm>
                <a:off x="209818" y="3237598"/>
                <a:ext cx="360583" cy="360583"/>
              </a:xfrm>
              <a:prstGeom prst="ellipse">
                <a:avLst/>
              </a:prstGeom>
              <a:solidFill>
                <a:srgbClr val="802C5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EC1431-9281-5249-9D48-FA7C859BD986}"/>
              </a:ext>
            </a:extLst>
          </p:cNvPr>
          <p:cNvGrpSpPr/>
          <p:nvPr userDrawn="1"/>
        </p:nvGrpSpPr>
        <p:grpSpPr>
          <a:xfrm>
            <a:off x="369276" y="1629725"/>
            <a:ext cx="11277293" cy="533755"/>
            <a:chOff x="369275" y="1879097"/>
            <a:chExt cx="11277293" cy="53375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7FADC77-9348-E541-BD19-2F1D05CFDDFC}"/>
                </a:ext>
              </a:extLst>
            </p:cNvPr>
            <p:cNvSpPr/>
            <p:nvPr userDrawn="1"/>
          </p:nvSpPr>
          <p:spPr>
            <a:xfrm>
              <a:off x="679701" y="1888329"/>
              <a:ext cx="10966867" cy="509158"/>
            </a:xfrm>
            <a:prstGeom prst="rightArrow">
              <a:avLst/>
            </a:prstGeom>
            <a:solidFill>
              <a:srgbClr val="4A4F5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275706-A23A-CD43-9FF2-9C3887777A75}"/>
                </a:ext>
              </a:extLst>
            </p:cNvPr>
            <p:cNvSpPr/>
            <p:nvPr/>
          </p:nvSpPr>
          <p:spPr>
            <a:xfrm>
              <a:off x="369275" y="1879097"/>
              <a:ext cx="533756" cy="53375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878A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A3CAAA-052B-6D4C-B908-428CDC28CFC0}"/>
                </a:ext>
              </a:extLst>
            </p:cNvPr>
            <p:cNvSpPr/>
            <p:nvPr/>
          </p:nvSpPr>
          <p:spPr>
            <a:xfrm>
              <a:off x="400937" y="1906529"/>
              <a:ext cx="480383" cy="480382"/>
            </a:xfrm>
            <a:prstGeom prst="ellipse">
              <a:avLst/>
            </a:prstGeom>
            <a:solidFill>
              <a:srgbClr val="4A4F5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21FE8D-15AE-3247-A44B-7B02D49D6F75}"/>
              </a:ext>
            </a:extLst>
          </p:cNvPr>
          <p:cNvGrpSpPr/>
          <p:nvPr userDrawn="1"/>
        </p:nvGrpSpPr>
        <p:grpSpPr>
          <a:xfrm>
            <a:off x="5883525" y="2998400"/>
            <a:ext cx="5763043" cy="557429"/>
            <a:chOff x="5883526" y="3247771"/>
            <a:chExt cx="5763042" cy="557429"/>
          </a:xfrm>
        </p:grpSpPr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32B6C2A3-992D-A84F-87CC-51CD6E09CD37}"/>
                </a:ext>
              </a:extLst>
            </p:cNvPr>
            <p:cNvSpPr/>
            <p:nvPr userDrawn="1"/>
          </p:nvSpPr>
          <p:spPr>
            <a:xfrm>
              <a:off x="6227423" y="3262565"/>
              <a:ext cx="5419145" cy="534336"/>
            </a:xfrm>
            <a:prstGeom prst="rightArrow">
              <a:avLst/>
            </a:prstGeom>
            <a:solidFill>
              <a:srgbClr val="00658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284C635-4330-4F46-8CF3-90EB313D48BC}"/>
                </a:ext>
              </a:extLst>
            </p:cNvPr>
            <p:cNvGrpSpPr/>
            <p:nvPr userDrawn="1"/>
          </p:nvGrpSpPr>
          <p:grpSpPr>
            <a:xfrm>
              <a:off x="5883526" y="3247771"/>
              <a:ext cx="557429" cy="557429"/>
              <a:chOff x="186052" y="3217007"/>
              <a:chExt cx="400646" cy="40064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15CDAB7-4777-E74A-9154-429E755C0290}"/>
                  </a:ext>
                </a:extLst>
              </p:cNvPr>
              <p:cNvSpPr/>
              <p:nvPr/>
            </p:nvSpPr>
            <p:spPr>
              <a:xfrm>
                <a:off x="186052" y="3217007"/>
                <a:ext cx="400646" cy="40064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8A7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93DF7F2-9FE9-784C-8A38-74699AADCE17}"/>
                  </a:ext>
                </a:extLst>
              </p:cNvPr>
              <p:cNvSpPr/>
              <p:nvPr/>
            </p:nvSpPr>
            <p:spPr>
              <a:xfrm>
                <a:off x="205316" y="3242100"/>
                <a:ext cx="360583" cy="360583"/>
              </a:xfrm>
              <a:prstGeom prst="ellipse">
                <a:avLst/>
              </a:prstGeom>
              <a:solidFill>
                <a:srgbClr val="00658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D5945D-B6E9-4548-9CD3-7C0B6F069670}"/>
              </a:ext>
            </a:extLst>
          </p:cNvPr>
          <p:cNvGrpSpPr/>
          <p:nvPr userDrawn="1"/>
        </p:nvGrpSpPr>
        <p:grpSpPr>
          <a:xfrm>
            <a:off x="8732617" y="3765741"/>
            <a:ext cx="560569" cy="560569"/>
            <a:chOff x="186052" y="3217007"/>
            <a:chExt cx="400646" cy="40064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534C838-5E6B-B94B-8160-74CF20FE4D2D}"/>
                </a:ext>
              </a:extLst>
            </p:cNvPr>
            <p:cNvSpPr/>
            <p:nvPr/>
          </p:nvSpPr>
          <p:spPr>
            <a:xfrm>
              <a:off x="186052" y="3217007"/>
              <a:ext cx="400646" cy="40064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DD3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CD62AC5-898A-5848-B6BC-9DAB48A1DD35}"/>
                </a:ext>
              </a:extLst>
            </p:cNvPr>
            <p:cNvSpPr/>
            <p:nvPr/>
          </p:nvSpPr>
          <p:spPr>
            <a:xfrm>
              <a:off x="209818" y="3237598"/>
              <a:ext cx="360583" cy="360583"/>
            </a:xfrm>
            <a:prstGeom prst="ellipse">
              <a:avLst/>
            </a:prstGeom>
            <a:solidFill>
              <a:srgbClr val="D62F3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53D9D4A3-28DA-1B45-827F-276E9B6231E4}"/>
              </a:ext>
            </a:extLst>
          </p:cNvPr>
          <p:cNvSpPr>
            <a:spLocks noGrp="1"/>
          </p:cNvSpPr>
          <p:nvPr userDrawn="1">
            <p:ph sz="half" idx="21" hasCustomPrompt="1"/>
          </p:nvPr>
        </p:nvSpPr>
        <p:spPr>
          <a:xfrm>
            <a:off x="6684038" y="3690554"/>
            <a:ext cx="1780583" cy="262443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400" b="0">
                <a:solidFill>
                  <a:srgbClr val="00658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54" name="Content Placeholder 3">
            <a:extLst>
              <a:ext uri="{FF2B5EF4-FFF2-40B4-BE49-F238E27FC236}">
                <a16:creationId xmlns:a16="http://schemas.microsoft.com/office/drawing/2014/main" id="{50F41A91-0117-5741-825B-D2902F249DD3}"/>
              </a:ext>
            </a:extLst>
          </p:cNvPr>
          <p:cNvSpPr>
            <a:spLocks noGrp="1"/>
          </p:cNvSpPr>
          <p:nvPr userDrawn="1">
            <p:ph sz="half" idx="22" hasCustomPrompt="1"/>
          </p:nvPr>
        </p:nvSpPr>
        <p:spPr>
          <a:xfrm>
            <a:off x="9549744" y="4406866"/>
            <a:ext cx="1692073" cy="190811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400" b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55" name="Content Placeholder 3">
            <a:extLst>
              <a:ext uri="{FF2B5EF4-FFF2-40B4-BE49-F238E27FC236}">
                <a16:creationId xmlns:a16="http://schemas.microsoft.com/office/drawing/2014/main" id="{1A79DB83-B975-FD49-953D-06A043B2CF55}"/>
              </a:ext>
            </a:extLst>
          </p:cNvPr>
          <p:cNvSpPr>
            <a:spLocks noGrp="1"/>
          </p:cNvSpPr>
          <p:nvPr userDrawn="1">
            <p:ph sz="half" idx="23" hasCustomPrompt="1"/>
          </p:nvPr>
        </p:nvSpPr>
        <p:spPr>
          <a:xfrm>
            <a:off x="1104357" y="1791534"/>
            <a:ext cx="10137459" cy="19003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56" name="Content Placeholder 3">
            <a:extLst>
              <a:ext uri="{FF2B5EF4-FFF2-40B4-BE49-F238E27FC236}">
                <a16:creationId xmlns:a16="http://schemas.microsoft.com/office/drawing/2014/main" id="{0C9E1526-F1FF-C149-A0A7-D999889B5301}"/>
              </a:ext>
            </a:extLst>
          </p:cNvPr>
          <p:cNvSpPr>
            <a:spLocks noGrp="1"/>
          </p:cNvSpPr>
          <p:nvPr userDrawn="1">
            <p:ph sz="half" idx="24" hasCustomPrompt="1"/>
          </p:nvPr>
        </p:nvSpPr>
        <p:spPr>
          <a:xfrm>
            <a:off x="3795528" y="2426178"/>
            <a:ext cx="7466005" cy="2213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2</a:t>
            </a:r>
          </a:p>
        </p:txBody>
      </p:sp>
      <p:sp>
        <p:nvSpPr>
          <p:cNvPr id="57" name="Content Placeholder 3">
            <a:extLst>
              <a:ext uri="{FF2B5EF4-FFF2-40B4-BE49-F238E27FC236}">
                <a16:creationId xmlns:a16="http://schemas.microsoft.com/office/drawing/2014/main" id="{FAD704E4-9F0C-EA4D-A107-BFACD3C8913B}"/>
              </a:ext>
            </a:extLst>
          </p:cNvPr>
          <p:cNvSpPr>
            <a:spLocks noGrp="1"/>
          </p:cNvSpPr>
          <p:nvPr userDrawn="1">
            <p:ph sz="half" idx="25" hasCustomPrompt="1"/>
          </p:nvPr>
        </p:nvSpPr>
        <p:spPr>
          <a:xfrm>
            <a:off x="6684037" y="3156490"/>
            <a:ext cx="4557779" cy="24970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3</a:t>
            </a:r>
          </a:p>
        </p:txBody>
      </p:sp>
      <p:sp>
        <p:nvSpPr>
          <p:cNvPr id="58" name="Content Placeholder 3">
            <a:extLst>
              <a:ext uri="{FF2B5EF4-FFF2-40B4-BE49-F238E27FC236}">
                <a16:creationId xmlns:a16="http://schemas.microsoft.com/office/drawing/2014/main" id="{993BC96E-4574-AB45-9A7D-D4EFAD6D4CFE}"/>
              </a:ext>
            </a:extLst>
          </p:cNvPr>
          <p:cNvSpPr>
            <a:spLocks noGrp="1"/>
          </p:cNvSpPr>
          <p:nvPr userDrawn="1">
            <p:ph sz="half" idx="26" hasCustomPrompt="1"/>
          </p:nvPr>
        </p:nvSpPr>
        <p:spPr>
          <a:xfrm>
            <a:off x="9549744" y="3946305"/>
            <a:ext cx="1692073" cy="21132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C64011-6234-7948-9A93-47C8E3019125}"/>
              </a:ext>
            </a:extLst>
          </p:cNvPr>
          <p:cNvSpPr>
            <a:spLocks noGrp="1"/>
          </p:cNvSpPr>
          <p:nvPr userDrawn="1">
            <p:ph sz="quarter" idx="27" hasCustomPrompt="1"/>
          </p:nvPr>
        </p:nvSpPr>
        <p:spPr>
          <a:xfrm>
            <a:off x="400938" y="1791453"/>
            <a:ext cx="480383" cy="22090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Content Placeholder 9">
            <a:extLst>
              <a:ext uri="{FF2B5EF4-FFF2-40B4-BE49-F238E27FC236}">
                <a16:creationId xmlns:a16="http://schemas.microsoft.com/office/drawing/2014/main" id="{7EB39CC0-F092-8649-AA89-21CA78C01CD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68891" y="2448716"/>
            <a:ext cx="480383" cy="22090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0" name="Content Placeholder 9">
            <a:extLst>
              <a:ext uri="{FF2B5EF4-FFF2-40B4-BE49-F238E27FC236}">
                <a16:creationId xmlns:a16="http://schemas.microsoft.com/office/drawing/2014/main" id="{932048A3-54F7-534E-83E6-FB79DFCE42D5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5915294" y="3185290"/>
            <a:ext cx="480383" cy="22090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1" name="Content Placeholder 9">
            <a:extLst>
              <a:ext uri="{FF2B5EF4-FFF2-40B4-BE49-F238E27FC236}">
                <a16:creationId xmlns:a16="http://schemas.microsoft.com/office/drawing/2014/main" id="{AF665062-BC59-2B47-87BE-895DBBDD312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67166" y="3950971"/>
            <a:ext cx="480383" cy="22090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203C04E-3E88-7640-A791-B450A298F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353573"/>
            <a:ext cx="11431527" cy="903729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Sample graph layout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E9876A0C-1A09-D140-AD29-2AD49D02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9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Divider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E15E7DA-E6C3-4A20-96DF-FAE6877001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444" y="-9332"/>
            <a:ext cx="1865547" cy="1441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93E3B-76D5-F647-A4CD-BE15F68518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6223" y="1622276"/>
            <a:ext cx="9491684" cy="149952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rtl="0" fontAlgn="t">
              <a:defRPr sz="4400" b="0">
                <a:solidFill>
                  <a:srgbClr val="55545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Heading – Cover-Divider</a:t>
            </a:r>
            <a:br>
              <a:rPr lang="en-US" dirty="0"/>
            </a:br>
            <a:r>
              <a:rPr lang="en-US" dirty="0"/>
              <a:t>option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3A0E9-47ED-AF4E-8E9C-F38D6F5723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6223" y="3246996"/>
            <a:ext cx="9491684" cy="99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 b="0">
                <a:solidFill>
                  <a:srgbClr val="55545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609570" indent="0" algn="ctr">
              <a:buNone/>
              <a:defRPr sz="2667"/>
            </a:lvl2pPr>
            <a:lvl3pPr marL="1219140" indent="0" algn="ctr">
              <a:buNone/>
              <a:defRPr sz="2400"/>
            </a:lvl3pPr>
            <a:lvl4pPr marL="1828709" indent="0" algn="ctr">
              <a:buNone/>
              <a:defRPr sz="2133"/>
            </a:lvl4pPr>
            <a:lvl5pPr marL="2438278" indent="0" algn="ctr">
              <a:buNone/>
              <a:defRPr sz="2133"/>
            </a:lvl5pPr>
            <a:lvl6pPr marL="3047848" indent="0" algn="ctr">
              <a:buNone/>
              <a:defRPr sz="2133"/>
            </a:lvl6pPr>
            <a:lvl7pPr marL="3657418" indent="0" algn="ctr">
              <a:buNone/>
              <a:defRPr sz="2133"/>
            </a:lvl7pPr>
            <a:lvl8pPr marL="4266987" indent="0" algn="ctr">
              <a:buNone/>
              <a:defRPr sz="2133"/>
            </a:lvl8pPr>
            <a:lvl9pPr marL="4876557" indent="0" algn="ctr">
              <a:buNone/>
              <a:defRPr sz="2133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2CF05-D3F6-4354-8724-2A41B6E283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7213" y="4357375"/>
            <a:ext cx="3188289" cy="246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6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D9982A-A521-F143-8064-B9EA37A840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9436" y="1116707"/>
            <a:ext cx="11431525" cy="650701"/>
          </a:xfrm>
        </p:spPr>
        <p:txBody>
          <a:bodyPr>
            <a:noAutofit/>
          </a:bodyPr>
          <a:lstStyle>
            <a:lvl1pPr marL="0" indent="0">
              <a:buNone/>
              <a:defRPr sz="3200" b="0">
                <a:solidFill>
                  <a:srgbClr val="6C1D4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6" y="1767409"/>
            <a:ext cx="11431525" cy="45028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53CCE1-9EB8-C943-B11B-87D92BF43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237909"/>
            <a:ext cx="11431525" cy="878799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Single column layout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54F2133-E5F8-9A4F-903E-36ABBC1D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3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144">
          <p15:clr>
            <a:srgbClr val="FBAE40"/>
          </p15:clr>
        </p15:guide>
        <p15:guide id="6" pos="1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6" y="1257302"/>
            <a:ext cx="11431525" cy="5012975"/>
          </a:xfrm>
        </p:spPr>
        <p:txBody>
          <a:bodyPr>
            <a:normAutofit/>
          </a:bodyPr>
          <a:lstStyle>
            <a:lvl1pPr marL="285744" indent="-285744">
              <a:lnSpc>
                <a:spcPct val="110000"/>
              </a:lnSpc>
              <a:buClr>
                <a:srgbClr val="6C1D45"/>
              </a:buClr>
              <a:buFont typeface="Arial" panose="020B0604020202020204" pitchFamily="34" charset="0"/>
              <a:buChar char="•"/>
              <a:defRPr sz="2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71486" indent="-279393" defTabSz="685783">
              <a:lnSpc>
                <a:spcPct val="110000"/>
              </a:lnSpc>
              <a:buFont typeface="System Font Regular"/>
              <a:buChar char="—"/>
              <a:tabLst/>
              <a:defRPr sz="2400">
                <a:solidFill>
                  <a:srgbClr val="4A4F54"/>
                </a:solidFill>
              </a:defRPr>
            </a:lvl2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1a</a:t>
            </a:r>
          </a:p>
          <a:p>
            <a:pPr lvl="0"/>
            <a:r>
              <a:rPr lang="en-US" dirty="0"/>
              <a:t>Bullet 2</a:t>
            </a:r>
          </a:p>
          <a:p>
            <a:pPr lvl="1"/>
            <a:r>
              <a:rPr lang="en-US" dirty="0"/>
              <a:t>Bullet 2a</a:t>
            </a:r>
          </a:p>
          <a:p>
            <a:pPr lvl="0"/>
            <a:r>
              <a:rPr lang="en-US" dirty="0"/>
              <a:t>Bullet 3</a:t>
            </a:r>
          </a:p>
          <a:p>
            <a:pPr lvl="1"/>
            <a:r>
              <a:rPr lang="en-US" dirty="0"/>
              <a:t>Bullet 3a</a:t>
            </a:r>
          </a:p>
          <a:p>
            <a:pPr lvl="1"/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54F2133-E5F8-9A4F-903E-36ABBC1D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7442DB-7F66-4B4E-B752-E49B31FF47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244714"/>
            <a:ext cx="11431525" cy="878799"/>
          </a:xfrm>
        </p:spPr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n-US" dirty="0"/>
              <a:t>Single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955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4">
          <p15:clr>
            <a:srgbClr val="FBAE40"/>
          </p15:clr>
        </p15:guide>
        <p15:guide id="4" orient="horz" pos="8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883" y="1094717"/>
            <a:ext cx="5475211" cy="623969"/>
          </a:xfrm>
        </p:spPr>
        <p:txBody>
          <a:bodyPr>
            <a:noAutofit/>
          </a:bodyPr>
          <a:lstStyle>
            <a:lvl1pPr marL="0" indent="0">
              <a:buNone/>
              <a:defRPr sz="3200" b="0">
                <a:solidFill>
                  <a:srgbClr val="6C1D4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2881" y="1735715"/>
            <a:ext cx="5475211" cy="4420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83570" y="1094717"/>
            <a:ext cx="5509847" cy="623969"/>
          </a:xfrm>
        </p:spPr>
        <p:txBody>
          <a:bodyPr>
            <a:normAutofit/>
          </a:bodyPr>
          <a:lstStyle>
            <a:lvl1pPr marL="0" indent="0">
              <a:buNone/>
              <a:defRPr sz="3200" b="0">
                <a:solidFill>
                  <a:srgbClr val="6C1D4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83570" y="1735715"/>
            <a:ext cx="5509847" cy="443291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95ADE6-4096-2249-B207-9BC68938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882" y="239487"/>
            <a:ext cx="11430533" cy="838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Two column layout – option 2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CCEF0CD-3AB2-2A49-8F3A-D10A01F1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2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44">
          <p15:clr>
            <a:srgbClr val="FBAE40"/>
          </p15:clr>
        </p15:guide>
        <p15:guide id="3" orient="horz" pos="7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2881" y="1227169"/>
            <a:ext cx="5475211" cy="492861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83570" y="1240013"/>
            <a:ext cx="5509847" cy="492861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95ADE6-4096-2249-B207-9BC68938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882" y="239487"/>
            <a:ext cx="11430533" cy="838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Two column layout – option 2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CCEF0CD-3AB2-2A49-8F3A-D10A01F1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9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44">
          <p15:clr>
            <a:srgbClr val="FBAE40"/>
          </p15:clr>
        </p15:guide>
        <p15:guide id="3" orient="horz" pos="7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6616BB8-C837-EB48-963D-BF5984ECA83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9436" y="1049336"/>
            <a:ext cx="2606965" cy="712341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rgbClr val="6C1D4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2E6C52CE-D8CF-BC48-B64C-24C5E8C1C48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437" y="1776214"/>
            <a:ext cx="2606964" cy="440466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F8B0A9E-AB67-E040-A7E4-42BE5048CC8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85836" y="1049116"/>
            <a:ext cx="2606965" cy="71256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rgbClr val="6C1D4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922CDB69-90B3-C141-A0DD-99563FD892E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285837" y="1776214"/>
            <a:ext cx="2606964" cy="440466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D1FE070-BDDE-3E4A-B502-228A520C57C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32236" y="1049336"/>
            <a:ext cx="2606965" cy="71256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rgbClr val="6C1D4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10C4D166-5767-2A42-ABE6-223EC797379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232237" y="1776214"/>
            <a:ext cx="2606964" cy="440466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438798F-8E4F-2B40-8665-DA96D9FD1050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178636" y="1049336"/>
            <a:ext cx="2606965" cy="71256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rgbClr val="6C1D4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B2CF0CC4-75DF-6949-B536-D495CD656E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178637" y="1776214"/>
            <a:ext cx="2606964" cy="440466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13A22E-88F8-594F-9CC8-E589BE12F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244710"/>
            <a:ext cx="11431527" cy="79031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Four column layout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A57A97-8EDE-B94B-A642-F2197D4A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3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E5C231-4BB0-584B-BA9D-31CE518E8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91701"/>
            <a:ext cx="11431527" cy="903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Blank slide — with header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6023A-88CD-6E47-951E-4A15D8B6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1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4C2124-6EBE-0D40-B5D0-7F438001CB02}"/>
              </a:ext>
            </a:extLst>
          </p:cNvPr>
          <p:cNvSpPr/>
          <p:nvPr userDrawn="1"/>
        </p:nvSpPr>
        <p:spPr>
          <a:xfrm>
            <a:off x="339435" y="2628899"/>
            <a:ext cx="3505496" cy="3546615"/>
          </a:xfrm>
          <a:prstGeom prst="rect">
            <a:avLst/>
          </a:prstGeom>
          <a:gradFill flip="none" rotWithShape="1">
            <a:gsLst>
              <a:gs pos="55000">
                <a:srgbClr val="EDEDEE"/>
              </a:gs>
              <a:gs pos="9200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C6F479-042B-2148-AC47-9A6D13A0DF13}"/>
              </a:ext>
            </a:extLst>
          </p:cNvPr>
          <p:cNvSpPr/>
          <p:nvPr userDrawn="1"/>
        </p:nvSpPr>
        <p:spPr>
          <a:xfrm>
            <a:off x="4218431" y="2676281"/>
            <a:ext cx="3505496" cy="3546615"/>
          </a:xfrm>
          <a:prstGeom prst="rect">
            <a:avLst/>
          </a:prstGeom>
          <a:gradFill flip="none" rotWithShape="1">
            <a:gsLst>
              <a:gs pos="55000">
                <a:srgbClr val="EDEDEE"/>
              </a:gs>
              <a:gs pos="9200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CE6A6-49B7-F148-B767-6EBB786E9FE2}"/>
              </a:ext>
            </a:extLst>
          </p:cNvPr>
          <p:cNvSpPr/>
          <p:nvPr userDrawn="1"/>
        </p:nvSpPr>
        <p:spPr>
          <a:xfrm>
            <a:off x="8097425" y="2628899"/>
            <a:ext cx="3505496" cy="3546615"/>
          </a:xfrm>
          <a:prstGeom prst="rect">
            <a:avLst/>
          </a:prstGeom>
          <a:gradFill flip="none" rotWithShape="1">
            <a:gsLst>
              <a:gs pos="55000">
                <a:srgbClr val="EDEDEE"/>
              </a:gs>
              <a:gs pos="9200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371037" y="2746735"/>
            <a:ext cx="3203227" cy="490063"/>
          </a:xfrm>
        </p:spPr>
        <p:txBody>
          <a:bodyPr>
            <a:normAutofit/>
          </a:bodyPr>
          <a:lstStyle>
            <a:lvl1pPr marL="0" indent="0">
              <a:buNone/>
              <a:defRPr sz="2500" b="0" i="0">
                <a:solidFill>
                  <a:srgbClr val="6C1D4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359760" y="3371273"/>
            <a:ext cx="3203227" cy="280424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18F4A03-E152-A440-B6EA-D80C51AF03E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244378" y="2746737"/>
            <a:ext cx="3206767" cy="490063"/>
          </a:xfrm>
        </p:spPr>
        <p:txBody>
          <a:bodyPr>
            <a:normAutofit/>
          </a:bodyPr>
          <a:lstStyle>
            <a:lvl1pPr marL="0" indent="0">
              <a:buNone/>
              <a:defRPr sz="2500" b="0" i="0">
                <a:solidFill>
                  <a:srgbClr val="6C1D4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F5F88DC-740E-FB42-9893-8209DCE1605A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50034" y="3371273"/>
            <a:ext cx="3206767" cy="280424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1A5B5AC-D38C-D14C-90BE-B6E532C20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7907"/>
            <a:ext cx="11416095" cy="914400"/>
          </a:xfrm>
        </p:spPr>
        <p:txBody>
          <a:bodyPr>
            <a:normAutofit/>
          </a:bodyPr>
          <a:lstStyle>
            <a:lvl1pPr>
              <a:defRPr sz="4400"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Three column layout — option 1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D315FEEB-2888-4B45-B6D2-5F27275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9FE83A8-D484-4BD6-A11E-5264564FC83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65488" y="2746737"/>
            <a:ext cx="3238115" cy="490063"/>
          </a:xfrm>
        </p:spPr>
        <p:txBody>
          <a:bodyPr>
            <a:noAutofit/>
          </a:bodyPr>
          <a:lstStyle>
            <a:lvl1pPr marL="0" indent="0">
              <a:buNone/>
              <a:defRPr sz="2500" b="0" i="0">
                <a:solidFill>
                  <a:srgbClr val="6C1D4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AEB909C-F141-4E4F-8BD1-B89C5A09EFCC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54209" y="3371274"/>
            <a:ext cx="3238115" cy="280424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278244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numbere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10A3-D64E-4F49-8122-A055CEBF2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6523" y="353569"/>
            <a:ext cx="10504819" cy="9037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rgbClr val="4A4F54"/>
                </a:solidFill>
              </a:defRPr>
            </a:lvl1pPr>
          </a:lstStyle>
          <a:p>
            <a:r>
              <a:rPr lang="en-US" dirty="0"/>
              <a:t>Custom numbered slide — bonus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5B8AD548-A953-C647-9AB2-8DA412C54B2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9435" y="1270106"/>
            <a:ext cx="11423060" cy="508437"/>
          </a:xfrm>
        </p:spPr>
        <p:txBody>
          <a:bodyPr>
            <a:noAutofit/>
          </a:bodyPr>
          <a:lstStyle>
            <a:lvl1pPr marL="0" indent="0">
              <a:buNone/>
              <a:defRPr sz="3200" b="0" i="0">
                <a:solidFill>
                  <a:srgbClr val="6C1D4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A67F0D2E-67F8-4147-893E-6D5295818F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7900" y="1791348"/>
            <a:ext cx="11423061" cy="4377280"/>
          </a:xfrm>
        </p:spPr>
        <p:txBody>
          <a:bodyPr>
            <a:normAutofit/>
          </a:bodyPr>
          <a:lstStyle>
            <a:lvl1pPr marL="285744" indent="-285744">
              <a:lnSpc>
                <a:spcPct val="110000"/>
              </a:lnSpc>
              <a:buClr>
                <a:srgbClr val="6C1D45"/>
              </a:buClr>
              <a:buFont typeface="Arial" panose="020B0604020202020204" pitchFamily="34" charset="0"/>
              <a:buChar char="•"/>
              <a:defRPr sz="2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00C55B-EBAB-6944-B0B8-36DCF683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70F7B-9921-EF43-8760-1B77887D8D19}"/>
              </a:ext>
            </a:extLst>
          </p:cNvPr>
          <p:cNvSpPr txBox="1"/>
          <p:nvPr userDrawn="1"/>
        </p:nvSpPr>
        <p:spPr>
          <a:xfrm>
            <a:off x="235264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F76AF16-D5B3-C842-AB56-0BFB9CFD7792}"/>
              </a:ext>
            </a:extLst>
          </p:cNvPr>
          <p:cNvSpPr txBox="1">
            <a:spLocks/>
          </p:cNvSpPr>
          <p:nvPr userDrawn="1"/>
        </p:nvSpPr>
        <p:spPr>
          <a:xfrm>
            <a:off x="160339" y="229580"/>
            <a:ext cx="1222475" cy="10095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15938" indent="-2794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System Font Regular"/>
              <a:buChar char="—"/>
              <a:tabLst/>
              <a:defRPr sz="1400" kern="12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641350" indent="-125413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808038" indent="-166688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976313" indent="-168275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6500" b="0" i="0" dirty="0">
                <a:solidFill>
                  <a:srgbClr val="4A4F54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6383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>
        <p:tmplLst>
          <p:tmpl lvl="1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9D25FD-1E4B-AD47-B33E-D01936E753F4}"/>
              </a:ext>
            </a:extLst>
          </p:cNvPr>
          <p:cNvSpPr/>
          <p:nvPr userDrawn="1"/>
        </p:nvSpPr>
        <p:spPr>
          <a:xfrm rot="5400000">
            <a:off x="8593836" y="3259836"/>
            <a:ext cx="6858000" cy="338328"/>
          </a:xfrm>
          <a:prstGeom prst="rect">
            <a:avLst/>
          </a:prstGeom>
          <a:gradFill flip="none" rotWithShape="1">
            <a:gsLst>
              <a:gs pos="100000">
                <a:srgbClr val="6C1D45"/>
              </a:gs>
              <a:gs pos="10000">
                <a:srgbClr val="D22630"/>
              </a:gs>
            </a:gsLst>
            <a:lin ang="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61E31-39FF-8C4D-8819-DA1E2784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6" y="235319"/>
            <a:ext cx="11357264" cy="945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1705-FB4C-5D42-88EB-7855E423A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438" y="1338944"/>
            <a:ext cx="11357263" cy="482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F3B5C1E-EF94-7649-B080-EF82087C5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7761" y="6270275"/>
            <a:ext cx="2743200" cy="365760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17482-8F82-C843-8E39-369FCD6FE23F}"/>
              </a:ext>
            </a:extLst>
          </p:cNvPr>
          <p:cNvSpPr txBox="1"/>
          <p:nvPr userDrawn="1"/>
        </p:nvSpPr>
        <p:spPr>
          <a:xfrm>
            <a:off x="235264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</p:spTree>
    <p:extLst>
      <p:ext uri="{BB962C8B-B14F-4D97-AF65-F5344CB8AC3E}">
        <p14:creationId xmlns:p14="http://schemas.microsoft.com/office/powerpoint/2010/main" val="160144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4A4F54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4A4F54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15926" indent="-279393" algn="l" defTabSz="914377" rtl="0" eaLnBrk="1" latinLnBrk="0" hangingPunct="1">
        <a:lnSpc>
          <a:spcPct val="110000"/>
        </a:lnSpc>
        <a:spcBef>
          <a:spcPts val="500"/>
        </a:spcBef>
        <a:buFont typeface="System Font Regular"/>
        <a:buChar char="—"/>
        <a:tabLst/>
        <a:defRPr sz="2400" kern="1200">
          <a:solidFill>
            <a:srgbClr val="4A4F54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696896" indent="-180970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rgbClr val="4A4F54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920728" indent="-223833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rgbClr val="4A4F54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142971" indent="-222245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rgbClr val="4A4F54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144">
          <p15:clr>
            <a:srgbClr val="F26B43"/>
          </p15:clr>
        </p15:guide>
        <p15:guide id="5" orient="horz" pos="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C9E454E-F0B7-4FDE-9F73-146579940B70}"/>
              </a:ext>
            </a:extLst>
          </p:cNvPr>
          <p:cNvSpPr/>
          <p:nvPr/>
        </p:nvSpPr>
        <p:spPr>
          <a:xfrm>
            <a:off x="2938773" y="1818980"/>
            <a:ext cx="1729274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HSM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3A237C-306B-41D8-BC8F-BBEED8DC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HSM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?</a:t>
            </a:r>
            <a:br>
              <a:rPr lang="de-DE" dirty="0"/>
            </a:br>
            <a:r>
              <a:rPr lang="de-DE" sz="2700" dirty="0" err="1"/>
              <a:t>With</a:t>
            </a:r>
            <a:r>
              <a:rPr lang="de-DE" sz="2700" dirty="0"/>
              <a:t> </a:t>
            </a:r>
            <a:r>
              <a:rPr lang="de-DE" sz="2700" dirty="0" err="1"/>
              <a:t>the</a:t>
            </a:r>
            <a:r>
              <a:rPr lang="de-DE" sz="2700" dirty="0"/>
              <a:t> Axway API-Gateway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CE7212-39EA-42F4-BF63-2BAFB7AD2FA7}"/>
              </a:ext>
            </a:extLst>
          </p:cNvPr>
          <p:cNvSpPr/>
          <p:nvPr/>
        </p:nvSpPr>
        <p:spPr>
          <a:xfrm>
            <a:off x="923731" y="2683716"/>
            <a:ext cx="4170783" cy="317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rgbClr val="C00000"/>
                </a:solidFill>
              </a:rPr>
              <a:t>API-Gateway (JVM)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F2B06D-8306-475C-8CE9-4D7DD01324A0}"/>
              </a:ext>
            </a:extLst>
          </p:cNvPr>
          <p:cNvSpPr txBox="1"/>
          <p:nvPr/>
        </p:nvSpPr>
        <p:spPr>
          <a:xfrm>
            <a:off x="1013556" y="3917808"/>
            <a:ext cx="1654999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conf/</a:t>
            </a:r>
            <a:r>
              <a:rPr lang="en-US" sz="1200" dirty="0" err="1"/>
              <a:t>realms.json</a:t>
            </a:r>
            <a:endParaRPr lang="en-US" sz="1200" dirty="0"/>
          </a:p>
          <a:p>
            <a:r>
              <a:rPr lang="en-US" sz="1200" dirty="0"/>
              <a:t>Certificate-Aliases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0F37D6B-FD26-4268-8580-31FAB4A901CF}"/>
              </a:ext>
            </a:extLst>
          </p:cNvPr>
          <p:cNvSpPr/>
          <p:nvPr/>
        </p:nvSpPr>
        <p:spPr>
          <a:xfrm>
            <a:off x="2938773" y="3723820"/>
            <a:ext cx="1729274" cy="120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Engines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44B16D2-D6E9-4942-A282-87023625B2D1}"/>
              </a:ext>
            </a:extLst>
          </p:cNvPr>
          <p:cNvSpPr txBox="1"/>
          <p:nvPr/>
        </p:nvSpPr>
        <p:spPr>
          <a:xfrm>
            <a:off x="2975724" y="2842958"/>
            <a:ext cx="1654999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conf</a:t>
            </a:r>
            <a:r>
              <a:rPr lang="de-DE" sz="1200" dirty="0"/>
              <a:t>/</a:t>
            </a:r>
            <a:r>
              <a:rPr lang="de-DE" sz="1200" dirty="0" err="1"/>
              <a:t>providers.json</a:t>
            </a:r>
            <a:r>
              <a:rPr lang="de-DE" sz="1200" dirty="0"/>
              <a:t>:</a:t>
            </a:r>
            <a:br>
              <a:rPr lang="de-DE" sz="1200" dirty="0"/>
            </a:br>
            <a:r>
              <a:rPr lang="de-DE" sz="1200" dirty="0"/>
              <a:t>lib/libCryptoki2_64.so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3DEC26D-B729-4EF4-8AFF-4029182390AE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flipV="1">
            <a:off x="3800216" y="3304623"/>
            <a:ext cx="3008" cy="730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0D63105-F6EF-45C0-931D-BEC98123F9B2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>
            <a:off x="2668555" y="4148641"/>
            <a:ext cx="378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800DC62-CE0B-4054-A1A4-489A62AB1C33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3803224" y="2341495"/>
            <a:ext cx="186" cy="501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3DD66B5-8C2A-4590-A753-66F656E3CC82}"/>
              </a:ext>
            </a:extLst>
          </p:cNvPr>
          <p:cNvSpPr txBox="1"/>
          <p:nvPr/>
        </p:nvSpPr>
        <p:spPr>
          <a:xfrm>
            <a:off x="2823324" y="5151902"/>
            <a:ext cx="1960171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CertStore</a:t>
            </a:r>
            <a:endParaRPr lang="de-DE" sz="1200" dirty="0"/>
          </a:p>
          <a:p>
            <a:r>
              <a:rPr lang="de-DE" sz="1200" dirty="0" err="1"/>
              <a:t>getPrivateKey</a:t>
            </a:r>
            <a:r>
              <a:rPr lang="de-DE" sz="1200" dirty="0"/>
              <a:t>(</a:t>
            </a:r>
            <a:r>
              <a:rPr lang="de-DE" sz="1200" dirty="0" err="1"/>
              <a:t>engine</a:t>
            </a:r>
            <a:r>
              <a:rPr lang="de-DE" sz="1200" dirty="0"/>
              <a:t>, </a:t>
            </a:r>
            <a:r>
              <a:rPr lang="de-DE" sz="1200" dirty="0" err="1"/>
              <a:t>keyId</a:t>
            </a:r>
            <a:r>
              <a:rPr lang="de-DE" sz="1200" dirty="0"/>
              <a:t>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43BCC03-4C3D-4E64-A0EF-110DA14B75F1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3803410" y="4925703"/>
            <a:ext cx="0" cy="22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B27076AF-B78F-4A94-AD02-2DAF76E2C218}"/>
              </a:ext>
            </a:extLst>
          </p:cNvPr>
          <p:cNvSpPr/>
          <p:nvPr/>
        </p:nvSpPr>
        <p:spPr>
          <a:xfrm>
            <a:off x="3047189" y="4035542"/>
            <a:ext cx="1506053" cy="22619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accent1"/>
                </a:solidFill>
              </a:rPr>
              <a:t>vpkcs11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4DA24B7-37F1-49E7-B146-88051D29A7AD}"/>
              </a:ext>
            </a:extLst>
          </p:cNvPr>
          <p:cNvSpPr/>
          <p:nvPr/>
        </p:nvSpPr>
        <p:spPr>
          <a:xfrm>
            <a:off x="3047189" y="4318931"/>
            <a:ext cx="1506053" cy="22619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accent1"/>
                </a:solidFill>
              </a:rPr>
              <a:t>vcoreng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1575030-1969-41AC-B4E9-B17BE7299706}"/>
              </a:ext>
            </a:extLst>
          </p:cNvPr>
          <p:cNvSpPr/>
          <p:nvPr/>
        </p:nvSpPr>
        <p:spPr>
          <a:xfrm>
            <a:off x="3047189" y="4602320"/>
            <a:ext cx="1506053" cy="22619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accent1"/>
                </a:solidFill>
              </a:rPr>
              <a:t>.... (</a:t>
            </a:r>
            <a:r>
              <a:rPr lang="de-DE" sz="1200" dirty="0" err="1">
                <a:solidFill>
                  <a:schemeClr val="accent1"/>
                </a:solidFill>
              </a:rPr>
              <a:t>maybe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custom</a:t>
            </a:r>
            <a:r>
              <a:rPr lang="de-DE" sz="1200" dirty="0">
                <a:solidFill>
                  <a:schemeClr val="accent1"/>
                </a:solidFill>
              </a:rPr>
              <a:t>)</a:t>
            </a:r>
            <a:endParaRPr lang="en-US" sz="1200" dirty="0">
              <a:solidFill>
                <a:schemeClr val="accent1"/>
              </a:solidFill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059F8BA8-51F5-43F5-A7CB-36E86F9AFD14}"/>
              </a:ext>
            </a:extLst>
          </p:cNvPr>
          <p:cNvGrpSpPr/>
          <p:nvPr/>
        </p:nvGrpSpPr>
        <p:grpSpPr>
          <a:xfrm>
            <a:off x="6096000" y="3993117"/>
            <a:ext cx="4427060" cy="2673182"/>
            <a:chOff x="5757469" y="2940385"/>
            <a:chExt cx="4427060" cy="2673182"/>
          </a:xfrm>
        </p:grpSpPr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EB4F1800-979F-463D-8BA8-09A9FF246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7469" y="2940385"/>
              <a:ext cx="4427060" cy="2673182"/>
            </a:xfrm>
            <a:prstGeom prst="rect">
              <a:avLst/>
            </a:prstGeom>
          </p:spPr>
        </p:pic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B21A65E-BF51-4435-B545-A7FC3D6A0C0C}"/>
                </a:ext>
              </a:extLst>
            </p:cNvPr>
            <p:cNvSpPr txBox="1"/>
            <p:nvPr/>
          </p:nvSpPr>
          <p:spPr>
            <a:xfrm>
              <a:off x="6722572" y="4794145"/>
              <a:ext cx="1799373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1"/>
                  </a:solidFill>
                </a:rPr>
                <a:t>Engine: vkpcs11</a:t>
              </a:r>
              <a:br>
                <a:rPr lang="de-DE" sz="1400" dirty="0">
                  <a:solidFill>
                    <a:schemeClr val="accent1"/>
                  </a:solidFill>
                </a:rPr>
              </a:br>
              <a:r>
                <a:rPr lang="de-DE" sz="1200" dirty="0">
                  <a:solidFill>
                    <a:schemeClr val="accent1"/>
                  </a:solidFill>
                </a:rPr>
                <a:t>(</a:t>
              </a:r>
              <a:r>
                <a:rPr lang="de-DE" sz="1200" dirty="0" err="1">
                  <a:solidFill>
                    <a:schemeClr val="accent1"/>
                  </a:solidFill>
                </a:rPr>
                <a:t>Cert</a:t>
              </a:r>
              <a:r>
                <a:rPr lang="de-DE" sz="1200" dirty="0">
                  <a:solidFill>
                    <a:schemeClr val="accent1"/>
                  </a:solidFill>
                </a:rPr>
                <a:t>.-</a:t>
              </a:r>
              <a:r>
                <a:rPr lang="de-DE" sz="1200" dirty="0" err="1">
                  <a:solidFill>
                    <a:schemeClr val="accent1"/>
                  </a:solidFill>
                </a:rPr>
                <a:t>Realm</a:t>
              </a:r>
              <a:r>
                <a:rPr lang="de-DE" sz="1200" dirty="0">
                  <a:solidFill>
                    <a:schemeClr val="accent1"/>
                  </a:solidFill>
                </a:rPr>
                <a:t> </a:t>
              </a:r>
              <a:r>
                <a:rPr lang="de-DE" sz="1200" dirty="0" err="1">
                  <a:solidFill>
                    <a:schemeClr val="accent1"/>
                  </a:solidFill>
                </a:rPr>
                <a:t>is</a:t>
              </a:r>
              <a:r>
                <a:rPr lang="de-DE" sz="1200" dirty="0">
                  <a:solidFill>
                    <a:schemeClr val="accent1"/>
                  </a:solidFill>
                </a:rPr>
                <a:t> </a:t>
              </a:r>
              <a:r>
                <a:rPr lang="de-DE" sz="1200" dirty="0" err="1">
                  <a:solidFill>
                    <a:schemeClr val="accent1"/>
                  </a:solidFill>
                </a:rPr>
                <a:t>the</a:t>
              </a:r>
              <a:r>
                <a:rPr lang="de-DE" sz="1200" dirty="0">
                  <a:solidFill>
                    <a:schemeClr val="accent1"/>
                  </a:solidFill>
                </a:rPr>
                <a:t> </a:t>
              </a:r>
              <a:r>
                <a:rPr lang="de-DE" sz="1200" dirty="0" err="1">
                  <a:solidFill>
                    <a:schemeClr val="accent1"/>
                  </a:solidFill>
                </a:rPr>
                <a:t>keyId</a:t>
              </a:r>
              <a:r>
                <a:rPr lang="de-DE" sz="1200" dirty="0">
                  <a:solidFill>
                    <a:schemeClr val="accent1"/>
                  </a:solidFill>
                </a:rPr>
                <a:t>)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F747076F-FDE5-4402-813C-B9E8AEC639B3}"/>
                </a:ext>
              </a:extLst>
            </p:cNvPr>
            <p:cNvSpPr txBox="1"/>
            <p:nvPr/>
          </p:nvSpPr>
          <p:spPr>
            <a:xfrm>
              <a:off x="6722573" y="4089729"/>
              <a:ext cx="17280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1"/>
                  </a:solidFill>
                </a:rPr>
                <a:t>Engine: </a:t>
              </a:r>
              <a:r>
                <a:rPr lang="de-DE" sz="1400" dirty="0" err="1">
                  <a:solidFill>
                    <a:schemeClr val="accent1"/>
                  </a:solidFill>
                </a:rPr>
                <a:t>AnyEngine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Geschweifte Klammer rechts 39">
              <a:extLst>
                <a:ext uri="{FF2B5EF4-FFF2-40B4-BE49-F238E27FC236}">
                  <a16:creationId xmlns:a16="http://schemas.microsoft.com/office/drawing/2014/main" id="{565B8AA4-D379-4806-A71E-4EBE5B3037FE}"/>
                </a:ext>
              </a:extLst>
            </p:cNvPr>
            <p:cNvSpPr/>
            <p:nvPr/>
          </p:nvSpPr>
          <p:spPr>
            <a:xfrm>
              <a:off x="8641080" y="4148640"/>
              <a:ext cx="155448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AB3581D-D469-44E1-8308-B37F520BB621}"/>
                </a:ext>
              </a:extLst>
            </p:cNvPr>
            <p:cNvSpPr txBox="1"/>
            <p:nvPr/>
          </p:nvSpPr>
          <p:spPr>
            <a:xfrm>
              <a:off x="8796528" y="4448431"/>
              <a:ext cx="1103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1"/>
                  </a:solidFill>
                </a:rPr>
                <a:t>Same Code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C8E4E75-A9D0-4A6B-86BC-A836CDDB02E7}"/>
                </a:ext>
              </a:extLst>
            </p:cNvPr>
            <p:cNvSpPr txBox="1"/>
            <p:nvPr/>
          </p:nvSpPr>
          <p:spPr>
            <a:xfrm>
              <a:off x="6758254" y="3270307"/>
              <a:ext cx="32696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1"/>
                  </a:solidFill>
                </a:rPr>
                <a:t>Not </a:t>
              </a:r>
              <a:r>
                <a:rPr lang="de-DE" sz="1400" dirty="0" err="1">
                  <a:solidFill>
                    <a:schemeClr val="accent1"/>
                  </a:solidFill>
                </a:rPr>
                <a:t>engine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based</a:t>
              </a:r>
              <a:r>
                <a:rPr lang="de-DE" sz="1400" dirty="0">
                  <a:solidFill>
                    <a:schemeClr val="accent1"/>
                  </a:solidFill>
                </a:rPr>
                <a:t> – Just a </a:t>
              </a:r>
              <a:r>
                <a:rPr lang="de-DE" sz="1400" dirty="0" err="1">
                  <a:solidFill>
                    <a:schemeClr val="accent1"/>
                  </a:solidFill>
                </a:rPr>
                <a:t>local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keystore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4" name="Pfeil: nach links 43">
            <a:extLst>
              <a:ext uri="{FF2B5EF4-FFF2-40B4-BE49-F238E27FC236}">
                <a16:creationId xmlns:a16="http://schemas.microsoft.com/office/drawing/2014/main" id="{774C0ADD-A236-448A-9AF0-0E00FA850872}"/>
              </a:ext>
            </a:extLst>
          </p:cNvPr>
          <p:cNvSpPr/>
          <p:nvPr/>
        </p:nvSpPr>
        <p:spPr>
          <a:xfrm>
            <a:off x="5249962" y="5142461"/>
            <a:ext cx="630796" cy="5747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prechblase: rechteckig 44">
            <a:extLst>
              <a:ext uri="{FF2B5EF4-FFF2-40B4-BE49-F238E27FC236}">
                <a16:creationId xmlns:a16="http://schemas.microsoft.com/office/drawing/2014/main" id="{C414BD80-F226-45C3-99DE-4D9AF41AD1A0}"/>
              </a:ext>
            </a:extLst>
          </p:cNvPr>
          <p:cNvSpPr/>
          <p:nvPr/>
        </p:nvSpPr>
        <p:spPr>
          <a:xfrm>
            <a:off x="5249962" y="2839458"/>
            <a:ext cx="1789806" cy="765483"/>
          </a:xfrm>
          <a:prstGeom prst="wedgeRectCallout">
            <a:avLst>
              <a:gd name="adj1" fmla="val -97467"/>
              <a:gd name="adj2" fmla="val 1271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configured</a:t>
            </a:r>
            <a:r>
              <a:rPr lang="de-DE" sz="1200" dirty="0"/>
              <a:t> </a:t>
            </a:r>
            <a:r>
              <a:rPr lang="de-DE" sz="1200" dirty="0" err="1"/>
              <a:t>provider</a:t>
            </a:r>
            <a:r>
              <a:rPr lang="de-DE" sz="1200" dirty="0"/>
              <a:t>, will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initialized</a:t>
            </a:r>
            <a:r>
              <a:rPr lang="de-DE" sz="1200" dirty="0"/>
              <a:t> on API-Gateway </a:t>
            </a:r>
            <a:r>
              <a:rPr lang="de-DE" sz="1200" dirty="0" err="1"/>
              <a:t>startup</a:t>
            </a:r>
            <a:r>
              <a:rPr lang="de-DE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451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C9E454E-F0B7-4FDE-9F73-146579940B70}"/>
              </a:ext>
            </a:extLst>
          </p:cNvPr>
          <p:cNvSpPr/>
          <p:nvPr/>
        </p:nvSpPr>
        <p:spPr>
          <a:xfrm>
            <a:off x="2938773" y="1818980"/>
            <a:ext cx="1729274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HSM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3A237C-306B-41D8-BC8F-BBEED8DC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fails</a:t>
            </a:r>
            <a:br>
              <a:rPr lang="de-DE" dirty="0"/>
            </a:br>
            <a:r>
              <a:rPr lang="de-DE" sz="2700" dirty="0" err="1"/>
              <a:t>When</a:t>
            </a:r>
            <a:r>
              <a:rPr lang="de-DE" sz="2700" dirty="0"/>
              <a:t> </a:t>
            </a:r>
            <a:r>
              <a:rPr lang="de-DE" sz="2700" dirty="0" err="1"/>
              <a:t>using</a:t>
            </a:r>
            <a:r>
              <a:rPr lang="de-DE" sz="2700" dirty="0"/>
              <a:t> IBM-MQ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CE7212-39EA-42F4-BF63-2BAFB7AD2FA7}"/>
              </a:ext>
            </a:extLst>
          </p:cNvPr>
          <p:cNvSpPr/>
          <p:nvPr/>
        </p:nvSpPr>
        <p:spPr>
          <a:xfrm>
            <a:off x="923731" y="2683716"/>
            <a:ext cx="10534075" cy="317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rgbClr val="C00000"/>
                </a:solidFill>
              </a:rPr>
              <a:t>API-Gateway (JVM)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F2B06D-8306-475C-8CE9-4D7DD01324A0}"/>
              </a:ext>
            </a:extLst>
          </p:cNvPr>
          <p:cNvSpPr txBox="1"/>
          <p:nvPr/>
        </p:nvSpPr>
        <p:spPr>
          <a:xfrm>
            <a:off x="1013556" y="3917808"/>
            <a:ext cx="1654999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conf/</a:t>
            </a:r>
            <a:r>
              <a:rPr lang="en-US" sz="1200" dirty="0" err="1"/>
              <a:t>realms.json</a:t>
            </a:r>
            <a:endParaRPr lang="en-US" sz="1200" dirty="0"/>
          </a:p>
          <a:p>
            <a:r>
              <a:rPr lang="en-US" sz="1200" dirty="0"/>
              <a:t>Certificate-Aliases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0F37D6B-FD26-4268-8580-31FAB4A901CF}"/>
              </a:ext>
            </a:extLst>
          </p:cNvPr>
          <p:cNvSpPr/>
          <p:nvPr/>
        </p:nvSpPr>
        <p:spPr>
          <a:xfrm>
            <a:off x="2938773" y="3723820"/>
            <a:ext cx="1729274" cy="120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Engines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44B16D2-D6E9-4942-A282-87023625B2D1}"/>
              </a:ext>
            </a:extLst>
          </p:cNvPr>
          <p:cNvSpPr txBox="1"/>
          <p:nvPr/>
        </p:nvSpPr>
        <p:spPr>
          <a:xfrm>
            <a:off x="2975724" y="2842958"/>
            <a:ext cx="1654999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conf</a:t>
            </a:r>
            <a:r>
              <a:rPr lang="de-DE" sz="1200" dirty="0"/>
              <a:t>/</a:t>
            </a:r>
            <a:r>
              <a:rPr lang="de-DE" sz="1200" dirty="0" err="1"/>
              <a:t>providers.json</a:t>
            </a:r>
            <a:r>
              <a:rPr lang="de-DE" sz="1200" dirty="0"/>
              <a:t>:</a:t>
            </a:r>
            <a:br>
              <a:rPr lang="de-DE" sz="1200" dirty="0"/>
            </a:br>
            <a:r>
              <a:rPr lang="de-DE" sz="1200" dirty="0"/>
              <a:t>lib/libCryptoki2_64.so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3DEC26D-B729-4EF4-8AFF-4029182390AE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flipV="1">
            <a:off x="3800216" y="3304623"/>
            <a:ext cx="3008" cy="730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0D63105-F6EF-45C0-931D-BEC98123F9B2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>
            <a:off x="2668555" y="4148641"/>
            <a:ext cx="378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800DC62-CE0B-4054-A1A4-489A62AB1C33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3803224" y="2341495"/>
            <a:ext cx="186" cy="501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3DD66B5-8C2A-4590-A753-66F656E3CC82}"/>
              </a:ext>
            </a:extLst>
          </p:cNvPr>
          <p:cNvSpPr txBox="1"/>
          <p:nvPr/>
        </p:nvSpPr>
        <p:spPr>
          <a:xfrm>
            <a:off x="2823324" y="5151902"/>
            <a:ext cx="1960171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CertStore</a:t>
            </a:r>
            <a:endParaRPr lang="de-DE" sz="1200" dirty="0"/>
          </a:p>
          <a:p>
            <a:r>
              <a:rPr lang="de-DE" sz="1200" dirty="0" err="1"/>
              <a:t>getPrivateKey</a:t>
            </a:r>
            <a:r>
              <a:rPr lang="de-DE" sz="1200" dirty="0"/>
              <a:t>(</a:t>
            </a:r>
            <a:r>
              <a:rPr lang="de-DE" sz="1200" dirty="0" err="1"/>
              <a:t>engine</a:t>
            </a:r>
            <a:r>
              <a:rPr lang="de-DE" sz="1200" dirty="0"/>
              <a:t>, </a:t>
            </a:r>
            <a:r>
              <a:rPr lang="de-DE" sz="1200" dirty="0" err="1"/>
              <a:t>keyId</a:t>
            </a:r>
            <a:r>
              <a:rPr lang="de-DE" sz="1200" dirty="0"/>
              <a:t>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43BCC03-4C3D-4E64-A0EF-110DA14B75F1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3803410" y="4925703"/>
            <a:ext cx="0" cy="22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B27076AF-B78F-4A94-AD02-2DAF76E2C218}"/>
              </a:ext>
            </a:extLst>
          </p:cNvPr>
          <p:cNvSpPr/>
          <p:nvPr/>
        </p:nvSpPr>
        <p:spPr>
          <a:xfrm>
            <a:off x="3047189" y="4035542"/>
            <a:ext cx="1506053" cy="22619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accent1"/>
                </a:solidFill>
              </a:rPr>
              <a:t>vpkcs11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4DA24B7-37F1-49E7-B146-88051D29A7AD}"/>
              </a:ext>
            </a:extLst>
          </p:cNvPr>
          <p:cNvSpPr/>
          <p:nvPr/>
        </p:nvSpPr>
        <p:spPr>
          <a:xfrm>
            <a:off x="3047189" y="4318931"/>
            <a:ext cx="1506053" cy="22619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accent1"/>
                </a:solidFill>
              </a:rPr>
              <a:t>vcoreng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1575030-1969-41AC-B4E9-B17BE7299706}"/>
              </a:ext>
            </a:extLst>
          </p:cNvPr>
          <p:cNvSpPr/>
          <p:nvPr/>
        </p:nvSpPr>
        <p:spPr>
          <a:xfrm>
            <a:off x="3047189" y="4602320"/>
            <a:ext cx="1506053" cy="22619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accent1"/>
                </a:solidFill>
              </a:rPr>
              <a:t>.... (</a:t>
            </a:r>
            <a:r>
              <a:rPr lang="de-DE" sz="1200" dirty="0" err="1">
                <a:solidFill>
                  <a:schemeClr val="accent1"/>
                </a:solidFill>
              </a:rPr>
              <a:t>maybe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custom</a:t>
            </a:r>
            <a:r>
              <a:rPr lang="de-DE" sz="1200" dirty="0">
                <a:solidFill>
                  <a:schemeClr val="accent1"/>
                </a:solidFill>
              </a:rPr>
              <a:t>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0524D28-1E8A-40A1-AF55-1D3B06A7EE68}"/>
              </a:ext>
            </a:extLst>
          </p:cNvPr>
          <p:cNvSpPr txBox="1"/>
          <p:nvPr/>
        </p:nvSpPr>
        <p:spPr>
          <a:xfrm>
            <a:off x="5492166" y="2842958"/>
            <a:ext cx="5820464" cy="4001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java.security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security.provider.11=sun.security.pkcs11.SunPKCS11 ..security/pkcs11.cfg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BF3D6EB-CBFB-47E2-A22A-69114CADD770}"/>
              </a:ext>
            </a:extLst>
          </p:cNvPr>
          <p:cNvSpPr txBox="1"/>
          <p:nvPr/>
        </p:nvSpPr>
        <p:spPr>
          <a:xfrm>
            <a:off x="5492166" y="3713615"/>
            <a:ext cx="5820464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pkcs11.cfg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1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myhsmcfg</a:t>
            </a:r>
            <a:endParaRPr lang="en-US" sz="1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slotListIndex</a:t>
            </a:r>
            <a:r>
              <a:rPr lang="en-US" sz="1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= My HSM device</a:t>
            </a:r>
          </a:p>
          <a:p>
            <a:r>
              <a:rPr lang="en-US" sz="1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library = lib/libCryptoki2_64.so</a:t>
            </a:r>
          </a:p>
          <a:p>
            <a:r>
              <a:rPr lang="en-US" sz="1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attributes(*,CKO_PRIVATE_KEY,*) = {</a:t>
            </a:r>
          </a:p>
          <a:p>
            <a:r>
              <a:rPr lang="en-US" sz="1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CKA_PRIVATE = true</a:t>
            </a:r>
          </a:p>
          <a:p>
            <a:r>
              <a:rPr lang="en-US" sz="1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CKA_TOKEN = true</a:t>
            </a:r>
          </a:p>
          <a:p>
            <a:r>
              <a:rPr lang="en-US" sz="1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BC65A27-9087-49AF-B076-BF60050B5A5A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8402398" y="3243068"/>
            <a:ext cx="0" cy="47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EB28FF5B-9D5F-437C-B92B-2882257C201B}"/>
              </a:ext>
            </a:extLst>
          </p:cNvPr>
          <p:cNvSpPr/>
          <p:nvPr/>
        </p:nvSpPr>
        <p:spPr>
          <a:xfrm>
            <a:off x="4783495" y="5541288"/>
            <a:ext cx="1960170" cy="893809"/>
          </a:xfrm>
          <a:prstGeom prst="wedgeRectCallout">
            <a:avLst>
              <a:gd name="adj1" fmla="val -64782"/>
              <a:gd name="adj2" fmla="val -19773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Both PKCS#12 </a:t>
            </a:r>
            <a:r>
              <a:rPr lang="de-DE" sz="1200" dirty="0" err="1"/>
              <a:t>providers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initializing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same </a:t>
            </a:r>
            <a:r>
              <a:rPr lang="de-DE" sz="1200" dirty="0" err="1"/>
              <a:t>connection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same HSM.</a:t>
            </a:r>
            <a:endParaRPr lang="en-US" sz="1200" dirty="0"/>
          </a:p>
        </p:txBody>
      </p:sp>
      <p:sp>
        <p:nvSpPr>
          <p:cNvPr id="32" name="Sprechblase: rechteckig 31">
            <a:extLst>
              <a:ext uri="{FF2B5EF4-FFF2-40B4-BE49-F238E27FC236}">
                <a16:creationId xmlns:a16="http://schemas.microsoft.com/office/drawing/2014/main" id="{74A5E9EC-3E2C-46F0-B199-3017E5852551}"/>
              </a:ext>
            </a:extLst>
          </p:cNvPr>
          <p:cNvSpPr/>
          <p:nvPr/>
        </p:nvSpPr>
        <p:spPr>
          <a:xfrm>
            <a:off x="4783494" y="5541288"/>
            <a:ext cx="2068489" cy="893809"/>
          </a:xfrm>
          <a:prstGeom prst="wedgeRectCallout">
            <a:avLst>
              <a:gd name="adj1" fmla="val 27088"/>
              <a:gd name="adj2" fmla="val -9438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Both PKCS#11 </a:t>
            </a:r>
            <a:r>
              <a:rPr lang="de-DE" sz="1200" dirty="0" err="1"/>
              <a:t>providers</a:t>
            </a:r>
            <a:r>
              <a:rPr lang="de-DE" sz="1200" dirty="0"/>
              <a:t> (Axway &amp; IBM)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initializing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same </a:t>
            </a:r>
            <a:r>
              <a:rPr lang="de-DE" sz="1200" dirty="0" err="1"/>
              <a:t>connection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same HSM.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184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38C010-513D-4FA6-9A65-18B6449FFB4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The API-Gateway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engines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different </a:t>
            </a:r>
            <a:r>
              <a:rPr lang="de-DE" dirty="0" err="1"/>
              <a:t>providers</a:t>
            </a:r>
            <a:endParaRPr lang="de-DE" dirty="0"/>
          </a:p>
          <a:p>
            <a:pPr lvl="1"/>
            <a:r>
              <a:rPr lang="de-DE" sz="2000" dirty="0"/>
              <a:t>The </a:t>
            </a:r>
            <a:r>
              <a:rPr lang="de-DE" sz="2000" dirty="0" err="1"/>
              <a:t>engine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HSM-Communication </a:t>
            </a:r>
            <a:r>
              <a:rPr lang="de-DE" sz="2000" dirty="0" err="1"/>
              <a:t>is</a:t>
            </a:r>
            <a:r>
              <a:rPr lang="de-DE" sz="2000" dirty="0"/>
              <a:t>: „vpkcs11“</a:t>
            </a:r>
          </a:p>
          <a:p>
            <a:pPr lvl="1"/>
            <a:r>
              <a:rPr lang="de-DE" sz="2000" dirty="0"/>
              <a:t>Providers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configured</a:t>
            </a:r>
            <a:r>
              <a:rPr lang="de-DE" sz="2000" dirty="0"/>
              <a:t> in </a:t>
            </a:r>
            <a:r>
              <a:rPr lang="de-DE" sz="2000" dirty="0" err="1"/>
              <a:t>providers.json</a:t>
            </a:r>
            <a:endParaRPr lang="de-DE" sz="2000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support IBM-MQ </a:t>
            </a:r>
            <a:r>
              <a:rPr lang="de-DE" dirty="0" err="1"/>
              <a:t>with</a:t>
            </a:r>
            <a:r>
              <a:rPr lang="de-DE" dirty="0"/>
              <a:t> AMS </a:t>
            </a:r>
            <a:r>
              <a:rPr lang="de-DE" dirty="0" err="1"/>
              <a:t>the</a:t>
            </a:r>
            <a:r>
              <a:rPr lang="de-DE" dirty="0"/>
              <a:t> PKCS#11 </a:t>
            </a:r>
            <a:r>
              <a:rPr lang="de-DE" dirty="0" err="1"/>
              <a:t>provider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registered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Engine </a:t>
            </a:r>
            <a:r>
              <a:rPr lang="de-DE" dirty="0" err="1"/>
              <a:t>as</a:t>
            </a:r>
            <a:r>
              <a:rPr lang="de-DE" dirty="0"/>
              <a:t> IBM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expecting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Ultimately this step should not be necessary</a:t>
            </a:r>
            <a:r>
              <a:rPr lang="en-US" sz="2000" dirty="0"/>
              <a:t> as the PKCS#11 Provider already exists, based on the engine configuration</a:t>
            </a:r>
            <a:br>
              <a:rPr lang="en-US" dirty="0"/>
            </a:br>
            <a:r>
              <a:rPr lang="en-US" sz="1200" b="0" i="0" u="none" strike="noStrike" baseline="0" dirty="0">
                <a:latin typeface="CourierNewPSMT"/>
              </a:rPr>
              <a:t>security.provider.11=sun.security.pkcs11.SunPKCS11 ${</a:t>
            </a:r>
            <a:r>
              <a:rPr lang="en-US" sz="1200" b="0" i="0" u="none" strike="noStrike" baseline="0" dirty="0" err="1">
                <a:latin typeface="CourierNewPSMT"/>
              </a:rPr>
              <a:t>java.home</a:t>
            </a:r>
            <a:r>
              <a:rPr lang="en-US" sz="1200" b="0" i="0" u="none" strike="noStrike" baseline="0" dirty="0">
                <a:latin typeface="CourierNewPSMT"/>
              </a:rPr>
              <a:t>}/lib/security/pkcs11.cfg</a:t>
            </a:r>
          </a:p>
          <a:p>
            <a:pPr lvl="1"/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when</a:t>
            </a:r>
            <a:r>
              <a:rPr lang="de-DE" sz="2000" dirty="0"/>
              <a:t> </a:t>
            </a:r>
            <a:r>
              <a:rPr lang="de-DE" sz="2000" dirty="0" err="1"/>
              <a:t>having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part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an Engine,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API-Gateway </a:t>
            </a:r>
            <a:r>
              <a:rPr lang="de-DE" sz="2000" dirty="0" err="1"/>
              <a:t>CertStore</a:t>
            </a:r>
            <a:endParaRPr lang="de-DE" sz="20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FA300C-08DD-4724-B349-6CB3C7E5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7F3AEE-93CB-480C-A8BA-419F2B69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14F02AE-B07D-4EB4-828F-39E9CA919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651" y="2153395"/>
            <a:ext cx="3848310" cy="14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2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A6EE89-43B3-49E3-B609-FA1191AF131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CertStore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Engine.get</a:t>
            </a:r>
            <a:r>
              <a:rPr lang="de-DE" sz="2000" dirty="0"/>
              <a:t>(</a:t>
            </a:r>
            <a:r>
              <a:rPr lang="de-DE" sz="2000" dirty="0" err="1"/>
              <a:t>EngineName</a:t>
            </a:r>
            <a:r>
              <a:rPr lang="de-DE" sz="2000" dirty="0"/>
              <a:t>)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get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underlying</a:t>
            </a:r>
            <a:r>
              <a:rPr lang="de-DE" sz="2000" dirty="0"/>
              <a:t> </a:t>
            </a:r>
            <a:r>
              <a:rPr lang="de-DE" sz="2000" dirty="0" err="1"/>
              <a:t>engine</a:t>
            </a:r>
            <a:endParaRPr lang="de-DE" sz="2000" dirty="0"/>
          </a:p>
          <a:p>
            <a:r>
              <a:rPr lang="de-DE" sz="2000" dirty="0" err="1">
                <a:sym typeface="Wingdings" panose="05000000000000000000" pitchFamily="2" charset="2"/>
              </a:rPr>
              <a:t>Configuration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kicked</a:t>
            </a:r>
            <a:r>
              <a:rPr lang="de-DE" sz="2000" dirty="0">
                <a:sym typeface="Wingdings" panose="05000000000000000000" pitchFamily="2" charset="2"/>
              </a:rPr>
              <a:t> off </a:t>
            </a:r>
            <a:r>
              <a:rPr lang="de-DE" sz="2000" dirty="0" err="1">
                <a:sym typeface="Wingdings" panose="05000000000000000000" pitchFamily="2" charset="2"/>
              </a:rPr>
              <a:t>by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class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OSSLProvider.class</a:t>
            </a:r>
            <a:endParaRPr lang="de-DE" sz="2000" dirty="0">
              <a:sym typeface="Wingdings" panose="05000000000000000000" pitchFamily="2" charset="2"/>
            </a:endParaRPr>
          </a:p>
          <a:p>
            <a:pPr lvl="1"/>
            <a:r>
              <a:rPr lang="de-DE" sz="2000" dirty="0" err="1">
                <a:sym typeface="Wingdings" panose="05000000000000000000" pitchFamily="2" charset="2"/>
              </a:rPr>
              <a:t>That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loading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library</a:t>
            </a:r>
            <a:r>
              <a:rPr lang="de-DE" sz="2000" dirty="0">
                <a:sym typeface="Wingdings" panose="05000000000000000000" pitchFamily="2" charset="2"/>
              </a:rPr>
              <a:t>: </a:t>
            </a:r>
            <a:r>
              <a:rPr lang="de-DE" sz="2000" dirty="0" err="1">
                <a:sym typeface="Wingdings" panose="05000000000000000000" pitchFamily="2" charset="2"/>
              </a:rPr>
              <a:t>ossljce</a:t>
            </a:r>
            <a:endParaRPr lang="de-DE" sz="2000" dirty="0"/>
          </a:p>
          <a:p>
            <a:r>
              <a:rPr lang="de-DE" sz="2000" dirty="0" err="1"/>
              <a:t>Engine.get</a:t>
            </a:r>
            <a:r>
              <a:rPr lang="de-DE" sz="2000" dirty="0"/>
              <a:t>() </a:t>
            </a:r>
            <a:r>
              <a:rPr lang="de-DE" sz="2000" dirty="0" err="1"/>
              <a:t>is</a:t>
            </a:r>
            <a:r>
              <a:rPr lang="de-DE" sz="2000" dirty="0"/>
              <a:t> a Native </a:t>
            </a:r>
            <a:r>
              <a:rPr lang="de-DE" sz="2000" dirty="0" err="1"/>
              <a:t>library</a:t>
            </a:r>
            <a:r>
              <a:rPr lang="de-DE" sz="2000" dirty="0"/>
              <a:t> (</a:t>
            </a:r>
            <a:r>
              <a:rPr lang="de-DE" sz="2000" dirty="0" err="1"/>
              <a:t>ossljce</a:t>
            </a:r>
            <a:r>
              <a:rPr lang="de-DE" sz="2000" dirty="0"/>
              <a:t>/jengine.cpp)</a:t>
            </a:r>
            <a:endParaRPr lang="en-US" sz="2000" dirty="0"/>
          </a:p>
          <a:p>
            <a:r>
              <a:rPr lang="en-US" sz="2000" dirty="0"/>
              <a:t>Available engines are configured based on </a:t>
            </a:r>
          </a:p>
          <a:p>
            <a:pPr lvl="1"/>
            <a:r>
              <a:rPr lang="en-US" sz="1800" dirty="0"/>
              <a:t>service.xml -&gt; vpkcs11.xml --&gt; handled by </a:t>
            </a:r>
            <a:r>
              <a:rPr lang="en-US" sz="1800" dirty="0" err="1"/>
              <a:t>cryptov</a:t>
            </a:r>
            <a:r>
              <a:rPr lang="en-US" sz="1800" dirty="0"/>
              <a:t> (Native module)</a:t>
            </a:r>
            <a:r>
              <a:rPr lang="de-DE" sz="1800" dirty="0"/>
              <a:t> </a:t>
            </a:r>
            <a:r>
              <a:rPr lang="de-DE" sz="1800" dirty="0">
                <a:sym typeface="Wingdings" panose="05000000000000000000" pitchFamily="2" charset="2"/>
              </a:rPr>
              <a:t> engine.cpp  Engine::</a:t>
            </a:r>
            <a:r>
              <a:rPr lang="de-DE" sz="1800" dirty="0" err="1">
                <a:sym typeface="Wingdings" panose="05000000000000000000" pitchFamily="2" charset="2"/>
              </a:rPr>
              <a:t>configure</a:t>
            </a:r>
            <a:endParaRPr lang="de-DE" sz="1800" dirty="0">
              <a:sym typeface="Wingdings" panose="05000000000000000000" pitchFamily="2" charset="2"/>
            </a:endParaRPr>
          </a:p>
          <a:p>
            <a:pPr lvl="2"/>
            <a:r>
              <a:rPr lang="de-DE" sz="1800" dirty="0">
                <a:sym typeface="Wingdings" panose="05000000000000000000" pitchFamily="2" charset="2"/>
              </a:rPr>
              <a:t>Loops </a:t>
            </a:r>
            <a:r>
              <a:rPr lang="de-DE" sz="1800" dirty="0" err="1">
                <a:sym typeface="Wingdings" panose="05000000000000000000" pitchFamily="2" charset="2"/>
              </a:rPr>
              <a:t>over</a:t>
            </a:r>
            <a:r>
              <a:rPr lang="de-DE" sz="1800" dirty="0">
                <a:sym typeface="Wingdings" panose="05000000000000000000" pitchFamily="2" charset="2"/>
              </a:rPr>
              <a:t> all </a:t>
            </a:r>
            <a:r>
              <a:rPr lang="de-DE" sz="1800" dirty="0" err="1">
                <a:sym typeface="Wingdings" panose="05000000000000000000" pitchFamily="2" charset="2"/>
              </a:rPr>
              <a:t>configured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engines</a:t>
            </a:r>
            <a:r>
              <a:rPr lang="de-DE" sz="1800" dirty="0">
                <a:sym typeface="Wingdings" panose="05000000000000000000" pitchFamily="2" charset="2"/>
              </a:rPr>
              <a:t> and </a:t>
            </a:r>
            <a:r>
              <a:rPr lang="de-DE" sz="1800" dirty="0" err="1">
                <a:sym typeface="Wingdings" panose="05000000000000000000" pitchFamily="2" charset="2"/>
              </a:rPr>
              <a:t>creates</a:t>
            </a:r>
            <a:r>
              <a:rPr lang="de-DE" sz="1800" dirty="0">
                <a:sym typeface="Wingdings" panose="05000000000000000000" pitchFamily="2" charset="2"/>
              </a:rPr>
              <a:t> a </a:t>
            </a:r>
            <a:r>
              <a:rPr lang="de-DE" sz="1800" dirty="0" err="1">
                <a:sym typeface="Wingdings" panose="05000000000000000000" pitchFamily="2" charset="2"/>
              </a:rPr>
              <a:t>map</a:t>
            </a:r>
            <a:r>
              <a:rPr lang="de-DE" sz="1800" dirty="0">
                <a:sym typeface="Wingdings" panose="05000000000000000000" pitchFamily="2" charset="2"/>
              </a:rPr>
              <a:t>: </a:t>
            </a:r>
            <a:r>
              <a:rPr lang="de-DE" sz="1800" dirty="0" err="1">
                <a:sym typeface="Wingdings" panose="05000000000000000000" pitchFamily="2" charset="2"/>
              </a:rPr>
              <a:t>engine</a:t>
            </a:r>
            <a:r>
              <a:rPr lang="de-DE" sz="1800" dirty="0">
                <a:sym typeface="Wingdings" panose="05000000000000000000" pitchFamily="2" charset="2"/>
              </a:rPr>
              <a:t>[</a:t>
            </a:r>
            <a:r>
              <a:rPr lang="de-DE" sz="1800" dirty="0" err="1">
                <a:sym typeface="Wingdings" panose="05000000000000000000" pitchFamily="2" charset="2"/>
              </a:rPr>
              <a:t>engineName</a:t>
            </a:r>
            <a:r>
              <a:rPr lang="de-DE" sz="1800" dirty="0">
                <a:sym typeface="Wingdings" panose="05000000000000000000" pitchFamily="2" charset="2"/>
              </a:rPr>
              <a:t>] </a:t>
            </a:r>
          </a:p>
          <a:p>
            <a:pPr lvl="2"/>
            <a:r>
              <a:rPr lang="de-DE" sz="1800" dirty="0">
                <a:sym typeface="Wingdings" panose="05000000000000000000" pitchFamily="2" charset="2"/>
              </a:rPr>
              <a:t>This code </a:t>
            </a:r>
            <a:r>
              <a:rPr lang="de-DE" sz="1800" dirty="0" err="1">
                <a:sym typeface="Wingdings" panose="05000000000000000000" pitchFamily="2" charset="2"/>
              </a:rPr>
              <a:t>is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based</a:t>
            </a:r>
            <a:r>
              <a:rPr lang="de-DE" sz="1800" dirty="0">
                <a:sym typeface="Wingdings" panose="05000000000000000000" pitchFamily="2" charset="2"/>
              </a:rPr>
              <a:t> on </a:t>
            </a:r>
            <a:r>
              <a:rPr lang="de-DE" sz="1800" dirty="0" err="1">
                <a:sym typeface="Wingdings" panose="05000000000000000000" pitchFamily="2" charset="2"/>
              </a:rPr>
              <a:t>the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libraries</a:t>
            </a:r>
            <a:r>
              <a:rPr lang="de-DE" sz="1800" dirty="0">
                <a:sym typeface="Wingdings" panose="05000000000000000000" pitchFamily="2" charset="2"/>
              </a:rPr>
              <a:t> in </a:t>
            </a:r>
            <a:r>
              <a:rPr lang="de-DE" sz="1800" dirty="0" err="1">
                <a:sym typeface="Wingdings" panose="05000000000000000000" pitchFamily="2" charset="2"/>
              </a:rPr>
              <a:t>platform</a:t>
            </a:r>
            <a:r>
              <a:rPr lang="de-DE" sz="1800" dirty="0">
                <a:sym typeface="Wingdings" panose="05000000000000000000" pitchFamily="2" charset="2"/>
              </a:rPr>
              <a:t>/</a:t>
            </a:r>
            <a:r>
              <a:rPr lang="de-DE" sz="1800" dirty="0" err="1">
                <a:sym typeface="Wingdings" panose="05000000000000000000" pitchFamily="2" charset="2"/>
              </a:rPr>
              <a:t>lib</a:t>
            </a:r>
            <a:r>
              <a:rPr lang="de-DE" sz="1800" dirty="0">
                <a:sym typeface="Wingdings" panose="05000000000000000000" pitchFamily="2" charset="2"/>
              </a:rPr>
              <a:t>/</a:t>
            </a:r>
            <a:r>
              <a:rPr lang="de-DE" sz="1800" dirty="0" err="1">
                <a:sym typeface="Wingdings" panose="05000000000000000000" pitchFamily="2" charset="2"/>
              </a:rPr>
              <a:t>engines</a:t>
            </a:r>
            <a:r>
              <a:rPr lang="de-DE" sz="1800" dirty="0">
                <a:sym typeface="Wingdings" panose="05000000000000000000" pitchFamily="2" charset="2"/>
              </a:rPr>
              <a:t>/* </a:t>
            </a:r>
          </a:p>
          <a:p>
            <a:pPr lvl="3"/>
            <a:r>
              <a:rPr lang="de-DE" sz="1800" dirty="0">
                <a:sym typeface="Wingdings" panose="05000000000000000000" pitchFamily="2" charset="2"/>
              </a:rPr>
              <a:t>vpkcs11  (Native </a:t>
            </a:r>
            <a:r>
              <a:rPr lang="de-DE" sz="1800" dirty="0" err="1">
                <a:sym typeface="Wingdings" panose="05000000000000000000" pitchFamily="2" charset="2"/>
              </a:rPr>
              <a:t>module</a:t>
            </a:r>
            <a:r>
              <a:rPr lang="de-DE" sz="1800" dirty="0">
                <a:sym typeface="Wingdings" panose="05000000000000000000" pitchFamily="2" charset="2"/>
              </a:rPr>
              <a:t> vpkcs11  e_vpkcs11.cpp)</a:t>
            </a:r>
          </a:p>
          <a:p>
            <a:pPr lvl="3"/>
            <a:r>
              <a:rPr lang="de-DE" sz="1800" dirty="0">
                <a:sym typeface="Wingdings" panose="05000000000000000000" pitchFamily="2" charset="2"/>
              </a:rPr>
              <a:t>vpkcs11 </a:t>
            </a:r>
            <a:r>
              <a:rPr lang="de-DE" sz="1800" dirty="0" err="1">
                <a:sym typeface="Wingdings" panose="05000000000000000000" pitchFamily="2" charset="2"/>
              </a:rPr>
              <a:t>uses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the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given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preInit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configure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providers</a:t>
            </a:r>
            <a:r>
              <a:rPr lang="de-DE" sz="1800" dirty="0">
                <a:sym typeface="Wingdings" panose="05000000000000000000" pitchFamily="2" charset="2"/>
              </a:rPr>
              <a:t> &amp; </a:t>
            </a:r>
            <a:r>
              <a:rPr lang="de-DE" sz="1800" dirty="0" err="1">
                <a:sym typeface="Wingdings" panose="05000000000000000000" pitchFamily="2" charset="2"/>
              </a:rPr>
              <a:t>realms</a:t>
            </a:r>
            <a:endParaRPr lang="de-DE" sz="1800" dirty="0">
              <a:sym typeface="Wingdings" panose="05000000000000000000" pitchFamily="2" charset="2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AC2D0C5-8AAA-47A1-AD77-8F805995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D9C3A-8492-4A77-A6FA-52ECFAF9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860849-1959-4516-B84B-4521A6C4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259" y="4809173"/>
            <a:ext cx="4399304" cy="266855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5CF6241-614F-45C8-B96A-0257C34B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96" y="6186499"/>
            <a:ext cx="6554898" cy="53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9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C9E454E-F0B7-4FDE-9F73-146579940B70}"/>
              </a:ext>
            </a:extLst>
          </p:cNvPr>
          <p:cNvSpPr/>
          <p:nvPr/>
        </p:nvSpPr>
        <p:spPr>
          <a:xfrm>
            <a:off x="1136661" y="1817469"/>
            <a:ext cx="196017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HSM</a:t>
            </a:r>
          </a:p>
          <a:p>
            <a:pPr algn="ctr"/>
            <a:r>
              <a:rPr lang="de-DE" sz="1200" dirty="0"/>
              <a:t>00003: Own Private </a:t>
            </a:r>
            <a:r>
              <a:rPr lang="de-DE" sz="1200" dirty="0" err="1"/>
              <a:t>key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3A237C-306B-41D8-BC8F-BBEED8DC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latin typeface="Roboto Light"/>
              </a:rPr>
              <a:t>What</a:t>
            </a:r>
            <a:r>
              <a:rPr lang="de-DE" dirty="0">
                <a:latin typeface="Roboto Light"/>
              </a:rPr>
              <a:t> </a:t>
            </a:r>
            <a:r>
              <a:rPr lang="de-DE" dirty="0" err="1">
                <a:latin typeface="Roboto Light"/>
              </a:rPr>
              <a:t>this</a:t>
            </a:r>
            <a:r>
              <a:rPr lang="de-DE" dirty="0">
                <a:latin typeface="Roboto Light"/>
              </a:rPr>
              <a:t> </a:t>
            </a:r>
            <a:r>
              <a:rPr lang="de-DE" dirty="0" err="1">
                <a:latin typeface="Roboto Light"/>
              </a:rPr>
              <a:t>project</a:t>
            </a:r>
            <a:r>
              <a:rPr lang="de-DE" dirty="0">
                <a:latin typeface="Roboto Light"/>
              </a:rPr>
              <a:t> </a:t>
            </a:r>
            <a:r>
              <a:rPr lang="de-DE" dirty="0" err="1">
                <a:latin typeface="Roboto Light"/>
              </a:rPr>
              <a:t>provides</a:t>
            </a:r>
            <a:br>
              <a:rPr lang="de-DE" dirty="0">
                <a:latin typeface="Roboto Light"/>
              </a:rPr>
            </a:br>
            <a:r>
              <a:rPr lang="de-DE" sz="2200" dirty="0" err="1">
                <a:latin typeface="Roboto Light"/>
              </a:rPr>
              <a:t>Provides</a:t>
            </a:r>
            <a:r>
              <a:rPr lang="de-DE" sz="2200" dirty="0">
                <a:latin typeface="Roboto Light"/>
              </a:rPr>
              <a:t> a </a:t>
            </a:r>
            <a:r>
              <a:rPr lang="de-DE" sz="2200" dirty="0" err="1">
                <a:latin typeface="Roboto Light"/>
              </a:rPr>
              <a:t>lookup</a:t>
            </a:r>
            <a:r>
              <a:rPr lang="de-DE" sz="2200" dirty="0">
                <a:latin typeface="Roboto Light"/>
              </a:rPr>
              <a:t> </a:t>
            </a:r>
            <a:r>
              <a:rPr lang="de-DE" sz="2200" dirty="0" err="1">
                <a:latin typeface="Roboto Light"/>
              </a:rPr>
              <a:t>of</a:t>
            </a:r>
            <a:r>
              <a:rPr lang="de-DE" sz="2200" dirty="0">
                <a:latin typeface="Roboto Light"/>
              </a:rPr>
              <a:t> private and </a:t>
            </a:r>
            <a:r>
              <a:rPr lang="de-DE" sz="2200" dirty="0" err="1">
                <a:latin typeface="Roboto Light"/>
              </a:rPr>
              <a:t>public</a:t>
            </a:r>
            <a:r>
              <a:rPr lang="de-DE" sz="2200" dirty="0">
                <a:latin typeface="Roboto Light"/>
              </a:rPr>
              <a:t> </a:t>
            </a:r>
            <a:r>
              <a:rPr lang="de-DE" sz="2200" dirty="0" err="1">
                <a:latin typeface="Roboto Light"/>
              </a:rPr>
              <a:t>keys</a:t>
            </a:r>
            <a:r>
              <a:rPr lang="de-DE" sz="2200" dirty="0">
                <a:latin typeface="Roboto Light"/>
              </a:rPr>
              <a:t> </a:t>
            </a:r>
            <a:r>
              <a:rPr lang="de-DE" sz="2200" dirty="0" err="1">
                <a:latin typeface="Roboto Light"/>
              </a:rPr>
              <a:t>with</a:t>
            </a:r>
            <a:r>
              <a:rPr lang="de-DE" sz="2200" dirty="0">
                <a:latin typeface="Roboto Light"/>
              </a:rPr>
              <a:t> </a:t>
            </a:r>
            <a:r>
              <a:rPr lang="de-DE" sz="2200" dirty="0" err="1">
                <a:latin typeface="Roboto Light"/>
              </a:rPr>
              <a:t>new</a:t>
            </a:r>
            <a:r>
              <a:rPr lang="de-DE" sz="2200" dirty="0">
                <a:latin typeface="Roboto Light"/>
              </a:rPr>
              <a:t> PKCS11 Security </a:t>
            </a:r>
            <a:r>
              <a:rPr lang="de-DE" sz="2200" dirty="0" err="1">
                <a:latin typeface="Roboto Light"/>
              </a:rPr>
              <a:t>provider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CE7212-39EA-42F4-BF63-2BAFB7AD2FA7}"/>
              </a:ext>
            </a:extLst>
          </p:cNvPr>
          <p:cNvSpPr/>
          <p:nvPr/>
        </p:nvSpPr>
        <p:spPr>
          <a:xfrm>
            <a:off x="923731" y="2683716"/>
            <a:ext cx="6781937" cy="317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rgbClr val="C00000"/>
                </a:solidFill>
              </a:rPr>
              <a:t>API-Gateway (JVM)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DD66B5-8C2A-4590-A753-66F656E3CC82}"/>
              </a:ext>
            </a:extLst>
          </p:cNvPr>
          <p:cNvSpPr txBox="1"/>
          <p:nvPr/>
        </p:nvSpPr>
        <p:spPr>
          <a:xfrm>
            <a:off x="1195145" y="3691294"/>
            <a:ext cx="2898963" cy="8463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PKCS11KeystoreSpi (Axway)</a:t>
            </a:r>
          </a:p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engineGetKey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alias,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{…</a:t>
            </a:r>
          </a:p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engineContainsAlias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alias) {…</a:t>
            </a:r>
          </a:p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engineGetCertificate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alias) {…</a:t>
            </a:r>
          </a:p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engineGetCertificateChain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alias) {…</a:t>
            </a:r>
          </a:p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engineAliases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0524D28-1E8A-40A1-AF55-1D3B06A7EE68}"/>
              </a:ext>
            </a:extLst>
          </p:cNvPr>
          <p:cNvSpPr txBox="1"/>
          <p:nvPr/>
        </p:nvSpPr>
        <p:spPr>
          <a:xfrm>
            <a:off x="8030948" y="3669632"/>
            <a:ext cx="3504131" cy="107721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keystore.conf</a:t>
            </a:r>
            <a:b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pkcs11.provider=AxwayAPIGWPKCS11</a:t>
            </a:r>
          </a:p>
          <a:p>
            <a:r>
              <a:rPr lang="en-US" sz="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pkcs11.certificate=00003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pkcs11.token = </a:t>
            </a:r>
            <a:r>
              <a:rPr lang="de-DE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AX-TEST-HA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5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 Not </a:t>
            </a:r>
            <a:r>
              <a:rPr lang="de-DE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de-DE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it does not use the pkcs11.token attribute in the </a:t>
            </a:r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keystore.conf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which is only used by native applications (C/C++)</a:t>
            </a:r>
          </a:p>
          <a:p>
            <a:r>
              <a:rPr lang="en-US" sz="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pkcs11.secondary_keystore=.</a:t>
            </a:r>
            <a:r>
              <a:rPr lang="en-US" sz="9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mqs</a:t>
            </a:r>
            <a:r>
              <a:rPr lang="en-US" sz="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9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keystore_pkcs.jks</a:t>
            </a:r>
            <a:endParaRPr lang="en-US" sz="9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pkcs11.secondary_keystore_pass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=&lt;password&gt;</a:t>
            </a:r>
            <a:endParaRPr lang="en-US" sz="9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CC3244A-65AE-4674-89B9-1A19374A9071}"/>
              </a:ext>
            </a:extLst>
          </p:cNvPr>
          <p:cNvSpPr/>
          <p:nvPr/>
        </p:nvSpPr>
        <p:spPr>
          <a:xfrm>
            <a:off x="1195145" y="4889504"/>
            <a:ext cx="1729274" cy="723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API-Gateway </a:t>
            </a:r>
            <a:r>
              <a:rPr lang="de-DE" sz="1600" dirty="0" err="1"/>
              <a:t>Certificate</a:t>
            </a:r>
            <a:r>
              <a:rPr lang="de-DE" sz="1600" dirty="0"/>
              <a:t>-Store</a:t>
            </a:r>
          </a:p>
          <a:p>
            <a:pPr algn="ctr"/>
            <a:r>
              <a:rPr lang="de-DE" sz="1200" dirty="0"/>
              <a:t>00003: </a:t>
            </a:r>
            <a:r>
              <a:rPr lang="de-DE" sz="1200" dirty="0" err="1"/>
              <a:t>Partn</a:t>
            </a:r>
            <a:r>
              <a:rPr lang="de-DE" sz="1200" dirty="0"/>
              <a:t>-Public </a:t>
            </a:r>
            <a:r>
              <a:rPr lang="de-DE" sz="1200" dirty="0" err="1"/>
              <a:t>key</a:t>
            </a:r>
            <a:endParaRPr lang="en-US" sz="12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42E2730-B4B3-43D1-8BCC-E4D4E71FF1A3}"/>
              </a:ext>
            </a:extLst>
          </p:cNvPr>
          <p:cNvSpPr/>
          <p:nvPr/>
        </p:nvSpPr>
        <p:spPr>
          <a:xfrm>
            <a:off x="6333503" y="3946984"/>
            <a:ext cx="1185993" cy="522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IBM MQ-</a:t>
            </a:r>
            <a:r>
              <a:rPr lang="de-DE" sz="1600" dirty="0" err="1"/>
              <a:t>Lib</a:t>
            </a:r>
            <a:endParaRPr lang="en-US" sz="12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14C6376-2969-48C6-91F4-05C23A0FFD48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 flipV="1">
            <a:off x="7519496" y="4208241"/>
            <a:ext cx="5114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89688C1-45BE-4D98-B1D4-907DDD71597E}"/>
              </a:ext>
            </a:extLst>
          </p:cNvPr>
          <p:cNvSpPr txBox="1"/>
          <p:nvPr/>
        </p:nvSpPr>
        <p:spPr>
          <a:xfrm>
            <a:off x="1105458" y="3461442"/>
            <a:ext cx="4929510" cy="115183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Java-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</a:t>
            </a: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1B41317B-BA3F-4D95-B254-7B950CA5ADDB}"/>
              </a:ext>
            </a:extLst>
          </p:cNvPr>
          <p:cNvGrpSpPr/>
          <p:nvPr/>
        </p:nvGrpSpPr>
        <p:grpSpPr>
          <a:xfrm>
            <a:off x="3898106" y="3813165"/>
            <a:ext cx="2137420" cy="584775"/>
            <a:chOff x="3898106" y="3813165"/>
            <a:chExt cx="2137420" cy="584775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7CE3B10-74FB-4032-BF38-F28EAB272E8F}"/>
                </a:ext>
              </a:extLst>
            </p:cNvPr>
            <p:cNvSpPr txBox="1"/>
            <p:nvPr/>
          </p:nvSpPr>
          <p:spPr>
            <a:xfrm>
              <a:off x="4041626" y="3813165"/>
              <a:ext cx="19939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de-DE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getKey</a:t>
              </a:r>
              <a:r>
                <a:rPr lang="de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(00003, </a:t>
              </a:r>
              <a:r>
                <a:rPr lang="de-DE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PWnotUsed</a:t>
              </a:r>
              <a:r>
                <a:rPr lang="de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r"/>
              <a:r>
                <a:rPr lang="de-DE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containsAlias</a:t>
              </a:r>
              <a:r>
                <a:rPr lang="de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(00003)</a:t>
              </a:r>
            </a:p>
            <a:p>
              <a:pPr algn="r"/>
              <a:r>
                <a:rPr lang="de-DE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getCertificate</a:t>
              </a:r>
              <a:r>
                <a:rPr lang="de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(00003)</a:t>
              </a:r>
            </a:p>
            <a:p>
              <a:pPr algn="r"/>
              <a:r>
                <a:rPr lang="de-DE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getCertificateChain</a:t>
              </a:r>
              <a:r>
                <a:rPr lang="de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(00003)</a:t>
              </a:r>
              <a:endParaRPr lang="en-US" sz="800" dirty="0"/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EBDBB3C-4CEB-4A22-85FE-1CD96DD092B6}"/>
                </a:ext>
              </a:extLst>
            </p:cNvPr>
            <p:cNvCxnSpPr/>
            <p:nvPr/>
          </p:nvCxnSpPr>
          <p:spPr>
            <a:xfrm flipH="1">
              <a:off x="3898106" y="3920793"/>
              <a:ext cx="33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2F6A98DC-4835-452C-B0E2-07866F6B6C0D}"/>
                </a:ext>
              </a:extLst>
            </p:cNvPr>
            <p:cNvCxnSpPr/>
            <p:nvPr/>
          </p:nvCxnSpPr>
          <p:spPr>
            <a:xfrm flipH="1">
              <a:off x="3898106" y="4047795"/>
              <a:ext cx="33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2FFC8114-614A-4859-892A-5D6274FE9FF1}"/>
                </a:ext>
              </a:extLst>
            </p:cNvPr>
            <p:cNvCxnSpPr/>
            <p:nvPr/>
          </p:nvCxnSpPr>
          <p:spPr>
            <a:xfrm flipH="1">
              <a:off x="3898106" y="4174002"/>
              <a:ext cx="33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4A4C1215-32B6-43EE-B019-F9DFA272404F}"/>
                </a:ext>
              </a:extLst>
            </p:cNvPr>
            <p:cNvCxnSpPr/>
            <p:nvPr/>
          </p:nvCxnSpPr>
          <p:spPr>
            <a:xfrm flipH="1">
              <a:off x="3898106" y="4298622"/>
              <a:ext cx="33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46AA88A-F748-4D61-A6E1-86AAC4C8651B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6043613" y="4208242"/>
            <a:ext cx="289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eschweifte Klammer links 62">
            <a:extLst>
              <a:ext uri="{FF2B5EF4-FFF2-40B4-BE49-F238E27FC236}">
                <a16:creationId xmlns:a16="http://schemas.microsoft.com/office/drawing/2014/main" id="{2670B50E-31BC-41D9-AA7A-BF097E825D4E}"/>
              </a:ext>
            </a:extLst>
          </p:cNvPr>
          <p:cNvSpPr/>
          <p:nvPr/>
        </p:nvSpPr>
        <p:spPr>
          <a:xfrm>
            <a:off x="1104900" y="4033515"/>
            <a:ext cx="90245" cy="435500"/>
          </a:xfrm>
          <a:prstGeom prst="leftBrace">
            <a:avLst>
              <a:gd name="adj1" fmla="val 6110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8B8CC15A-9751-4737-AB36-648F19E1DEE5}"/>
              </a:ext>
            </a:extLst>
          </p:cNvPr>
          <p:cNvCxnSpPr>
            <a:stCxn id="63" idx="1"/>
            <a:endCxn id="21" idx="1"/>
          </p:cNvCxnSpPr>
          <p:nvPr/>
        </p:nvCxnSpPr>
        <p:spPr>
          <a:xfrm rot="10800000" flipH="1" flipV="1">
            <a:off x="1104899" y="4251264"/>
            <a:ext cx="90245" cy="1000141"/>
          </a:xfrm>
          <a:prstGeom prst="bentConnector3">
            <a:avLst>
              <a:gd name="adj1" fmla="val -25331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26BC82DD-E790-4B81-A80E-F220F575E09D}"/>
              </a:ext>
            </a:extLst>
          </p:cNvPr>
          <p:cNvCxnSpPr>
            <a:cxnSpLocks/>
          </p:cNvCxnSpPr>
          <p:nvPr/>
        </p:nvCxnSpPr>
        <p:spPr>
          <a:xfrm flipH="1">
            <a:off x="564069" y="3946984"/>
            <a:ext cx="679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A1CCDE8-618F-4C09-8474-A7298167CEBE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 flipH="1" flipV="1">
            <a:off x="-84041" y="2726282"/>
            <a:ext cx="1868257" cy="5731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E9B51178-4815-4029-8899-EF3733E73F16}"/>
              </a:ext>
            </a:extLst>
          </p:cNvPr>
          <p:cNvSpPr txBox="1"/>
          <p:nvPr/>
        </p:nvSpPr>
        <p:spPr>
          <a:xfrm rot="16200000">
            <a:off x="-111689" y="2931511"/>
            <a:ext cx="1330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conf/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realms.json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00003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key.ks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C9E454E-F0B7-4FDE-9F73-146579940B70}"/>
              </a:ext>
            </a:extLst>
          </p:cNvPr>
          <p:cNvSpPr/>
          <p:nvPr/>
        </p:nvSpPr>
        <p:spPr>
          <a:xfrm>
            <a:off x="1136661" y="1817469"/>
            <a:ext cx="196017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HSM</a:t>
            </a:r>
          </a:p>
          <a:p>
            <a:pPr algn="ctr"/>
            <a:r>
              <a:rPr lang="de-DE" sz="1200" dirty="0"/>
              <a:t>00003: Own Private </a:t>
            </a:r>
            <a:r>
              <a:rPr lang="de-DE" sz="1200" dirty="0" err="1"/>
              <a:t>key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3A237C-306B-41D8-BC8F-BBEED8DC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Roboto Light"/>
              </a:rPr>
              <a:t>Send </a:t>
            </a:r>
            <a:r>
              <a:rPr lang="de-DE" dirty="0" err="1">
                <a:latin typeface="Roboto Light"/>
              </a:rPr>
              <a:t>encrypted</a:t>
            </a:r>
            <a:r>
              <a:rPr lang="de-DE" dirty="0">
                <a:latin typeface="Roboto Light"/>
              </a:rPr>
              <a:t> </a:t>
            </a:r>
            <a:r>
              <a:rPr lang="de-DE" dirty="0" err="1">
                <a:latin typeface="Roboto Light"/>
              </a:rPr>
              <a:t>message</a:t>
            </a:r>
            <a:r>
              <a:rPr lang="de-DE" dirty="0">
                <a:latin typeface="Roboto Light"/>
              </a:rPr>
              <a:t> </a:t>
            </a:r>
            <a:r>
              <a:rPr lang="de-DE" dirty="0" err="1">
                <a:latin typeface="Roboto Light"/>
              </a:rPr>
              <a:t>to</a:t>
            </a:r>
            <a:r>
              <a:rPr lang="de-DE" dirty="0">
                <a:latin typeface="Roboto Light"/>
              </a:rPr>
              <a:t> </a:t>
            </a:r>
            <a:r>
              <a:rPr lang="de-DE" dirty="0" err="1">
                <a:latin typeface="Roboto Light"/>
              </a:rPr>
              <a:t>partner</a:t>
            </a:r>
            <a:br>
              <a:rPr lang="de-DE" dirty="0">
                <a:latin typeface="Roboto Light"/>
              </a:rPr>
            </a:br>
            <a:r>
              <a:rPr lang="de-DE" sz="2200" dirty="0" err="1">
                <a:latin typeface="Roboto Light"/>
              </a:rPr>
              <a:t>Encrypted</a:t>
            </a:r>
            <a:r>
              <a:rPr lang="de-DE" sz="2200" dirty="0">
                <a:latin typeface="Roboto Light"/>
              </a:rPr>
              <a:t> </a:t>
            </a:r>
            <a:r>
              <a:rPr lang="de-DE" sz="2200" dirty="0" err="1">
                <a:latin typeface="Roboto Light"/>
              </a:rPr>
              <a:t>with</a:t>
            </a:r>
            <a:r>
              <a:rPr lang="de-DE" sz="2200" dirty="0">
                <a:latin typeface="Roboto Light"/>
              </a:rPr>
              <a:t> </a:t>
            </a:r>
            <a:r>
              <a:rPr lang="de-DE" sz="2200" dirty="0" err="1">
                <a:latin typeface="Roboto Light"/>
              </a:rPr>
              <a:t>public</a:t>
            </a:r>
            <a:r>
              <a:rPr lang="de-DE" sz="2200" dirty="0">
                <a:latin typeface="Roboto Light"/>
              </a:rPr>
              <a:t> </a:t>
            </a:r>
            <a:r>
              <a:rPr lang="de-DE" sz="2200" dirty="0" err="1">
                <a:latin typeface="Roboto Light"/>
              </a:rPr>
              <a:t>key</a:t>
            </a:r>
            <a:r>
              <a:rPr lang="de-DE" sz="2200" dirty="0">
                <a:latin typeface="Roboto Light"/>
              </a:rPr>
              <a:t> </a:t>
            </a:r>
            <a:r>
              <a:rPr lang="de-DE" sz="2200" dirty="0" err="1">
                <a:latin typeface="Roboto Light"/>
              </a:rPr>
              <a:t>fom</a:t>
            </a:r>
            <a:r>
              <a:rPr lang="de-DE" sz="2200" dirty="0">
                <a:latin typeface="Roboto Light"/>
              </a:rPr>
              <a:t> </a:t>
            </a:r>
            <a:r>
              <a:rPr lang="de-DE" sz="2200" dirty="0" err="1">
                <a:latin typeface="Roboto Light"/>
              </a:rPr>
              <a:t>partner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CE7212-39EA-42F4-BF63-2BAFB7AD2FA7}"/>
              </a:ext>
            </a:extLst>
          </p:cNvPr>
          <p:cNvSpPr/>
          <p:nvPr/>
        </p:nvSpPr>
        <p:spPr>
          <a:xfrm>
            <a:off x="923731" y="2683716"/>
            <a:ext cx="6781937" cy="317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rgbClr val="C00000"/>
                </a:solidFill>
              </a:rPr>
              <a:t>API-Gateway (JVM)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DD66B5-8C2A-4590-A753-66F656E3CC82}"/>
              </a:ext>
            </a:extLst>
          </p:cNvPr>
          <p:cNvSpPr txBox="1"/>
          <p:nvPr/>
        </p:nvSpPr>
        <p:spPr>
          <a:xfrm>
            <a:off x="1195145" y="3691294"/>
            <a:ext cx="2898963" cy="8463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PKCS11KeystoreSpi (Axway)</a:t>
            </a:r>
          </a:p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engineGetKey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alias,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{…</a:t>
            </a:r>
          </a:p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engineContainsAlias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alias) {…</a:t>
            </a:r>
          </a:p>
          <a:p>
            <a:r>
              <a:rPr lang="de-DE" sz="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engineGetCertificate</a:t>
            </a:r>
            <a:r>
              <a:rPr lang="de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(00003) {…</a:t>
            </a:r>
          </a:p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engineGetCertificateChain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alias) {…</a:t>
            </a:r>
          </a:p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engineAliases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0524D28-1E8A-40A1-AF55-1D3B06A7EE68}"/>
              </a:ext>
            </a:extLst>
          </p:cNvPr>
          <p:cNvSpPr txBox="1"/>
          <p:nvPr/>
        </p:nvSpPr>
        <p:spPr>
          <a:xfrm>
            <a:off x="8030948" y="3669632"/>
            <a:ext cx="3504131" cy="107721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keystore.conf</a:t>
            </a:r>
            <a:b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pkcs11.provider=AxwayAPIGWPKCS11</a:t>
            </a:r>
          </a:p>
          <a:p>
            <a:r>
              <a:rPr lang="en-US" sz="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pkcs11.certificate=00003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pkcs11.token = </a:t>
            </a:r>
            <a:r>
              <a:rPr lang="de-DE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AX-TEST-HA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5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 Not </a:t>
            </a:r>
            <a:r>
              <a:rPr lang="de-DE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de-DE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it does not use the pkcs11.token attribute in the </a:t>
            </a:r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keystore.conf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which is only used by native applications (C/C++)</a:t>
            </a:r>
          </a:p>
          <a:p>
            <a:r>
              <a:rPr lang="en-US" sz="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pkcs11.secondary_keystore=.</a:t>
            </a:r>
            <a:r>
              <a:rPr lang="en-US" sz="9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mqs</a:t>
            </a:r>
            <a:r>
              <a:rPr lang="en-US" sz="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9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keystore_pkcs.jks</a:t>
            </a:r>
            <a:endParaRPr lang="en-US" sz="9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pkcs11.secondary_keystore_pass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=&lt;password&gt;</a:t>
            </a:r>
            <a:endParaRPr lang="en-US" sz="9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CC3244A-65AE-4674-89B9-1A19374A9071}"/>
              </a:ext>
            </a:extLst>
          </p:cNvPr>
          <p:cNvSpPr/>
          <p:nvPr/>
        </p:nvSpPr>
        <p:spPr>
          <a:xfrm>
            <a:off x="1195145" y="4889504"/>
            <a:ext cx="1729274" cy="723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API-Gateway </a:t>
            </a:r>
            <a:r>
              <a:rPr lang="de-DE" sz="1600" dirty="0" err="1"/>
              <a:t>Certificate</a:t>
            </a:r>
            <a:r>
              <a:rPr lang="de-DE" sz="1600" dirty="0"/>
              <a:t>-Store</a:t>
            </a:r>
          </a:p>
          <a:p>
            <a:pPr algn="ctr"/>
            <a:r>
              <a:rPr lang="de-DE" sz="1200" dirty="0">
                <a:solidFill>
                  <a:srgbClr val="FFFF00"/>
                </a:solidFill>
              </a:rPr>
              <a:t>00003: </a:t>
            </a:r>
            <a:r>
              <a:rPr lang="de-DE" sz="1200" dirty="0" err="1">
                <a:solidFill>
                  <a:srgbClr val="FFFF00"/>
                </a:solidFill>
              </a:rPr>
              <a:t>Partn</a:t>
            </a:r>
            <a:r>
              <a:rPr lang="de-DE" sz="1200" dirty="0">
                <a:solidFill>
                  <a:srgbClr val="FFFF00"/>
                </a:solidFill>
              </a:rPr>
              <a:t>-Public </a:t>
            </a:r>
            <a:r>
              <a:rPr lang="de-DE" sz="1200" dirty="0" err="1">
                <a:solidFill>
                  <a:srgbClr val="FFFF00"/>
                </a:solidFill>
              </a:rPr>
              <a:t>key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42E2730-B4B3-43D1-8BCC-E4D4E71FF1A3}"/>
              </a:ext>
            </a:extLst>
          </p:cNvPr>
          <p:cNvSpPr/>
          <p:nvPr/>
        </p:nvSpPr>
        <p:spPr>
          <a:xfrm>
            <a:off x="6333503" y="3946984"/>
            <a:ext cx="1185993" cy="522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IBM MQ-</a:t>
            </a:r>
            <a:r>
              <a:rPr lang="de-DE" sz="1600" dirty="0" err="1"/>
              <a:t>Lib</a:t>
            </a:r>
            <a:endParaRPr lang="en-US" sz="12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14C6376-2969-48C6-91F4-05C23A0FFD48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 flipV="1">
            <a:off x="7519496" y="4208241"/>
            <a:ext cx="5114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89688C1-45BE-4D98-B1D4-907DDD71597E}"/>
              </a:ext>
            </a:extLst>
          </p:cNvPr>
          <p:cNvSpPr txBox="1"/>
          <p:nvPr/>
        </p:nvSpPr>
        <p:spPr>
          <a:xfrm>
            <a:off x="1104898" y="3461442"/>
            <a:ext cx="4930069" cy="115183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Java-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</a:t>
            </a: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1B41317B-BA3F-4D95-B254-7B950CA5ADDB}"/>
              </a:ext>
            </a:extLst>
          </p:cNvPr>
          <p:cNvGrpSpPr/>
          <p:nvPr/>
        </p:nvGrpSpPr>
        <p:grpSpPr>
          <a:xfrm>
            <a:off x="3898106" y="3813165"/>
            <a:ext cx="2137420" cy="584775"/>
            <a:chOff x="3898106" y="3813165"/>
            <a:chExt cx="2137420" cy="584775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7CE3B10-74FB-4032-BF38-F28EAB272E8F}"/>
                </a:ext>
              </a:extLst>
            </p:cNvPr>
            <p:cNvSpPr txBox="1"/>
            <p:nvPr/>
          </p:nvSpPr>
          <p:spPr>
            <a:xfrm>
              <a:off x="4041626" y="3813165"/>
              <a:ext cx="19939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de-DE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getKey</a:t>
              </a:r>
              <a:r>
                <a:rPr lang="de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(00003, </a:t>
              </a:r>
              <a:r>
                <a:rPr lang="de-DE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PWnotUsed</a:t>
              </a:r>
              <a:r>
                <a:rPr lang="de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r"/>
              <a:r>
                <a:rPr lang="de-DE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containsAlias</a:t>
              </a:r>
              <a:r>
                <a:rPr lang="de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(00003)</a:t>
              </a:r>
            </a:p>
            <a:p>
              <a:pPr algn="r"/>
              <a:r>
                <a:rPr lang="de-DE" sz="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getCertificate</a:t>
              </a:r>
              <a:r>
                <a:rPr lang="de-DE" sz="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(00003)</a:t>
              </a:r>
            </a:p>
            <a:p>
              <a:pPr algn="r"/>
              <a:r>
                <a:rPr lang="de-DE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getCertificateChain</a:t>
              </a:r>
              <a:r>
                <a:rPr lang="de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(00003)</a:t>
              </a:r>
              <a:endParaRPr lang="en-US" sz="800" dirty="0"/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EBDBB3C-4CEB-4A22-85FE-1CD96DD092B6}"/>
                </a:ext>
              </a:extLst>
            </p:cNvPr>
            <p:cNvCxnSpPr/>
            <p:nvPr/>
          </p:nvCxnSpPr>
          <p:spPr>
            <a:xfrm flipH="1">
              <a:off x="3898106" y="3920793"/>
              <a:ext cx="33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2F6A98DC-4835-452C-B0E2-07866F6B6C0D}"/>
                </a:ext>
              </a:extLst>
            </p:cNvPr>
            <p:cNvCxnSpPr/>
            <p:nvPr/>
          </p:nvCxnSpPr>
          <p:spPr>
            <a:xfrm flipH="1">
              <a:off x="3898106" y="4047795"/>
              <a:ext cx="33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2FFC8114-614A-4859-892A-5D6274FE9FF1}"/>
                </a:ext>
              </a:extLst>
            </p:cNvPr>
            <p:cNvCxnSpPr/>
            <p:nvPr/>
          </p:nvCxnSpPr>
          <p:spPr>
            <a:xfrm flipH="1">
              <a:off x="3898106" y="4174002"/>
              <a:ext cx="33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4A4C1215-32B6-43EE-B019-F9DFA272404F}"/>
                </a:ext>
              </a:extLst>
            </p:cNvPr>
            <p:cNvCxnSpPr/>
            <p:nvPr/>
          </p:nvCxnSpPr>
          <p:spPr>
            <a:xfrm flipH="1">
              <a:off x="3898106" y="4298622"/>
              <a:ext cx="33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46AA88A-F748-4D61-A6E1-86AAC4C8651B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6043613" y="4208242"/>
            <a:ext cx="289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eschweifte Klammer links 62">
            <a:extLst>
              <a:ext uri="{FF2B5EF4-FFF2-40B4-BE49-F238E27FC236}">
                <a16:creationId xmlns:a16="http://schemas.microsoft.com/office/drawing/2014/main" id="{2670B50E-31BC-41D9-AA7A-BF097E825D4E}"/>
              </a:ext>
            </a:extLst>
          </p:cNvPr>
          <p:cNvSpPr/>
          <p:nvPr/>
        </p:nvSpPr>
        <p:spPr>
          <a:xfrm>
            <a:off x="1104900" y="4033515"/>
            <a:ext cx="90245" cy="435500"/>
          </a:xfrm>
          <a:prstGeom prst="leftBrace">
            <a:avLst>
              <a:gd name="adj1" fmla="val 6110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8B8CC15A-9751-4737-AB36-648F19E1DEE5}"/>
              </a:ext>
            </a:extLst>
          </p:cNvPr>
          <p:cNvCxnSpPr>
            <a:stCxn id="63" idx="1"/>
            <a:endCxn id="21" idx="1"/>
          </p:cNvCxnSpPr>
          <p:nvPr/>
        </p:nvCxnSpPr>
        <p:spPr>
          <a:xfrm rot="10800000" flipH="1" flipV="1">
            <a:off x="1104899" y="4251264"/>
            <a:ext cx="90245" cy="1000141"/>
          </a:xfrm>
          <a:prstGeom prst="bentConnector3">
            <a:avLst>
              <a:gd name="adj1" fmla="val -25331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26BC82DD-E790-4B81-A80E-F220F575E09D}"/>
              </a:ext>
            </a:extLst>
          </p:cNvPr>
          <p:cNvCxnSpPr>
            <a:cxnSpLocks/>
          </p:cNvCxnSpPr>
          <p:nvPr/>
        </p:nvCxnSpPr>
        <p:spPr>
          <a:xfrm flipH="1">
            <a:off x="564069" y="3946984"/>
            <a:ext cx="679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A1CCDE8-618F-4C09-8474-A7298167CEBE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 flipH="1" flipV="1">
            <a:off x="-84041" y="2726282"/>
            <a:ext cx="1868257" cy="5731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E9B51178-4815-4029-8899-EF3733E73F16}"/>
              </a:ext>
            </a:extLst>
          </p:cNvPr>
          <p:cNvSpPr txBox="1"/>
          <p:nvPr/>
        </p:nvSpPr>
        <p:spPr>
          <a:xfrm rot="16200000">
            <a:off x="-111689" y="2931511"/>
            <a:ext cx="1330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conf/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realms.json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00003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key.ks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31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C9E454E-F0B7-4FDE-9F73-146579940B70}"/>
              </a:ext>
            </a:extLst>
          </p:cNvPr>
          <p:cNvSpPr/>
          <p:nvPr/>
        </p:nvSpPr>
        <p:spPr>
          <a:xfrm>
            <a:off x="1136661" y="1817469"/>
            <a:ext cx="196017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HSM</a:t>
            </a:r>
          </a:p>
          <a:p>
            <a:pPr algn="ctr"/>
            <a:r>
              <a:rPr lang="de-DE" sz="1200" dirty="0">
                <a:solidFill>
                  <a:srgbClr val="FFFF00"/>
                </a:solidFill>
              </a:rPr>
              <a:t>00003: Own Private </a:t>
            </a:r>
            <a:r>
              <a:rPr lang="de-DE" sz="1200" dirty="0" err="1">
                <a:solidFill>
                  <a:srgbClr val="FFFF00"/>
                </a:solidFill>
              </a:rPr>
              <a:t>key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3A237C-306B-41D8-BC8F-BBEED8DC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latin typeface="Roboto Light"/>
              </a:rPr>
              <a:t>Receive</a:t>
            </a:r>
            <a:r>
              <a:rPr lang="de-DE" dirty="0">
                <a:latin typeface="Roboto Light"/>
              </a:rPr>
              <a:t> </a:t>
            </a:r>
            <a:r>
              <a:rPr lang="de-DE" dirty="0" err="1">
                <a:latin typeface="Roboto Light"/>
              </a:rPr>
              <a:t>encrypted</a:t>
            </a:r>
            <a:r>
              <a:rPr lang="de-DE" dirty="0">
                <a:latin typeface="Roboto Light"/>
              </a:rPr>
              <a:t> </a:t>
            </a:r>
            <a:r>
              <a:rPr lang="de-DE" dirty="0" err="1">
                <a:latin typeface="Roboto Light"/>
              </a:rPr>
              <a:t>message</a:t>
            </a:r>
            <a:r>
              <a:rPr lang="de-DE" dirty="0">
                <a:latin typeface="Roboto Light"/>
              </a:rPr>
              <a:t> </a:t>
            </a:r>
            <a:r>
              <a:rPr lang="de-DE" dirty="0" err="1">
                <a:latin typeface="Roboto Light"/>
              </a:rPr>
              <a:t>from</a:t>
            </a:r>
            <a:r>
              <a:rPr lang="de-DE" dirty="0">
                <a:latin typeface="Roboto Light"/>
              </a:rPr>
              <a:t> </a:t>
            </a:r>
            <a:r>
              <a:rPr lang="de-DE" dirty="0" err="1">
                <a:latin typeface="Roboto Light"/>
              </a:rPr>
              <a:t>partner</a:t>
            </a:r>
            <a:br>
              <a:rPr lang="de-DE" dirty="0">
                <a:latin typeface="Roboto Light"/>
              </a:rPr>
            </a:br>
            <a:r>
              <a:rPr lang="de-DE" sz="2200" dirty="0" err="1">
                <a:latin typeface="Roboto Light"/>
              </a:rPr>
              <a:t>Decrypt</a:t>
            </a:r>
            <a:r>
              <a:rPr lang="de-DE" sz="2200" dirty="0">
                <a:latin typeface="Roboto Light"/>
              </a:rPr>
              <a:t> </a:t>
            </a:r>
            <a:r>
              <a:rPr lang="de-DE" sz="2200" dirty="0" err="1">
                <a:latin typeface="Roboto Light"/>
              </a:rPr>
              <a:t>received</a:t>
            </a:r>
            <a:r>
              <a:rPr lang="de-DE" sz="2200" dirty="0">
                <a:latin typeface="Roboto Light"/>
              </a:rPr>
              <a:t> </a:t>
            </a:r>
            <a:r>
              <a:rPr lang="de-DE" sz="2200" dirty="0" err="1">
                <a:latin typeface="Roboto Light"/>
              </a:rPr>
              <a:t>message</a:t>
            </a:r>
            <a:r>
              <a:rPr lang="de-DE" sz="2200" dirty="0">
                <a:latin typeface="Roboto Light"/>
              </a:rPr>
              <a:t> </a:t>
            </a:r>
            <a:r>
              <a:rPr lang="de-DE" sz="2200" dirty="0" err="1">
                <a:latin typeface="Roboto Light"/>
              </a:rPr>
              <a:t>with</a:t>
            </a:r>
            <a:r>
              <a:rPr lang="de-DE" sz="2200" dirty="0">
                <a:latin typeface="Roboto Light"/>
              </a:rPr>
              <a:t> </a:t>
            </a:r>
            <a:r>
              <a:rPr lang="de-DE" sz="2200" dirty="0" err="1">
                <a:latin typeface="Roboto Light"/>
              </a:rPr>
              <a:t>our</a:t>
            </a:r>
            <a:r>
              <a:rPr lang="de-DE" sz="2200" dirty="0">
                <a:latin typeface="Roboto Light"/>
              </a:rPr>
              <a:t> own private </a:t>
            </a:r>
            <a:r>
              <a:rPr lang="de-DE" sz="2200" dirty="0" err="1">
                <a:latin typeface="Roboto Light"/>
              </a:rPr>
              <a:t>key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CE7212-39EA-42F4-BF63-2BAFB7AD2FA7}"/>
              </a:ext>
            </a:extLst>
          </p:cNvPr>
          <p:cNvSpPr/>
          <p:nvPr/>
        </p:nvSpPr>
        <p:spPr>
          <a:xfrm>
            <a:off x="923731" y="2683716"/>
            <a:ext cx="6781937" cy="317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rgbClr val="C00000"/>
                </a:solidFill>
              </a:rPr>
              <a:t>API-Gateway (JVM)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DD66B5-8C2A-4590-A753-66F656E3CC82}"/>
              </a:ext>
            </a:extLst>
          </p:cNvPr>
          <p:cNvSpPr txBox="1"/>
          <p:nvPr/>
        </p:nvSpPr>
        <p:spPr>
          <a:xfrm>
            <a:off x="1195145" y="3691294"/>
            <a:ext cx="2898963" cy="8463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PKCS11KeystoreSpi (Axway)</a:t>
            </a:r>
          </a:p>
          <a:p>
            <a:r>
              <a:rPr lang="de-DE" sz="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engineGetKey</a:t>
            </a:r>
            <a:r>
              <a:rPr lang="de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alias, </a:t>
            </a:r>
            <a:r>
              <a:rPr lang="de-DE" sz="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de-DE" sz="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</a:t>
            </a:r>
            <a:r>
              <a:rPr lang="de-DE" sz="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{…</a:t>
            </a:r>
          </a:p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engineContainsAlias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alias) {…</a:t>
            </a:r>
          </a:p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engineGetCertificate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(00003) {…</a:t>
            </a:r>
          </a:p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engineGetCertificateChain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alias) {…</a:t>
            </a:r>
          </a:p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engineAliases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0524D28-1E8A-40A1-AF55-1D3B06A7EE68}"/>
              </a:ext>
            </a:extLst>
          </p:cNvPr>
          <p:cNvSpPr txBox="1"/>
          <p:nvPr/>
        </p:nvSpPr>
        <p:spPr>
          <a:xfrm>
            <a:off x="8030948" y="3669632"/>
            <a:ext cx="3504131" cy="107721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keystore.conf</a:t>
            </a:r>
            <a:b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pkcs11.provider=AxwayAPIGWPKCS11</a:t>
            </a:r>
          </a:p>
          <a:p>
            <a:r>
              <a:rPr lang="en-US" sz="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pkcs11.certificate=00003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pkcs11.token = </a:t>
            </a:r>
            <a:r>
              <a:rPr lang="de-DE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AX-TEST-HA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5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 Not </a:t>
            </a:r>
            <a:r>
              <a:rPr lang="de-DE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de-DE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it does not use the pkcs11.token attribute in the </a:t>
            </a:r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keystore.conf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which is only used by native applications (C/C++)</a:t>
            </a:r>
          </a:p>
          <a:p>
            <a:r>
              <a:rPr lang="en-US" sz="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pkcs11.secondary_keystore=.</a:t>
            </a:r>
            <a:r>
              <a:rPr lang="en-US" sz="9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mqs</a:t>
            </a:r>
            <a:r>
              <a:rPr lang="en-US" sz="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9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keystore_pkcs.jks</a:t>
            </a:r>
            <a:endParaRPr lang="en-US" sz="9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pkcs11.secondary_keystore_pass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=&lt;password&gt;</a:t>
            </a:r>
            <a:endParaRPr lang="en-US" sz="9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CC3244A-65AE-4674-89B9-1A19374A9071}"/>
              </a:ext>
            </a:extLst>
          </p:cNvPr>
          <p:cNvSpPr/>
          <p:nvPr/>
        </p:nvSpPr>
        <p:spPr>
          <a:xfrm>
            <a:off x="1195145" y="4889504"/>
            <a:ext cx="1729274" cy="723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API-Gateway </a:t>
            </a:r>
            <a:r>
              <a:rPr lang="de-DE" sz="1600" dirty="0" err="1"/>
              <a:t>Certificate</a:t>
            </a:r>
            <a:r>
              <a:rPr lang="de-DE" sz="1600" dirty="0"/>
              <a:t>-Store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00003: </a:t>
            </a:r>
            <a:r>
              <a:rPr lang="de-DE" sz="1200" dirty="0" err="1">
                <a:solidFill>
                  <a:schemeClr val="bg1"/>
                </a:solidFill>
              </a:rPr>
              <a:t>Partn</a:t>
            </a:r>
            <a:r>
              <a:rPr lang="de-DE" sz="1200" dirty="0">
                <a:solidFill>
                  <a:schemeClr val="bg1"/>
                </a:solidFill>
              </a:rPr>
              <a:t>-Public </a:t>
            </a:r>
            <a:r>
              <a:rPr lang="de-DE" sz="1200" dirty="0" err="1">
                <a:solidFill>
                  <a:schemeClr val="bg1"/>
                </a:solidFill>
              </a:rPr>
              <a:t>key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42E2730-B4B3-43D1-8BCC-E4D4E71FF1A3}"/>
              </a:ext>
            </a:extLst>
          </p:cNvPr>
          <p:cNvSpPr/>
          <p:nvPr/>
        </p:nvSpPr>
        <p:spPr>
          <a:xfrm>
            <a:off x="6333503" y="3946984"/>
            <a:ext cx="1185993" cy="522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IBM MQ-</a:t>
            </a:r>
            <a:r>
              <a:rPr lang="de-DE" sz="1600" dirty="0" err="1"/>
              <a:t>Lib</a:t>
            </a:r>
            <a:endParaRPr lang="en-US" sz="12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14C6376-2969-48C6-91F4-05C23A0FFD48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 flipV="1">
            <a:off x="7519496" y="4208241"/>
            <a:ext cx="5114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89688C1-45BE-4D98-B1D4-907DDD71597E}"/>
              </a:ext>
            </a:extLst>
          </p:cNvPr>
          <p:cNvSpPr txBox="1"/>
          <p:nvPr/>
        </p:nvSpPr>
        <p:spPr>
          <a:xfrm>
            <a:off x="1136661" y="3461442"/>
            <a:ext cx="4898306" cy="115183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Java-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</a:t>
            </a: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1B41317B-BA3F-4D95-B254-7B950CA5ADDB}"/>
              </a:ext>
            </a:extLst>
          </p:cNvPr>
          <p:cNvGrpSpPr/>
          <p:nvPr/>
        </p:nvGrpSpPr>
        <p:grpSpPr>
          <a:xfrm>
            <a:off x="3898106" y="3813165"/>
            <a:ext cx="2137420" cy="584775"/>
            <a:chOff x="3898106" y="3813165"/>
            <a:chExt cx="2137420" cy="584775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7CE3B10-74FB-4032-BF38-F28EAB272E8F}"/>
                </a:ext>
              </a:extLst>
            </p:cNvPr>
            <p:cNvSpPr txBox="1"/>
            <p:nvPr/>
          </p:nvSpPr>
          <p:spPr>
            <a:xfrm>
              <a:off x="4041626" y="3813165"/>
              <a:ext cx="19939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de-DE" sz="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getKey</a:t>
              </a:r>
              <a:r>
                <a:rPr lang="de-DE" sz="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(00003, </a:t>
              </a:r>
              <a:r>
                <a:rPr lang="de-DE" sz="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PWnotUsed</a:t>
              </a:r>
              <a:r>
                <a:rPr lang="de-DE" sz="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r"/>
              <a:r>
                <a:rPr lang="de-DE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containsAlias</a:t>
              </a:r>
              <a:r>
                <a:rPr lang="de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(00003)</a:t>
              </a:r>
            </a:p>
            <a:p>
              <a:pPr algn="r"/>
              <a:r>
                <a:rPr lang="de-DE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getCertificate</a:t>
              </a:r>
              <a:r>
                <a:rPr lang="de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(00003)</a:t>
              </a:r>
            </a:p>
            <a:p>
              <a:pPr algn="r"/>
              <a:r>
                <a:rPr lang="de-DE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getCertificateChain</a:t>
              </a:r>
              <a:r>
                <a:rPr lang="de-DE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(00003)</a:t>
              </a:r>
              <a:endParaRPr lang="en-US" sz="800" dirty="0"/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EBDBB3C-4CEB-4A22-85FE-1CD96DD092B6}"/>
                </a:ext>
              </a:extLst>
            </p:cNvPr>
            <p:cNvCxnSpPr/>
            <p:nvPr/>
          </p:nvCxnSpPr>
          <p:spPr>
            <a:xfrm flipH="1">
              <a:off x="3898106" y="3920793"/>
              <a:ext cx="33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2F6A98DC-4835-452C-B0E2-07866F6B6C0D}"/>
                </a:ext>
              </a:extLst>
            </p:cNvPr>
            <p:cNvCxnSpPr/>
            <p:nvPr/>
          </p:nvCxnSpPr>
          <p:spPr>
            <a:xfrm flipH="1">
              <a:off x="3898106" y="4047795"/>
              <a:ext cx="33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2FFC8114-614A-4859-892A-5D6274FE9FF1}"/>
                </a:ext>
              </a:extLst>
            </p:cNvPr>
            <p:cNvCxnSpPr/>
            <p:nvPr/>
          </p:nvCxnSpPr>
          <p:spPr>
            <a:xfrm flipH="1">
              <a:off x="3898106" y="4174002"/>
              <a:ext cx="33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4A4C1215-32B6-43EE-B019-F9DFA272404F}"/>
                </a:ext>
              </a:extLst>
            </p:cNvPr>
            <p:cNvCxnSpPr/>
            <p:nvPr/>
          </p:nvCxnSpPr>
          <p:spPr>
            <a:xfrm flipH="1">
              <a:off x="3898106" y="4298622"/>
              <a:ext cx="33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46AA88A-F748-4D61-A6E1-86AAC4C8651B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6043613" y="4208242"/>
            <a:ext cx="289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eschweifte Klammer links 62">
            <a:extLst>
              <a:ext uri="{FF2B5EF4-FFF2-40B4-BE49-F238E27FC236}">
                <a16:creationId xmlns:a16="http://schemas.microsoft.com/office/drawing/2014/main" id="{2670B50E-31BC-41D9-AA7A-BF097E825D4E}"/>
              </a:ext>
            </a:extLst>
          </p:cNvPr>
          <p:cNvSpPr/>
          <p:nvPr/>
        </p:nvSpPr>
        <p:spPr>
          <a:xfrm>
            <a:off x="1104900" y="4033515"/>
            <a:ext cx="90245" cy="435500"/>
          </a:xfrm>
          <a:prstGeom prst="leftBrace">
            <a:avLst>
              <a:gd name="adj1" fmla="val 6110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8B8CC15A-9751-4737-AB36-648F19E1DEE5}"/>
              </a:ext>
            </a:extLst>
          </p:cNvPr>
          <p:cNvCxnSpPr>
            <a:stCxn id="63" idx="1"/>
            <a:endCxn id="21" idx="1"/>
          </p:cNvCxnSpPr>
          <p:nvPr/>
        </p:nvCxnSpPr>
        <p:spPr>
          <a:xfrm rot="10800000" flipH="1" flipV="1">
            <a:off x="1104899" y="4251264"/>
            <a:ext cx="90245" cy="1000141"/>
          </a:xfrm>
          <a:prstGeom prst="bentConnector3">
            <a:avLst>
              <a:gd name="adj1" fmla="val -25331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26BC82DD-E790-4B81-A80E-F220F575E09D}"/>
              </a:ext>
            </a:extLst>
          </p:cNvPr>
          <p:cNvCxnSpPr>
            <a:cxnSpLocks/>
          </p:cNvCxnSpPr>
          <p:nvPr/>
        </p:nvCxnSpPr>
        <p:spPr>
          <a:xfrm flipH="1">
            <a:off x="564069" y="3946984"/>
            <a:ext cx="679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A1CCDE8-618F-4C09-8474-A7298167CEBE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 flipH="1" flipV="1">
            <a:off x="-84041" y="2726282"/>
            <a:ext cx="1868257" cy="5731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E9B51178-4815-4029-8899-EF3733E73F16}"/>
              </a:ext>
            </a:extLst>
          </p:cNvPr>
          <p:cNvSpPr txBox="1"/>
          <p:nvPr/>
        </p:nvSpPr>
        <p:spPr>
          <a:xfrm rot="16200000">
            <a:off x="-111689" y="2931511"/>
            <a:ext cx="1330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conf/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realms.json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00003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key.ks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8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Standard Layou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C3C3E"/>
      </a:accent1>
      <a:accent2>
        <a:srgbClr val="802C56"/>
      </a:accent2>
      <a:accent3>
        <a:srgbClr val="B61A43"/>
      </a:accent3>
      <a:accent4>
        <a:srgbClr val="878A8D"/>
      </a:accent4>
      <a:accent5>
        <a:srgbClr val="D2D2D1"/>
      </a:accent5>
      <a:accent6>
        <a:srgbClr val="8BA9BA"/>
      </a:accent6>
      <a:hlink>
        <a:srgbClr val="E12A30"/>
      </a:hlink>
      <a:folHlink>
        <a:srgbClr val="4C448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EDE4C4DE37DE4195A53F6743A7A007" ma:contentTypeVersion="5" ma:contentTypeDescription="Create a new document." ma:contentTypeScope="" ma:versionID="6493df0307435c46337c64ff99292ad6">
  <xsd:schema xmlns:xsd="http://www.w3.org/2001/XMLSchema" xmlns:xs="http://www.w3.org/2001/XMLSchema" xmlns:p="http://schemas.microsoft.com/office/2006/metadata/properties" xmlns:ns3="90a0a7f2-4f75-40c5-8f89-f5c0f28ab4f4" xmlns:ns4="6435a3c3-ebd1-43cd-9a1d-4bfead7a3918" targetNamespace="http://schemas.microsoft.com/office/2006/metadata/properties" ma:root="true" ma:fieldsID="9b88f25009059928ae33dab513edd2f2" ns3:_="" ns4:_="">
    <xsd:import namespace="90a0a7f2-4f75-40c5-8f89-f5c0f28ab4f4"/>
    <xsd:import namespace="6435a3c3-ebd1-43cd-9a1d-4bfead7a391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0a7f2-4f75-40c5-8f89-f5c0f28ab4f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5a3c3-ebd1-43cd-9a1d-4bfead7a39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C75294-AFDA-45DE-B213-B95F6777A0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F701B0-27D1-46C4-B5CC-EAB55360C7EF}">
  <ds:schemaRefs>
    <ds:schemaRef ds:uri="6435a3c3-ebd1-43cd-9a1d-4bfead7a3918"/>
    <ds:schemaRef ds:uri="90a0a7f2-4f75-40c5-8f89-f5c0f28ab4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C08640-3F0C-40C7-AB4C-89135E70BAC6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0a0a7f2-4f75-40c5-8f89-f5c0f28ab4f4"/>
    <ds:schemaRef ds:uri="http://purl.org/dc/elements/1.1/"/>
    <ds:schemaRef ds:uri="http://schemas.microsoft.com/office/infopath/2007/PartnerControls"/>
    <ds:schemaRef ds:uri="http://schemas.microsoft.com/office/2006/metadata/properties"/>
    <ds:schemaRef ds:uri="6435a3c3-ebd1-43cd-9a1d-4bfead7a391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Microsoft Office PowerPoint</Application>
  <PresentationFormat>Breitbild</PresentationFormat>
  <Paragraphs>137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Arial</vt:lpstr>
      <vt:lpstr>Calibri</vt:lpstr>
      <vt:lpstr>Courier New</vt:lpstr>
      <vt:lpstr>CourierNewPSMT</vt:lpstr>
      <vt:lpstr>Roboto</vt:lpstr>
      <vt:lpstr>Roboto Light</vt:lpstr>
      <vt:lpstr>Roboto Regular</vt:lpstr>
      <vt:lpstr>System Font Regular</vt:lpstr>
      <vt:lpstr>1_Standard Layout</vt:lpstr>
      <vt:lpstr>How HSM works today? With the Axway API-Gateway</vt:lpstr>
      <vt:lpstr>Why it fails When using IBM-MQ</vt:lpstr>
      <vt:lpstr>Summary</vt:lpstr>
      <vt:lpstr>Notes</vt:lpstr>
      <vt:lpstr>What this project provides Provides a lookup of private and public keys with new PKCS11 Security provider</vt:lpstr>
      <vt:lpstr>Send encrypted message to partner Encrypted with public key fom partner</vt:lpstr>
      <vt:lpstr>Receive encrypted message from partner Decrypt received message with our own private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HSM works today</dc:title>
  <dc:creator>Christoph Wiechmann</dc:creator>
  <cp:lastModifiedBy>Christoph Wiechmann</cp:lastModifiedBy>
  <cp:revision>24</cp:revision>
  <dcterms:created xsi:type="dcterms:W3CDTF">2020-11-18T06:36:54Z</dcterms:created>
  <dcterms:modified xsi:type="dcterms:W3CDTF">2021-01-27T08:54:57Z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0x010100E0EDE4C4DE37DE4195A53F6743A7A007</vt:lpwstr>
  </property>
</Properties>
</file>