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oph Wiechmann" initials="CW" lastIdx="1" clrIdx="0">
    <p:extLst>
      <p:ext uri="{19B8F6BF-5375-455C-9EA6-DF929625EA0E}">
        <p15:presenceInfo xmlns:p15="http://schemas.microsoft.com/office/powerpoint/2012/main" userId="S::cwiechmann@axway.com::8059a074-7811-4980-a3fd-27cd4aedeab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25" d="100"/>
          <a:sy n="125" d="100"/>
        </p:scale>
        <p:origin x="720" y="8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24T11:52:34.273" idx="1">
    <p:pos x="3469" y="3144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9356D6-8FFC-492E-9C58-FE07F80A5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9D0DA78-A1E7-46B1-8FFE-5EC2B9B987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203C0E-60E4-447E-8239-6EE13906D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EDB301-5221-40ED-A752-D11A3EC7C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9924C9-F894-4259-9D56-004D976B2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89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8ABBEE-171D-4D23-B905-F195787F5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E465590-9ADF-4177-B08A-CB96574E7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A2212F-CD57-4ED9-BE79-BDB4BC85D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CA7F21-E415-476D-B833-83DAF1CD5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4D05CE-2DE3-471D-A4C5-50FB42087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8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3D7A680-977A-4BD3-BBF2-91E8E86E4B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3556ECC-7C6D-4FD5-AAD1-F637C49A90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8D175E-4405-4FF3-8A61-553615C39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4D941C-00D9-453B-8588-839D8F02F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A2F760-D2AF-4BA0-8C03-05549FEA9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17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0810D2-E7BE-4408-B48E-2D00CFF03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96B60B-01B9-41C4-9726-DE0C5A18B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B8A87F-A598-425C-B0A7-60CA82D27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C8A2EE-8D35-45BA-9880-8716CFEB9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1307D4-BC59-4516-BE9B-1607DCA02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85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0E0762-26DB-4F35-A198-AFD69D0FA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4E4813-2E3B-452D-9D20-C7794C84E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D773C0-F720-49CE-9323-3A83A3E7B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7F28DE-6C51-4DEB-B674-B32B84CF7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3B81C4-6BCA-497B-97D3-60E59AF0D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34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7B8A6D-2225-4F0A-AA7A-47FD86FFA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38D077-DEBE-4217-95F6-0F5780CFEF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F08AA3-6476-4BB9-BE78-681E0FF4B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EA27B72-5138-40B4-8B1B-79FA7FB9E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AD6B33A-DC96-439C-B981-4FA82E384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487B7D-ACC3-4D9C-9703-4851521A8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76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CCC7CA-4233-4C3C-8124-64055A947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6EBC46-83BE-4661-A121-EE396DB70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DD40436-A13F-4678-958D-C9D5E1BAD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BA363E2-49B6-4C0D-8A68-3927ADD869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69B1314-84FD-46DB-B3FF-C18017A1A4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BBE7955-43F2-4458-9A29-8E7EE84D7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B5BE2D9-AEED-4A8C-88B7-6134AE3BD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04E059A-59E8-4C38-9D98-1C198D1BF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29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CF2A72-1DCF-46B6-875C-EA90C3C5B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4C2A853-6368-4C9C-A00A-FB0444F07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0093A07-BB2F-4ABC-B360-EA8EEA3E9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3D1B4AB-8EE8-447B-9B70-ED9EF9CB3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34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30DC30E-CEE7-40F5-9CD3-FC8119722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599EC74-68D5-4A2A-8217-198CD5F4F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AF34307-5CEA-4443-AF45-2B7BC1D8E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441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71AB00-F66A-4D15-BD2A-37DAC5A88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1D4CC2-0FBC-4110-8F80-B9BC38B82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CE90417-1208-44B6-8504-260DAEFA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E6E684-B613-40A8-A3F2-4F4BB4467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D98A66-971A-4C60-85A8-29CDA3FDB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0CA6B30-CFC6-4E3A-926C-CB2CA0828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582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D7E1F1-53CA-4318-AC8F-9320BB8AB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A6AEC7C-FFBD-4DEF-8A9D-9694FFD97B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B8A33C5-9DA8-4699-B570-D7BF388C6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2DBE493-2148-4203-91AD-863FE669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1396CF5-3E7C-48BD-89BB-39143319E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39B111-CAB9-400A-9EDD-CEE027C2F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29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AD8B185-2B3B-45DE-B4CE-66AC2BCC6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4E7B53-A8E7-4A7B-A10D-C86DCF478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FA175C-0017-48C9-BA8B-F2F2DF5D8E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8D3F4-14DB-4445-AF65-DFCCFB7F5AF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6CBE40-0557-4C63-9A1B-D43C9C70C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B02F3B-F298-44F0-B950-A78E92717D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13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comments" Target="../comments/comment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9.png"/><Relationship Id="rId7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3.png"/><Relationship Id="rId4" Type="http://schemas.openxmlformats.org/officeDocument/2006/relationships/image" Target="../media/image14.png"/><Relationship Id="rId9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9.png"/><Relationship Id="rId7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10.png"/><Relationship Id="rId10" Type="http://schemas.openxmlformats.org/officeDocument/2006/relationships/image" Target="../media/image3.png"/><Relationship Id="rId4" Type="http://schemas.openxmlformats.org/officeDocument/2006/relationships/image" Target="../media/image20.png"/><Relationship Id="rId9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6AE9590E-73C2-4AF1-8D4F-0B1B6889964F}"/>
              </a:ext>
            </a:extLst>
          </p:cNvPr>
          <p:cNvSpPr/>
          <p:nvPr/>
        </p:nvSpPr>
        <p:spPr>
          <a:xfrm>
            <a:off x="3215974" y="1758950"/>
            <a:ext cx="2296916" cy="3219450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 err="1"/>
              <a:t>Bitbucket</a:t>
            </a:r>
            <a:r>
              <a:rPr lang="de-DE" sz="1400" b="1" dirty="0"/>
              <a:t> / GitHub</a:t>
            </a:r>
            <a:endParaRPr lang="en-US" sz="1400" b="1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6E1C49B-FB18-4B9F-B19D-537E03DEE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5974" y="1687127"/>
            <a:ext cx="305193" cy="27540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B111AE31-DADB-4D15-9326-072378A496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177" y="1685533"/>
            <a:ext cx="276999" cy="276999"/>
          </a:xfrm>
          <a:prstGeom prst="rect">
            <a:avLst/>
          </a:prstGeom>
        </p:spPr>
      </p:pic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48C03DEB-2A97-427A-87C4-673CBAAD69AA}"/>
              </a:ext>
            </a:extLst>
          </p:cNvPr>
          <p:cNvSpPr/>
          <p:nvPr/>
        </p:nvSpPr>
        <p:spPr>
          <a:xfrm>
            <a:off x="6415506" y="1758998"/>
            <a:ext cx="1750595" cy="321940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Jenkins</a:t>
            </a:r>
          </a:p>
          <a:p>
            <a:pPr algn="r"/>
            <a:r>
              <a:rPr lang="de-DE" sz="1200" dirty="0" err="1"/>
              <a:t>Organization</a:t>
            </a:r>
            <a:r>
              <a:rPr lang="de-DE" sz="1200" dirty="0"/>
              <a:t> Folder</a:t>
            </a:r>
            <a:endParaRPr lang="en-US" sz="1600" dirty="0"/>
          </a:p>
        </p:txBody>
      </p:sp>
      <p:pic>
        <p:nvPicPr>
          <p:cNvPr id="16" name="Grafik 15" descr="Ein Bild, das Raum, Zeichnung enthält.&#10;&#10;Automatisch generierte Beschreibung">
            <a:extLst>
              <a:ext uri="{FF2B5EF4-FFF2-40B4-BE49-F238E27FC236}">
                <a16:creationId xmlns:a16="http://schemas.microsoft.com/office/drawing/2014/main" id="{BE80F518-F5ED-497D-9DE9-81D9D50CA0E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29" t="19605" r="34531" b="19769"/>
          <a:stretch/>
        </p:blipFill>
        <p:spPr>
          <a:xfrm>
            <a:off x="6527905" y="1583989"/>
            <a:ext cx="374631" cy="514313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9B123935-2A29-4F6A-9143-557EF9CFB0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763" y="3079032"/>
            <a:ext cx="438151" cy="438151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E63A8F09-9A0A-4CC5-B7CE-44395F1D34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763" y="3647677"/>
            <a:ext cx="438151" cy="438151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57DB846F-6F1A-4E4A-9ED9-5AED1BAB07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763" y="4216322"/>
            <a:ext cx="438151" cy="438151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CB1A8904-1132-4CB9-BA99-2F1A6E649D4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819" y="2466578"/>
            <a:ext cx="438151" cy="438151"/>
          </a:xfrm>
          <a:prstGeom prst="rect">
            <a:avLst/>
          </a:prstGeom>
        </p:spPr>
      </p:pic>
      <p:sp>
        <p:nvSpPr>
          <p:cNvPr id="25" name="Rechteck 24">
            <a:extLst>
              <a:ext uri="{FF2B5EF4-FFF2-40B4-BE49-F238E27FC236}">
                <a16:creationId xmlns:a16="http://schemas.microsoft.com/office/drawing/2014/main" id="{06C7470B-D073-4051-BBEA-EA9BEBB2BE5C}"/>
              </a:ext>
            </a:extLst>
          </p:cNvPr>
          <p:cNvSpPr/>
          <p:nvPr/>
        </p:nvSpPr>
        <p:spPr>
          <a:xfrm>
            <a:off x="1235268" y="1790525"/>
            <a:ext cx="9515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dirty="0"/>
              <a:t>Developer</a:t>
            </a:r>
            <a:endParaRPr lang="en-US" sz="1400" b="1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4425B267-4DAC-4688-B6F9-C416FCA7F2D6}"/>
              </a:ext>
            </a:extLst>
          </p:cNvPr>
          <p:cNvSpPr/>
          <p:nvPr/>
        </p:nvSpPr>
        <p:spPr>
          <a:xfrm>
            <a:off x="3874095" y="2410652"/>
            <a:ext cx="161454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50" dirty="0"/>
              <a:t>+ API-</a:t>
            </a:r>
            <a:r>
              <a:rPr lang="de-DE" sz="1050" dirty="0" err="1"/>
              <a:t>Config</a:t>
            </a:r>
            <a:r>
              <a:rPr lang="de-DE" sz="1050" dirty="0"/>
              <a:t> &amp; </a:t>
            </a:r>
            <a:r>
              <a:rPr lang="de-DE" sz="1050" dirty="0" err="1"/>
              <a:t>Jenkinsfile</a:t>
            </a:r>
            <a:endParaRPr lang="en-US" sz="1050" dirty="0"/>
          </a:p>
        </p:txBody>
      </p:sp>
      <p:pic>
        <p:nvPicPr>
          <p:cNvPr id="29" name="Grafik 28" descr="Ein Bild, das schwarz enthält.&#10;&#10;Automatisch generierte Beschreibung">
            <a:extLst>
              <a:ext uri="{FF2B5EF4-FFF2-40B4-BE49-F238E27FC236}">
                <a16:creationId xmlns:a16="http://schemas.microsoft.com/office/drawing/2014/main" id="{8B1DC1C9-94CB-4CAB-A4FC-363AAF4878F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763" y="2398158"/>
            <a:ext cx="304635" cy="298193"/>
          </a:xfrm>
          <a:prstGeom prst="rect">
            <a:avLst/>
          </a:prstGeom>
        </p:spPr>
      </p:pic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EAFCED4F-52F4-4216-A562-ED71303FB940}"/>
              </a:ext>
            </a:extLst>
          </p:cNvPr>
          <p:cNvSpPr/>
          <p:nvPr/>
        </p:nvSpPr>
        <p:spPr>
          <a:xfrm>
            <a:off x="3305175" y="2209800"/>
            <a:ext cx="2119313" cy="900113"/>
          </a:xfrm>
          <a:prstGeom prst="roundRect">
            <a:avLst>
              <a:gd name="adj" fmla="val 1852"/>
            </a:avLst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de-DE" sz="1000" dirty="0">
                <a:solidFill>
                  <a:srgbClr val="0070C0"/>
                </a:solidFill>
              </a:rPr>
              <a:t>Project 1</a:t>
            </a:r>
            <a:endParaRPr lang="en-US" sz="1000" dirty="0">
              <a:solidFill>
                <a:srgbClr val="0070C0"/>
              </a:solidFill>
            </a:endParaRPr>
          </a:p>
        </p:txBody>
      </p:sp>
      <p:sp>
        <p:nvSpPr>
          <p:cNvPr id="45" name="Rechteck: abgerundete Ecken 44">
            <a:extLst>
              <a:ext uri="{FF2B5EF4-FFF2-40B4-BE49-F238E27FC236}">
                <a16:creationId xmlns:a16="http://schemas.microsoft.com/office/drawing/2014/main" id="{6333A5EB-9666-497B-AE5C-D616F2FB3A53}"/>
              </a:ext>
            </a:extLst>
          </p:cNvPr>
          <p:cNvSpPr/>
          <p:nvPr/>
        </p:nvSpPr>
        <p:spPr>
          <a:xfrm>
            <a:off x="3298825" y="3234120"/>
            <a:ext cx="2119313" cy="900113"/>
          </a:xfrm>
          <a:prstGeom prst="roundRect">
            <a:avLst>
              <a:gd name="adj" fmla="val 1852"/>
            </a:avLst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000">
                <a:solidFill>
                  <a:srgbClr val="0070C0"/>
                </a:solidFill>
              </a:rPr>
              <a:t>Project 2</a:t>
            </a:r>
            <a:endParaRPr lang="en-US" sz="1000" dirty="0">
              <a:solidFill>
                <a:srgbClr val="0070C0"/>
              </a:solidFill>
            </a:endParaRPr>
          </a:p>
        </p:txBody>
      </p:sp>
      <p:sp>
        <p:nvSpPr>
          <p:cNvPr id="50" name="Rechteck: abgerundete Ecken 49">
            <a:extLst>
              <a:ext uri="{FF2B5EF4-FFF2-40B4-BE49-F238E27FC236}">
                <a16:creationId xmlns:a16="http://schemas.microsoft.com/office/drawing/2014/main" id="{D63588C1-397E-4730-8E2F-D790F4DE9ACB}"/>
              </a:ext>
            </a:extLst>
          </p:cNvPr>
          <p:cNvSpPr/>
          <p:nvPr/>
        </p:nvSpPr>
        <p:spPr>
          <a:xfrm>
            <a:off x="3298825" y="4279139"/>
            <a:ext cx="2119413" cy="699261"/>
          </a:xfrm>
          <a:custGeom>
            <a:avLst/>
            <a:gdLst>
              <a:gd name="connsiteX0" fmla="*/ 0 w 2119313"/>
              <a:gd name="connsiteY0" fmla="*/ 12950 h 699261"/>
              <a:gd name="connsiteX1" fmla="*/ 12950 w 2119313"/>
              <a:gd name="connsiteY1" fmla="*/ 0 h 699261"/>
              <a:gd name="connsiteX2" fmla="*/ 2106363 w 2119313"/>
              <a:gd name="connsiteY2" fmla="*/ 0 h 699261"/>
              <a:gd name="connsiteX3" fmla="*/ 2119313 w 2119313"/>
              <a:gd name="connsiteY3" fmla="*/ 12950 h 699261"/>
              <a:gd name="connsiteX4" fmla="*/ 2119313 w 2119313"/>
              <a:gd name="connsiteY4" fmla="*/ 686311 h 699261"/>
              <a:gd name="connsiteX5" fmla="*/ 2106363 w 2119313"/>
              <a:gd name="connsiteY5" fmla="*/ 699261 h 699261"/>
              <a:gd name="connsiteX6" fmla="*/ 12950 w 2119313"/>
              <a:gd name="connsiteY6" fmla="*/ 699261 h 699261"/>
              <a:gd name="connsiteX7" fmla="*/ 0 w 2119313"/>
              <a:gd name="connsiteY7" fmla="*/ 686311 h 699261"/>
              <a:gd name="connsiteX8" fmla="*/ 0 w 2119313"/>
              <a:gd name="connsiteY8" fmla="*/ 12950 h 699261"/>
              <a:gd name="connsiteX0" fmla="*/ 0 w 2119313"/>
              <a:gd name="connsiteY0" fmla="*/ 686311 h 777751"/>
              <a:gd name="connsiteX1" fmla="*/ 0 w 2119313"/>
              <a:gd name="connsiteY1" fmla="*/ 12950 h 777751"/>
              <a:gd name="connsiteX2" fmla="*/ 12950 w 2119313"/>
              <a:gd name="connsiteY2" fmla="*/ 0 h 777751"/>
              <a:gd name="connsiteX3" fmla="*/ 2106363 w 2119313"/>
              <a:gd name="connsiteY3" fmla="*/ 0 h 777751"/>
              <a:gd name="connsiteX4" fmla="*/ 2119313 w 2119313"/>
              <a:gd name="connsiteY4" fmla="*/ 12950 h 777751"/>
              <a:gd name="connsiteX5" fmla="*/ 2119313 w 2119313"/>
              <a:gd name="connsiteY5" fmla="*/ 686311 h 777751"/>
              <a:gd name="connsiteX6" fmla="*/ 2106363 w 2119313"/>
              <a:gd name="connsiteY6" fmla="*/ 699261 h 777751"/>
              <a:gd name="connsiteX7" fmla="*/ 12950 w 2119313"/>
              <a:gd name="connsiteY7" fmla="*/ 699261 h 777751"/>
              <a:gd name="connsiteX8" fmla="*/ 91440 w 2119313"/>
              <a:gd name="connsiteY8" fmla="*/ 777751 h 777751"/>
              <a:gd name="connsiteX0" fmla="*/ 0 w 2119313"/>
              <a:gd name="connsiteY0" fmla="*/ 686311 h 1127886"/>
              <a:gd name="connsiteX1" fmla="*/ 0 w 2119313"/>
              <a:gd name="connsiteY1" fmla="*/ 12950 h 1127886"/>
              <a:gd name="connsiteX2" fmla="*/ 12950 w 2119313"/>
              <a:gd name="connsiteY2" fmla="*/ 0 h 1127886"/>
              <a:gd name="connsiteX3" fmla="*/ 2106363 w 2119313"/>
              <a:gd name="connsiteY3" fmla="*/ 0 h 1127886"/>
              <a:gd name="connsiteX4" fmla="*/ 2119313 w 2119313"/>
              <a:gd name="connsiteY4" fmla="*/ 12950 h 1127886"/>
              <a:gd name="connsiteX5" fmla="*/ 2119313 w 2119313"/>
              <a:gd name="connsiteY5" fmla="*/ 686311 h 1127886"/>
              <a:gd name="connsiteX6" fmla="*/ 2106363 w 2119313"/>
              <a:gd name="connsiteY6" fmla="*/ 699261 h 1127886"/>
              <a:gd name="connsiteX7" fmla="*/ 743994 w 2119313"/>
              <a:gd name="connsiteY7" fmla="*/ 1127886 h 1127886"/>
              <a:gd name="connsiteX8" fmla="*/ 91440 w 2119313"/>
              <a:gd name="connsiteY8" fmla="*/ 777751 h 1127886"/>
              <a:gd name="connsiteX0" fmla="*/ 0 w 2119313"/>
              <a:gd name="connsiteY0" fmla="*/ 686311 h 777751"/>
              <a:gd name="connsiteX1" fmla="*/ 0 w 2119313"/>
              <a:gd name="connsiteY1" fmla="*/ 12950 h 777751"/>
              <a:gd name="connsiteX2" fmla="*/ 12950 w 2119313"/>
              <a:gd name="connsiteY2" fmla="*/ 0 h 777751"/>
              <a:gd name="connsiteX3" fmla="*/ 2106363 w 2119313"/>
              <a:gd name="connsiteY3" fmla="*/ 0 h 777751"/>
              <a:gd name="connsiteX4" fmla="*/ 2119313 w 2119313"/>
              <a:gd name="connsiteY4" fmla="*/ 12950 h 777751"/>
              <a:gd name="connsiteX5" fmla="*/ 2119313 w 2119313"/>
              <a:gd name="connsiteY5" fmla="*/ 686311 h 777751"/>
              <a:gd name="connsiteX6" fmla="*/ 2106363 w 2119313"/>
              <a:gd name="connsiteY6" fmla="*/ 699261 h 777751"/>
              <a:gd name="connsiteX7" fmla="*/ 91440 w 2119313"/>
              <a:gd name="connsiteY7" fmla="*/ 777751 h 777751"/>
              <a:gd name="connsiteX0" fmla="*/ 0 w 2119313"/>
              <a:gd name="connsiteY0" fmla="*/ 686311 h 699261"/>
              <a:gd name="connsiteX1" fmla="*/ 0 w 2119313"/>
              <a:gd name="connsiteY1" fmla="*/ 12950 h 699261"/>
              <a:gd name="connsiteX2" fmla="*/ 12950 w 2119313"/>
              <a:gd name="connsiteY2" fmla="*/ 0 h 699261"/>
              <a:gd name="connsiteX3" fmla="*/ 2106363 w 2119313"/>
              <a:gd name="connsiteY3" fmla="*/ 0 h 699261"/>
              <a:gd name="connsiteX4" fmla="*/ 2119313 w 2119313"/>
              <a:gd name="connsiteY4" fmla="*/ 12950 h 699261"/>
              <a:gd name="connsiteX5" fmla="*/ 2119313 w 2119313"/>
              <a:gd name="connsiteY5" fmla="*/ 686311 h 699261"/>
              <a:gd name="connsiteX6" fmla="*/ 2106363 w 2119313"/>
              <a:gd name="connsiteY6" fmla="*/ 699261 h 699261"/>
              <a:gd name="connsiteX0" fmla="*/ 0 w 2119413"/>
              <a:gd name="connsiteY0" fmla="*/ 686311 h 739742"/>
              <a:gd name="connsiteX1" fmla="*/ 0 w 2119413"/>
              <a:gd name="connsiteY1" fmla="*/ 12950 h 739742"/>
              <a:gd name="connsiteX2" fmla="*/ 12950 w 2119413"/>
              <a:gd name="connsiteY2" fmla="*/ 0 h 739742"/>
              <a:gd name="connsiteX3" fmla="*/ 2106363 w 2119413"/>
              <a:gd name="connsiteY3" fmla="*/ 0 h 739742"/>
              <a:gd name="connsiteX4" fmla="*/ 2119313 w 2119413"/>
              <a:gd name="connsiteY4" fmla="*/ 12950 h 739742"/>
              <a:gd name="connsiteX5" fmla="*/ 2119313 w 2119413"/>
              <a:gd name="connsiteY5" fmla="*/ 686311 h 739742"/>
              <a:gd name="connsiteX6" fmla="*/ 2113507 w 2119413"/>
              <a:gd name="connsiteY6" fmla="*/ 739742 h 739742"/>
              <a:gd name="connsiteX0" fmla="*/ 0 w 2119413"/>
              <a:gd name="connsiteY0" fmla="*/ 686311 h 699261"/>
              <a:gd name="connsiteX1" fmla="*/ 0 w 2119413"/>
              <a:gd name="connsiteY1" fmla="*/ 12950 h 699261"/>
              <a:gd name="connsiteX2" fmla="*/ 12950 w 2119413"/>
              <a:gd name="connsiteY2" fmla="*/ 0 h 699261"/>
              <a:gd name="connsiteX3" fmla="*/ 2106363 w 2119413"/>
              <a:gd name="connsiteY3" fmla="*/ 0 h 699261"/>
              <a:gd name="connsiteX4" fmla="*/ 2119313 w 2119413"/>
              <a:gd name="connsiteY4" fmla="*/ 12950 h 699261"/>
              <a:gd name="connsiteX5" fmla="*/ 2119313 w 2119413"/>
              <a:gd name="connsiteY5" fmla="*/ 686311 h 699261"/>
              <a:gd name="connsiteX6" fmla="*/ 2113507 w 2119413"/>
              <a:gd name="connsiteY6" fmla="*/ 699261 h 699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19413" h="699261">
                <a:moveTo>
                  <a:pt x="0" y="686311"/>
                </a:moveTo>
                <a:lnTo>
                  <a:pt x="0" y="12950"/>
                </a:lnTo>
                <a:cubicBezTo>
                  <a:pt x="0" y="5798"/>
                  <a:pt x="5798" y="0"/>
                  <a:pt x="12950" y="0"/>
                </a:cubicBezTo>
                <a:lnTo>
                  <a:pt x="2106363" y="0"/>
                </a:lnTo>
                <a:cubicBezTo>
                  <a:pt x="2113515" y="0"/>
                  <a:pt x="2119313" y="5798"/>
                  <a:pt x="2119313" y="12950"/>
                </a:cubicBezTo>
                <a:lnTo>
                  <a:pt x="2119313" y="686311"/>
                </a:lnTo>
                <a:cubicBezTo>
                  <a:pt x="2119313" y="693463"/>
                  <a:pt x="2120659" y="699261"/>
                  <a:pt x="2113507" y="699261"/>
                </a:cubicBezTo>
              </a:path>
            </a:pathLst>
          </a:cu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000" dirty="0">
                <a:solidFill>
                  <a:srgbClr val="0070C0"/>
                </a:solidFill>
              </a:rPr>
              <a:t>Project 3</a:t>
            </a:r>
            <a:endParaRPr lang="en-US" sz="1000" dirty="0">
              <a:solidFill>
                <a:srgbClr val="0070C0"/>
              </a:solidFill>
            </a:endParaRPr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DE550951-7DEE-49E9-929D-7126519E64E2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1898970" y="2685654"/>
            <a:ext cx="1256980" cy="23191"/>
          </a:xfrm>
          <a:prstGeom prst="straightConnector1">
            <a:avLst/>
          </a:prstGeom>
          <a:ln w="22225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DFFB829-2BD5-4693-AEAE-E8D3FF115DCA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1895914" y="3298108"/>
            <a:ext cx="1260036" cy="363438"/>
          </a:xfrm>
          <a:prstGeom prst="straightConnector1">
            <a:avLst/>
          </a:prstGeom>
          <a:ln w="22225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B9718FBC-29C7-42D4-BA3C-10325BEAAA95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1895914" y="2794229"/>
            <a:ext cx="1260036" cy="503879"/>
          </a:xfrm>
          <a:prstGeom prst="straightConnector1">
            <a:avLst/>
          </a:prstGeom>
          <a:ln w="22225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746F7EC5-61B7-4C55-8443-54B947B85BEB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1895914" y="3866753"/>
            <a:ext cx="1260036" cy="720102"/>
          </a:xfrm>
          <a:prstGeom prst="straightConnector1">
            <a:avLst/>
          </a:prstGeom>
          <a:ln w="22225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90589BB7-AE95-44FD-832E-221EFDE49091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1895914" y="2887695"/>
            <a:ext cx="1260036" cy="1547703"/>
          </a:xfrm>
          <a:prstGeom prst="straightConnector1">
            <a:avLst/>
          </a:prstGeom>
          <a:ln w="22225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echteck: abgerundete Ecken 70">
            <a:extLst>
              <a:ext uri="{FF2B5EF4-FFF2-40B4-BE49-F238E27FC236}">
                <a16:creationId xmlns:a16="http://schemas.microsoft.com/office/drawing/2014/main" id="{C48234CD-4049-4C51-8A6C-7153670A2814}"/>
              </a:ext>
            </a:extLst>
          </p:cNvPr>
          <p:cNvSpPr/>
          <p:nvPr/>
        </p:nvSpPr>
        <p:spPr>
          <a:xfrm>
            <a:off x="8961121" y="1758950"/>
            <a:ext cx="1858192" cy="321940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API-Management</a:t>
            </a:r>
            <a:endParaRPr lang="en-US" sz="1400" b="1" dirty="0"/>
          </a:p>
        </p:txBody>
      </p: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1BBFC5B6-AAF3-44CA-BA38-CCCB93363A7E}"/>
              </a:ext>
            </a:extLst>
          </p:cNvPr>
          <p:cNvSpPr/>
          <p:nvPr/>
        </p:nvSpPr>
        <p:spPr>
          <a:xfrm>
            <a:off x="5727634" y="2407375"/>
            <a:ext cx="442054" cy="252481"/>
          </a:xfrm>
          <a:prstGeom prst="rightArrow">
            <a:avLst>
              <a:gd name="adj1" fmla="val 50433"/>
              <a:gd name="adj2" fmla="val 475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Pfeil: nach rechts 74">
            <a:extLst>
              <a:ext uri="{FF2B5EF4-FFF2-40B4-BE49-F238E27FC236}">
                <a16:creationId xmlns:a16="http://schemas.microsoft.com/office/drawing/2014/main" id="{9707E327-2206-4866-B7EA-2F0492052E2D}"/>
              </a:ext>
            </a:extLst>
          </p:cNvPr>
          <p:cNvSpPr/>
          <p:nvPr/>
        </p:nvSpPr>
        <p:spPr>
          <a:xfrm>
            <a:off x="5727634" y="2748383"/>
            <a:ext cx="442054" cy="252481"/>
          </a:xfrm>
          <a:prstGeom prst="rightArrow">
            <a:avLst>
              <a:gd name="adj1" fmla="val 50433"/>
              <a:gd name="adj2" fmla="val 475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Pfeil: nach rechts 75">
            <a:extLst>
              <a:ext uri="{FF2B5EF4-FFF2-40B4-BE49-F238E27FC236}">
                <a16:creationId xmlns:a16="http://schemas.microsoft.com/office/drawing/2014/main" id="{B2F44ABC-35C0-4A29-B339-B7D1B0E3219B}"/>
              </a:ext>
            </a:extLst>
          </p:cNvPr>
          <p:cNvSpPr/>
          <p:nvPr/>
        </p:nvSpPr>
        <p:spPr>
          <a:xfrm>
            <a:off x="5727634" y="3429891"/>
            <a:ext cx="442054" cy="252481"/>
          </a:xfrm>
          <a:prstGeom prst="rightArrow">
            <a:avLst>
              <a:gd name="adj1" fmla="val 50433"/>
              <a:gd name="adj2" fmla="val 475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Pfeil: nach rechts 76">
            <a:extLst>
              <a:ext uri="{FF2B5EF4-FFF2-40B4-BE49-F238E27FC236}">
                <a16:creationId xmlns:a16="http://schemas.microsoft.com/office/drawing/2014/main" id="{61B191FD-C36A-40EF-8781-8AE02E839015}"/>
              </a:ext>
            </a:extLst>
          </p:cNvPr>
          <p:cNvSpPr/>
          <p:nvPr/>
        </p:nvSpPr>
        <p:spPr>
          <a:xfrm>
            <a:off x="5727634" y="3770899"/>
            <a:ext cx="442054" cy="252481"/>
          </a:xfrm>
          <a:prstGeom prst="rightArrow">
            <a:avLst>
              <a:gd name="adj1" fmla="val 50433"/>
              <a:gd name="adj2" fmla="val 475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Pfeil: nach rechts 77">
            <a:extLst>
              <a:ext uri="{FF2B5EF4-FFF2-40B4-BE49-F238E27FC236}">
                <a16:creationId xmlns:a16="http://schemas.microsoft.com/office/drawing/2014/main" id="{52A9712C-147D-4D92-B3D5-DAF9E6E6FBF7}"/>
              </a:ext>
            </a:extLst>
          </p:cNvPr>
          <p:cNvSpPr/>
          <p:nvPr/>
        </p:nvSpPr>
        <p:spPr>
          <a:xfrm>
            <a:off x="5724182" y="4501429"/>
            <a:ext cx="442054" cy="252481"/>
          </a:xfrm>
          <a:prstGeom prst="rightArrow">
            <a:avLst>
              <a:gd name="adj1" fmla="val 50433"/>
              <a:gd name="adj2" fmla="val 475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52E1DC41-F44E-42BE-A7B8-314DDC8FAA29}"/>
              </a:ext>
            </a:extLst>
          </p:cNvPr>
          <p:cNvSpPr/>
          <p:nvPr/>
        </p:nvSpPr>
        <p:spPr>
          <a:xfrm>
            <a:off x="3288695" y="2427335"/>
            <a:ext cx="45076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00" dirty="0"/>
              <a:t>API 1</a:t>
            </a:r>
            <a:endParaRPr lang="en-US" sz="1000" dirty="0"/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25CC5DCB-4BF1-4BF3-92BF-FBA4A3125414}"/>
              </a:ext>
            </a:extLst>
          </p:cNvPr>
          <p:cNvSpPr/>
          <p:nvPr/>
        </p:nvSpPr>
        <p:spPr>
          <a:xfrm>
            <a:off x="6474937" y="2407375"/>
            <a:ext cx="1634013" cy="266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API 1 Workflow</a:t>
            </a:r>
            <a:endParaRPr lang="en-US" sz="1200" dirty="0"/>
          </a:p>
        </p:txBody>
      </p:sp>
      <p:pic>
        <p:nvPicPr>
          <p:cNvPr id="96" name="Grafik 95">
            <a:extLst>
              <a:ext uri="{FF2B5EF4-FFF2-40B4-BE49-F238E27FC236}">
                <a16:creationId xmlns:a16="http://schemas.microsoft.com/office/drawing/2014/main" id="{7322426A-998D-4907-B604-59A8DA32C79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648" y="2464525"/>
            <a:ext cx="138573" cy="152400"/>
          </a:xfrm>
          <a:prstGeom prst="rect">
            <a:avLst/>
          </a:prstGeom>
        </p:spPr>
      </p:pic>
      <p:sp>
        <p:nvSpPr>
          <p:cNvPr id="97" name="Rechteck 96">
            <a:extLst>
              <a:ext uri="{FF2B5EF4-FFF2-40B4-BE49-F238E27FC236}">
                <a16:creationId xmlns:a16="http://schemas.microsoft.com/office/drawing/2014/main" id="{6CE12EC8-0B46-4466-88BC-4AE4B5F01C06}"/>
              </a:ext>
            </a:extLst>
          </p:cNvPr>
          <p:cNvSpPr/>
          <p:nvPr/>
        </p:nvSpPr>
        <p:spPr>
          <a:xfrm>
            <a:off x="6474937" y="2750442"/>
            <a:ext cx="1634013" cy="266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API 2 Workflow</a:t>
            </a:r>
            <a:endParaRPr lang="en-US" sz="1200" dirty="0"/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86A46DD5-2F63-4311-A80A-B9208D50FF92}"/>
              </a:ext>
            </a:extLst>
          </p:cNvPr>
          <p:cNvSpPr/>
          <p:nvPr/>
        </p:nvSpPr>
        <p:spPr>
          <a:xfrm>
            <a:off x="6474937" y="3427832"/>
            <a:ext cx="1634013" cy="266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API 3 Workflow</a:t>
            </a:r>
            <a:endParaRPr lang="en-US" sz="1200" dirty="0"/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9DCECF58-B5AE-4325-9FA2-9C0CD0E79336}"/>
              </a:ext>
            </a:extLst>
          </p:cNvPr>
          <p:cNvSpPr/>
          <p:nvPr/>
        </p:nvSpPr>
        <p:spPr>
          <a:xfrm>
            <a:off x="6474937" y="3770899"/>
            <a:ext cx="1634013" cy="266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API 4 Workflow</a:t>
            </a:r>
            <a:endParaRPr lang="en-US" sz="1200" dirty="0"/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CA9452DD-C2CB-4B49-82FF-9125FD7C2CA5}"/>
              </a:ext>
            </a:extLst>
          </p:cNvPr>
          <p:cNvSpPr/>
          <p:nvPr/>
        </p:nvSpPr>
        <p:spPr>
          <a:xfrm>
            <a:off x="6474937" y="4495691"/>
            <a:ext cx="1634013" cy="266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API 5 Workflow</a:t>
            </a:r>
            <a:endParaRPr lang="en-US" sz="1200" dirty="0"/>
          </a:p>
        </p:txBody>
      </p:sp>
      <p:pic>
        <p:nvPicPr>
          <p:cNvPr id="106" name="Grafik 105">
            <a:extLst>
              <a:ext uri="{FF2B5EF4-FFF2-40B4-BE49-F238E27FC236}">
                <a16:creationId xmlns:a16="http://schemas.microsoft.com/office/drawing/2014/main" id="{A88A1D86-1DD6-42E5-AB9A-8FD762C88F7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648" y="2826726"/>
            <a:ext cx="152400" cy="152400"/>
          </a:xfrm>
          <a:prstGeom prst="rect">
            <a:avLst/>
          </a:prstGeom>
        </p:spPr>
      </p:pic>
      <p:pic>
        <p:nvPicPr>
          <p:cNvPr id="108" name="Grafik 107">
            <a:extLst>
              <a:ext uri="{FF2B5EF4-FFF2-40B4-BE49-F238E27FC236}">
                <a16:creationId xmlns:a16="http://schemas.microsoft.com/office/drawing/2014/main" id="{43B468D7-49C6-4360-8B4B-B8390A021A9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648" y="3484982"/>
            <a:ext cx="152400" cy="152400"/>
          </a:xfrm>
          <a:prstGeom prst="rect">
            <a:avLst/>
          </a:prstGeom>
        </p:spPr>
      </p:pic>
      <p:pic>
        <p:nvPicPr>
          <p:cNvPr id="109" name="Grafik 108">
            <a:extLst>
              <a:ext uri="{FF2B5EF4-FFF2-40B4-BE49-F238E27FC236}">
                <a16:creationId xmlns:a16="http://schemas.microsoft.com/office/drawing/2014/main" id="{52D84E20-E906-4DED-932B-93A03F3DC59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648" y="4551469"/>
            <a:ext cx="152400" cy="152400"/>
          </a:xfrm>
          <a:prstGeom prst="rect">
            <a:avLst/>
          </a:prstGeom>
        </p:spPr>
      </p:pic>
      <p:pic>
        <p:nvPicPr>
          <p:cNvPr id="111" name="Grafik 110">
            <a:extLst>
              <a:ext uri="{FF2B5EF4-FFF2-40B4-BE49-F238E27FC236}">
                <a16:creationId xmlns:a16="http://schemas.microsoft.com/office/drawing/2014/main" id="{94348309-C94E-475B-9766-9973B94C0D7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734" y="3828049"/>
            <a:ext cx="152400" cy="152400"/>
          </a:xfrm>
          <a:prstGeom prst="rect">
            <a:avLst/>
          </a:prstGeom>
        </p:spPr>
      </p:pic>
      <p:sp>
        <p:nvSpPr>
          <p:cNvPr id="114" name="Pfeil: nach rechts 113">
            <a:extLst>
              <a:ext uri="{FF2B5EF4-FFF2-40B4-BE49-F238E27FC236}">
                <a16:creationId xmlns:a16="http://schemas.microsoft.com/office/drawing/2014/main" id="{B726F505-4348-4E6B-92A0-448E254D840D}"/>
              </a:ext>
            </a:extLst>
          </p:cNvPr>
          <p:cNvSpPr/>
          <p:nvPr/>
        </p:nvSpPr>
        <p:spPr>
          <a:xfrm>
            <a:off x="8365486" y="2407375"/>
            <a:ext cx="442054" cy="252481"/>
          </a:xfrm>
          <a:prstGeom prst="rightArrow">
            <a:avLst>
              <a:gd name="adj1" fmla="val 50433"/>
              <a:gd name="adj2" fmla="val 475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Pfeil: nach rechts 114">
            <a:extLst>
              <a:ext uri="{FF2B5EF4-FFF2-40B4-BE49-F238E27FC236}">
                <a16:creationId xmlns:a16="http://schemas.microsoft.com/office/drawing/2014/main" id="{E1610D32-9A47-4C90-829F-762D9A76B420}"/>
              </a:ext>
            </a:extLst>
          </p:cNvPr>
          <p:cNvSpPr/>
          <p:nvPr/>
        </p:nvSpPr>
        <p:spPr>
          <a:xfrm>
            <a:off x="8365486" y="2748383"/>
            <a:ext cx="442054" cy="252481"/>
          </a:xfrm>
          <a:prstGeom prst="rightArrow">
            <a:avLst>
              <a:gd name="adj1" fmla="val 50433"/>
              <a:gd name="adj2" fmla="val 475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Pfeil: nach rechts 115">
            <a:extLst>
              <a:ext uri="{FF2B5EF4-FFF2-40B4-BE49-F238E27FC236}">
                <a16:creationId xmlns:a16="http://schemas.microsoft.com/office/drawing/2014/main" id="{1EA9A92B-9C42-454B-A8A9-14CF4E3FC921}"/>
              </a:ext>
            </a:extLst>
          </p:cNvPr>
          <p:cNvSpPr/>
          <p:nvPr/>
        </p:nvSpPr>
        <p:spPr>
          <a:xfrm>
            <a:off x="8365486" y="3429891"/>
            <a:ext cx="442054" cy="252481"/>
          </a:xfrm>
          <a:prstGeom prst="rightArrow">
            <a:avLst>
              <a:gd name="adj1" fmla="val 50433"/>
              <a:gd name="adj2" fmla="val 475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Pfeil: nach rechts 116">
            <a:extLst>
              <a:ext uri="{FF2B5EF4-FFF2-40B4-BE49-F238E27FC236}">
                <a16:creationId xmlns:a16="http://schemas.microsoft.com/office/drawing/2014/main" id="{5D71DE64-9FF2-47E9-B61D-9645CE9EF167}"/>
              </a:ext>
            </a:extLst>
          </p:cNvPr>
          <p:cNvSpPr/>
          <p:nvPr/>
        </p:nvSpPr>
        <p:spPr>
          <a:xfrm>
            <a:off x="8365486" y="3770899"/>
            <a:ext cx="442054" cy="252481"/>
          </a:xfrm>
          <a:prstGeom prst="rightArrow">
            <a:avLst>
              <a:gd name="adj1" fmla="val 50433"/>
              <a:gd name="adj2" fmla="val 475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Pfeil: nach rechts 117">
            <a:extLst>
              <a:ext uri="{FF2B5EF4-FFF2-40B4-BE49-F238E27FC236}">
                <a16:creationId xmlns:a16="http://schemas.microsoft.com/office/drawing/2014/main" id="{D6738871-40FD-476C-81A7-888E9AF8D6F4}"/>
              </a:ext>
            </a:extLst>
          </p:cNvPr>
          <p:cNvSpPr/>
          <p:nvPr/>
        </p:nvSpPr>
        <p:spPr>
          <a:xfrm>
            <a:off x="8362034" y="4501429"/>
            <a:ext cx="442054" cy="252481"/>
          </a:xfrm>
          <a:prstGeom prst="rightArrow">
            <a:avLst>
              <a:gd name="adj1" fmla="val 50433"/>
              <a:gd name="adj2" fmla="val 475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E0A642E4-F141-4A5D-BF5D-D7B2ADD2CBBB}"/>
              </a:ext>
            </a:extLst>
          </p:cNvPr>
          <p:cNvSpPr/>
          <p:nvPr/>
        </p:nvSpPr>
        <p:spPr>
          <a:xfrm>
            <a:off x="9068717" y="2407375"/>
            <a:ext cx="1634013" cy="266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API 1</a:t>
            </a:r>
            <a:endParaRPr lang="en-US" sz="1200" dirty="0"/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B2B09ACB-10A9-4CF6-82A1-9ABED4E9DD0F}"/>
              </a:ext>
            </a:extLst>
          </p:cNvPr>
          <p:cNvSpPr/>
          <p:nvPr/>
        </p:nvSpPr>
        <p:spPr>
          <a:xfrm>
            <a:off x="9068717" y="2750442"/>
            <a:ext cx="1634013" cy="266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API 2</a:t>
            </a:r>
            <a:endParaRPr lang="en-US" sz="1200" dirty="0"/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AFA43947-A2BE-4710-AA46-3FC43DC24FF9}"/>
              </a:ext>
            </a:extLst>
          </p:cNvPr>
          <p:cNvSpPr/>
          <p:nvPr/>
        </p:nvSpPr>
        <p:spPr>
          <a:xfrm>
            <a:off x="9068717" y="3427832"/>
            <a:ext cx="1634013" cy="266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API 3</a:t>
            </a:r>
            <a:endParaRPr lang="en-US" sz="1200" dirty="0"/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3520C675-3801-4219-AFD6-8F661F2F084F}"/>
              </a:ext>
            </a:extLst>
          </p:cNvPr>
          <p:cNvSpPr/>
          <p:nvPr/>
        </p:nvSpPr>
        <p:spPr>
          <a:xfrm>
            <a:off x="9068717" y="3770899"/>
            <a:ext cx="1634013" cy="266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API 4</a:t>
            </a:r>
            <a:endParaRPr lang="en-US" sz="1200" dirty="0"/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2CF8DA8E-E2AA-4918-ACDB-111976DF5B1C}"/>
              </a:ext>
            </a:extLst>
          </p:cNvPr>
          <p:cNvSpPr/>
          <p:nvPr/>
        </p:nvSpPr>
        <p:spPr>
          <a:xfrm>
            <a:off x="9068717" y="4495691"/>
            <a:ext cx="1634013" cy="266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API 5</a:t>
            </a:r>
            <a:endParaRPr lang="en-US" sz="1200" dirty="0"/>
          </a:p>
        </p:txBody>
      </p:sp>
      <p:pic>
        <p:nvPicPr>
          <p:cNvPr id="130" name="Grafik 129" descr="Ein Bild, das Text, Schild enthält.&#10;&#10;Automatisch generierte Beschreibung">
            <a:extLst>
              <a:ext uri="{FF2B5EF4-FFF2-40B4-BE49-F238E27FC236}">
                <a16:creationId xmlns:a16="http://schemas.microsoft.com/office/drawing/2014/main" id="{C2986809-8258-4023-8334-08E7EC0C28E7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35" t="14535" r="24895" b="38647"/>
          <a:stretch/>
        </p:blipFill>
        <p:spPr>
          <a:xfrm>
            <a:off x="8993800" y="1600421"/>
            <a:ext cx="374632" cy="362111"/>
          </a:xfrm>
          <a:prstGeom prst="rect">
            <a:avLst/>
          </a:prstGeom>
        </p:spPr>
      </p:pic>
      <p:sp>
        <p:nvSpPr>
          <p:cNvPr id="131" name="Rechteck 130">
            <a:extLst>
              <a:ext uri="{FF2B5EF4-FFF2-40B4-BE49-F238E27FC236}">
                <a16:creationId xmlns:a16="http://schemas.microsoft.com/office/drawing/2014/main" id="{02F5F502-8AD2-4D83-AE68-4C24420367F7}"/>
              </a:ext>
            </a:extLst>
          </p:cNvPr>
          <p:cNvSpPr/>
          <p:nvPr/>
        </p:nvSpPr>
        <p:spPr>
          <a:xfrm>
            <a:off x="3879732" y="2734044"/>
            <a:ext cx="161454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50" dirty="0"/>
              <a:t>+ API-</a:t>
            </a:r>
            <a:r>
              <a:rPr lang="de-DE" sz="1050" dirty="0" err="1"/>
              <a:t>Config</a:t>
            </a:r>
            <a:r>
              <a:rPr lang="de-DE" sz="1050" dirty="0"/>
              <a:t> &amp; </a:t>
            </a:r>
            <a:r>
              <a:rPr lang="de-DE" sz="1050" dirty="0" err="1"/>
              <a:t>Jenkinsfile</a:t>
            </a:r>
            <a:endParaRPr lang="en-US" sz="1050" dirty="0"/>
          </a:p>
        </p:txBody>
      </p:sp>
      <p:pic>
        <p:nvPicPr>
          <p:cNvPr id="132" name="Grafik 131" descr="Ein Bild, das schwarz enthält.&#10;&#10;Automatisch generierte Beschreibung">
            <a:extLst>
              <a:ext uri="{FF2B5EF4-FFF2-40B4-BE49-F238E27FC236}">
                <a16:creationId xmlns:a16="http://schemas.microsoft.com/office/drawing/2014/main" id="{B4A91919-D8D3-433B-A0A1-D3FCAE50727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400" y="2721550"/>
            <a:ext cx="304635" cy="298193"/>
          </a:xfrm>
          <a:prstGeom prst="rect">
            <a:avLst/>
          </a:prstGeom>
        </p:spPr>
      </p:pic>
      <p:sp>
        <p:nvSpPr>
          <p:cNvPr id="133" name="Rechteck 132">
            <a:extLst>
              <a:ext uri="{FF2B5EF4-FFF2-40B4-BE49-F238E27FC236}">
                <a16:creationId xmlns:a16="http://schemas.microsoft.com/office/drawing/2014/main" id="{E2BD0CEA-405A-422A-A1A3-5FBD46511C48}"/>
              </a:ext>
            </a:extLst>
          </p:cNvPr>
          <p:cNvSpPr/>
          <p:nvPr/>
        </p:nvSpPr>
        <p:spPr>
          <a:xfrm>
            <a:off x="3294331" y="2750727"/>
            <a:ext cx="4507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00" dirty="0"/>
              <a:t>API 2</a:t>
            </a:r>
            <a:endParaRPr lang="en-US" sz="1000" dirty="0"/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EEBB35A5-C476-43FE-8ECD-C309845853BA}"/>
              </a:ext>
            </a:extLst>
          </p:cNvPr>
          <p:cNvSpPr/>
          <p:nvPr/>
        </p:nvSpPr>
        <p:spPr>
          <a:xfrm>
            <a:off x="3881158" y="3445544"/>
            <a:ext cx="161454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50" dirty="0"/>
              <a:t>+ API-</a:t>
            </a:r>
            <a:r>
              <a:rPr lang="de-DE" sz="1050" dirty="0" err="1"/>
              <a:t>Config</a:t>
            </a:r>
            <a:r>
              <a:rPr lang="de-DE" sz="1050" dirty="0"/>
              <a:t> &amp; </a:t>
            </a:r>
            <a:r>
              <a:rPr lang="de-DE" sz="1050" dirty="0" err="1"/>
              <a:t>Jenkinsfile</a:t>
            </a:r>
            <a:endParaRPr lang="en-US" sz="1050" dirty="0"/>
          </a:p>
        </p:txBody>
      </p:sp>
      <p:pic>
        <p:nvPicPr>
          <p:cNvPr id="135" name="Grafik 134" descr="Ein Bild, das schwarz enthält.&#10;&#10;Automatisch generierte Beschreibung">
            <a:extLst>
              <a:ext uri="{FF2B5EF4-FFF2-40B4-BE49-F238E27FC236}">
                <a16:creationId xmlns:a16="http://schemas.microsoft.com/office/drawing/2014/main" id="{F871B7D7-862C-4A3B-80B9-3E6E65E4ED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826" y="3433050"/>
            <a:ext cx="304635" cy="298193"/>
          </a:xfrm>
          <a:prstGeom prst="rect">
            <a:avLst/>
          </a:prstGeom>
        </p:spPr>
      </p:pic>
      <p:sp>
        <p:nvSpPr>
          <p:cNvPr id="136" name="Rechteck 135">
            <a:extLst>
              <a:ext uri="{FF2B5EF4-FFF2-40B4-BE49-F238E27FC236}">
                <a16:creationId xmlns:a16="http://schemas.microsoft.com/office/drawing/2014/main" id="{D4F39247-1719-4C82-B105-F8F7E276BB7B}"/>
              </a:ext>
            </a:extLst>
          </p:cNvPr>
          <p:cNvSpPr/>
          <p:nvPr/>
        </p:nvSpPr>
        <p:spPr>
          <a:xfrm>
            <a:off x="3295757" y="3462227"/>
            <a:ext cx="4507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00" dirty="0"/>
              <a:t>API 3</a:t>
            </a:r>
            <a:endParaRPr lang="en-US" sz="1000" dirty="0"/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21327323-5E07-4B9D-8E5C-40D55D0DAD2A}"/>
              </a:ext>
            </a:extLst>
          </p:cNvPr>
          <p:cNvSpPr/>
          <p:nvPr/>
        </p:nvSpPr>
        <p:spPr>
          <a:xfrm>
            <a:off x="3886795" y="3768936"/>
            <a:ext cx="161454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50" dirty="0"/>
              <a:t>+ API-</a:t>
            </a:r>
            <a:r>
              <a:rPr lang="de-DE" sz="1050" dirty="0" err="1"/>
              <a:t>Config</a:t>
            </a:r>
            <a:r>
              <a:rPr lang="de-DE" sz="1050" dirty="0"/>
              <a:t> &amp; </a:t>
            </a:r>
            <a:r>
              <a:rPr lang="de-DE" sz="1050" dirty="0" err="1"/>
              <a:t>Jenkinsfile</a:t>
            </a:r>
            <a:endParaRPr lang="en-US" sz="1050" dirty="0"/>
          </a:p>
        </p:txBody>
      </p:sp>
      <p:pic>
        <p:nvPicPr>
          <p:cNvPr id="138" name="Grafik 137" descr="Ein Bild, das schwarz enthält.&#10;&#10;Automatisch generierte Beschreibung">
            <a:extLst>
              <a:ext uri="{FF2B5EF4-FFF2-40B4-BE49-F238E27FC236}">
                <a16:creationId xmlns:a16="http://schemas.microsoft.com/office/drawing/2014/main" id="{BEB23742-8C28-4FC5-A2BD-A28E045069B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463" y="3756442"/>
            <a:ext cx="304635" cy="298193"/>
          </a:xfrm>
          <a:prstGeom prst="rect">
            <a:avLst/>
          </a:prstGeom>
        </p:spPr>
      </p:pic>
      <p:sp>
        <p:nvSpPr>
          <p:cNvPr id="139" name="Rechteck 138">
            <a:extLst>
              <a:ext uri="{FF2B5EF4-FFF2-40B4-BE49-F238E27FC236}">
                <a16:creationId xmlns:a16="http://schemas.microsoft.com/office/drawing/2014/main" id="{4797CE0E-352D-4847-BECF-FFFC9A136F5B}"/>
              </a:ext>
            </a:extLst>
          </p:cNvPr>
          <p:cNvSpPr/>
          <p:nvPr/>
        </p:nvSpPr>
        <p:spPr>
          <a:xfrm>
            <a:off x="3301394" y="3785619"/>
            <a:ext cx="4507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00" dirty="0"/>
              <a:t>API 4</a:t>
            </a:r>
            <a:endParaRPr lang="en-US" sz="1000" dirty="0"/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B5C6526C-09F7-43EB-972B-537E014E7F13}"/>
              </a:ext>
            </a:extLst>
          </p:cNvPr>
          <p:cNvSpPr/>
          <p:nvPr/>
        </p:nvSpPr>
        <p:spPr>
          <a:xfrm>
            <a:off x="3879861" y="4502603"/>
            <a:ext cx="161454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50" dirty="0"/>
              <a:t>+ API-</a:t>
            </a:r>
            <a:r>
              <a:rPr lang="de-DE" sz="1050" dirty="0" err="1"/>
              <a:t>Config</a:t>
            </a:r>
            <a:r>
              <a:rPr lang="de-DE" sz="1050" dirty="0"/>
              <a:t> &amp; </a:t>
            </a:r>
            <a:r>
              <a:rPr lang="de-DE" sz="1050" dirty="0" err="1"/>
              <a:t>Jenkinsfile</a:t>
            </a:r>
            <a:endParaRPr lang="en-US" sz="1050" dirty="0"/>
          </a:p>
        </p:txBody>
      </p:sp>
      <p:pic>
        <p:nvPicPr>
          <p:cNvPr id="141" name="Grafik 140" descr="Ein Bild, das schwarz enthält.&#10;&#10;Automatisch generierte Beschreibung">
            <a:extLst>
              <a:ext uri="{FF2B5EF4-FFF2-40B4-BE49-F238E27FC236}">
                <a16:creationId xmlns:a16="http://schemas.microsoft.com/office/drawing/2014/main" id="{FAD70E91-2F00-407E-8CA2-0A8880AAA0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529" y="4490109"/>
            <a:ext cx="304635" cy="298193"/>
          </a:xfrm>
          <a:prstGeom prst="rect">
            <a:avLst/>
          </a:prstGeom>
        </p:spPr>
      </p:pic>
      <p:sp>
        <p:nvSpPr>
          <p:cNvPr id="142" name="Rechteck 141">
            <a:extLst>
              <a:ext uri="{FF2B5EF4-FFF2-40B4-BE49-F238E27FC236}">
                <a16:creationId xmlns:a16="http://schemas.microsoft.com/office/drawing/2014/main" id="{BCF6C067-1007-4231-9443-A243999A15E5}"/>
              </a:ext>
            </a:extLst>
          </p:cNvPr>
          <p:cNvSpPr/>
          <p:nvPr/>
        </p:nvSpPr>
        <p:spPr>
          <a:xfrm>
            <a:off x="3294460" y="4519286"/>
            <a:ext cx="4507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00" dirty="0"/>
              <a:t>API 5</a:t>
            </a:r>
            <a:endParaRPr lang="en-US" sz="1000" dirty="0"/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212D4D76-23B3-443A-9188-15966DE5D11C}"/>
              </a:ext>
            </a:extLst>
          </p:cNvPr>
          <p:cNvSpPr/>
          <p:nvPr/>
        </p:nvSpPr>
        <p:spPr>
          <a:xfrm>
            <a:off x="3904548" y="4825995"/>
            <a:ext cx="161454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50" dirty="0"/>
              <a:t>+ API-</a:t>
            </a:r>
            <a:r>
              <a:rPr lang="de-DE" sz="1050" dirty="0" err="1"/>
              <a:t>Config</a:t>
            </a:r>
            <a:r>
              <a:rPr lang="de-DE" sz="1050" dirty="0"/>
              <a:t> &amp; </a:t>
            </a:r>
            <a:r>
              <a:rPr lang="de-DE" sz="1050" dirty="0" err="1"/>
              <a:t>Jenkinsfile</a:t>
            </a:r>
            <a:endParaRPr lang="en-US" sz="1050" dirty="0"/>
          </a:p>
        </p:txBody>
      </p:sp>
      <p:pic>
        <p:nvPicPr>
          <p:cNvPr id="144" name="Grafik 143" descr="Ein Bild, das schwarz enthält.&#10;&#10;Automatisch generierte Beschreibung">
            <a:extLst>
              <a:ext uri="{FF2B5EF4-FFF2-40B4-BE49-F238E27FC236}">
                <a16:creationId xmlns:a16="http://schemas.microsoft.com/office/drawing/2014/main" id="{7AF33894-0F27-4C3E-A9D3-BAEBC7C3F1C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216" y="4813501"/>
            <a:ext cx="304635" cy="298193"/>
          </a:xfrm>
          <a:prstGeom prst="rect">
            <a:avLst/>
          </a:prstGeom>
        </p:spPr>
      </p:pic>
      <p:sp>
        <p:nvSpPr>
          <p:cNvPr id="145" name="Rechteck 144">
            <a:extLst>
              <a:ext uri="{FF2B5EF4-FFF2-40B4-BE49-F238E27FC236}">
                <a16:creationId xmlns:a16="http://schemas.microsoft.com/office/drawing/2014/main" id="{265154DD-F5BA-4079-9B83-C358EA68B493}"/>
              </a:ext>
            </a:extLst>
          </p:cNvPr>
          <p:cNvSpPr/>
          <p:nvPr/>
        </p:nvSpPr>
        <p:spPr>
          <a:xfrm>
            <a:off x="3319147" y="4842678"/>
            <a:ext cx="4507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00" dirty="0"/>
              <a:t>API 6</a:t>
            </a:r>
            <a:endParaRPr lang="en-US" sz="1000" dirty="0"/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CD9B9B2A-6379-4D63-898E-DB459322118E}"/>
              </a:ext>
            </a:extLst>
          </p:cNvPr>
          <p:cNvSpPr/>
          <p:nvPr/>
        </p:nvSpPr>
        <p:spPr>
          <a:xfrm>
            <a:off x="3215974" y="4990894"/>
            <a:ext cx="2291716" cy="3875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A1B956E7-8894-42CA-9DB3-F520C7CD113B}"/>
              </a:ext>
            </a:extLst>
          </p:cNvPr>
          <p:cNvSpPr/>
          <p:nvPr/>
        </p:nvSpPr>
        <p:spPr>
          <a:xfrm>
            <a:off x="3199779" y="1996335"/>
            <a:ext cx="9460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50" dirty="0">
                <a:solidFill>
                  <a:srgbClr val="C00000"/>
                </a:solidFill>
              </a:rPr>
              <a:t>Team/</a:t>
            </a:r>
            <a:r>
              <a:rPr lang="de-DE" sz="1050" dirty="0" err="1">
                <a:solidFill>
                  <a:srgbClr val="C00000"/>
                </a:solidFill>
              </a:rPr>
              <a:t>Owner</a:t>
            </a:r>
            <a:endParaRPr lang="en-US" sz="105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771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D67EA459-0455-463A-829E-8DAB4C2EA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231" y="628280"/>
            <a:ext cx="4572638" cy="5296639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78CEA542-0BDE-42C7-873F-8020E597C40D}"/>
              </a:ext>
            </a:extLst>
          </p:cNvPr>
          <p:cNvSpPr txBox="1"/>
          <p:nvPr/>
        </p:nvSpPr>
        <p:spPr>
          <a:xfrm>
            <a:off x="4076700" y="768437"/>
            <a:ext cx="2063750" cy="43088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rgbClr val="FFFF00"/>
                </a:solidFill>
              </a:rPr>
              <a:t>Project </a:t>
            </a:r>
            <a:r>
              <a:rPr lang="de-DE" sz="1100" dirty="0" err="1">
                <a:solidFill>
                  <a:srgbClr val="FFFF00"/>
                </a:solidFill>
              </a:rPr>
              <a:t>with</a:t>
            </a:r>
            <a:r>
              <a:rPr lang="de-DE" sz="1100" dirty="0">
                <a:solidFill>
                  <a:srgbClr val="FFFF00"/>
                </a:solidFill>
              </a:rPr>
              <a:t> </a:t>
            </a:r>
            <a:r>
              <a:rPr lang="de-DE" sz="1100" dirty="0" err="1">
                <a:solidFill>
                  <a:srgbClr val="FFFF00"/>
                </a:solidFill>
              </a:rPr>
              <a:t>dedicated</a:t>
            </a:r>
            <a:r>
              <a:rPr lang="de-DE" sz="1100" dirty="0">
                <a:solidFill>
                  <a:srgbClr val="FFFF00"/>
                </a:solidFill>
              </a:rPr>
              <a:t> </a:t>
            </a:r>
            <a:r>
              <a:rPr lang="de-DE" sz="1100" dirty="0" err="1">
                <a:solidFill>
                  <a:srgbClr val="FFFF00"/>
                </a:solidFill>
              </a:rPr>
              <a:t>folder</a:t>
            </a:r>
            <a:r>
              <a:rPr lang="de-DE" sz="1100" dirty="0">
                <a:solidFill>
                  <a:srgbClr val="FFFF00"/>
                </a:solidFill>
              </a:rPr>
              <a:t> </a:t>
            </a:r>
            <a:r>
              <a:rPr lang="de-DE" sz="1100" dirty="0" err="1">
                <a:solidFill>
                  <a:srgbClr val="FFFF00"/>
                </a:solidFill>
              </a:rPr>
              <a:t>for</a:t>
            </a:r>
            <a:r>
              <a:rPr lang="de-DE" sz="1100" dirty="0">
                <a:solidFill>
                  <a:srgbClr val="FFFF00"/>
                </a:solidFill>
              </a:rPr>
              <a:t> </a:t>
            </a:r>
            <a:r>
              <a:rPr lang="de-DE" sz="1100" dirty="0" err="1">
                <a:solidFill>
                  <a:srgbClr val="FFFF00"/>
                </a:solidFill>
              </a:rPr>
              <a:t>the</a:t>
            </a:r>
            <a:r>
              <a:rPr lang="de-DE" sz="1100" dirty="0">
                <a:solidFill>
                  <a:srgbClr val="FFFF00"/>
                </a:solidFill>
              </a:rPr>
              <a:t> API-</a:t>
            </a:r>
            <a:r>
              <a:rPr lang="de-DE" sz="1100" dirty="0" err="1">
                <a:solidFill>
                  <a:srgbClr val="FFFF00"/>
                </a:solidFill>
              </a:rPr>
              <a:t>Configuration</a:t>
            </a:r>
            <a:endParaRPr lang="en-US" sz="1100" dirty="0">
              <a:solidFill>
                <a:srgbClr val="FFFF00"/>
              </a:solidFill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6288DA65-A1C9-4ECC-9279-E6839672DC44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2844800" y="965200"/>
            <a:ext cx="1231900" cy="1868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5762624E-546C-4539-B895-607599C799EA}"/>
              </a:ext>
            </a:extLst>
          </p:cNvPr>
          <p:cNvSpPr txBox="1"/>
          <p:nvPr/>
        </p:nvSpPr>
        <p:spPr>
          <a:xfrm>
            <a:off x="4032250" y="2387687"/>
            <a:ext cx="2063750" cy="43088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rgbClr val="FFFF00"/>
                </a:solidFill>
              </a:rPr>
              <a:t>Very </a:t>
            </a:r>
            <a:r>
              <a:rPr lang="de-DE" sz="1100" dirty="0" err="1">
                <a:solidFill>
                  <a:srgbClr val="FFFF00"/>
                </a:solidFill>
              </a:rPr>
              <a:t>likely</a:t>
            </a:r>
            <a:r>
              <a:rPr lang="de-DE" sz="1100" dirty="0">
                <a:solidFill>
                  <a:srgbClr val="FFFF00"/>
                </a:solidFill>
              </a:rPr>
              <a:t> a </a:t>
            </a:r>
            <a:r>
              <a:rPr lang="de-DE" sz="1100" dirty="0" err="1">
                <a:solidFill>
                  <a:srgbClr val="FFFF00"/>
                </a:solidFill>
              </a:rPr>
              <a:t>project</a:t>
            </a:r>
            <a:r>
              <a:rPr lang="de-DE" sz="1100" dirty="0">
                <a:solidFill>
                  <a:srgbClr val="FFFF00"/>
                </a:solidFill>
              </a:rPr>
              <a:t> </a:t>
            </a:r>
            <a:r>
              <a:rPr lang="de-DE" sz="1100" dirty="0" err="1">
                <a:solidFill>
                  <a:srgbClr val="FFFF00"/>
                </a:solidFill>
              </a:rPr>
              <a:t>may</a:t>
            </a:r>
            <a:r>
              <a:rPr lang="de-DE" sz="1100" dirty="0">
                <a:solidFill>
                  <a:srgbClr val="FFFF00"/>
                </a:solidFill>
              </a:rPr>
              <a:t> also </a:t>
            </a:r>
            <a:r>
              <a:rPr lang="de-DE" sz="1100" dirty="0" err="1">
                <a:solidFill>
                  <a:srgbClr val="FFFF00"/>
                </a:solidFill>
              </a:rPr>
              <a:t>contain</a:t>
            </a:r>
            <a:r>
              <a:rPr lang="de-DE" sz="1100" dirty="0">
                <a:solidFill>
                  <a:srgbClr val="FFFF00"/>
                </a:solidFill>
              </a:rPr>
              <a:t> </a:t>
            </a:r>
            <a:r>
              <a:rPr lang="de-DE" sz="1100" dirty="0" err="1">
                <a:solidFill>
                  <a:srgbClr val="FFFF00"/>
                </a:solidFill>
              </a:rPr>
              <a:t>sources</a:t>
            </a:r>
            <a:r>
              <a:rPr lang="de-DE" sz="1100" dirty="0">
                <a:solidFill>
                  <a:srgbClr val="FFFF00"/>
                </a:solidFill>
              </a:rPr>
              <a:t>, </a:t>
            </a:r>
            <a:r>
              <a:rPr lang="de-DE" sz="1100" dirty="0" err="1">
                <a:solidFill>
                  <a:srgbClr val="FFFF00"/>
                </a:solidFill>
              </a:rPr>
              <a:t>tools</a:t>
            </a:r>
            <a:r>
              <a:rPr lang="de-DE" sz="1100" dirty="0">
                <a:solidFill>
                  <a:srgbClr val="FFFF00"/>
                </a:solidFill>
              </a:rPr>
              <a:t>, etc.</a:t>
            </a:r>
            <a:endParaRPr lang="en-US" sz="1100" dirty="0">
              <a:solidFill>
                <a:srgbClr val="FFFF00"/>
              </a:solidFill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4745234-73EA-4A30-B7D7-37CCCD835D60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2597150" y="2603131"/>
            <a:ext cx="1435100" cy="15276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D2654EC4-7FA1-4C73-BF29-B680D84B83E4}"/>
              </a:ext>
            </a:extLst>
          </p:cNvPr>
          <p:cNvSpPr txBox="1"/>
          <p:nvPr/>
        </p:nvSpPr>
        <p:spPr>
          <a:xfrm>
            <a:off x="4032250" y="3623904"/>
            <a:ext cx="2063750" cy="76944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100" dirty="0" err="1">
                <a:solidFill>
                  <a:srgbClr val="FFFF00"/>
                </a:solidFill>
              </a:rPr>
              <a:t>Or</a:t>
            </a:r>
            <a:r>
              <a:rPr lang="de-DE" sz="1100" dirty="0">
                <a:solidFill>
                  <a:srgbClr val="FFFF00"/>
                </a:solidFill>
              </a:rPr>
              <a:t> a </a:t>
            </a:r>
            <a:r>
              <a:rPr lang="de-DE" sz="1100" dirty="0" err="1">
                <a:solidFill>
                  <a:srgbClr val="FFFF00"/>
                </a:solidFill>
              </a:rPr>
              <a:t>project</a:t>
            </a:r>
            <a:r>
              <a:rPr lang="de-DE" sz="1100" dirty="0">
                <a:solidFill>
                  <a:srgbClr val="FFFF00"/>
                </a:solidFill>
              </a:rPr>
              <a:t> just </a:t>
            </a:r>
            <a:r>
              <a:rPr lang="de-DE" sz="1100" dirty="0" err="1">
                <a:solidFill>
                  <a:srgbClr val="FFFF00"/>
                </a:solidFill>
              </a:rPr>
              <a:t>containing</a:t>
            </a:r>
            <a:r>
              <a:rPr lang="de-DE" sz="1100" dirty="0">
                <a:solidFill>
                  <a:srgbClr val="FFFF00"/>
                </a:solidFill>
              </a:rPr>
              <a:t> </a:t>
            </a:r>
            <a:r>
              <a:rPr lang="de-DE" sz="1100" dirty="0" err="1">
                <a:solidFill>
                  <a:srgbClr val="FFFF00"/>
                </a:solidFill>
              </a:rPr>
              <a:t>the</a:t>
            </a:r>
            <a:r>
              <a:rPr lang="de-DE" sz="1100" dirty="0">
                <a:solidFill>
                  <a:srgbClr val="FFFF00"/>
                </a:solidFill>
              </a:rPr>
              <a:t> API-Definition. </a:t>
            </a:r>
            <a:r>
              <a:rPr lang="de-DE" sz="1100" dirty="0" err="1">
                <a:solidFill>
                  <a:srgbClr val="FFFF00"/>
                </a:solidFill>
              </a:rPr>
              <a:t>For</a:t>
            </a:r>
            <a:r>
              <a:rPr lang="de-DE" sz="1100" dirty="0">
                <a:solidFill>
                  <a:srgbClr val="FFFF00"/>
                </a:solidFill>
              </a:rPr>
              <a:t> </a:t>
            </a:r>
            <a:r>
              <a:rPr lang="de-DE" sz="1100" dirty="0" err="1">
                <a:solidFill>
                  <a:srgbClr val="FFFF00"/>
                </a:solidFill>
              </a:rPr>
              <a:t>instance</a:t>
            </a:r>
            <a:r>
              <a:rPr lang="de-DE" sz="1100" dirty="0">
                <a:solidFill>
                  <a:srgbClr val="FFFF00"/>
                </a:solidFill>
              </a:rPr>
              <a:t> </a:t>
            </a:r>
            <a:r>
              <a:rPr lang="de-DE" sz="1100" dirty="0" err="1">
                <a:solidFill>
                  <a:srgbClr val="FFFF00"/>
                </a:solidFill>
              </a:rPr>
              <a:t>when</a:t>
            </a:r>
            <a:r>
              <a:rPr lang="de-DE" sz="1100" dirty="0">
                <a:solidFill>
                  <a:srgbClr val="FFFF00"/>
                </a:solidFill>
              </a:rPr>
              <a:t> </a:t>
            </a:r>
            <a:r>
              <a:rPr lang="de-DE" sz="1100" dirty="0" err="1">
                <a:solidFill>
                  <a:srgbClr val="FFFF00"/>
                </a:solidFill>
              </a:rPr>
              <a:t>registering</a:t>
            </a:r>
            <a:r>
              <a:rPr lang="de-DE" sz="1100" dirty="0">
                <a:solidFill>
                  <a:srgbClr val="FFFF00"/>
                </a:solidFill>
              </a:rPr>
              <a:t> a Cloud-Service-API.</a:t>
            </a:r>
            <a:endParaRPr lang="en-US" sz="1100" dirty="0">
              <a:solidFill>
                <a:srgbClr val="FFFF00"/>
              </a:solidFill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399E4864-A6BE-45EB-8967-97D78E723713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2717800" y="3680970"/>
            <a:ext cx="1314450" cy="32765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269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786883EF-887C-4F6D-B1D9-EC98A11E49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514"/>
          <a:stretch/>
        </p:blipFill>
        <p:spPr>
          <a:xfrm>
            <a:off x="5197553" y="2106507"/>
            <a:ext cx="4879124" cy="26449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A11573E-9090-4692-96B4-2849355F49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956" y="2042919"/>
            <a:ext cx="2781688" cy="27721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CBDF72FE-F7B9-44E6-8FF4-61E8B60563B8}"/>
              </a:ext>
            </a:extLst>
          </p:cNvPr>
          <p:cNvSpPr/>
          <p:nvPr/>
        </p:nvSpPr>
        <p:spPr>
          <a:xfrm>
            <a:off x="4572000" y="3175000"/>
            <a:ext cx="495300" cy="4064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06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0C9BD85-5D44-4DCD-8185-479251691FA9}"/>
              </a:ext>
            </a:extLst>
          </p:cNvPr>
          <p:cNvSpPr/>
          <p:nvPr/>
        </p:nvSpPr>
        <p:spPr>
          <a:xfrm>
            <a:off x="4947847" y="1057958"/>
            <a:ext cx="1750595" cy="139695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SNAPSHOT</a:t>
            </a:r>
            <a:br>
              <a:rPr lang="de-DE" sz="1400" b="1" dirty="0"/>
            </a:br>
            <a:r>
              <a:rPr lang="de-DE" sz="1400" b="1" dirty="0"/>
              <a:t>Repository</a:t>
            </a:r>
            <a:endParaRPr lang="en-US" sz="1600" dirty="0"/>
          </a:p>
        </p:txBody>
      </p:sp>
      <p:pic>
        <p:nvPicPr>
          <p:cNvPr id="4" name="Grafik 3" descr="Ein Bild, das Objekt, Uhr, Raum enthält.&#10;&#10;Automatisch generierte Beschreibung">
            <a:extLst>
              <a:ext uri="{FF2B5EF4-FFF2-40B4-BE49-F238E27FC236}">
                <a16:creationId xmlns:a16="http://schemas.microsoft.com/office/drawing/2014/main" id="{099C7238-2A5A-4E00-866D-FED605FB0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185" y="1141797"/>
            <a:ext cx="304801" cy="304801"/>
          </a:xfrm>
          <a:prstGeom prst="rect">
            <a:avLst/>
          </a:prstGeom>
        </p:spPr>
      </p:pic>
      <p:pic>
        <p:nvPicPr>
          <p:cNvPr id="6" name="Grafik 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5694D1B4-FA52-4853-B1C6-07A2FF773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324" y="1141797"/>
            <a:ext cx="273192" cy="304801"/>
          </a:xfrm>
          <a:prstGeom prst="rect">
            <a:avLst/>
          </a:prstGeom>
        </p:spPr>
      </p:pic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F6FD61F2-9AC5-4715-BBF0-992F8BFD348B}"/>
              </a:ext>
            </a:extLst>
          </p:cNvPr>
          <p:cNvSpPr/>
          <p:nvPr/>
        </p:nvSpPr>
        <p:spPr>
          <a:xfrm>
            <a:off x="4947847" y="2880408"/>
            <a:ext cx="1750595" cy="139695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Stage: DEV</a:t>
            </a:r>
          </a:p>
          <a:p>
            <a:pPr algn="r"/>
            <a:r>
              <a:rPr lang="de-DE" sz="1400" b="1" dirty="0"/>
              <a:t>API-Management</a:t>
            </a:r>
            <a:endParaRPr lang="en-US" sz="1400" b="1" dirty="0"/>
          </a:p>
        </p:txBody>
      </p:sp>
      <p:pic>
        <p:nvPicPr>
          <p:cNvPr id="13" name="Grafik 12" descr="Ein Bild, das Text, Schild enthält.&#10;&#10;Automatisch generierte Beschreibung">
            <a:extLst>
              <a:ext uri="{FF2B5EF4-FFF2-40B4-BE49-F238E27FC236}">
                <a16:creationId xmlns:a16="http://schemas.microsoft.com/office/drawing/2014/main" id="{F89EEA7B-BD92-4A9D-B4BE-E425A91DB2B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35" t="14535" r="24895" b="38647"/>
          <a:stretch/>
        </p:blipFill>
        <p:spPr>
          <a:xfrm>
            <a:off x="4980526" y="2721879"/>
            <a:ext cx="352939" cy="362111"/>
          </a:xfrm>
          <a:prstGeom prst="rect">
            <a:avLst/>
          </a:prstGeom>
        </p:spPr>
      </p:pic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857FA96E-9BDC-4E2D-9C6E-6A33F2526313}"/>
              </a:ext>
            </a:extLst>
          </p:cNvPr>
          <p:cNvSpPr/>
          <p:nvPr/>
        </p:nvSpPr>
        <p:spPr>
          <a:xfrm>
            <a:off x="2921401" y="1057958"/>
            <a:ext cx="1750595" cy="202603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Jenkins</a:t>
            </a:r>
          </a:p>
          <a:p>
            <a:pPr algn="r"/>
            <a:r>
              <a:rPr lang="de-DE" sz="1200" dirty="0"/>
              <a:t>Development </a:t>
            </a:r>
            <a:r>
              <a:rPr lang="de-DE" sz="1200" dirty="0" err="1"/>
              <a:t>pipeline</a:t>
            </a:r>
            <a:endParaRPr lang="en-US" sz="1600" dirty="0"/>
          </a:p>
        </p:txBody>
      </p:sp>
      <p:pic>
        <p:nvPicPr>
          <p:cNvPr id="15" name="Grafik 14" descr="Ein Bild, das Raum, Zeichnung enthält.&#10;&#10;Automatisch generierte Beschreibung">
            <a:extLst>
              <a:ext uri="{FF2B5EF4-FFF2-40B4-BE49-F238E27FC236}">
                <a16:creationId xmlns:a16="http://schemas.microsoft.com/office/drawing/2014/main" id="{046C6BBA-D4EF-418F-96A1-40F40867129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29" t="19605" r="34531" b="19769"/>
          <a:stretch/>
        </p:blipFill>
        <p:spPr>
          <a:xfrm>
            <a:off x="3034322" y="863106"/>
            <a:ext cx="374631" cy="514313"/>
          </a:xfrm>
          <a:prstGeom prst="rect">
            <a:avLst/>
          </a:prstGeom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B5F5D0DD-6B40-437F-BCFD-E753422231ED}"/>
              </a:ext>
            </a:extLst>
          </p:cNvPr>
          <p:cNvSpPr/>
          <p:nvPr/>
        </p:nvSpPr>
        <p:spPr>
          <a:xfrm>
            <a:off x="2980832" y="1706334"/>
            <a:ext cx="1634013" cy="6028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1100" dirty="0"/>
              <a:t>Create SNAPSHOT </a:t>
            </a:r>
            <a:r>
              <a:rPr lang="de-DE" sz="1100" dirty="0" err="1"/>
              <a:t>package</a:t>
            </a:r>
            <a:endParaRPr lang="en-US" sz="1100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580DAB8B-34B0-4816-8264-FA59409289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998" y="1928401"/>
            <a:ext cx="138573" cy="152400"/>
          </a:xfrm>
          <a:prstGeom prst="rect">
            <a:avLst/>
          </a:prstGeom>
        </p:spPr>
      </p:pic>
      <p:sp>
        <p:nvSpPr>
          <p:cNvPr id="26" name="Rechteck 25">
            <a:extLst>
              <a:ext uri="{FF2B5EF4-FFF2-40B4-BE49-F238E27FC236}">
                <a16:creationId xmlns:a16="http://schemas.microsoft.com/office/drawing/2014/main" id="{12DB9A41-3EDB-4176-A46F-F8050BFA49A6}"/>
              </a:ext>
            </a:extLst>
          </p:cNvPr>
          <p:cNvSpPr/>
          <p:nvPr/>
        </p:nvSpPr>
        <p:spPr>
          <a:xfrm>
            <a:off x="5018185" y="1706334"/>
            <a:ext cx="1634013" cy="6028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36000" rtlCol="0" anchor="ctr"/>
          <a:lstStyle/>
          <a:p>
            <a:pPr algn="r"/>
            <a:r>
              <a:rPr lang="de-DE" sz="1100" dirty="0"/>
              <a:t>API1-V1.0-SNAPSHOT</a:t>
            </a:r>
            <a:endParaRPr lang="en-US" sz="1100" dirty="0"/>
          </a:p>
        </p:txBody>
      </p:sp>
      <p:pic>
        <p:nvPicPr>
          <p:cNvPr id="30" name="Grafik 29" descr="Ein Bild, das Ziegelstein, Tisch enthält.&#10;&#10;Automatisch generierte Beschreibung">
            <a:extLst>
              <a:ext uri="{FF2B5EF4-FFF2-40B4-BE49-F238E27FC236}">
                <a16:creationId xmlns:a16="http://schemas.microsoft.com/office/drawing/2014/main" id="{D30EBDAB-A406-4D6D-AB07-26264C3878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955" y="1930972"/>
            <a:ext cx="147259" cy="147259"/>
          </a:xfrm>
          <a:prstGeom prst="rect">
            <a:avLst/>
          </a:prstGeom>
        </p:spPr>
      </p:pic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10D9B9A4-1654-4BF8-834F-5A38F911A632}"/>
              </a:ext>
            </a:extLst>
          </p:cNvPr>
          <p:cNvSpPr/>
          <p:nvPr/>
        </p:nvSpPr>
        <p:spPr>
          <a:xfrm>
            <a:off x="790602" y="1057910"/>
            <a:ext cx="1893919" cy="139695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Version Control</a:t>
            </a:r>
            <a:br>
              <a:rPr lang="de-DE" sz="1400" b="1" dirty="0"/>
            </a:br>
            <a:r>
              <a:rPr lang="de-DE" sz="1400" b="1" dirty="0" err="1"/>
              <a:t>Bitbucket</a:t>
            </a:r>
            <a:r>
              <a:rPr lang="de-DE" sz="1400" b="1" dirty="0"/>
              <a:t> / GitHub</a:t>
            </a:r>
            <a:endParaRPr lang="en-US" sz="1400" b="1" dirty="0"/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7A0B7571-D555-4B87-B5D7-C04F0616A5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5636" y="921004"/>
            <a:ext cx="305193" cy="275406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41DB1411-E633-4CBC-9320-787C906A32F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839" y="919410"/>
            <a:ext cx="276999" cy="276999"/>
          </a:xfrm>
          <a:prstGeom prst="rect">
            <a:avLst/>
          </a:prstGeom>
        </p:spPr>
      </p:pic>
      <p:sp>
        <p:nvSpPr>
          <p:cNvPr id="57" name="Rechteck 56">
            <a:extLst>
              <a:ext uri="{FF2B5EF4-FFF2-40B4-BE49-F238E27FC236}">
                <a16:creationId xmlns:a16="http://schemas.microsoft.com/office/drawing/2014/main" id="{9A70AA03-1ACF-499F-8A6F-153FF21D2E15}"/>
              </a:ext>
            </a:extLst>
          </p:cNvPr>
          <p:cNvSpPr/>
          <p:nvPr/>
        </p:nvSpPr>
        <p:spPr>
          <a:xfrm>
            <a:off x="884749" y="1706334"/>
            <a:ext cx="1715603" cy="6028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1100" dirty="0"/>
              <a:t>API 1</a:t>
            </a:r>
            <a:br>
              <a:rPr lang="de-DE" sz="1100" dirty="0"/>
            </a:br>
            <a:r>
              <a:rPr lang="de-DE" sz="1100" dirty="0"/>
              <a:t>API-</a:t>
            </a:r>
            <a:r>
              <a:rPr lang="de-DE" sz="1100" dirty="0" err="1"/>
              <a:t>Config</a:t>
            </a:r>
            <a:r>
              <a:rPr lang="de-DE" sz="1100" dirty="0"/>
              <a:t> &amp; </a:t>
            </a:r>
            <a:r>
              <a:rPr lang="de-DE" sz="1100" dirty="0" err="1"/>
              <a:t>Jenkinsfile</a:t>
            </a:r>
            <a:endParaRPr lang="de-DE" sz="1100" dirty="0"/>
          </a:p>
          <a:p>
            <a:pPr algn="r"/>
            <a:r>
              <a:rPr lang="de-DE" sz="1100" dirty="0"/>
              <a:t>pom.xml</a:t>
            </a:r>
            <a:endParaRPr lang="en-US" sz="1100" dirty="0"/>
          </a:p>
        </p:txBody>
      </p:sp>
      <p:pic>
        <p:nvPicPr>
          <p:cNvPr id="35" name="Grafik 34" descr="Ein Bild, das schwarz enthält.&#10;&#10;Automatisch generierte Beschreibung">
            <a:extLst>
              <a:ext uri="{FF2B5EF4-FFF2-40B4-BE49-F238E27FC236}">
                <a16:creationId xmlns:a16="http://schemas.microsoft.com/office/drawing/2014/main" id="{8EA75F08-E5C6-4532-BE36-AA2900617CE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11" y="1757209"/>
            <a:ext cx="229415" cy="224564"/>
          </a:xfrm>
          <a:prstGeom prst="rect">
            <a:avLst/>
          </a:prstGeom>
        </p:spPr>
      </p:pic>
      <p:sp>
        <p:nvSpPr>
          <p:cNvPr id="60" name="Rechteck: abgerundete Ecken 59">
            <a:extLst>
              <a:ext uri="{FF2B5EF4-FFF2-40B4-BE49-F238E27FC236}">
                <a16:creationId xmlns:a16="http://schemas.microsoft.com/office/drawing/2014/main" id="{4DED1C37-E045-498C-87E2-1A422E5EA747}"/>
              </a:ext>
            </a:extLst>
          </p:cNvPr>
          <p:cNvSpPr/>
          <p:nvPr/>
        </p:nvSpPr>
        <p:spPr>
          <a:xfrm>
            <a:off x="9162779" y="1058733"/>
            <a:ext cx="1750595" cy="139695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RELEASE</a:t>
            </a:r>
            <a:br>
              <a:rPr lang="de-DE" sz="1400" b="1" dirty="0"/>
            </a:br>
            <a:r>
              <a:rPr lang="de-DE" sz="1400" b="1" dirty="0"/>
              <a:t>Repository</a:t>
            </a:r>
            <a:endParaRPr lang="en-US" sz="1600" dirty="0"/>
          </a:p>
        </p:txBody>
      </p:sp>
      <p:pic>
        <p:nvPicPr>
          <p:cNvPr id="61" name="Grafik 60" descr="Ein Bild, das Objekt, Uhr, Raum enthält.&#10;&#10;Automatisch generierte Beschreibung">
            <a:extLst>
              <a:ext uri="{FF2B5EF4-FFF2-40B4-BE49-F238E27FC236}">
                <a16:creationId xmlns:a16="http://schemas.microsoft.com/office/drawing/2014/main" id="{FB8E292B-2D02-4BF7-A474-B9D20F350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203" y="1142572"/>
            <a:ext cx="304801" cy="304801"/>
          </a:xfrm>
          <a:prstGeom prst="rect">
            <a:avLst/>
          </a:prstGeom>
        </p:spPr>
      </p:pic>
      <p:pic>
        <p:nvPicPr>
          <p:cNvPr id="62" name="Grafik 61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C2C3C276-1F86-41C5-A4C7-8C008CA2DB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342" y="1142572"/>
            <a:ext cx="273192" cy="304801"/>
          </a:xfrm>
          <a:prstGeom prst="rect">
            <a:avLst/>
          </a:prstGeom>
        </p:spPr>
      </p:pic>
      <p:sp>
        <p:nvSpPr>
          <p:cNvPr id="63" name="Rechteck 62">
            <a:extLst>
              <a:ext uri="{FF2B5EF4-FFF2-40B4-BE49-F238E27FC236}">
                <a16:creationId xmlns:a16="http://schemas.microsoft.com/office/drawing/2014/main" id="{8ECC9C70-6BA2-4407-A337-A060E4D3798B}"/>
              </a:ext>
            </a:extLst>
          </p:cNvPr>
          <p:cNvSpPr/>
          <p:nvPr/>
        </p:nvSpPr>
        <p:spPr>
          <a:xfrm>
            <a:off x="9239203" y="1707109"/>
            <a:ext cx="1634013" cy="6028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36000" rtlCol="0" anchor="ctr"/>
          <a:lstStyle/>
          <a:p>
            <a:pPr algn="r"/>
            <a:r>
              <a:rPr lang="de-DE" sz="1100" dirty="0"/>
              <a:t>API1-V1.0</a:t>
            </a:r>
            <a:endParaRPr lang="en-US" sz="1100" dirty="0"/>
          </a:p>
        </p:txBody>
      </p:sp>
      <p:pic>
        <p:nvPicPr>
          <p:cNvPr id="64" name="Grafik 63" descr="Ein Bild, das Ziegelstein, Tisch enthält.&#10;&#10;Automatisch generierte Beschreibung">
            <a:extLst>
              <a:ext uri="{FF2B5EF4-FFF2-40B4-BE49-F238E27FC236}">
                <a16:creationId xmlns:a16="http://schemas.microsoft.com/office/drawing/2014/main" id="{266C6BB0-E9F3-49EE-A23B-5C6AEE02ED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973" y="1931747"/>
            <a:ext cx="147259" cy="147259"/>
          </a:xfrm>
          <a:prstGeom prst="rect">
            <a:avLst/>
          </a:prstGeom>
        </p:spPr>
      </p:pic>
      <p:sp>
        <p:nvSpPr>
          <p:cNvPr id="65" name="Rechteck: abgerundete Ecken 64">
            <a:extLst>
              <a:ext uri="{FF2B5EF4-FFF2-40B4-BE49-F238E27FC236}">
                <a16:creationId xmlns:a16="http://schemas.microsoft.com/office/drawing/2014/main" id="{C77FED26-966A-4804-99CA-D16909BAB0DD}"/>
              </a:ext>
            </a:extLst>
          </p:cNvPr>
          <p:cNvSpPr/>
          <p:nvPr/>
        </p:nvSpPr>
        <p:spPr>
          <a:xfrm>
            <a:off x="7003784" y="1057910"/>
            <a:ext cx="1750595" cy="139695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Jenkins</a:t>
            </a:r>
          </a:p>
          <a:p>
            <a:pPr algn="r"/>
            <a:r>
              <a:rPr lang="de-DE" sz="1200" dirty="0"/>
              <a:t>Release </a:t>
            </a:r>
            <a:r>
              <a:rPr lang="de-DE" sz="1200" dirty="0" err="1"/>
              <a:t>pipeline</a:t>
            </a:r>
            <a:endParaRPr lang="en-US" sz="1600" dirty="0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7C93DD7A-7419-41E4-A6F7-71BE041E46E5}"/>
              </a:ext>
            </a:extLst>
          </p:cNvPr>
          <p:cNvSpPr/>
          <p:nvPr/>
        </p:nvSpPr>
        <p:spPr>
          <a:xfrm>
            <a:off x="7063215" y="1706286"/>
            <a:ext cx="1634013" cy="6028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1100" dirty="0"/>
              <a:t>Create &amp; Publish </a:t>
            </a:r>
          </a:p>
          <a:p>
            <a:pPr algn="r"/>
            <a:r>
              <a:rPr lang="de-DE" sz="1100" dirty="0"/>
              <a:t>release</a:t>
            </a:r>
            <a:endParaRPr lang="en-US" sz="1100" dirty="0"/>
          </a:p>
        </p:txBody>
      </p:sp>
      <p:pic>
        <p:nvPicPr>
          <p:cNvPr id="68" name="Grafik 67">
            <a:extLst>
              <a:ext uri="{FF2B5EF4-FFF2-40B4-BE49-F238E27FC236}">
                <a16:creationId xmlns:a16="http://schemas.microsoft.com/office/drawing/2014/main" id="{BE296906-1F93-4C84-91EC-8BEF860E0A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095" y="1928401"/>
            <a:ext cx="138573" cy="152400"/>
          </a:xfrm>
          <a:prstGeom prst="rect">
            <a:avLst/>
          </a:prstGeom>
        </p:spPr>
      </p:pic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4F39264B-9734-497A-A0E2-AC04D7B2000F}"/>
              </a:ext>
            </a:extLst>
          </p:cNvPr>
          <p:cNvCxnSpPr>
            <a:stCxn id="57" idx="3"/>
            <a:endCxn id="16" idx="1"/>
          </p:cNvCxnSpPr>
          <p:nvPr/>
        </p:nvCxnSpPr>
        <p:spPr>
          <a:xfrm>
            <a:off x="2600352" y="2007759"/>
            <a:ext cx="380480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2D02E28C-5148-4D62-BEA2-5FB39F30520D}"/>
              </a:ext>
            </a:extLst>
          </p:cNvPr>
          <p:cNvCxnSpPr>
            <a:cxnSpLocks/>
            <a:stCxn id="16" idx="3"/>
            <a:endCxn id="26" idx="1"/>
          </p:cNvCxnSpPr>
          <p:nvPr/>
        </p:nvCxnSpPr>
        <p:spPr>
          <a:xfrm>
            <a:off x="4614845" y="2007759"/>
            <a:ext cx="403340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Rechteck 74">
            <a:extLst>
              <a:ext uri="{FF2B5EF4-FFF2-40B4-BE49-F238E27FC236}">
                <a16:creationId xmlns:a16="http://schemas.microsoft.com/office/drawing/2014/main" id="{6D1AE90A-6126-42EF-87AD-D2A26CA4AE79}"/>
              </a:ext>
            </a:extLst>
          </p:cNvPr>
          <p:cNvSpPr/>
          <p:nvPr/>
        </p:nvSpPr>
        <p:spPr>
          <a:xfrm>
            <a:off x="2980436" y="2367410"/>
            <a:ext cx="1634013" cy="6028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1100" dirty="0"/>
              <a:t>Deploy </a:t>
            </a:r>
            <a:r>
              <a:rPr lang="de-DE" sz="1100" dirty="0" err="1"/>
              <a:t>package</a:t>
            </a:r>
            <a:r>
              <a:rPr lang="de-DE" sz="1100" dirty="0"/>
              <a:t> </a:t>
            </a:r>
            <a:r>
              <a:rPr lang="de-DE" sz="1100" dirty="0" err="1"/>
              <a:t>to</a:t>
            </a:r>
            <a:r>
              <a:rPr lang="de-DE" sz="1100" dirty="0"/>
              <a:t> </a:t>
            </a:r>
            <a:br>
              <a:rPr lang="de-DE" sz="1100" dirty="0"/>
            </a:br>
            <a:r>
              <a:rPr lang="de-DE" sz="1100" dirty="0"/>
              <a:t>DEV-Stage</a:t>
            </a:r>
            <a:endParaRPr lang="en-US" sz="1100" dirty="0"/>
          </a:p>
        </p:txBody>
      </p:sp>
      <p:pic>
        <p:nvPicPr>
          <p:cNvPr id="76" name="Grafik 75">
            <a:extLst>
              <a:ext uri="{FF2B5EF4-FFF2-40B4-BE49-F238E27FC236}">
                <a16:creationId xmlns:a16="http://schemas.microsoft.com/office/drawing/2014/main" id="{40BACB67-DA59-46ED-A30D-8A8AAE2325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230" y="2589477"/>
            <a:ext cx="138573" cy="152400"/>
          </a:xfrm>
          <a:prstGeom prst="rect">
            <a:avLst/>
          </a:prstGeom>
        </p:spPr>
      </p:pic>
      <p:pic>
        <p:nvPicPr>
          <p:cNvPr id="77" name="Grafik 76" descr="Ein Bild, das Raum, Zeichnung enthält.&#10;&#10;Automatisch generierte Beschreibung">
            <a:extLst>
              <a:ext uri="{FF2B5EF4-FFF2-40B4-BE49-F238E27FC236}">
                <a16:creationId xmlns:a16="http://schemas.microsoft.com/office/drawing/2014/main" id="{C2DDEDAF-A09F-41A2-A0FC-55C92058F5A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29" t="19605" r="34531" b="19769"/>
          <a:stretch/>
        </p:blipFill>
        <p:spPr>
          <a:xfrm>
            <a:off x="7122095" y="863106"/>
            <a:ext cx="374631" cy="514313"/>
          </a:xfrm>
          <a:prstGeom prst="rect">
            <a:avLst/>
          </a:prstGeom>
        </p:spPr>
      </p:pic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C2AE7621-6B8E-4A87-A6B3-8C9F2A7D3E3D}"/>
              </a:ext>
            </a:extLst>
          </p:cNvPr>
          <p:cNvCxnSpPr>
            <a:cxnSpLocks/>
            <a:stCxn id="67" idx="3"/>
            <a:endCxn id="63" idx="1"/>
          </p:cNvCxnSpPr>
          <p:nvPr/>
        </p:nvCxnSpPr>
        <p:spPr>
          <a:xfrm>
            <a:off x="8697228" y="2007711"/>
            <a:ext cx="541975" cy="82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C41025B8-4528-4411-95F3-206F3576EE2D}"/>
              </a:ext>
            </a:extLst>
          </p:cNvPr>
          <p:cNvCxnSpPr>
            <a:cxnSpLocks/>
            <a:stCxn id="75" idx="3"/>
          </p:cNvCxnSpPr>
          <p:nvPr/>
        </p:nvCxnSpPr>
        <p:spPr>
          <a:xfrm>
            <a:off x="4614449" y="2668835"/>
            <a:ext cx="357090" cy="233177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DA5C7AEB-38D5-464F-BEB5-03616042F9D6}"/>
              </a:ext>
            </a:extLst>
          </p:cNvPr>
          <p:cNvCxnSpPr>
            <a:cxnSpLocks/>
          </p:cNvCxnSpPr>
          <p:nvPr/>
        </p:nvCxnSpPr>
        <p:spPr>
          <a:xfrm>
            <a:off x="8958580" y="441928"/>
            <a:ext cx="0" cy="3954812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feld 105">
            <a:extLst>
              <a:ext uri="{FF2B5EF4-FFF2-40B4-BE49-F238E27FC236}">
                <a16:creationId xmlns:a16="http://schemas.microsoft.com/office/drawing/2014/main" id="{8EE6DCA0-0667-4549-8A09-9D50FCDF26CD}"/>
              </a:ext>
            </a:extLst>
          </p:cNvPr>
          <p:cNvSpPr txBox="1"/>
          <p:nvPr/>
        </p:nvSpPr>
        <p:spPr>
          <a:xfrm>
            <a:off x="2766656" y="441928"/>
            <a:ext cx="3481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- Stage DEV -</a:t>
            </a:r>
            <a:endParaRPr lang="en-US" b="1" dirty="0"/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0EC004F9-681A-495E-98B0-2566B77C481E}"/>
              </a:ext>
            </a:extLst>
          </p:cNvPr>
          <p:cNvSpPr txBox="1"/>
          <p:nvPr/>
        </p:nvSpPr>
        <p:spPr>
          <a:xfrm>
            <a:off x="8895190" y="441928"/>
            <a:ext cx="2322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- Stage TST, PROD, … -</a:t>
            </a:r>
            <a:endParaRPr lang="en-US" b="1" dirty="0"/>
          </a:p>
        </p:txBody>
      </p:sp>
      <p:cxnSp>
        <p:nvCxnSpPr>
          <p:cNvPr id="124" name="Gerade Verbindung mit Pfeil 123">
            <a:extLst>
              <a:ext uri="{FF2B5EF4-FFF2-40B4-BE49-F238E27FC236}">
                <a16:creationId xmlns:a16="http://schemas.microsoft.com/office/drawing/2014/main" id="{8F52EBFC-BD09-43E0-8F0E-4B26A8E1C9E3}"/>
              </a:ext>
            </a:extLst>
          </p:cNvPr>
          <p:cNvCxnSpPr>
            <a:cxnSpLocks/>
            <a:stCxn id="26" idx="3"/>
            <a:endCxn id="67" idx="1"/>
          </p:cNvCxnSpPr>
          <p:nvPr/>
        </p:nvCxnSpPr>
        <p:spPr>
          <a:xfrm flipV="1">
            <a:off x="6652198" y="2007711"/>
            <a:ext cx="411017" cy="48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Verbinder: gewinkelt 130">
            <a:extLst>
              <a:ext uri="{FF2B5EF4-FFF2-40B4-BE49-F238E27FC236}">
                <a16:creationId xmlns:a16="http://schemas.microsoft.com/office/drawing/2014/main" id="{EA70659E-0B83-4DD4-A558-5FA0C166993C}"/>
              </a:ext>
            </a:extLst>
          </p:cNvPr>
          <p:cNvCxnSpPr>
            <a:stCxn id="7" idx="1"/>
            <a:endCxn id="31" idx="2"/>
          </p:cNvCxnSpPr>
          <p:nvPr/>
        </p:nvCxnSpPr>
        <p:spPr>
          <a:xfrm rot="10800000">
            <a:off x="1737563" y="2454862"/>
            <a:ext cx="3210285" cy="1124022"/>
          </a:xfrm>
          <a:prstGeom prst="bentConnector2">
            <a:avLst/>
          </a:prstGeom>
          <a:ln w="12700"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extfeld 131">
            <a:extLst>
              <a:ext uri="{FF2B5EF4-FFF2-40B4-BE49-F238E27FC236}">
                <a16:creationId xmlns:a16="http://schemas.microsoft.com/office/drawing/2014/main" id="{827121F5-E20A-4B7D-9804-F4C5A95F5D24}"/>
              </a:ext>
            </a:extLst>
          </p:cNvPr>
          <p:cNvSpPr txBox="1"/>
          <p:nvPr/>
        </p:nvSpPr>
        <p:spPr>
          <a:xfrm>
            <a:off x="2242770" y="3329910"/>
            <a:ext cx="1885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Test API &amp; Repeat</a:t>
            </a:r>
            <a:endParaRPr lang="en-US" sz="1200" dirty="0"/>
          </a:p>
        </p:txBody>
      </p:sp>
      <p:sp>
        <p:nvSpPr>
          <p:cNvPr id="134" name="Sprechblase: rechteckig 133">
            <a:extLst>
              <a:ext uri="{FF2B5EF4-FFF2-40B4-BE49-F238E27FC236}">
                <a16:creationId xmlns:a16="http://schemas.microsoft.com/office/drawing/2014/main" id="{2E11F39E-4468-4D5E-ACB7-A327F01D6D8D}"/>
              </a:ext>
            </a:extLst>
          </p:cNvPr>
          <p:cNvSpPr/>
          <p:nvPr/>
        </p:nvSpPr>
        <p:spPr>
          <a:xfrm>
            <a:off x="6856220" y="2880408"/>
            <a:ext cx="1423768" cy="830485"/>
          </a:xfrm>
          <a:prstGeom prst="wedgeRectCallout">
            <a:avLst>
              <a:gd name="adj1" fmla="val -54857"/>
              <a:gd name="adj2" fmla="val -14434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Developer </a:t>
            </a:r>
            <a:r>
              <a:rPr lang="de-DE" sz="1200" dirty="0" err="1"/>
              <a:t>decides</a:t>
            </a:r>
            <a:r>
              <a:rPr lang="de-DE" sz="1200" dirty="0"/>
              <a:t> </a:t>
            </a:r>
            <a:r>
              <a:rPr lang="de-DE" sz="1200" dirty="0" err="1"/>
              <a:t>when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create</a:t>
            </a:r>
            <a:r>
              <a:rPr lang="de-DE" sz="1200" dirty="0"/>
              <a:t> release </a:t>
            </a:r>
            <a:r>
              <a:rPr lang="de-DE" sz="1200" dirty="0" err="1"/>
              <a:t>package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73281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hteck: abgerundete Ecken 59">
            <a:extLst>
              <a:ext uri="{FF2B5EF4-FFF2-40B4-BE49-F238E27FC236}">
                <a16:creationId xmlns:a16="http://schemas.microsoft.com/office/drawing/2014/main" id="{4DED1C37-E045-498C-87E2-1A422E5EA747}"/>
              </a:ext>
            </a:extLst>
          </p:cNvPr>
          <p:cNvSpPr/>
          <p:nvPr/>
        </p:nvSpPr>
        <p:spPr>
          <a:xfrm>
            <a:off x="2502899" y="1058733"/>
            <a:ext cx="1750595" cy="139695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RELEASE</a:t>
            </a:r>
            <a:br>
              <a:rPr lang="de-DE" sz="1400" b="1" dirty="0"/>
            </a:br>
            <a:r>
              <a:rPr lang="de-DE" sz="1400" b="1" dirty="0"/>
              <a:t>Repository</a:t>
            </a:r>
            <a:endParaRPr lang="en-US" sz="1600" dirty="0"/>
          </a:p>
        </p:txBody>
      </p:sp>
      <p:pic>
        <p:nvPicPr>
          <p:cNvPr id="61" name="Grafik 60" descr="Ein Bild, das Objekt, Uhr, Raum enthält.&#10;&#10;Automatisch generierte Beschreibung">
            <a:extLst>
              <a:ext uri="{FF2B5EF4-FFF2-40B4-BE49-F238E27FC236}">
                <a16:creationId xmlns:a16="http://schemas.microsoft.com/office/drawing/2014/main" id="{FB8E292B-2D02-4BF7-A474-B9D20F350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323" y="1142572"/>
            <a:ext cx="304801" cy="304801"/>
          </a:xfrm>
          <a:prstGeom prst="rect">
            <a:avLst/>
          </a:prstGeom>
        </p:spPr>
      </p:pic>
      <p:pic>
        <p:nvPicPr>
          <p:cNvPr id="62" name="Grafik 61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C2C3C276-1F86-41C5-A4C7-8C008CA2DB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462" y="1142572"/>
            <a:ext cx="273192" cy="304801"/>
          </a:xfrm>
          <a:prstGeom prst="rect">
            <a:avLst/>
          </a:prstGeom>
        </p:spPr>
      </p:pic>
      <p:sp>
        <p:nvSpPr>
          <p:cNvPr id="63" name="Rechteck 62">
            <a:extLst>
              <a:ext uri="{FF2B5EF4-FFF2-40B4-BE49-F238E27FC236}">
                <a16:creationId xmlns:a16="http://schemas.microsoft.com/office/drawing/2014/main" id="{8ECC9C70-6BA2-4407-A337-A060E4D3798B}"/>
              </a:ext>
            </a:extLst>
          </p:cNvPr>
          <p:cNvSpPr/>
          <p:nvPr/>
        </p:nvSpPr>
        <p:spPr>
          <a:xfrm>
            <a:off x="2579323" y="1707109"/>
            <a:ext cx="1634013" cy="6028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36000" rtlCol="0" anchor="ctr"/>
          <a:lstStyle/>
          <a:p>
            <a:pPr algn="r"/>
            <a:r>
              <a:rPr lang="de-DE" sz="1100" dirty="0"/>
              <a:t>API1-V1.0</a:t>
            </a:r>
            <a:endParaRPr lang="en-US" sz="1100" dirty="0"/>
          </a:p>
        </p:txBody>
      </p:sp>
      <p:pic>
        <p:nvPicPr>
          <p:cNvPr id="64" name="Grafik 63" descr="Ein Bild, das Ziegelstein, Tisch enthält.&#10;&#10;Automatisch generierte Beschreibung">
            <a:extLst>
              <a:ext uri="{FF2B5EF4-FFF2-40B4-BE49-F238E27FC236}">
                <a16:creationId xmlns:a16="http://schemas.microsoft.com/office/drawing/2014/main" id="{266C6BB0-E9F3-49EE-A23B-5C6AEE02ED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093" y="1931747"/>
            <a:ext cx="147259" cy="147259"/>
          </a:xfrm>
          <a:prstGeom prst="rect">
            <a:avLst/>
          </a:prstGeom>
        </p:spPr>
      </p:pic>
      <p:sp>
        <p:nvSpPr>
          <p:cNvPr id="65" name="Rechteck: abgerundete Ecken 64">
            <a:extLst>
              <a:ext uri="{FF2B5EF4-FFF2-40B4-BE49-F238E27FC236}">
                <a16:creationId xmlns:a16="http://schemas.microsoft.com/office/drawing/2014/main" id="{C77FED26-966A-4804-99CA-D16909BAB0DD}"/>
              </a:ext>
            </a:extLst>
          </p:cNvPr>
          <p:cNvSpPr/>
          <p:nvPr/>
        </p:nvSpPr>
        <p:spPr>
          <a:xfrm>
            <a:off x="343904" y="1057910"/>
            <a:ext cx="1750595" cy="139695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Jenkins</a:t>
            </a:r>
          </a:p>
          <a:p>
            <a:pPr algn="r"/>
            <a:r>
              <a:rPr lang="de-DE" sz="1200" dirty="0"/>
              <a:t>Release </a:t>
            </a:r>
            <a:r>
              <a:rPr lang="de-DE" sz="1200" dirty="0" err="1"/>
              <a:t>workflow</a:t>
            </a:r>
            <a:endParaRPr lang="en-US" sz="1600" dirty="0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7C93DD7A-7419-41E4-A6F7-71BE041E46E5}"/>
              </a:ext>
            </a:extLst>
          </p:cNvPr>
          <p:cNvSpPr/>
          <p:nvPr/>
        </p:nvSpPr>
        <p:spPr>
          <a:xfrm>
            <a:off x="403335" y="1706286"/>
            <a:ext cx="1634013" cy="6028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1100" dirty="0"/>
              <a:t>Create &amp; Publish </a:t>
            </a:r>
          </a:p>
          <a:p>
            <a:pPr algn="r"/>
            <a:r>
              <a:rPr lang="de-DE" sz="1100" dirty="0"/>
              <a:t>release</a:t>
            </a:r>
            <a:endParaRPr lang="en-US" sz="1100" dirty="0"/>
          </a:p>
        </p:txBody>
      </p:sp>
      <p:pic>
        <p:nvPicPr>
          <p:cNvPr id="68" name="Grafik 67">
            <a:extLst>
              <a:ext uri="{FF2B5EF4-FFF2-40B4-BE49-F238E27FC236}">
                <a16:creationId xmlns:a16="http://schemas.microsoft.com/office/drawing/2014/main" id="{BE296906-1F93-4C84-91EC-8BEF860E0A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15" y="1928401"/>
            <a:ext cx="138573" cy="152400"/>
          </a:xfrm>
          <a:prstGeom prst="rect">
            <a:avLst/>
          </a:prstGeom>
        </p:spPr>
      </p:pic>
      <p:pic>
        <p:nvPicPr>
          <p:cNvPr id="77" name="Grafik 76" descr="Ein Bild, das Raum, Zeichnung enthält.&#10;&#10;Automatisch generierte Beschreibung">
            <a:extLst>
              <a:ext uri="{FF2B5EF4-FFF2-40B4-BE49-F238E27FC236}">
                <a16:creationId xmlns:a16="http://schemas.microsoft.com/office/drawing/2014/main" id="{C2DDEDAF-A09F-41A2-A0FC-55C92058F5A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29" t="19605" r="34531" b="19769"/>
          <a:stretch/>
        </p:blipFill>
        <p:spPr>
          <a:xfrm>
            <a:off x="462215" y="863106"/>
            <a:ext cx="374631" cy="514313"/>
          </a:xfrm>
          <a:prstGeom prst="rect">
            <a:avLst/>
          </a:prstGeom>
        </p:spPr>
      </p:pic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C2AE7621-6B8E-4A87-A6B3-8C9F2A7D3E3D}"/>
              </a:ext>
            </a:extLst>
          </p:cNvPr>
          <p:cNvCxnSpPr>
            <a:cxnSpLocks/>
            <a:stCxn id="67" idx="3"/>
            <a:endCxn id="63" idx="1"/>
          </p:cNvCxnSpPr>
          <p:nvPr/>
        </p:nvCxnSpPr>
        <p:spPr>
          <a:xfrm>
            <a:off x="2037348" y="2007711"/>
            <a:ext cx="541975" cy="82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DA5C7AEB-38D5-464F-BEB5-03616042F9D6}"/>
              </a:ext>
            </a:extLst>
          </p:cNvPr>
          <p:cNvCxnSpPr>
            <a:cxnSpLocks/>
          </p:cNvCxnSpPr>
          <p:nvPr/>
        </p:nvCxnSpPr>
        <p:spPr>
          <a:xfrm>
            <a:off x="2298700" y="441928"/>
            <a:ext cx="0" cy="4031012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feld 107">
            <a:extLst>
              <a:ext uri="{FF2B5EF4-FFF2-40B4-BE49-F238E27FC236}">
                <a16:creationId xmlns:a16="http://schemas.microsoft.com/office/drawing/2014/main" id="{0EC004F9-681A-495E-98B0-2566B77C481E}"/>
              </a:ext>
            </a:extLst>
          </p:cNvPr>
          <p:cNvSpPr txBox="1"/>
          <p:nvPr/>
        </p:nvSpPr>
        <p:spPr>
          <a:xfrm>
            <a:off x="2502901" y="441928"/>
            <a:ext cx="418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- Stage TST, PROD, … -</a:t>
            </a:r>
            <a:endParaRPr lang="en-US" b="1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449335BE-5FC1-49AD-8C63-13DD778E94CB}"/>
              </a:ext>
            </a:extLst>
          </p:cNvPr>
          <p:cNvSpPr/>
          <p:nvPr/>
        </p:nvSpPr>
        <p:spPr>
          <a:xfrm>
            <a:off x="10241280" y="863106"/>
            <a:ext cx="1950720" cy="599489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hteck: abgerundete Ecken 46">
            <a:extLst>
              <a:ext uri="{FF2B5EF4-FFF2-40B4-BE49-F238E27FC236}">
                <a16:creationId xmlns:a16="http://schemas.microsoft.com/office/drawing/2014/main" id="{09DA043C-B332-4037-8F51-B0F0AB76198C}"/>
              </a:ext>
            </a:extLst>
          </p:cNvPr>
          <p:cNvSpPr/>
          <p:nvPr/>
        </p:nvSpPr>
        <p:spPr>
          <a:xfrm>
            <a:off x="4934678" y="2870297"/>
            <a:ext cx="1750595" cy="139695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Stage: PROD</a:t>
            </a:r>
          </a:p>
          <a:p>
            <a:pPr algn="r"/>
            <a:r>
              <a:rPr lang="de-DE" sz="1400" b="1" dirty="0"/>
              <a:t>API-Management</a:t>
            </a:r>
            <a:endParaRPr lang="en-US" sz="1400" b="1" dirty="0"/>
          </a:p>
        </p:txBody>
      </p:sp>
      <p:pic>
        <p:nvPicPr>
          <p:cNvPr id="48" name="Grafik 47" descr="Ein Bild, das Text, Schild enthält.&#10;&#10;Automatisch generierte Beschreibung">
            <a:extLst>
              <a:ext uri="{FF2B5EF4-FFF2-40B4-BE49-F238E27FC236}">
                <a16:creationId xmlns:a16="http://schemas.microsoft.com/office/drawing/2014/main" id="{E1916D1D-6F54-40AF-A9BC-DA0FB7E1E2A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35" t="14535" r="24895" b="38647"/>
          <a:stretch/>
        </p:blipFill>
        <p:spPr>
          <a:xfrm>
            <a:off x="4973443" y="2661668"/>
            <a:ext cx="352939" cy="362111"/>
          </a:xfrm>
          <a:prstGeom prst="rect">
            <a:avLst/>
          </a:prstGeom>
        </p:spPr>
      </p:pic>
      <p:sp>
        <p:nvSpPr>
          <p:cNvPr id="49" name="Rechteck: abgerundete Ecken 48">
            <a:extLst>
              <a:ext uri="{FF2B5EF4-FFF2-40B4-BE49-F238E27FC236}">
                <a16:creationId xmlns:a16="http://schemas.microsoft.com/office/drawing/2014/main" id="{DDEE120E-4470-4747-BCCE-EB82088C0743}"/>
              </a:ext>
            </a:extLst>
          </p:cNvPr>
          <p:cNvSpPr/>
          <p:nvPr/>
        </p:nvSpPr>
        <p:spPr>
          <a:xfrm>
            <a:off x="2502899" y="2870297"/>
            <a:ext cx="1750595" cy="139695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Jenkins</a:t>
            </a:r>
          </a:p>
          <a:p>
            <a:pPr algn="r"/>
            <a:r>
              <a:rPr lang="de-DE" sz="1200" dirty="0"/>
              <a:t>Deploy </a:t>
            </a:r>
            <a:r>
              <a:rPr lang="de-DE" sz="1200" dirty="0" err="1"/>
              <a:t>pipeline</a:t>
            </a:r>
            <a:endParaRPr lang="en-US" sz="1600" dirty="0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F5CAE836-B992-479C-AB96-F2A3C6500F84}"/>
              </a:ext>
            </a:extLst>
          </p:cNvPr>
          <p:cNvSpPr/>
          <p:nvPr/>
        </p:nvSpPr>
        <p:spPr>
          <a:xfrm>
            <a:off x="2562330" y="3518673"/>
            <a:ext cx="1634013" cy="6028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1100" dirty="0"/>
              <a:t>Deploy API1-V1.0</a:t>
            </a:r>
            <a:br>
              <a:rPr lang="de-DE" sz="1100" dirty="0"/>
            </a:br>
            <a:r>
              <a:rPr lang="de-DE" sz="1100" dirty="0"/>
              <a:t>Release</a:t>
            </a:r>
            <a:endParaRPr lang="en-US" sz="1100" dirty="0"/>
          </a:p>
        </p:txBody>
      </p:sp>
      <p:pic>
        <p:nvPicPr>
          <p:cNvPr id="51" name="Grafik 50">
            <a:extLst>
              <a:ext uri="{FF2B5EF4-FFF2-40B4-BE49-F238E27FC236}">
                <a16:creationId xmlns:a16="http://schemas.microsoft.com/office/drawing/2014/main" id="{F24D715E-EAC8-4227-BAE5-BC278AA842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210" y="3740788"/>
            <a:ext cx="138573" cy="152400"/>
          </a:xfrm>
          <a:prstGeom prst="rect">
            <a:avLst/>
          </a:prstGeom>
        </p:spPr>
      </p:pic>
      <p:pic>
        <p:nvPicPr>
          <p:cNvPr id="52" name="Grafik 51" descr="Ein Bild, das Raum, Zeichnung enthält.&#10;&#10;Automatisch generierte Beschreibung">
            <a:extLst>
              <a:ext uri="{FF2B5EF4-FFF2-40B4-BE49-F238E27FC236}">
                <a16:creationId xmlns:a16="http://schemas.microsoft.com/office/drawing/2014/main" id="{15830FF9-9EF0-4192-AFCC-ED130A4AAC0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29" t="19605" r="34531" b="19769"/>
          <a:stretch/>
        </p:blipFill>
        <p:spPr>
          <a:xfrm>
            <a:off x="2621210" y="2675493"/>
            <a:ext cx="374631" cy="514313"/>
          </a:xfrm>
          <a:prstGeom prst="rect">
            <a:avLst/>
          </a:prstGeom>
        </p:spPr>
      </p:pic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8ED7CB7F-8083-4062-AEE3-5620663CA9B3}"/>
              </a:ext>
            </a:extLst>
          </p:cNvPr>
          <p:cNvCxnSpPr>
            <a:cxnSpLocks/>
            <a:stCxn id="60" idx="2"/>
            <a:endCxn id="49" idx="0"/>
          </p:cNvCxnSpPr>
          <p:nvPr/>
        </p:nvCxnSpPr>
        <p:spPr>
          <a:xfrm>
            <a:off x="3378197" y="2455685"/>
            <a:ext cx="0" cy="414612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3B2C03C9-5A30-4A8C-977B-B9DC2196331B}"/>
              </a:ext>
            </a:extLst>
          </p:cNvPr>
          <p:cNvCxnSpPr>
            <a:cxnSpLocks/>
            <a:stCxn id="49" idx="3"/>
            <a:endCxn id="47" idx="1"/>
          </p:cNvCxnSpPr>
          <p:nvPr/>
        </p:nvCxnSpPr>
        <p:spPr>
          <a:xfrm>
            <a:off x="4253494" y="3568773"/>
            <a:ext cx="681184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hteck: abgerundete Ecken 65">
            <a:extLst>
              <a:ext uri="{FF2B5EF4-FFF2-40B4-BE49-F238E27FC236}">
                <a16:creationId xmlns:a16="http://schemas.microsoft.com/office/drawing/2014/main" id="{5EB505FB-761C-4EA1-A000-4541F0F7BB36}"/>
              </a:ext>
            </a:extLst>
          </p:cNvPr>
          <p:cNvSpPr/>
          <p:nvPr/>
        </p:nvSpPr>
        <p:spPr>
          <a:xfrm>
            <a:off x="4791354" y="1072385"/>
            <a:ext cx="1893919" cy="139695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Version Control</a:t>
            </a:r>
            <a:br>
              <a:rPr lang="de-DE" sz="1400" b="1" dirty="0"/>
            </a:br>
            <a:r>
              <a:rPr lang="de-DE" sz="1400" b="1" dirty="0" err="1"/>
              <a:t>Bitbucket</a:t>
            </a:r>
            <a:r>
              <a:rPr lang="de-DE" sz="1400" b="1" dirty="0"/>
              <a:t> / GitHub</a:t>
            </a:r>
            <a:endParaRPr lang="en-US" sz="1400" b="1" dirty="0"/>
          </a:p>
        </p:txBody>
      </p:sp>
      <p:pic>
        <p:nvPicPr>
          <p:cNvPr id="69" name="Grafik 68">
            <a:extLst>
              <a:ext uri="{FF2B5EF4-FFF2-40B4-BE49-F238E27FC236}">
                <a16:creationId xmlns:a16="http://schemas.microsoft.com/office/drawing/2014/main" id="{1628B6B5-8E6C-4835-9526-BA406576EC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66388" y="935479"/>
            <a:ext cx="305193" cy="275406"/>
          </a:xfrm>
          <a:prstGeom prst="rect">
            <a:avLst/>
          </a:prstGeom>
        </p:spPr>
      </p:pic>
      <p:pic>
        <p:nvPicPr>
          <p:cNvPr id="72" name="Grafik 71">
            <a:extLst>
              <a:ext uri="{FF2B5EF4-FFF2-40B4-BE49-F238E27FC236}">
                <a16:creationId xmlns:a16="http://schemas.microsoft.com/office/drawing/2014/main" id="{75FA63C3-DA14-4521-BCC4-E0EC2EE0225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591" y="933885"/>
            <a:ext cx="276999" cy="276999"/>
          </a:xfrm>
          <a:prstGeom prst="rect">
            <a:avLst/>
          </a:prstGeom>
        </p:spPr>
      </p:pic>
      <p:sp>
        <p:nvSpPr>
          <p:cNvPr id="73" name="Rechteck 72">
            <a:extLst>
              <a:ext uri="{FF2B5EF4-FFF2-40B4-BE49-F238E27FC236}">
                <a16:creationId xmlns:a16="http://schemas.microsoft.com/office/drawing/2014/main" id="{B9FB55B7-0792-4565-A71C-3928732CC23E}"/>
              </a:ext>
            </a:extLst>
          </p:cNvPr>
          <p:cNvSpPr/>
          <p:nvPr/>
        </p:nvSpPr>
        <p:spPr>
          <a:xfrm>
            <a:off x="4885501" y="1720809"/>
            <a:ext cx="1715603" cy="6028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1100" dirty="0"/>
              <a:t>List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Production</a:t>
            </a:r>
            <a:r>
              <a:rPr lang="de-DE" sz="1100" dirty="0"/>
              <a:t> APIs</a:t>
            </a:r>
            <a:br>
              <a:rPr lang="de-DE" sz="1100" dirty="0"/>
            </a:br>
            <a:r>
              <a:rPr lang="de-DE" sz="1100" dirty="0"/>
              <a:t>A </a:t>
            </a:r>
            <a:r>
              <a:rPr lang="de-DE" sz="1100" dirty="0" err="1"/>
              <a:t>folder-structure</a:t>
            </a:r>
            <a:r>
              <a:rPr lang="de-DE" sz="1100" dirty="0"/>
              <a:t> </a:t>
            </a:r>
            <a:r>
              <a:rPr lang="de-DE" sz="1100" dirty="0" err="1"/>
              <a:t>for</a:t>
            </a:r>
            <a:r>
              <a:rPr lang="de-DE" sz="1100" dirty="0"/>
              <a:t> </a:t>
            </a:r>
            <a:r>
              <a:rPr lang="de-DE" sz="1100" dirty="0" err="1"/>
              <a:t>every</a:t>
            </a:r>
            <a:r>
              <a:rPr lang="de-DE" sz="1100" dirty="0"/>
              <a:t> API </a:t>
            </a:r>
            <a:r>
              <a:rPr lang="de-DE" sz="1100" dirty="0" err="1"/>
              <a:t>each</a:t>
            </a:r>
            <a:r>
              <a:rPr lang="de-DE" sz="1100" dirty="0"/>
              <a:t> </a:t>
            </a:r>
            <a:r>
              <a:rPr lang="de-DE" sz="1100" dirty="0" err="1"/>
              <a:t>with</a:t>
            </a:r>
            <a:r>
              <a:rPr lang="de-DE" sz="1100" dirty="0"/>
              <a:t> a POM</a:t>
            </a:r>
            <a:endParaRPr lang="en-US" sz="1100" dirty="0"/>
          </a:p>
        </p:txBody>
      </p:sp>
      <p:pic>
        <p:nvPicPr>
          <p:cNvPr id="74" name="Grafik 73" descr="Ein Bild, das schwarz enthält.&#10;&#10;Automatisch generierte Beschreibung">
            <a:extLst>
              <a:ext uri="{FF2B5EF4-FFF2-40B4-BE49-F238E27FC236}">
                <a16:creationId xmlns:a16="http://schemas.microsoft.com/office/drawing/2014/main" id="{20E3D7C7-F5EC-4355-AEC6-2D178B5667C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263" y="1771684"/>
            <a:ext cx="229415" cy="224564"/>
          </a:xfrm>
          <a:prstGeom prst="rect">
            <a:avLst/>
          </a:prstGeom>
        </p:spPr>
      </p:pic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67909932-2F62-45DF-B6C4-2E6641556AC5}"/>
              </a:ext>
            </a:extLst>
          </p:cNvPr>
          <p:cNvCxnSpPr>
            <a:cxnSpLocks/>
          </p:cNvCxnSpPr>
          <p:nvPr/>
        </p:nvCxnSpPr>
        <p:spPr>
          <a:xfrm flipH="1">
            <a:off x="4259580" y="2461260"/>
            <a:ext cx="541021" cy="83058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95D45637-248F-452A-BEBB-F51B30B5F30B}"/>
              </a:ext>
            </a:extLst>
          </p:cNvPr>
          <p:cNvSpPr/>
          <p:nvPr/>
        </p:nvSpPr>
        <p:spPr>
          <a:xfrm>
            <a:off x="303746" y="609600"/>
            <a:ext cx="1472965" cy="2065893"/>
          </a:xfrm>
          <a:prstGeom prst="rect">
            <a:avLst/>
          </a:prstGeom>
          <a:gradFill>
            <a:gsLst>
              <a:gs pos="23900">
                <a:srgbClr val="FFFFFF"/>
              </a:gs>
              <a:gs pos="0">
                <a:srgbClr val="FFFFFF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86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</Words>
  <Application>Microsoft Office PowerPoint</Application>
  <PresentationFormat>Breitbild</PresentationFormat>
  <Paragraphs>69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 Wiechmann</dc:creator>
  <cp:lastModifiedBy>Christoph Wiechmann</cp:lastModifiedBy>
  <cp:revision>26</cp:revision>
  <dcterms:created xsi:type="dcterms:W3CDTF">2020-03-24T09:43:30Z</dcterms:created>
  <dcterms:modified xsi:type="dcterms:W3CDTF">2020-03-25T15:40:49Z</dcterms:modified>
</cp:coreProperties>
</file>