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93" r:id="rId3"/>
    <p:sldId id="256" r:id="rId4"/>
    <p:sldId id="257" r:id="rId5"/>
    <p:sldId id="258" r:id="rId6"/>
    <p:sldId id="488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3C5AA-FCC7-C74D-B94B-A578E2BDC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79087" cy="68992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857" y="4147580"/>
            <a:ext cx="9144000" cy="133882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Heading – Cover </a:t>
            </a:r>
            <a:br>
              <a:rPr lang="en-US" dirty="0"/>
            </a:br>
            <a:r>
              <a:rPr lang="en-US" dirty="0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857" y="5623501"/>
            <a:ext cx="9144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 – Dark Background</a:t>
            </a:r>
          </a:p>
        </p:txBody>
      </p:sp>
      <p:pic>
        <p:nvPicPr>
          <p:cNvPr id="5" name="Picture 4" descr="Axway_logo_horiz_clr_rev_rgb.png">
            <a:extLst>
              <a:ext uri="{FF2B5EF4-FFF2-40B4-BE49-F238E27FC236}">
                <a16:creationId xmlns:a16="http://schemas.microsoft.com/office/drawing/2014/main" id="{B31C1112-8ABD-5C4F-9770-2FF2ABB11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230913"/>
            <a:ext cx="2295348" cy="10270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ED9C0-1BB9-44FC-9475-6F88D7E60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7647-453E-4B6F-8C17-FB8E83D0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B02F-D1CF-D141-9CD8-F45027058C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2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706FCA3-2F0E-8241-B175-F7B9DC8CF7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376941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Welcome to our presentation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7CB558-6B35-984E-BB97-00B8E356EA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2593" y="1825626"/>
            <a:ext cx="8343785" cy="3472397"/>
          </a:xfrm>
        </p:spPr>
        <p:txBody>
          <a:bodyPr/>
          <a:lstStyle>
            <a:lvl1pPr marL="0" indent="0">
              <a:lnSpc>
                <a:spcPct val="200000"/>
              </a:lnSpc>
              <a:buNone/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E1DB2F-D8D2-A748-9F54-38103A388CCC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8" y="2375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DE804-E5A3-EE43-A431-3AC2D3D3FF31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296942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50F24B-9508-6A45-8955-9FC95B4806D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6" y="3518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7D2405-B491-9445-8802-E8B41F289C94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0514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D1CE9E-5044-3348-9FF3-B90EFF150675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61534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359C49F-D5C9-024C-A712-C972EB0098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897897"/>
            <a:ext cx="2890839" cy="56991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for 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17E6D-17CA-0A42-9D8B-E5A6E9E05053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117E9-7AE4-4CA4-8A18-5D7D12D341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ABD6573-B47A-4513-AA9A-2AFCE3DD17C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9436" y="1332672"/>
            <a:ext cx="11431525" cy="39452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862668"/>
            <a:ext cx="11431525" cy="44076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054B5B-979E-4D23-A083-4D38432B30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BBC3B9-E9F4-453C-80C6-BE5F0F97FC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397621"/>
            <a:ext cx="11431525" cy="4747940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2133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58D64DE-A33F-4159-9B11-09015A31D6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DA0A22-46E0-4A0C-95B1-20E293BC24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50075" y="2123307"/>
            <a:ext cx="10515600" cy="355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0366" y="2921330"/>
            <a:ext cx="10515311" cy="167201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73F31-26E8-3545-81FA-49478AAC9DC9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2719451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E6BBE9-9E35-1A4A-8A85-F3B8DF31D147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4833885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11B2E8-DCAF-944E-91B0-0E4E56AA941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5BA2A8-2ED8-1641-BE00-70BDDEC05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 — statement/quote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4D4C355-610A-486A-BA97-55467E1A83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0F8BF7-9B94-4515-BC5A-DCD6EAB109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20673F8-C4EA-D14B-833F-D7BE2F4B4E1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76115" y="1694296"/>
            <a:ext cx="6094848" cy="35689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2AA3934-CF64-AE42-88E3-8978A0B9CBB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76115" y="2335647"/>
            <a:ext cx="6094848" cy="34325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E0C43E-D6DD-5547-A414-1523F4890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7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— option 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36FFD-FF19-4B10-A3FD-9C2D1E605E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151CCBC-ADA9-49BB-9B84-F6B8A65075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1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881" y="1650321"/>
            <a:ext cx="5475211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 err="1"/>
              <a:t>Headedr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2330496"/>
            <a:ext cx="5475211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83570" y="1663164"/>
            <a:ext cx="5509847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2343340"/>
            <a:ext cx="5509847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162906-A26D-4920-8705-EDCB20C564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75D23-F6FF-41AB-A65C-75BEFC0861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- opt 3 -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1663165"/>
            <a:ext cx="5475211" cy="413395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1663164"/>
            <a:ext cx="5509847" cy="414680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3 – No headers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CEF0CD-3AB2-2A49-8F3A-D10A01F1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60EFD0-B044-4633-839B-DA4B42BC5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C1975C-3AA1-DA46-AACD-22AA8F7B1777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1A5B5AC-D38C-D14C-90BE-B6E532C20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1609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FD82E-9515-4655-B0C4-0732F39A46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5A2780-7112-4F2E-8EBD-B71C661DD3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FFEC976-D3CF-7D4F-9293-610FC368C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5" b="16532"/>
          <a:stretch/>
        </p:blipFill>
        <p:spPr>
          <a:xfrm>
            <a:off x="2" y="1219201"/>
            <a:ext cx="12285671" cy="58380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5A8CAC4-C18F-E849-8CE3-89A042DA3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013373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2B5C053-994B-4825-BB15-F76397EE18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07000-91E2-4ED0-8F5A-F6D9B78282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3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6616BB8-C837-EB48-963D-BF5984ECA83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94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E6C52CE-D8CF-BC48-B64C-24C5E8C1C4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4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F8B0A9E-AB67-E040-A7E4-42BE5048CC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858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922CDB69-90B3-C141-A0DD-99563FD892E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2858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D1FE070-BDDE-3E4A-B502-228A520C57C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322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10C4D166-5767-2A42-ABE6-223EC797379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2322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438798F-8E4F-2B40-8665-DA96D9FD1050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1786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B2CF0CC4-75DF-6949-B536-D495CD656E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1786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13A22E-88F8-594F-9CC8-E589BE12F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Four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28D245-617F-47F4-860B-35C9F945B7E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06016F-11D3-4BF9-B92A-2C5A1F4593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0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- 3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04358" y="2524641"/>
            <a:ext cx="1731324" cy="33309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51E2E38F-B217-4F4D-A40F-918AA6513E3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795530" y="3174092"/>
            <a:ext cx="1780583" cy="26815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50EA9D6-D9D2-EC49-AAE9-1C39F0BE6EB9}"/>
              </a:ext>
            </a:extLst>
          </p:cNvPr>
          <p:cNvSpPr/>
          <p:nvPr userDrawn="1"/>
        </p:nvSpPr>
        <p:spPr>
          <a:xfrm>
            <a:off x="9144993" y="4028184"/>
            <a:ext cx="2501577" cy="5373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2875"/>
            <a:endParaRPr lang="en-US" sz="1000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Bol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58C288-6364-8D4E-904C-E433B85B8EE1}"/>
              </a:ext>
            </a:extLst>
          </p:cNvPr>
          <p:cNvGrpSpPr/>
          <p:nvPr userDrawn="1"/>
        </p:nvGrpSpPr>
        <p:grpSpPr>
          <a:xfrm>
            <a:off x="3037009" y="2524640"/>
            <a:ext cx="8609561" cy="537477"/>
            <a:chOff x="3037007" y="2524640"/>
            <a:chExt cx="8609561" cy="537477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3B9D1A1-D4C7-9240-B889-195F04751E0A}"/>
                </a:ext>
              </a:extLst>
            </p:cNvPr>
            <p:cNvSpPr/>
            <p:nvPr userDrawn="1"/>
          </p:nvSpPr>
          <p:spPr>
            <a:xfrm>
              <a:off x="3502088" y="2530309"/>
              <a:ext cx="8144480" cy="51521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085D48-C91E-644C-96FF-1C0D95CEAF9E}"/>
                </a:ext>
              </a:extLst>
            </p:cNvPr>
            <p:cNvGrpSpPr/>
            <p:nvPr/>
          </p:nvGrpSpPr>
          <p:grpSpPr>
            <a:xfrm>
              <a:off x="3037007" y="2524640"/>
              <a:ext cx="537477" cy="537477"/>
              <a:chOff x="186052" y="3217007"/>
              <a:chExt cx="400646" cy="40064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5E8C93-06EF-8C4A-A688-E1E52E03E52F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802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CDFBD3-6EFB-884E-A504-27980721815D}"/>
                  </a:ext>
                </a:extLst>
              </p:cNvPr>
              <p:cNvSpPr/>
              <p:nvPr/>
            </p:nvSpPr>
            <p:spPr>
              <a:xfrm>
                <a:off x="209818" y="3237598"/>
                <a:ext cx="360583" cy="360583"/>
              </a:xfrm>
              <a:prstGeom prst="ellipse">
                <a:avLst/>
              </a:prstGeom>
              <a:solidFill>
                <a:srgbClr val="802C5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EC1431-9281-5249-9D48-FA7C859BD986}"/>
              </a:ext>
            </a:extLst>
          </p:cNvPr>
          <p:cNvGrpSpPr/>
          <p:nvPr userDrawn="1"/>
        </p:nvGrpSpPr>
        <p:grpSpPr>
          <a:xfrm>
            <a:off x="369276" y="1879097"/>
            <a:ext cx="11277293" cy="533755"/>
            <a:chOff x="369275" y="1879097"/>
            <a:chExt cx="11277293" cy="53375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7FADC77-9348-E541-BD19-2F1D05CFDDFC}"/>
                </a:ext>
              </a:extLst>
            </p:cNvPr>
            <p:cNvSpPr/>
            <p:nvPr userDrawn="1"/>
          </p:nvSpPr>
          <p:spPr>
            <a:xfrm>
              <a:off x="679701" y="1888329"/>
              <a:ext cx="10966867" cy="50915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275706-A23A-CD43-9FF2-9C3887777A75}"/>
                </a:ext>
              </a:extLst>
            </p:cNvPr>
            <p:cNvSpPr/>
            <p:nvPr/>
          </p:nvSpPr>
          <p:spPr>
            <a:xfrm>
              <a:off x="369275" y="1879097"/>
              <a:ext cx="533756" cy="53375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878A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A3CAAA-052B-6D4C-B908-428CDC28CFC0}"/>
                </a:ext>
              </a:extLst>
            </p:cNvPr>
            <p:cNvSpPr/>
            <p:nvPr/>
          </p:nvSpPr>
          <p:spPr>
            <a:xfrm>
              <a:off x="400937" y="1906529"/>
              <a:ext cx="480383" cy="480382"/>
            </a:xfrm>
            <a:prstGeom prst="ellipse">
              <a:avLst/>
            </a:prstGeom>
            <a:solidFill>
              <a:srgbClr val="878A8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1FE8D-15AE-3247-A44B-7B02D49D6F75}"/>
              </a:ext>
            </a:extLst>
          </p:cNvPr>
          <p:cNvGrpSpPr/>
          <p:nvPr userDrawn="1"/>
        </p:nvGrpSpPr>
        <p:grpSpPr>
          <a:xfrm>
            <a:off x="5883525" y="3247772"/>
            <a:ext cx="5763043" cy="557429"/>
            <a:chOff x="5883526" y="3247771"/>
            <a:chExt cx="5763042" cy="557429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32B6C2A3-992D-A84F-87CC-51CD6E09CD37}"/>
                </a:ext>
              </a:extLst>
            </p:cNvPr>
            <p:cNvSpPr/>
            <p:nvPr userDrawn="1"/>
          </p:nvSpPr>
          <p:spPr>
            <a:xfrm>
              <a:off x="6227423" y="3262565"/>
              <a:ext cx="5419145" cy="534336"/>
            </a:xfrm>
            <a:prstGeom prst="rightArrow">
              <a:avLst/>
            </a:prstGeom>
            <a:solidFill>
              <a:srgbClr val="28A7B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84C635-4330-4F46-8CF3-90EB313D48BC}"/>
                </a:ext>
              </a:extLst>
            </p:cNvPr>
            <p:cNvGrpSpPr/>
            <p:nvPr userDrawn="1"/>
          </p:nvGrpSpPr>
          <p:grpSpPr>
            <a:xfrm>
              <a:off x="5883526" y="3247771"/>
              <a:ext cx="557429" cy="557429"/>
              <a:chOff x="186052" y="3217007"/>
              <a:chExt cx="400646" cy="40064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15CDAB7-4777-E74A-9154-429E755C0290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8A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93DF7F2-9FE9-784C-8A38-74699AADCE17}"/>
                  </a:ext>
                </a:extLst>
              </p:cNvPr>
              <p:cNvSpPr/>
              <p:nvPr/>
            </p:nvSpPr>
            <p:spPr>
              <a:xfrm>
                <a:off x="205316" y="3242100"/>
                <a:ext cx="360583" cy="360583"/>
              </a:xfrm>
              <a:prstGeom prst="ellipse">
                <a:avLst/>
              </a:prstGeom>
              <a:solidFill>
                <a:srgbClr val="28A7B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D5945D-B6E9-4548-9CD3-7C0B6F069670}"/>
              </a:ext>
            </a:extLst>
          </p:cNvPr>
          <p:cNvGrpSpPr/>
          <p:nvPr userDrawn="1"/>
        </p:nvGrpSpPr>
        <p:grpSpPr>
          <a:xfrm>
            <a:off x="8732617" y="4015113"/>
            <a:ext cx="560569" cy="560569"/>
            <a:chOff x="186052" y="3217007"/>
            <a:chExt cx="400646" cy="40064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534C838-5E6B-B94B-8160-74CF20FE4D2D}"/>
                </a:ext>
              </a:extLst>
            </p:cNvPr>
            <p:cNvSpPr/>
            <p:nvPr/>
          </p:nvSpPr>
          <p:spPr>
            <a:xfrm>
              <a:off x="186052" y="3217007"/>
              <a:ext cx="400646" cy="4006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D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CD62AC5-898A-5848-B6BC-9DAB48A1DD35}"/>
                </a:ext>
              </a:extLst>
            </p:cNvPr>
            <p:cNvSpPr/>
            <p:nvPr/>
          </p:nvSpPr>
          <p:spPr>
            <a:xfrm>
              <a:off x="209818" y="3237598"/>
              <a:ext cx="360583" cy="360583"/>
            </a:xfrm>
            <a:prstGeom prst="ellipse">
              <a:avLst/>
            </a:prstGeom>
            <a:solidFill>
              <a:srgbClr val="DD3C3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53D9D4A3-28DA-1B45-827F-276E9B6231E4}"/>
              </a:ext>
            </a:extLst>
          </p:cNvPr>
          <p:cNvSpPr>
            <a:spLocks noGrp="1"/>
          </p:cNvSpPr>
          <p:nvPr userDrawn="1">
            <p:ph sz="half" idx="21" hasCustomPrompt="1"/>
          </p:nvPr>
        </p:nvSpPr>
        <p:spPr>
          <a:xfrm>
            <a:off x="6684038" y="3939926"/>
            <a:ext cx="1780583" cy="19157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3A7B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50F41A91-0117-5741-825B-D2902F249DD3}"/>
              </a:ext>
            </a:extLst>
          </p:cNvPr>
          <p:cNvSpPr>
            <a:spLocks noGrp="1"/>
          </p:cNvSpPr>
          <p:nvPr userDrawn="1">
            <p:ph sz="half" idx="22" hasCustomPrompt="1"/>
          </p:nvPr>
        </p:nvSpPr>
        <p:spPr>
          <a:xfrm>
            <a:off x="9549744" y="4656239"/>
            <a:ext cx="1692073" cy="1199387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1A79DB83-B975-FD49-953D-06A043B2CF55}"/>
              </a:ext>
            </a:extLst>
          </p:cNvPr>
          <p:cNvSpPr>
            <a:spLocks noGrp="1"/>
          </p:cNvSpPr>
          <p:nvPr userDrawn="1">
            <p:ph sz="half" idx="23" hasCustomPrompt="1"/>
          </p:nvPr>
        </p:nvSpPr>
        <p:spPr>
          <a:xfrm>
            <a:off x="1104357" y="2040906"/>
            <a:ext cx="10137459" cy="19003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0C9E1526-F1FF-C149-A0A7-D999889B5301}"/>
              </a:ext>
            </a:extLst>
          </p:cNvPr>
          <p:cNvSpPr>
            <a:spLocks noGrp="1"/>
          </p:cNvSpPr>
          <p:nvPr userDrawn="1">
            <p:ph sz="half" idx="24" hasCustomPrompt="1"/>
          </p:nvPr>
        </p:nvSpPr>
        <p:spPr>
          <a:xfrm>
            <a:off x="3795528" y="2675550"/>
            <a:ext cx="7466005" cy="221359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FAD704E4-9F0C-EA4D-A107-BFACD3C8913B}"/>
              </a:ext>
            </a:extLst>
          </p:cNvPr>
          <p:cNvSpPr>
            <a:spLocks noGrp="1"/>
          </p:cNvSpPr>
          <p:nvPr userDrawn="1">
            <p:ph sz="half" idx="25" hasCustomPrompt="1"/>
          </p:nvPr>
        </p:nvSpPr>
        <p:spPr>
          <a:xfrm>
            <a:off x="6684037" y="3405862"/>
            <a:ext cx="4557779" cy="24970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993BC96E-4574-AB45-9A7D-D4EFAD6D4CFE}"/>
              </a:ext>
            </a:extLst>
          </p:cNvPr>
          <p:cNvSpPr>
            <a:spLocks noGrp="1"/>
          </p:cNvSpPr>
          <p:nvPr userDrawn="1">
            <p:ph sz="half" idx="26" hasCustomPrompt="1"/>
          </p:nvPr>
        </p:nvSpPr>
        <p:spPr>
          <a:xfrm>
            <a:off x="9549744" y="4182425"/>
            <a:ext cx="1692073" cy="21132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C64011-6234-7948-9A93-47C8E3019125}"/>
              </a:ext>
            </a:extLst>
          </p:cNvPr>
          <p:cNvSpPr>
            <a:spLocks noGrp="1"/>
          </p:cNvSpPr>
          <p:nvPr userDrawn="1">
            <p:ph sz="quarter" idx="27" hasCustomPrompt="1"/>
          </p:nvPr>
        </p:nvSpPr>
        <p:spPr>
          <a:xfrm>
            <a:off x="400938" y="2040825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Content Placeholder 9">
            <a:extLst>
              <a:ext uri="{FF2B5EF4-FFF2-40B4-BE49-F238E27FC236}">
                <a16:creationId xmlns:a16="http://schemas.microsoft.com/office/drawing/2014/main" id="{7EB39CC0-F092-8649-AA89-21CA78C01CD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68891" y="2698088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0" name="Content Placeholder 9">
            <a:extLst>
              <a:ext uri="{FF2B5EF4-FFF2-40B4-BE49-F238E27FC236}">
                <a16:creationId xmlns:a16="http://schemas.microsoft.com/office/drawing/2014/main" id="{932048A3-54F7-534E-83E6-FB79DFCE42D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915294" y="3434662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1" name="Content Placeholder 9">
            <a:extLst>
              <a:ext uri="{FF2B5EF4-FFF2-40B4-BE49-F238E27FC236}">
                <a16:creationId xmlns:a16="http://schemas.microsoft.com/office/drawing/2014/main" id="{AF665062-BC59-2B47-87BE-895DBBDD312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67166" y="4200344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05226C-51F9-C04B-BE08-25F01323A9F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203C04E-3E88-7640-A791-B450A298F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Sample graph layout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9876A0C-1A09-D140-AD29-2AD49D02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37F5A405-E9F1-42A0-ACD3-47462181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91F2660-2F4F-4248-821C-869B87134F4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E5C231-4BB0-584B-BA9D-31CE518E8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Blank slide — with header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02479-BA0B-4465-BD17-1B37B5764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4FA5C9-2185-4B3D-89A0-2B928B169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00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2277432" y="6527799"/>
            <a:ext cx="212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1400" b="0" i="0" dirty="0">
                <a:latin typeface="Roboto Regular" charset="0"/>
              </a:rPr>
              <a:t>Please d</a:t>
            </a:r>
            <a:r>
              <a:rPr lang="en-US" sz="1400" b="0" i="0" baseline="0" dirty="0">
                <a:latin typeface="Roboto Regular" charset="0"/>
              </a:rPr>
              <a:t>o not put copy below this guideline.</a:t>
            </a:r>
            <a:endParaRPr lang="en-US" sz="1400" b="0" i="0" dirty="0">
              <a:latin typeface="Roboto Regular" charset="0"/>
            </a:endParaRPr>
          </a:p>
        </p:txBody>
      </p:sp>
      <p:sp>
        <p:nvSpPr>
          <p:cNvPr id="11" name="Right Arrow 10"/>
          <p:cNvSpPr/>
          <p:nvPr userDrawn="1"/>
        </p:nvSpPr>
        <p:spPr>
          <a:xfrm>
            <a:off x="-1570535" y="5804524"/>
            <a:ext cx="1455835" cy="659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Roboto Regular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07CDEA42-7AA4-49B0-B835-CFBB103AC1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5E7EE0F-9794-41E3-9A80-28045D21E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1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70531" y="6379169"/>
            <a:ext cx="4953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4A48367D-02F4-D54D-B033-A4AA430CFB02}" type="slidenum">
              <a:rPr lang="en-US" sz="1200" smtClean="0">
                <a:latin typeface="+mj-lt"/>
              </a:rPr>
              <a:pPr algn="ctr"/>
              <a:t>‹Nr.›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7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- sid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63432-1926-DF40-B9C2-2BB3BE938EF0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760F82-AFA4-1443-892A-E49DED45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17927"/>
            <a:ext cx="11431527" cy="1129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F1221DC-30FB-E041-9B27-0A88169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65AE29DF-5159-8048-A148-1166EE1F93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5" y="1534510"/>
            <a:ext cx="11431527" cy="4349943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18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lang="en-US" sz="1600" kern="1200" dirty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</a:lstStyle>
          <a:p>
            <a:pPr lvl="0"/>
            <a:r>
              <a:rPr lang="en-US"/>
              <a:t>Bullet 1</a:t>
            </a:r>
          </a:p>
          <a:p>
            <a:pPr lvl="1"/>
            <a:r>
              <a:rPr lang="fr-FR"/>
              <a:t>S</a:t>
            </a:r>
            <a:r>
              <a:rPr lang="en-US" err="1"/>
              <a:t>ub</a:t>
            </a:r>
            <a:r>
              <a:rPr lang="en-US"/>
              <a:t>-bullet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780750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-20925" y="6409325"/>
            <a:ext cx="35979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indent="457189" rtl="0">
              <a:buNone/>
              <a:defRPr sz="1300">
                <a:solidFill>
                  <a:schemeClr val="dk1"/>
                </a:solidFill>
              </a:defRPr>
            </a:lvl1pPr>
            <a:lvl2pPr lvl="1" indent="457189" rtl="0">
              <a:buNone/>
              <a:defRPr sz="1300">
                <a:solidFill>
                  <a:schemeClr val="dk1"/>
                </a:solidFill>
              </a:defRPr>
            </a:lvl2pPr>
            <a:lvl3pPr lvl="2" indent="457189" rtl="0">
              <a:buNone/>
              <a:defRPr sz="1300">
                <a:solidFill>
                  <a:schemeClr val="dk1"/>
                </a:solidFill>
              </a:defRPr>
            </a:lvl3pPr>
            <a:lvl4pPr lvl="3" indent="457189" rtl="0">
              <a:buNone/>
              <a:defRPr sz="1300">
                <a:solidFill>
                  <a:schemeClr val="dk1"/>
                </a:solidFill>
              </a:defRPr>
            </a:lvl4pPr>
            <a:lvl5pPr lvl="4" indent="457189" rtl="0">
              <a:buNone/>
              <a:defRPr sz="1300">
                <a:solidFill>
                  <a:schemeClr val="dk1"/>
                </a:solidFill>
              </a:defRPr>
            </a:lvl5pPr>
            <a:lvl6pPr lvl="5" indent="457189" rtl="0">
              <a:buNone/>
              <a:defRPr sz="1300">
                <a:solidFill>
                  <a:schemeClr val="dk1"/>
                </a:solidFill>
              </a:defRPr>
            </a:lvl6pPr>
            <a:lvl7pPr lvl="6" indent="457189" rtl="0">
              <a:buNone/>
              <a:defRPr sz="1300">
                <a:solidFill>
                  <a:schemeClr val="dk1"/>
                </a:solidFill>
              </a:defRPr>
            </a:lvl7pPr>
            <a:lvl8pPr lvl="7" indent="457189" rtl="0">
              <a:buNone/>
              <a:defRPr sz="1300">
                <a:solidFill>
                  <a:schemeClr val="dk1"/>
                </a:solidFill>
              </a:defRPr>
            </a:lvl8pPr>
            <a:lvl9pPr lvl="8" indent="457189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algn="l"/>
            <a:fld id="{00000000-1234-1234-1234-123412341234}" type="slidenum">
              <a:rPr lang="en-US" smtClean="0"/>
              <a:pPr algn="l"/>
              <a:t>‹Nr.›</a:t>
            </a:fld>
            <a:r>
              <a:rPr lang="en-US"/>
              <a:t>	December 2018	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1" y="1409705"/>
            <a:ext cx="10515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330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e1b8af6285898dca">
  <p:cSld name="BLANK_e1b8af6285898dc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77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3C5AA-FCC7-C74D-B94B-A578E2BDC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79087" cy="68992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857" y="4147580"/>
            <a:ext cx="9144000" cy="133882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Heading – Cover </a:t>
            </a:r>
            <a:br>
              <a:rPr lang="en-US" dirty="0"/>
            </a:br>
            <a:r>
              <a:rPr lang="en-US" dirty="0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857" y="5623501"/>
            <a:ext cx="9144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 – Dark Background</a:t>
            </a:r>
          </a:p>
        </p:txBody>
      </p:sp>
      <p:pic>
        <p:nvPicPr>
          <p:cNvPr id="5" name="Picture 4" descr="Axway_logo_horiz_clr_rev_rgb.png">
            <a:extLst>
              <a:ext uri="{FF2B5EF4-FFF2-40B4-BE49-F238E27FC236}">
                <a16:creationId xmlns:a16="http://schemas.microsoft.com/office/drawing/2014/main" id="{B31C1112-8ABD-5C4F-9770-2FF2ABB11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230913"/>
            <a:ext cx="2295348" cy="10270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ED9C0-1BB9-44FC-9475-6F88D7E60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7647-453E-4B6F-8C17-FB8E83D0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B02F-D1CF-D141-9CD8-F45027058C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7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9D25FD-1E4B-AD47-B33E-D01936E753F4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61E31-39FF-8C4D-8819-DA1E2784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91993"/>
            <a:ext cx="11431524" cy="9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1705-FB4C-5D42-88EB-7855E423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8" y="1591423"/>
            <a:ext cx="11431524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2665B-6602-1F4C-8474-AFA7342276C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3B5C1E-EF94-7649-B080-EF82087C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95570" y="6356350"/>
            <a:ext cx="1056993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B509667-9701-4BF3-A60C-6F71770ED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0467" y="6356347"/>
            <a:ext cx="2396871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 dirty="0"/>
              <a:t>© 2019 Axway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234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FA5B586-DB7E-4FA6-B650-E648DD93A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Axway API-Management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B4FB379-B010-4728-B694-F0428213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APIs </a:t>
            </a:r>
            <a:r>
              <a:rPr lang="de-DE" dirty="0" err="1"/>
              <a:t>with</a:t>
            </a:r>
            <a:r>
              <a:rPr lang="de-DE" dirty="0"/>
              <a:t>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1B956E7-8894-42CA-9DB3-F520C7CD113B}"/>
              </a:ext>
            </a:extLst>
          </p:cNvPr>
          <p:cNvSpPr/>
          <p:nvPr/>
        </p:nvSpPr>
        <p:spPr>
          <a:xfrm>
            <a:off x="3199779" y="1996335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>
                <a:solidFill>
                  <a:srgbClr val="C00000"/>
                </a:solidFill>
              </a:rPr>
              <a:t>Team/</a:t>
            </a:r>
            <a:r>
              <a:rPr lang="de-DE" sz="1050" dirty="0" err="1">
                <a:solidFill>
                  <a:srgbClr val="C00000"/>
                </a:solidFill>
              </a:rPr>
              <a:t>Owner</a:t>
            </a:r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4FDD2026-3298-4353-9F75-9EE267D5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01" y="586373"/>
            <a:ext cx="5353797" cy="52585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CEA542-0BDE-42C7-873F-8020E597C40D}"/>
              </a:ext>
            </a:extLst>
          </p:cNvPr>
          <p:cNvSpPr txBox="1"/>
          <p:nvPr/>
        </p:nvSpPr>
        <p:spPr>
          <a:xfrm>
            <a:off x="3780790" y="794527"/>
            <a:ext cx="20637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Project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err="1"/>
              <a:t>the</a:t>
            </a:r>
            <a:r>
              <a:rPr lang="de-DE"/>
              <a:t> API-Configuration</a:t>
            </a:r>
            <a:endParaRPr lang="en-US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88DA65-A1C9-4ECC-9279-E6839672DC4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880360" y="952500"/>
            <a:ext cx="900430" cy="574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2624E-546C-4539-B895-607599C799EA}"/>
              </a:ext>
            </a:extLst>
          </p:cNvPr>
          <p:cNvSpPr txBox="1"/>
          <p:nvPr/>
        </p:nvSpPr>
        <p:spPr>
          <a:xfrm>
            <a:off x="4260850" y="2806609"/>
            <a:ext cx="18351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Very </a:t>
            </a:r>
            <a:r>
              <a:rPr lang="de-DE" dirty="0" err="1"/>
              <a:t>likely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/>
              <a:t>etc.</a:t>
            </a:r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745234-73EA-4A30-B7D7-37CCCD835D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06980" y="3022053"/>
            <a:ext cx="1753870" cy="1702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2654EC4-7FA1-4C73-BF29-B680D84B83E4}"/>
              </a:ext>
            </a:extLst>
          </p:cNvPr>
          <p:cNvSpPr txBox="1"/>
          <p:nvPr/>
        </p:nvSpPr>
        <p:spPr>
          <a:xfrm>
            <a:off x="4131310" y="4218527"/>
            <a:ext cx="2063750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API-Definition.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a </a:t>
            </a:r>
            <a:r>
              <a:rPr lang="de-DE"/>
              <a:t>Cloud-Service-API.</a:t>
            </a:r>
            <a:endParaRPr lang="en-US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9E4864-A6BE-45EB-8967-97D78E72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712720" y="4457700"/>
            <a:ext cx="1418590" cy="609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02BAC9E-D57C-4AC1-87D8-9D6A04E26D44}"/>
              </a:ext>
            </a:extLst>
          </p:cNvPr>
          <p:cNvSpPr txBox="1"/>
          <p:nvPr/>
        </p:nvSpPr>
        <p:spPr>
          <a:xfrm>
            <a:off x="4131310" y="1592484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The pom.xml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Jenkins-Pipeline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and </a:t>
            </a:r>
            <a:r>
              <a:rPr lang="de-DE" err="1"/>
              <a:t>call</a:t>
            </a:r>
            <a:r>
              <a:rPr lang="de-DE"/>
              <a:t> Swagger-Promote</a:t>
            </a:r>
            <a:endParaRPr lang="en-US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3162913-CF8D-44AB-9FA9-E7BD2FFF25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80360" y="1892566"/>
            <a:ext cx="1250950" cy="4384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FB61C5F-553B-412E-82E9-38AAF5CC1D5B}"/>
              </a:ext>
            </a:extLst>
          </p:cNvPr>
          <p:cNvSpPr txBox="1"/>
          <p:nvPr/>
        </p:nvSpPr>
        <p:spPr>
          <a:xfrm>
            <a:off x="4055110" y="3389652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/>
              <a:t>The </a:t>
            </a:r>
            <a:r>
              <a:rPr lang="de-DE" sz="1100" dirty="0" err="1"/>
              <a:t>Jenkinsfile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dynamically</a:t>
            </a:r>
            <a:r>
              <a:rPr lang="de-DE" sz="1100" dirty="0"/>
              <a:t>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Jenkins-Pipeline,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Maven.</a:t>
            </a:r>
            <a:endParaRPr lang="en-US" sz="11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C5E2983-3BBD-4F88-9FE1-3898CD103FD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80360" y="3689734"/>
            <a:ext cx="1174750" cy="1507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6883EF-887C-4F6D-B1D9-EC98A11E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4"/>
          <a:stretch/>
        </p:blipFill>
        <p:spPr>
          <a:xfrm>
            <a:off x="5197553" y="2106507"/>
            <a:ext cx="4879124" cy="264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11573E-9090-4692-96B4-2849355F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56" y="2042919"/>
            <a:ext cx="2781688" cy="2772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DF72FE-F7B9-44E6-8FF4-61E8B60563B8}"/>
              </a:ext>
            </a:extLst>
          </p:cNvPr>
          <p:cNvSpPr/>
          <p:nvPr/>
        </p:nvSpPr>
        <p:spPr>
          <a:xfrm>
            <a:off x="4572000" y="3175000"/>
            <a:ext cx="4953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FA5B586-DB7E-4FA6-B650-E648DD93A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857" y="4147580"/>
            <a:ext cx="9919854" cy="1338821"/>
          </a:xfrm>
        </p:spPr>
        <p:txBody>
          <a:bodyPr>
            <a:normAutofit/>
          </a:bodyPr>
          <a:lstStyle/>
          <a:p>
            <a:r>
              <a:rPr lang="de-DE" dirty="0" err="1"/>
              <a:t>Stoplight</a:t>
            </a:r>
            <a:r>
              <a:rPr lang="de-DE" dirty="0"/>
              <a:t> &amp; Axway API-Management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B4FB379-B010-4728-B694-F0428213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9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C9BD85-5D44-4DCD-8185-479251691FA9}"/>
              </a:ext>
            </a:extLst>
          </p:cNvPr>
          <p:cNvSpPr/>
          <p:nvPr/>
        </p:nvSpPr>
        <p:spPr>
          <a:xfrm>
            <a:off x="4947847" y="184777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SNAPSHOT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4" name="Grafik 3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099C7238-2A5A-4E00-866D-FED605FB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5" y="1931611"/>
            <a:ext cx="304801" cy="304801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694D1B4-FA52-4853-B1C6-07A2FF77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24" y="1931611"/>
            <a:ext cx="273192" cy="30480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6FD61F2-9AC5-4715-BBF0-992F8BFD348B}"/>
              </a:ext>
            </a:extLst>
          </p:cNvPr>
          <p:cNvSpPr/>
          <p:nvPr/>
        </p:nvSpPr>
        <p:spPr>
          <a:xfrm>
            <a:off x="4947847" y="367022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DEV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13" name="Grafik 12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89EEA7B-BD92-4A9D-B4BE-E425A91DB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80526" y="3511693"/>
            <a:ext cx="352939" cy="362111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57FA96E-9BDC-4E2D-9C6E-6A33F2526313}"/>
              </a:ext>
            </a:extLst>
          </p:cNvPr>
          <p:cNvSpPr/>
          <p:nvPr/>
        </p:nvSpPr>
        <p:spPr>
          <a:xfrm>
            <a:off x="2921401" y="1847772"/>
            <a:ext cx="1750595" cy="202603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Development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pic>
        <p:nvPicPr>
          <p:cNvPr id="15" name="Grafik 14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046C6BBA-D4EF-418F-96A1-40F408671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3034322" y="1652920"/>
            <a:ext cx="374631" cy="51431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5F5D0DD-6B40-437F-BCFD-E753422231ED}"/>
              </a:ext>
            </a:extLst>
          </p:cNvPr>
          <p:cNvSpPr/>
          <p:nvPr/>
        </p:nvSpPr>
        <p:spPr>
          <a:xfrm>
            <a:off x="2980832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SNAPSHOT </a:t>
            </a:r>
            <a:r>
              <a:rPr lang="de-DE" sz="1100" dirty="0" err="1"/>
              <a:t>package</a:t>
            </a:r>
            <a:endParaRPr lang="en-US" sz="11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0DAB8B-34B0-4816-8264-FA5940928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98" y="2718215"/>
            <a:ext cx="138573" cy="15240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2DB9A41-3EDB-4176-A46F-F8050BFA49A6}"/>
              </a:ext>
            </a:extLst>
          </p:cNvPr>
          <p:cNvSpPr/>
          <p:nvPr/>
        </p:nvSpPr>
        <p:spPr>
          <a:xfrm>
            <a:off x="5018185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API1-V1.0-SNAPSHOT</a:t>
            </a:r>
            <a:endParaRPr lang="en-US" sz="1100" dirty="0"/>
          </a:p>
        </p:txBody>
      </p:sp>
      <p:pic>
        <p:nvPicPr>
          <p:cNvPr id="30" name="Grafik 29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D30EBDAB-A406-4D6D-AB07-26264C38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5" y="2720786"/>
            <a:ext cx="147259" cy="147259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0D9B9A4-1654-4BF8-834F-5A38F911A632}"/>
              </a:ext>
            </a:extLst>
          </p:cNvPr>
          <p:cNvSpPr/>
          <p:nvPr/>
        </p:nvSpPr>
        <p:spPr>
          <a:xfrm>
            <a:off x="790602" y="1847724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A0B7571-D555-4B87-B5D7-C04F0616A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636" y="1710818"/>
            <a:ext cx="305193" cy="27540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DB1411-E633-4CBC-9320-787C906A32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" y="1709224"/>
            <a:ext cx="276999" cy="276999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A70AA03-1ACF-499F-8A6F-153FF21D2E15}"/>
              </a:ext>
            </a:extLst>
          </p:cNvPr>
          <p:cNvSpPr/>
          <p:nvPr/>
        </p:nvSpPr>
        <p:spPr>
          <a:xfrm>
            <a:off x="884749" y="2496148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API 1</a:t>
            </a:r>
            <a:br>
              <a:rPr lang="de-DE" sz="1100" dirty="0"/>
            </a:br>
            <a:r>
              <a:rPr lang="de-DE" sz="1100" dirty="0"/>
              <a:t>API-</a:t>
            </a:r>
            <a:r>
              <a:rPr lang="de-DE" sz="1100" dirty="0" err="1"/>
              <a:t>Config</a:t>
            </a:r>
            <a:r>
              <a:rPr lang="de-DE" sz="1100" dirty="0"/>
              <a:t> &amp; </a:t>
            </a:r>
            <a:r>
              <a:rPr lang="de-DE" sz="1100" dirty="0" err="1"/>
              <a:t>Jenkinsfile</a:t>
            </a:r>
            <a:endParaRPr lang="de-DE" sz="1100" dirty="0"/>
          </a:p>
          <a:p>
            <a:pPr algn="r"/>
            <a:r>
              <a:rPr lang="de-DE" sz="1100" dirty="0"/>
              <a:t>pom.xml</a:t>
            </a:r>
            <a:endParaRPr lang="en-US" sz="1100" dirty="0"/>
          </a:p>
        </p:txBody>
      </p:sp>
      <p:pic>
        <p:nvPicPr>
          <p:cNvPr id="35" name="Grafik 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EA75F08-E5C6-4532-BE36-AA290061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1" y="2547023"/>
            <a:ext cx="229415" cy="224564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9162779" y="184854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03" y="1932386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2" y="1932386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9239203" y="249692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73" y="2721561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7003784" y="1847724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7063215" y="2496100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95" y="2718215"/>
            <a:ext cx="138573" cy="152400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F39264B-9734-497A-A0E2-AC04D7B2000F}"/>
              </a:ext>
            </a:extLst>
          </p:cNvPr>
          <p:cNvCxnSpPr>
            <a:stCxn id="57" idx="3"/>
            <a:endCxn id="16" idx="1"/>
          </p:cNvCxnSpPr>
          <p:nvPr/>
        </p:nvCxnSpPr>
        <p:spPr>
          <a:xfrm>
            <a:off x="2600352" y="2797573"/>
            <a:ext cx="3804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02E28C-5148-4D62-BEA2-5FB39F30520D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614845" y="2797573"/>
            <a:ext cx="4033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6D1AE90A-6126-42EF-87AD-D2A26CA4AE79}"/>
              </a:ext>
            </a:extLst>
          </p:cNvPr>
          <p:cNvSpPr/>
          <p:nvPr/>
        </p:nvSpPr>
        <p:spPr>
          <a:xfrm>
            <a:off x="2980436" y="315722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DEV-Stage</a:t>
            </a:r>
            <a:endParaRPr lang="en-US" sz="1100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0BACB67-DA59-46ED-A30D-8A8AAE232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30" y="337929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7122095" y="1652920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697228" y="2797525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41025B8-4528-4411-95F3-206F3576EE2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614449" y="3458649"/>
            <a:ext cx="357090" cy="2331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8958580" y="441928"/>
            <a:ext cx="0" cy="5898714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8EE6DCA0-0667-4549-8A09-9D50FCDF26CD}"/>
              </a:ext>
            </a:extLst>
          </p:cNvPr>
          <p:cNvSpPr txBox="1"/>
          <p:nvPr/>
        </p:nvSpPr>
        <p:spPr>
          <a:xfrm>
            <a:off x="2766656" y="1344297"/>
            <a:ext cx="34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DEV -</a:t>
            </a:r>
            <a:endParaRPr lang="en-US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8895191" y="1344297"/>
            <a:ext cx="201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TST, PROD, … -</a:t>
            </a:r>
            <a:endParaRPr lang="en-US" b="1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F52EBFC-BD09-43E0-8F0E-4B26A8E1C9E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 flipV="1">
            <a:off x="6652198" y="2797525"/>
            <a:ext cx="411017" cy="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27121F5-E20A-4B7D-9804-F4C5A95F5D24}"/>
              </a:ext>
            </a:extLst>
          </p:cNvPr>
          <p:cNvSpPr txBox="1"/>
          <p:nvPr/>
        </p:nvSpPr>
        <p:spPr>
          <a:xfrm>
            <a:off x="2790592" y="4576581"/>
            <a:ext cx="188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api</a:t>
            </a:r>
            <a:r>
              <a:rPr lang="de-DE" sz="1200" dirty="0"/>
              <a:t>-import CLI</a:t>
            </a:r>
            <a:br>
              <a:rPr lang="de-DE" sz="1200" dirty="0"/>
            </a:br>
            <a:r>
              <a:rPr lang="de-DE" sz="1200" i="1" dirty="0"/>
              <a:t>Design, Test, … Repeat</a:t>
            </a:r>
            <a:endParaRPr lang="en-US" sz="1200" i="1" dirty="0"/>
          </a:p>
        </p:txBody>
      </p:sp>
      <p:sp>
        <p:nvSpPr>
          <p:cNvPr id="134" name="Sprechblase: rechteckig 133">
            <a:extLst>
              <a:ext uri="{FF2B5EF4-FFF2-40B4-BE49-F238E27FC236}">
                <a16:creationId xmlns:a16="http://schemas.microsoft.com/office/drawing/2014/main" id="{2E11F39E-4468-4D5E-ACB7-A327F01D6D8D}"/>
              </a:ext>
            </a:extLst>
          </p:cNvPr>
          <p:cNvSpPr/>
          <p:nvPr/>
        </p:nvSpPr>
        <p:spPr>
          <a:xfrm>
            <a:off x="6856220" y="3670222"/>
            <a:ext cx="1423768" cy="830485"/>
          </a:xfrm>
          <a:prstGeom prst="wedgeRectCallout">
            <a:avLst>
              <a:gd name="adj1" fmla="val -54857"/>
              <a:gd name="adj2" fmla="val -144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Developer </a:t>
            </a:r>
            <a:r>
              <a:rPr lang="de-DE" sz="1200" dirty="0" err="1"/>
              <a:t>decides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release </a:t>
            </a:r>
            <a:r>
              <a:rPr lang="de-DE" sz="1200" dirty="0" err="1"/>
              <a:t>package</a:t>
            </a:r>
            <a:endParaRPr lang="en-US" sz="1200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1FCD3EF-FED7-4077-BCEC-7B59C42581D0}"/>
              </a:ext>
            </a:extLst>
          </p:cNvPr>
          <p:cNvSpPr/>
          <p:nvPr/>
        </p:nvSpPr>
        <p:spPr>
          <a:xfrm>
            <a:off x="784310" y="3907389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API-Design</a:t>
            </a:r>
            <a:endParaRPr lang="en-US" sz="1400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53AE1A7-B917-4766-8472-9255CB7474FA}"/>
              </a:ext>
            </a:extLst>
          </p:cNvPr>
          <p:cNvSpPr txBox="1"/>
          <p:nvPr/>
        </p:nvSpPr>
        <p:spPr>
          <a:xfrm>
            <a:off x="784309" y="4815800"/>
            <a:ext cx="190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OpenAPI</a:t>
            </a:r>
            <a:br>
              <a:rPr lang="de-DE" sz="1400" b="1" dirty="0"/>
            </a:br>
            <a:r>
              <a:rPr lang="de-DE" sz="1400" b="1" dirty="0"/>
              <a:t>Code-Generator</a:t>
            </a:r>
            <a:endParaRPr lang="en-US" sz="1400" b="1" dirty="0"/>
          </a:p>
        </p:txBody>
      </p:sp>
      <p:pic>
        <p:nvPicPr>
          <p:cNvPr id="43" name="Grafik 42" descr="Ein Bild, das Schild, Ende, Essen, Becher enthält.&#10;&#10;Automatisch generierte Beschreibung">
            <a:extLst>
              <a:ext uri="{FF2B5EF4-FFF2-40B4-BE49-F238E27FC236}">
                <a16:creationId xmlns:a16="http://schemas.microsoft.com/office/drawing/2014/main" id="{831D35B6-4435-4352-B578-BD6EC9F072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" y="4162827"/>
            <a:ext cx="1301450" cy="39753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680F5311-E582-48FF-925C-7AB4731E57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7" y="4534412"/>
            <a:ext cx="1456927" cy="368957"/>
          </a:xfrm>
          <a:prstGeom prst="rect">
            <a:avLst/>
          </a:prstGeom>
        </p:spPr>
      </p:pic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653269B-3E3F-4D2C-A1E7-D49EBD3A4C1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678229" y="4605865"/>
            <a:ext cx="222649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FF8F007-9CDF-4996-8E7E-6A8EDD9210F5}"/>
              </a:ext>
            </a:extLst>
          </p:cNvPr>
          <p:cNvCxnSpPr>
            <a:cxnSpLocks/>
            <a:stCxn id="41" idx="0"/>
            <a:endCxn id="31" idx="2"/>
          </p:cNvCxnSpPr>
          <p:nvPr/>
        </p:nvCxnSpPr>
        <p:spPr>
          <a:xfrm flipV="1">
            <a:off x="1731270" y="3244676"/>
            <a:ext cx="6292" cy="6627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8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250289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6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257932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9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34390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40333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5" y="192840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46221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203734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2298700" y="441928"/>
            <a:ext cx="0" cy="40310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2502901" y="441928"/>
            <a:ext cx="418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TST, PROD, … -</a:t>
            </a:r>
            <a:endParaRPr lang="en-US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9335BE-5FC1-49AD-8C63-13DD778E94CB}"/>
              </a:ext>
            </a:extLst>
          </p:cNvPr>
          <p:cNvSpPr/>
          <p:nvPr/>
        </p:nvSpPr>
        <p:spPr>
          <a:xfrm>
            <a:off x="10241280" y="863106"/>
            <a:ext cx="1950720" cy="59948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09DA043C-B332-4037-8F51-B0F0AB76198C}"/>
              </a:ext>
            </a:extLst>
          </p:cNvPr>
          <p:cNvSpPr/>
          <p:nvPr/>
        </p:nvSpPr>
        <p:spPr>
          <a:xfrm>
            <a:off x="4934678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PROD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48" name="Grafik 4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1916D1D-6F54-40AF-A9BC-DA0FB7E1E2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73443" y="2661668"/>
            <a:ext cx="352939" cy="362111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DEE120E-4470-4747-BCCE-EB82088C0743}"/>
              </a:ext>
            </a:extLst>
          </p:cNvPr>
          <p:cNvSpPr/>
          <p:nvPr/>
        </p:nvSpPr>
        <p:spPr>
          <a:xfrm>
            <a:off x="2502899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Deploy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5CAE836-B992-479C-AB96-F2A3C6500F84}"/>
              </a:ext>
            </a:extLst>
          </p:cNvPr>
          <p:cNvSpPr/>
          <p:nvPr/>
        </p:nvSpPr>
        <p:spPr>
          <a:xfrm>
            <a:off x="2562330" y="351867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API1-V1.0</a:t>
            </a:r>
            <a:br>
              <a:rPr lang="de-DE" sz="1100" dirty="0"/>
            </a:br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F24D715E-EAC8-4227-BAE5-BC278AA84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10" y="3740788"/>
            <a:ext cx="138573" cy="152400"/>
          </a:xfrm>
          <a:prstGeom prst="rect">
            <a:avLst/>
          </a:prstGeom>
        </p:spPr>
      </p:pic>
      <p:pic>
        <p:nvPicPr>
          <p:cNvPr id="52" name="Grafik 51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15830FF9-9EF0-4192-AFCC-ED130A4AAC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2621210" y="2675493"/>
            <a:ext cx="374631" cy="514313"/>
          </a:xfrm>
          <a:prstGeom prst="rect">
            <a:avLst/>
          </a:prstGeom>
        </p:spPr>
      </p:pic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ED7CB7F-8083-4062-AEE3-5620663CA9B3}"/>
              </a:ext>
            </a:extLst>
          </p:cNvPr>
          <p:cNvCxnSpPr>
            <a:cxnSpLocks/>
            <a:stCxn id="60" idx="2"/>
            <a:endCxn id="49" idx="0"/>
          </p:cNvCxnSpPr>
          <p:nvPr/>
        </p:nvCxnSpPr>
        <p:spPr>
          <a:xfrm>
            <a:off x="3378197" y="2455685"/>
            <a:ext cx="0" cy="41461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B2C03C9-5A30-4A8C-977B-B9DC2196331B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253494" y="3568773"/>
            <a:ext cx="681184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EB505FB-761C-4EA1-A000-4541F0F7BB36}"/>
              </a:ext>
            </a:extLst>
          </p:cNvPr>
          <p:cNvSpPr/>
          <p:nvPr/>
        </p:nvSpPr>
        <p:spPr>
          <a:xfrm>
            <a:off x="4791354" y="1072385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1628B6B5-8E6C-4835-9526-BA406576E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388" y="935479"/>
            <a:ext cx="305193" cy="275406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5FA63C3-DA14-4521-BCC4-E0EC2EE02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933885"/>
            <a:ext cx="276999" cy="276999"/>
          </a:xfrm>
          <a:prstGeom prst="rect">
            <a:avLst/>
          </a:prstGeom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B9FB55B7-0792-4565-A71C-3928732CC23E}"/>
              </a:ext>
            </a:extLst>
          </p:cNvPr>
          <p:cNvSpPr/>
          <p:nvPr/>
        </p:nvSpPr>
        <p:spPr>
          <a:xfrm>
            <a:off x="4885501" y="1720809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List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Production</a:t>
            </a:r>
            <a:r>
              <a:rPr lang="de-DE" sz="1100" dirty="0"/>
              <a:t> APIs</a:t>
            </a:r>
            <a:br>
              <a:rPr lang="de-DE" sz="1100" dirty="0"/>
            </a:br>
            <a:r>
              <a:rPr lang="de-DE" sz="1100" dirty="0"/>
              <a:t>A </a:t>
            </a:r>
            <a:r>
              <a:rPr lang="de-DE" sz="1100" dirty="0" err="1"/>
              <a:t>folder-structure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every</a:t>
            </a:r>
            <a:r>
              <a:rPr lang="de-DE" sz="1100" dirty="0"/>
              <a:t> API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a POM</a:t>
            </a:r>
            <a:endParaRPr lang="en-US" sz="1100" dirty="0"/>
          </a:p>
        </p:txBody>
      </p:sp>
      <p:pic>
        <p:nvPicPr>
          <p:cNvPr id="74" name="Grafik 7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20E3D7C7-F5EC-4355-AEC6-2D178B5667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63" y="1771684"/>
            <a:ext cx="229415" cy="224564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7909932-2F62-45DF-B6C4-2E6641556AC5}"/>
              </a:ext>
            </a:extLst>
          </p:cNvPr>
          <p:cNvCxnSpPr>
            <a:cxnSpLocks/>
          </p:cNvCxnSpPr>
          <p:nvPr/>
        </p:nvCxnSpPr>
        <p:spPr>
          <a:xfrm flipH="1">
            <a:off x="4259580" y="2461260"/>
            <a:ext cx="541021" cy="8305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5D45637-248F-452A-BEBB-F51B30B5F30B}"/>
              </a:ext>
            </a:extLst>
          </p:cNvPr>
          <p:cNvSpPr/>
          <p:nvPr/>
        </p:nvSpPr>
        <p:spPr>
          <a:xfrm>
            <a:off x="303746" y="609600"/>
            <a:ext cx="1472965" cy="2065893"/>
          </a:xfrm>
          <a:prstGeom prst="rect">
            <a:avLst/>
          </a:prstGeom>
          <a:gradFill>
            <a:gsLst>
              <a:gs pos="23900">
                <a:srgbClr val="FFFFFF"/>
              </a:gs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Layout">
  <a:themeElements>
    <a:clrScheme name="Benutzerdefinier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C3C3E"/>
      </a:accent1>
      <a:accent2>
        <a:srgbClr val="802C56"/>
      </a:accent2>
      <a:accent3>
        <a:srgbClr val="B61A43"/>
      </a:accent3>
      <a:accent4>
        <a:srgbClr val="878A8D"/>
      </a:accent4>
      <a:accent5>
        <a:srgbClr val="D2D2D1"/>
      </a:accent5>
      <a:accent6>
        <a:srgbClr val="8BA9BA"/>
      </a:accent6>
      <a:hlink>
        <a:srgbClr val="FFFFFF"/>
      </a:hlink>
      <a:folHlink>
        <a:srgbClr val="FFFFFF"/>
      </a:folHlink>
    </a:clrScheme>
    <a:fontScheme name="Benutzerdefiniert 1">
      <a:majorFont>
        <a:latin typeface="Roboto Regular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77</Paragraphs>
  <Slides>7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Regular</vt:lpstr>
      <vt:lpstr>Office</vt:lpstr>
      <vt:lpstr>Standard Layout</vt:lpstr>
      <vt:lpstr>Axway API-Management</vt:lpstr>
      <vt:lpstr>PowerPoint-Präsentation</vt:lpstr>
      <vt:lpstr>PowerPoint-Präsentation</vt:lpstr>
      <vt:lpstr>PowerPoint-Präsentation</vt:lpstr>
      <vt:lpstr>Stoplight &amp; Axway API-Management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38</cp:revision>
  <dcterms:created xsi:type="dcterms:W3CDTF">2020-03-24T09:43:30Z</dcterms:created>
  <dcterms:modified xsi:type="dcterms:W3CDTF">2020-04-14T12:50:03Z</dcterms:modified>
</cp:coreProperties>
</file>