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4893" r:id="rId3"/>
    <p:sldId id="256" r:id="rId4"/>
    <p:sldId id="257" r:id="rId5"/>
    <p:sldId id="258" r:id="rId6"/>
    <p:sldId id="4881" r:id="rId7"/>
    <p:sldId id="259" r:id="rId8"/>
    <p:sldId id="260" r:id="rId9"/>
    <p:sldId id="489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Wiechmann" initials="CW" lastIdx="1" clrIdx="0">
    <p:extLst>
      <p:ext uri="{19B8F6BF-5375-455C-9EA6-DF929625EA0E}">
        <p15:presenceInfo xmlns:p15="http://schemas.microsoft.com/office/powerpoint/2012/main" userId="S::cwiechmann@axway.com::8059a074-7811-4980-a3fd-27cd4aedeab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468" y="31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3-24T11:52:34.273" idx="1">
    <p:pos x="3469" y="3144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9356D6-8FFC-492E-9C58-FE07F80A55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9D0DA78-A1E7-46B1-8FFE-5EC2B9B98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203C0E-60E4-447E-8239-6EE13906D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DB301-5221-40ED-A752-D11A3EC7C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9924C9-F894-4259-9D56-004D976B2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8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8ABBEE-171D-4D23-B905-F195787F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465590-9ADF-4177-B08A-CB96574E7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DA2212F-CD57-4ED9-BE79-BDB4BC85D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5CA7F21-E415-476D-B833-83DAF1CD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05CE-2DE3-471D-A4C5-50FB42087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3D7A680-977A-4BD3-BBF2-91E8E86E4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3556ECC-7C6D-4FD5-AAD1-F637C49A90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88D175E-4405-4FF3-8A61-553615C39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B4D941C-00D9-453B-8588-839D8F02F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A2F760-D2AF-4BA0-8C03-05549FEA9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517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023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706FCA3-2F0E-8241-B175-F7B9DC8CF7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376941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Welcome to our presentation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F7CB558-6B35-984E-BB97-00B8E356EAB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372593" y="1825626"/>
            <a:ext cx="8343785" cy="3472397"/>
          </a:xfrm>
        </p:spPr>
        <p:txBody>
          <a:bodyPr/>
          <a:lstStyle>
            <a:lvl1pPr marL="0" indent="0">
              <a:lnSpc>
                <a:spcPct val="200000"/>
              </a:lnSpc>
              <a:buNone/>
              <a:defRPr sz="14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Item 1</a:t>
            </a:r>
          </a:p>
          <a:p>
            <a:pPr lvl="0"/>
            <a:r>
              <a:rPr lang="en-US" dirty="0"/>
              <a:t>Agenda Item 2</a:t>
            </a:r>
          </a:p>
          <a:p>
            <a:pPr lvl="0"/>
            <a:r>
              <a:rPr lang="en-US" dirty="0"/>
              <a:t>Agenda Item 3</a:t>
            </a:r>
          </a:p>
          <a:p>
            <a:pPr lvl="0"/>
            <a:r>
              <a:rPr lang="en-US" dirty="0"/>
              <a:t>Agenda Item 4</a:t>
            </a:r>
          </a:p>
          <a:p>
            <a:pPr lvl="0"/>
            <a:r>
              <a:rPr lang="en-US" dirty="0"/>
              <a:t>Agenda Item 5</a:t>
            </a:r>
          </a:p>
          <a:p>
            <a:pPr lvl="0"/>
            <a:r>
              <a:rPr lang="en-US" dirty="0"/>
              <a:t>Agenda Item 6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E1DB2F-D8D2-A748-9F54-38103A388CCC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8" y="2375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DDE804-E5A3-EE43-A431-3AC2D3D3FF31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296942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050F24B-9508-6A45-8955-9FC95B4806DA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60716" y="35180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77D2405-B491-9445-8802-E8B41F289C94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05146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D1CE9E-5044-3348-9FF3-B90EFF150675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3372592" y="4615345"/>
            <a:ext cx="7992093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F359C49F-D5C9-024C-A712-C972EB0098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39436" y="1897897"/>
            <a:ext cx="2890839" cy="56991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Agenda for today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17E6D-17CA-0A42-9D8B-E5A6E9E05053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2117E9-7AE4-4CA4-8A18-5D7D12D3415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ABD6573-B47A-4513-AA9A-2AFCE3DD17C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2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39436" y="1332672"/>
            <a:ext cx="11431525" cy="39452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862668"/>
            <a:ext cx="11431525" cy="440760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B054B5B-979E-4D23-A083-4D38432B30D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CBBC3B9-E9F4-453C-80C6-BE5F0F97FC9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4107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6" y="1397621"/>
            <a:ext cx="11431525" cy="4747940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2133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Bullet 1</a:t>
            </a:r>
          </a:p>
          <a:p>
            <a:pPr lvl="0"/>
            <a:r>
              <a:rPr lang="en-US" dirty="0"/>
              <a:t>Bullet 2</a:t>
            </a:r>
          </a:p>
          <a:p>
            <a:pPr lvl="0"/>
            <a:r>
              <a:rPr lang="en-US" dirty="0"/>
              <a:t>Bullet 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40C4C3-876A-5C4A-AECE-473FC06D75A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B53CCE1-9EB8-C943-B11B-87D92BF433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43152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58D64DE-A33F-4159-9B11-09015A31D68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DA0A22-46E0-4A0C-95B1-20E293BC240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4529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lumn -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9D9982A-A521-F143-8064-B9EA37A840E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50075" y="2123307"/>
            <a:ext cx="10515600" cy="355600"/>
          </a:xfrm>
        </p:spPr>
        <p:txBody>
          <a:bodyPr>
            <a:noAutofit/>
          </a:bodyPr>
          <a:lstStyle>
            <a:lvl1pPr marL="0" indent="0" algn="ctr">
              <a:buNone/>
              <a:defRPr sz="2800" b="1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32700D5-8BEA-034F-BD47-5AF221E7A87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50366" y="2921330"/>
            <a:ext cx="10515311" cy="1672011"/>
          </a:xfrm>
        </p:spPr>
        <p:txBody>
          <a:bodyPr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360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173F31-26E8-3545-81FA-49478AAC9DC9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2719451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E6BBE9-9E35-1A4A-8A85-F3B8DF31D147}"/>
              </a:ext>
            </a:extLst>
          </p:cNvPr>
          <p:cNvCxnSpPr>
            <a:cxnSpLocks noChangeAspect="1"/>
          </p:cNvCxnSpPr>
          <p:nvPr userDrawn="1"/>
        </p:nvCxnSpPr>
        <p:spPr>
          <a:xfrm>
            <a:off x="867889" y="4833885"/>
            <a:ext cx="10497787" cy="0"/>
          </a:xfrm>
          <a:prstGeom prst="line">
            <a:avLst/>
          </a:prstGeom>
          <a:ln>
            <a:solidFill>
              <a:srgbClr val="4A4F5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111B2E8-DCAF-944E-91B0-0E4E56AA941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195BA2A8-2ED8-1641-BE00-70BDDEC05A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Single column layout — statement/quote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4D4C355-610A-486A-BA97-55467E1A838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5E0F8BF7-9B94-4515-BC5A-DCD6EAB109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53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20673F8-C4EA-D14B-833F-D7BE2F4B4E1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76115" y="1694296"/>
            <a:ext cx="6094848" cy="356899"/>
          </a:xfrm>
        </p:spPr>
        <p:txBody>
          <a:bodyPr>
            <a:no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12AA3934-CF64-AE42-88E3-8978A0B9CBB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676115" y="2335647"/>
            <a:ext cx="6094848" cy="343252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0E0C43E-D6DD-5547-A414-1523F48907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7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— option 1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236FFD-FF19-4B10-A3FD-9C2D1E605EF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8151CCBC-ADA9-49BB-9B84-F6B8A65075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210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62881" y="1650321"/>
            <a:ext cx="5475211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 err="1"/>
              <a:t>Headedr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2330496"/>
            <a:ext cx="5475211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83570" y="1663164"/>
            <a:ext cx="5509847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2343340"/>
            <a:ext cx="5509847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6B162906-A26D-4920-8705-EDCB20C5643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8A75D23-F6FF-41AB-A65C-75BEFC0861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5087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lumn - opt 3 - No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2881" y="1663165"/>
            <a:ext cx="5475211" cy="4133959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83570" y="1663164"/>
            <a:ext cx="5509847" cy="414680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703A0FB-F872-8E4A-B99A-A24E1161FF5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F95ADE6-4096-2249-B207-9BC68938B7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53980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Two column layout – option 3 – No headers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2CCEF0CD-3AB2-2A49-8F3A-D10A01F1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14" name="Footer Placeholder 3">
            <a:extLst>
              <a:ext uri="{FF2B5EF4-FFF2-40B4-BE49-F238E27FC236}">
                <a16:creationId xmlns:a16="http://schemas.microsoft.com/office/drawing/2014/main" id="{9E60EFD0-B044-4633-839B-DA4B42BC57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837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0810D2-E7BE-4408-B48E-2D00CFF03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196B60B-01B9-41C4-9726-DE0C5A18B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B8A87F-A598-425C-B0A7-60CA82D27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C8A2EE-8D35-45BA-9880-8716CFEB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1307D4-BC59-4516-BE9B-1607DCA02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885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gradFill flip="none" rotWithShape="1">
            <a:gsLst>
              <a:gs pos="100000">
                <a:srgbClr val="6F706E">
                  <a:alpha val="47000"/>
                </a:srgbClr>
              </a:gs>
              <a:gs pos="0">
                <a:schemeClr val="bg1">
                  <a:alpha val="0"/>
                </a:schemeClr>
              </a:gs>
            </a:gsLst>
            <a:lin ang="1620000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7C1975C-3AA1-DA46-AACD-22AA8F7B1777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1A5B5AC-D38C-D14C-90BE-B6E532C20C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16095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1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FDFD82E-9515-4655-B0C4-0732F39A463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35A2780-7112-4F2E-8EBD-B71C661DD3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1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- op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BFFEC976-D3CF-7D4F-9293-610FC368CF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85" b="16532"/>
          <a:stretch/>
        </p:blipFill>
        <p:spPr>
          <a:xfrm>
            <a:off x="2" y="1219201"/>
            <a:ext cx="12285671" cy="5838092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607BBDFF-75AB-D743-80E2-B60CBE6CA87B}"/>
              </a:ext>
            </a:extLst>
          </p:cNvPr>
          <p:cNvSpPr/>
          <p:nvPr userDrawn="1"/>
        </p:nvSpPr>
        <p:spPr>
          <a:xfrm>
            <a:off x="401487" y="2487536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21AF8A6-5506-B04A-BE93-197260680133}"/>
              </a:ext>
            </a:extLst>
          </p:cNvPr>
          <p:cNvSpPr/>
          <p:nvPr userDrawn="1"/>
        </p:nvSpPr>
        <p:spPr>
          <a:xfrm>
            <a:off x="4343252" y="2515461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17CE6A6-49B7-F148-B767-6EBB786E9FE2}"/>
              </a:ext>
            </a:extLst>
          </p:cNvPr>
          <p:cNvSpPr/>
          <p:nvPr userDrawn="1"/>
        </p:nvSpPr>
        <p:spPr>
          <a:xfrm>
            <a:off x="8250033" y="2487535"/>
            <a:ext cx="3505496" cy="3596187"/>
          </a:xfrm>
          <a:prstGeom prst="rect">
            <a:avLst/>
          </a:prstGeom>
          <a:solidFill>
            <a:schemeClr val="bg1">
              <a:alpha val="55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7B026-47D5-854D-A6CA-B4A2172DA0B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46810" y="3526147"/>
            <a:ext cx="2969820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46808" y="3955595"/>
            <a:ext cx="2969821" cy="2093076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6966633-A2CE-F546-AFDC-831648766CB1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4580859" y="3526290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72A67C2-BA66-E349-9DA2-E14A312DEF76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80859" y="4018558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18F4A03-E152-A440-B6EA-D80C51AF03E8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553093" y="3524085"/>
            <a:ext cx="2910692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5" name="Content Placeholder 3">
            <a:extLst>
              <a:ext uri="{FF2B5EF4-FFF2-40B4-BE49-F238E27FC236}">
                <a16:creationId xmlns:a16="http://schemas.microsoft.com/office/drawing/2014/main" id="{6F5F88DC-740E-FB42-9893-8209DCE1605A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553091" y="4016353"/>
            <a:ext cx="2910692" cy="20324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15A8CAC4-C18F-E849-8CE3-89A042DA30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6" y="17927"/>
            <a:ext cx="11013373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Three column layout — option 2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2B5C053-994B-4825-BB15-F76397EE187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507000-91E2-4ED0-8F5A-F6D9B78282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737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3DCB007B-C3CB-8040-BA73-BFC07D011032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26616BB8-C837-EB48-963D-BF5984ECA83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394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38" name="Content Placeholder 3">
            <a:extLst>
              <a:ext uri="{FF2B5EF4-FFF2-40B4-BE49-F238E27FC236}">
                <a16:creationId xmlns:a16="http://schemas.microsoft.com/office/drawing/2014/main" id="{2E6C52CE-D8CF-BC48-B64C-24C5E8C1C48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394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EF8B0A9E-AB67-E040-A7E4-42BE5048CC8D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32858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922CDB69-90B3-C141-A0DD-99563FD892E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32858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D1FE070-BDDE-3E4A-B502-228A520C57CA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2322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2" name="Content Placeholder 3">
            <a:extLst>
              <a:ext uri="{FF2B5EF4-FFF2-40B4-BE49-F238E27FC236}">
                <a16:creationId xmlns:a16="http://schemas.microsoft.com/office/drawing/2014/main" id="{10C4D166-5767-2A42-ABE6-223EC7973791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62322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2438798F-8E4F-2B40-8665-DA96D9FD1050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9178636" y="1681238"/>
            <a:ext cx="2606965" cy="490063"/>
          </a:xfrm>
        </p:spPr>
        <p:txBody>
          <a:bodyPr>
            <a:normAutofit/>
          </a:bodyPr>
          <a:lstStyle>
            <a:lvl1pPr marL="0" indent="0">
              <a:buNone/>
              <a:defRPr sz="2000" b="1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en-US" dirty="0"/>
              <a:t>Header</a:t>
            </a:r>
          </a:p>
        </p:txBody>
      </p:sp>
      <p:sp>
        <p:nvSpPr>
          <p:cNvPr id="44" name="Content Placeholder 3">
            <a:extLst>
              <a:ext uri="{FF2B5EF4-FFF2-40B4-BE49-F238E27FC236}">
                <a16:creationId xmlns:a16="http://schemas.microsoft.com/office/drawing/2014/main" id="{B2CF0CC4-75DF-6949-B536-D495CD656E0D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78637" y="2312421"/>
            <a:ext cx="2606964" cy="346662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3A13A22E-88F8-594F-9CC8-E589BE12F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Four column layout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D28D245-617F-47F4-860B-35C9F945B7E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006016F-11D3-4BF9-B92A-2C5A1F45934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00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- 3 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202B5C-4051-A243-B86F-7060A75FBBB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04358" y="2524641"/>
            <a:ext cx="1731324" cy="3330985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51E2E38F-B217-4F4D-A40F-918AA6513E3B}"/>
              </a:ext>
            </a:extLst>
          </p:cNvPr>
          <p:cNvSpPr>
            <a:spLocks noGrp="1"/>
          </p:cNvSpPr>
          <p:nvPr>
            <p:ph sz="half" idx="20" hasCustomPrompt="1"/>
          </p:nvPr>
        </p:nvSpPr>
        <p:spPr>
          <a:xfrm>
            <a:off x="3795530" y="3174092"/>
            <a:ext cx="1780583" cy="2681533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6C1D45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650EA9D6-D9D2-EC49-AAE9-1C39F0BE6EB9}"/>
              </a:ext>
            </a:extLst>
          </p:cNvPr>
          <p:cNvSpPr/>
          <p:nvPr userDrawn="1"/>
        </p:nvSpPr>
        <p:spPr>
          <a:xfrm>
            <a:off x="9144993" y="4028184"/>
            <a:ext cx="2501577" cy="537345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marL="182875"/>
            <a:endParaRPr lang="en-US" sz="1000" dirty="0">
              <a:solidFill>
                <a:schemeClr val="bg1"/>
              </a:solidFill>
              <a:latin typeface="Roboto Regular" panose="02000000000000000000" pitchFamily="2" charset="0"/>
              <a:ea typeface="Roboto Regular" panose="02000000000000000000" pitchFamily="2" charset="0"/>
              <a:cs typeface="Roboto Bold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58C288-6364-8D4E-904C-E433B85B8EE1}"/>
              </a:ext>
            </a:extLst>
          </p:cNvPr>
          <p:cNvGrpSpPr/>
          <p:nvPr userDrawn="1"/>
        </p:nvGrpSpPr>
        <p:grpSpPr>
          <a:xfrm>
            <a:off x="3037009" y="2524640"/>
            <a:ext cx="8609561" cy="537477"/>
            <a:chOff x="3037007" y="2524640"/>
            <a:chExt cx="8609561" cy="537477"/>
          </a:xfrm>
        </p:grpSpPr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03B9D1A1-D4C7-9240-B889-195F04751E0A}"/>
                </a:ext>
              </a:extLst>
            </p:cNvPr>
            <p:cNvSpPr/>
            <p:nvPr userDrawn="1"/>
          </p:nvSpPr>
          <p:spPr>
            <a:xfrm>
              <a:off x="3502088" y="2530309"/>
              <a:ext cx="8144480" cy="515210"/>
            </a:xfrm>
            <a:prstGeom prst="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70085D48-C91E-644C-96FF-1C0D95CEAF9E}"/>
                </a:ext>
              </a:extLst>
            </p:cNvPr>
            <p:cNvGrpSpPr/>
            <p:nvPr/>
          </p:nvGrpSpPr>
          <p:grpSpPr>
            <a:xfrm>
              <a:off x="3037007" y="2524640"/>
              <a:ext cx="537477" cy="537477"/>
              <a:chOff x="186052" y="3217007"/>
              <a:chExt cx="400646" cy="400646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B5E8C93-06EF-8C4A-A688-E1E52E03E52F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802C5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3CDFBD3-6EFB-884E-A504-27980721815D}"/>
                  </a:ext>
                </a:extLst>
              </p:cNvPr>
              <p:cNvSpPr/>
              <p:nvPr/>
            </p:nvSpPr>
            <p:spPr>
              <a:xfrm>
                <a:off x="209818" y="3237598"/>
                <a:ext cx="360583" cy="360583"/>
              </a:xfrm>
              <a:prstGeom prst="ellipse">
                <a:avLst/>
              </a:prstGeom>
              <a:solidFill>
                <a:srgbClr val="802C56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DEC1431-9281-5249-9D48-FA7C859BD986}"/>
              </a:ext>
            </a:extLst>
          </p:cNvPr>
          <p:cNvGrpSpPr/>
          <p:nvPr userDrawn="1"/>
        </p:nvGrpSpPr>
        <p:grpSpPr>
          <a:xfrm>
            <a:off x="369276" y="1879097"/>
            <a:ext cx="11277293" cy="533755"/>
            <a:chOff x="369275" y="1879097"/>
            <a:chExt cx="11277293" cy="533755"/>
          </a:xfrm>
        </p:grpSpPr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77FADC77-9348-E541-BD19-2F1D05CFDDFC}"/>
                </a:ext>
              </a:extLst>
            </p:cNvPr>
            <p:cNvSpPr/>
            <p:nvPr userDrawn="1"/>
          </p:nvSpPr>
          <p:spPr>
            <a:xfrm>
              <a:off x="679701" y="1888329"/>
              <a:ext cx="10966867" cy="509158"/>
            </a:xfrm>
            <a:prstGeom prst="rightArrow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9275706-A23A-CD43-9FF2-9C3887777A75}"/>
                </a:ext>
              </a:extLst>
            </p:cNvPr>
            <p:cNvSpPr/>
            <p:nvPr/>
          </p:nvSpPr>
          <p:spPr>
            <a:xfrm>
              <a:off x="369275" y="1879097"/>
              <a:ext cx="533756" cy="533755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878A8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1A3CAAA-052B-6D4C-B908-428CDC28CFC0}"/>
                </a:ext>
              </a:extLst>
            </p:cNvPr>
            <p:cNvSpPr/>
            <p:nvPr/>
          </p:nvSpPr>
          <p:spPr>
            <a:xfrm>
              <a:off x="400937" y="1906529"/>
              <a:ext cx="480383" cy="480382"/>
            </a:xfrm>
            <a:prstGeom prst="ellipse">
              <a:avLst/>
            </a:prstGeom>
            <a:solidFill>
              <a:srgbClr val="878A8D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B21FE8D-15AE-3247-A44B-7B02D49D6F75}"/>
              </a:ext>
            </a:extLst>
          </p:cNvPr>
          <p:cNvGrpSpPr/>
          <p:nvPr userDrawn="1"/>
        </p:nvGrpSpPr>
        <p:grpSpPr>
          <a:xfrm>
            <a:off x="5883525" y="3247772"/>
            <a:ext cx="5763043" cy="557429"/>
            <a:chOff x="5883526" y="3247771"/>
            <a:chExt cx="5763042" cy="557429"/>
          </a:xfrm>
        </p:grpSpPr>
        <p:sp>
          <p:nvSpPr>
            <p:cNvPr id="18" name="Right Arrow 17">
              <a:extLst>
                <a:ext uri="{FF2B5EF4-FFF2-40B4-BE49-F238E27FC236}">
                  <a16:creationId xmlns:a16="http://schemas.microsoft.com/office/drawing/2014/main" id="{32B6C2A3-992D-A84F-87CC-51CD6E09CD37}"/>
                </a:ext>
              </a:extLst>
            </p:cNvPr>
            <p:cNvSpPr/>
            <p:nvPr userDrawn="1"/>
          </p:nvSpPr>
          <p:spPr>
            <a:xfrm>
              <a:off x="6227423" y="3262565"/>
              <a:ext cx="5419145" cy="534336"/>
            </a:xfrm>
            <a:prstGeom prst="rightArrow">
              <a:avLst/>
            </a:prstGeom>
            <a:solidFill>
              <a:srgbClr val="28A7B8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marL="182875"/>
              <a:endParaRPr lang="en-US" sz="1000" dirty="0">
                <a:solidFill>
                  <a:schemeClr val="bg1"/>
                </a:solidFill>
                <a:latin typeface="Roboto Regular" panose="02000000000000000000" pitchFamily="2" charset="0"/>
                <a:ea typeface="Roboto Regular" panose="02000000000000000000" pitchFamily="2" charset="0"/>
                <a:cs typeface="Roboto Bold"/>
              </a:endParaRPr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284C635-4330-4F46-8CF3-90EB313D48BC}"/>
                </a:ext>
              </a:extLst>
            </p:cNvPr>
            <p:cNvGrpSpPr/>
            <p:nvPr userDrawn="1"/>
          </p:nvGrpSpPr>
          <p:grpSpPr>
            <a:xfrm>
              <a:off x="5883526" y="3247771"/>
              <a:ext cx="557429" cy="557429"/>
              <a:chOff x="186052" y="3217007"/>
              <a:chExt cx="400646" cy="40064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415CDAB7-4777-E74A-9154-429E755C0290}"/>
                  </a:ext>
                </a:extLst>
              </p:cNvPr>
              <p:cNvSpPr/>
              <p:nvPr/>
            </p:nvSpPr>
            <p:spPr>
              <a:xfrm>
                <a:off x="186052" y="3217007"/>
                <a:ext cx="400646" cy="400646"/>
              </a:xfrm>
              <a:prstGeom prst="ellipse">
                <a:avLst/>
              </a:prstGeom>
              <a:solidFill>
                <a:schemeClr val="bg1"/>
              </a:solidFill>
              <a:ln w="3175">
                <a:solidFill>
                  <a:srgbClr val="28A7B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E93DF7F2-9FE9-784C-8A38-74699AADCE17}"/>
                  </a:ext>
                </a:extLst>
              </p:cNvPr>
              <p:cNvSpPr/>
              <p:nvPr/>
            </p:nvSpPr>
            <p:spPr>
              <a:xfrm>
                <a:off x="205316" y="3242100"/>
                <a:ext cx="360583" cy="360583"/>
              </a:xfrm>
              <a:prstGeom prst="ellipse">
                <a:avLst/>
              </a:prstGeom>
              <a:solidFill>
                <a:srgbClr val="28A7B8"/>
              </a:solidFill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36000" tIns="36000" rIns="36000" bIns="36000" rtlCol="0" anchor="ctr"/>
              <a:lstStyle/>
              <a:p>
                <a:pPr algn="ctr"/>
                <a:endParaRPr lang="en-US" sz="135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AD5945D-B6E9-4548-9CD3-7C0B6F069670}"/>
              </a:ext>
            </a:extLst>
          </p:cNvPr>
          <p:cNvGrpSpPr/>
          <p:nvPr userDrawn="1"/>
        </p:nvGrpSpPr>
        <p:grpSpPr>
          <a:xfrm>
            <a:off x="8732617" y="4015113"/>
            <a:ext cx="560569" cy="560569"/>
            <a:chOff x="186052" y="3217007"/>
            <a:chExt cx="400646" cy="400646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9534C838-5E6B-B94B-8160-74CF20FE4D2D}"/>
                </a:ext>
              </a:extLst>
            </p:cNvPr>
            <p:cNvSpPr/>
            <p:nvPr/>
          </p:nvSpPr>
          <p:spPr>
            <a:xfrm>
              <a:off x="186052" y="3217007"/>
              <a:ext cx="400646" cy="400646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rgbClr val="DD3C3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CD62AC5-898A-5848-B6BC-9DAB48A1DD35}"/>
                </a:ext>
              </a:extLst>
            </p:cNvPr>
            <p:cNvSpPr/>
            <p:nvPr/>
          </p:nvSpPr>
          <p:spPr>
            <a:xfrm>
              <a:off x="209818" y="3237598"/>
              <a:ext cx="360583" cy="360583"/>
            </a:xfrm>
            <a:prstGeom prst="ellipse">
              <a:avLst/>
            </a:prstGeom>
            <a:solidFill>
              <a:srgbClr val="DD3C3E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endParaRPr lang="en-US" sz="1351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Content Placeholder 3">
            <a:extLst>
              <a:ext uri="{FF2B5EF4-FFF2-40B4-BE49-F238E27FC236}">
                <a16:creationId xmlns:a16="http://schemas.microsoft.com/office/drawing/2014/main" id="{53D9D4A3-28DA-1B45-827F-276E9B6231E4}"/>
              </a:ext>
            </a:extLst>
          </p:cNvPr>
          <p:cNvSpPr>
            <a:spLocks noGrp="1"/>
          </p:cNvSpPr>
          <p:nvPr userDrawn="1">
            <p:ph sz="half" idx="21" hasCustomPrompt="1"/>
          </p:nvPr>
        </p:nvSpPr>
        <p:spPr>
          <a:xfrm>
            <a:off x="6684038" y="3939926"/>
            <a:ext cx="1780583" cy="1915700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43A7B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4" name="Content Placeholder 3">
            <a:extLst>
              <a:ext uri="{FF2B5EF4-FFF2-40B4-BE49-F238E27FC236}">
                <a16:creationId xmlns:a16="http://schemas.microsoft.com/office/drawing/2014/main" id="{50F41A91-0117-5741-825B-D2902F249DD3}"/>
              </a:ext>
            </a:extLst>
          </p:cNvPr>
          <p:cNvSpPr>
            <a:spLocks noGrp="1"/>
          </p:cNvSpPr>
          <p:nvPr userDrawn="1">
            <p:ph sz="half" idx="22" hasCustomPrompt="1"/>
          </p:nvPr>
        </p:nvSpPr>
        <p:spPr>
          <a:xfrm>
            <a:off x="9549744" y="4656239"/>
            <a:ext cx="1692073" cy="1199387"/>
          </a:xfrm>
        </p:spPr>
        <p:txBody>
          <a:bodyPr>
            <a:normAutofit/>
          </a:bodyPr>
          <a:lstStyle>
            <a:lvl1pPr marL="0" indent="0">
              <a:buNone/>
              <a:defRPr sz="1400" b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Body copy</a:t>
            </a:r>
          </a:p>
        </p:txBody>
      </p:sp>
      <p:sp>
        <p:nvSpPr>
          <p:cNvPr id="55" name="Content Placeholder 3">
            <a:extLst>
              <a:ext uri="{FF2B5EF4-FFF2-40B4-BE49-F238E27FC236}">
                <a16:creationId xmlns:a16="http://schemas.microsoft.com/office/drawing/2014/main" id="{1A79DB83-B975-FD49-953D-06A043B2CF55}"/>
              </a:ext>
            </a:extLst>
          </p:cNvPr>
          <p:cNvSpPr>
            <a:spLocks noGrp="1"/>
          </p:cNvSpPr>
          <p:nvPr userDrawn="1">
            <p:ph sz="half" idx="23" hasCustomPrompt="1"/>
          </p:nvPr>
        </p:nvSpPr>
        <p:spPr>
          <a:xfrm>
            <a:off x="1104357" y="2040906"/>
            <a:ext cx="10137459" cy="19003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56" name="Content Placeholder 3">
            <a:extLst>
              <a:ext uri="{FF2B5EF4-FFF2-40B4-BE49-F238E27FC236}">
                <a16:creationId xmlns:a16="http://schemas.microsoft.com/office/drawing/2014/main" id="{0C9E1526-F1FF-C149-A0A7-D999889B5301}"/>
              </a:ext>
            </a:extLst>
          </p:cNvPr>
          <p:cNvSpPr>
            <a:spLocks noGrp="1"/>
          </p:cNvSpPr>
          <p:nvPr userDrawn="1">
            <p:ph sz="half" idx="24" hasCustomPrompt="1"/>
          </p:nvPr>
        </p:nvSpPr>
        <p:spPr>
          <a:xfrm>
            <a:off x="3795528" y="2675550"/>
            <a:ext cx="7466005" cy="221359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2</a:t>
            </a:r>
          </a:p>
        </p:txBody>
      </p:sp>
      <p:sp>
        <p:nvSpPr>
          <p:cNvPr id="57" name="Content Placeholder 3">
            <a:extLst>
              <a:ext uri="{FF2B5EF4-FFF2-40B4-BE49-F238E27FC236}">
                <a16:creationId xmlns:a16="http://schemas.microsoft.com/office/drawing/2014/main" id="{FAD704E4-9F0C-EA4D-A107-BFACD3C8913B}"/>
              </a:ext>
            </a:extLst>
          </p:cNvPr>
          <p:cNvSpPr>
            <a:spLocks noGrp="1"/>
          </p:cNvSpPr>
          <p:nvPr userDrawn="1">
            <p:ph sz="half" idx="25" hasCustomPrompt="1"/>
          </p:nvPr>
        </p:nvSpPr>
        <p:spPr>
          <a:xfrm>
            <a:off x="6684037" y="3405862"/>
            <a:ext cx="4557779" cy="249705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3</a:t>
            </a:r>
          </a:p>
        </p:txBody>
      </p:sp>
      <p:sp>
        <p:nvSpPr>
          <p:cNvPr id="58" name="Content Placeholder 3">
            <a:extLst>
              <a:ext uri="{FF2B5EF4-FFF2-40B4-BE49-F238E27FC236}">
                <a16:creationId xmlns:a16="http://schemas.microsoft.com/office/drawing/2014/main" id="{993BC96E-4574-AB45-9A7D-D4EFAD6D4CFE}"/>
              </a:ext>
            </a:extLst>
          </p:cNvPr>
          <p:cNvSpPr>
            <a:spLocks noGrp="1"/>
          </p:cNvSpPr>
          <p:nvPr userDrawn="1">
            <p:ph sz="half" idx="26" hasCustomPrompt="1"/>
          </p:nvPr>
        </p:nvSpPr>
        <p:spPr>
          <a:xfrm>
            <a:off x="9549744" y="4182425"/>
            <a:ext cx="1692073" cy="211323"/>
          </a:xfrm>
        </p:spPr>
        <p:txBody>
          <a:bodyPr>
            <a:normAutofit/>
          </a:bodyPr>
          <a:lstStyle>
            <a:lvl1pPr marL="0" indent="0">
              <a:buNone/>
              <a:defRPr sz="1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Title 4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1C64011-6234-7948-9A93-47C8E3019125}"/>
              </a:ext>
            </a:extLst>
          </p:cNvPr>
          <p:cNvSpPr>
            <a:spLocks noGrp="1"/>
          </p:cNvSpPr>
          <p:nvPr userDrawn="1">
            <p:ph sz="quarter" idx="27" hasCustomPrompt="1"/>
          </p:nvPr>
        </p:nvSpPr>
        <p:spPr>
          <a:xfrm>
            <a:off x="400938" y="2040825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9" name="Content Placeholder 9">
            <a:extLst>
              <a:ext uri="{FF2B5EF4-FFF2-40B4-BE49-F238E27FC236}">
                <a16:creationId xmlns:a16="http://schemas.microsoft.com/office/drawing/2014/main" id="{7EB39CC0-F092-8649-AA89-21CA78C01CDD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3068891" y="2698088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0" name="Content Placeholder 9">
            <a:extLst>
              <a:ext uri="{FF2B5EF4-FFF2-40B4-BE49-F238E27FC236}">
                <a16:creationId xmlns:a16="http://schemas.microsoft.com/office/drawing/2014/main" id="{932048A3-54F7-534E-83E6-FB79DFCE42D5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915294" y="3434662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1" name="Content Placeholder 9">
            <a:extLst>
              <a:ext uri="{FF2B5EF4-FFF2-40B4-BE49-F238E27FC236}">
                <a16:creationId xmlns:a16="http://schemas.microsoft.com/office/drawing/2014/main" id="{AF665062-BC59-2B47-87BE-895DBBDD312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8767166" y="4200344"/>
            <a:ext cx="480383" cy="220905"/>
          </a:xfrm>
        </p:spPr>
        <p:txBody>
          <a:bodyPr>
            <a:normAutofit/>
          </a:bodyPr>
          <a:lstStyle>
            <a:lvl1pPr marL="0" indent="0" algn="ctr">
              <a:buNone/>
              <a:defRPr sz="11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05226C-51F9-C04B-BE08-25F01323A9F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7203C04E-3E88-7640-A791-B450A298F4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Sample graph layout</a:t>
            </a:r>
          </a:p>
        </p:txBody>
      </p:sp>
      <p:sp>
        <p:nvSpPr>
          <p:cNvPr id="37" name="Slide Number Placeholder 5">
            <a:extLst>
              <a:ext uri="{FF2B5EF4-FFF2-40B4-BE49-F238E27FC236}">
                <a16:creationId xmlns:a16="http://schemas.microsoft.com/office/drawing/2014/main" id="{E9876A0C-1A09-D140-AD29-2AD49D02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 dirty="0"/>
          </a:p>
        </p:txBody>
      </p:sp>
      <p:sp>
        <p:nvSpPr>
          <p:cNvPr id="38" name="Footer Placeholder 3">
            <a:extLst>
              <a:ext uri="{FF2B5EF4-FFF2-40B4-BE49-F238E27FC236}">
                <a16:creationId xmlns:a16="http://schemas.microsoft.com/office/drawing/2014/main" id="{37F5A405-E9F1-42A0-ACD3-47462181C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578851" y="6270910"/>
            <a:ext cx="2334663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055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091F2660-2F4F-4248-821C-869B87134F48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4E5C231-4BB0-584B-BA9D-31CE518E86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9435" y="17927"/>
            <a:ext cx="11431527" cy="112955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 dirty="0"/>
              <a:t>Blank slide — with header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B002479-BA0B-4465-BD17-1B37B5764E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944FA5C9-2185-4B3D-89A0-2B928B169B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30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slide title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-2277432" y="6527799"/>
            <a:ext cx="2123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Font typeface="Arial" charset="0"/>
              <a:buNone/>
            </a:pPr>
            <a:r>
              <a:rPr lang="en-US" sz="1400" b="0" i="0" dirty="0">
                <a:latin typeface="Roboto Regular" charset="0"/>
              </a:rPr>
              <a:t>Please d</a:t>
            </a:r>
            <a:r>
              <a:rPr lang="en-US" sz="1400" b="0" i="0" baseline="0" dirty="0">
                <a:latin typeface="Roboto Regular" charset="0"/>
              </a:rPr>
              <a:t>o not put copy below this guideline.</a:t>
            </a:r>
            <a:endParaRPr lang="en-US" sz="1400" b="0" i="0" dirty="0">
              <a:latin typeface="Roboto Regular" charset="0"/>
            </a:endParaRPr>
          </a:p>
        </p:txBody>
      </p:sp>
      <p:sp>
        <p:nvSpPr>
          <p:cNvPr id="11" name="Right Arrow 10"/>
          <p:cNvSpPr/>
          <p:nvPr userDrawn="1"/>
        </p:nvSpPr>
        <p:spPr>
          <a:xfrm>
            <a:off x="-1570535" y="5804524"/>
            <a:ext cx="1455835" cy="65915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b="0" i="0" dirty="0">
              <a:latin typeface="Roboto Regular" charset="0"/>
            </a:endParaRP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07CDEA42-7AA4-49B0-B835-CFBB103AC12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r"/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D5E7EE0F-9794-41E3-9A80-28045D21EC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11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Full Backgrou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1570531" y="6379169"/>
            <a:ext cx="495300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4A48367D-02F4-D54D-B033-A4AA430CFB02}" type="slidenum">
              <a:rPr lang="en-US" sz="1200" smtClean="0">
                <a:latin typeface="+mj-lt"/>
              </a:rPr>
              <a:pPr algn="ctr"/>
              <a:t>‹Nr.›</a:t>
            </a:fld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12743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- sid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BF763432-1926-DF40-B9C2-2BB3BE938EF0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574A58-941B-6C42-9252-A096A288A1D5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B8760F82-AFA4-1443-892A-E49DED450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5" y="17927"/>
            <a:ext cx="11431527" cy="112955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DF1221DC-30FB-E041-9B27-0A881693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27761" y="6270276"/>
            <a:ext cx="2743200" cy="365125"/>
          </a:xfrm>
          <a:prstGeom prst="rect">
            <a:avLst/>
          </a:prstGeom>
        </p:spPr>
        <p:txBody>
          <a:bodyPr/>
          <a:lstStyle/>
          <a:p>
            <a:fld id="{D45B42A2-12DC-D04A-88D3-A93CC82DF348}" type="slidenum">
              <a:rPr lang="en-US" smtClean="0"/>
              <a:t>‹Nr.›</a:t>
            </a:fld>
            <a:endParaRPr lang="en-US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65AE29DF-5159-8048-A148-1166EE1F93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9435" y="1534510"/>
            <a:ext cx="11431527" cy="4349943"/>
          </a:xfrm>
        </p:spPr>
        <p:txBody>
          <a:bodyPr>
            <a:normAutofit/>
          </a:bodyPr>
          <a:lstStyle>
            <a:lvl1pPr marL="285744" indent="-285744">
              <a:lnSpc>
                <a:spcPct val="100000"/>
              </a:lnSpc>
              <a:buClr>
                <a:srgbClr val="6C1D45"/>
              </a:buClr>
              <a:buFont typeface="Arial" panose="020B0604020202020204" pitchFamily="34" charset="0"/>
              <a:buChar char="•"/>
              <a:defRPr sz="180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lang="en-US" sz="1600" kern="1200" dirty="0">
                <a:solidFill>
                  <a:srgbClr val="4A4F54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defRPr>
            </a:lvl2pPr>
          </a:lstStyle>
          <a:p>
            <a:pPr lvl="0"/>
            <a:r>
              <a:rPr lang="en-US"/>
              <a:t>Bullet 1</a:t>
            </a:r>
          </a:p>
          <a:p>
            <a:pPr lvl="1"/>
            <a:r>
              <a:rPr lang="fr-FR"/>
              <a:t>S</a:t>
            </a:r>
            <a:r>
              <a:rPr lang="en-US" err="1"/>
              <a:t>ub</a:t>
            </a:r>
            <a:r>
              <a:rPr lang="en-US"/>
              <a:t>-bullet</a:t>
            </a:r>
          </a:p>
          <a:p>
            <a:pPr lvl="0"/>
            <a:r>
              <a:rPr lang="en-US"/>
              <a:t>Bullet 2</a:t>
            </a:r>
          </a:p>
          <a:p>
            <a:pPr lvl="0"/>
            <a:r>
              <a:rPr lang="en-US"/>
              <a:t>Bullet 3</a:t>
            </a:r>
          </a:p>
        </p:txBody>
      </p:sp>
    </p:spTree>
    <p:extLst>
      <p:ext uri="{BB962C8B-B14F-4D97-AF65-F5344CB8AC3E}">
        <p14:creationId xmlns:p14="http://schemas.microsoft.com/office/powerpoint/2010/main" val="37807509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85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ldNum" idx="12"/>
          </p:nvPr>
        </p:nvSpPr>
        <p:spPr>
          <a:xfrm>
            <a:off x="-20925" y="6409325"/>
            <a:ext cx="3597900" cy="3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indent="457189" rtl="0">
              <a:buNone/>
              <a:defRPr sz="1300">
                <a:solidFill>
                  <a:schemeClr val="dk1"/>
                </a:solidFill>
              </a:defRPr>
            </a:lvl1pPr>
            <a:lvl2pPr lvl="1" indent="457189" rtl="0">
              <a:buNone/>
              <a:defRPr sz="1300">
                <a:solidFill>
                  <a:schemeClr val="dk1"/>
                </a:solidFill>
              </a:defRPr>
            </a:lvl2pPr>
            <a:lvl3pPr lvl="2" indent="457189" rtl="0">
              <a:buNone/>
              <a:defRPr sz="1300">
                <a:solidFill>
                  <a:schemeClr val="dk1"/>
                </a:solidFill>
              </a:defRPr>
            </a:lvl3pPr>
            <a:lvl4pPr lvl="3" indent="457189" rtl="0">
              <a:buNone/>
              <a:defRPr sz="1300">
                <a:solidFill>
                  <a:schemeClr val="dk1"/>
                </a:solidFill>
              </a:defRPr>
            </a:lvl4pPr>
            <a:lvl5pPr lvl="4" indent="457189" rtl="0">
              <a:buNone/>
              <a:defRPr sz="1300">
                <a:solidFill>
                  <a:schemeClr val="dk1"/>
                </a:solidFill>
              </a:defRPr>
            </a:lvl5pPr>
            <a:lvl6pPr lvl="5" indent="457189" rtl="0">
              <a:buNone/>
              <a:defRPr sz="1300">
                <a:solidFill>
                  <a:schemeClr val="dk1"/>
                </a:solidFill>
              </a:defRPr>
            </a:lvl6pPr>
            <a:lvl7pPr lvl="6" indent="457189" rtl="0">
              <a:buNone/>
              <a:defRPr sz="1300">
                <a:solidFill>
                  <a:schemeClr val="dk1"/>
                </a:solidFill>
              </a:defRPr>
            </a:lvl7pPr>
            <a:lvl8pPr lvl="7" indent="457189" rtl="0">
              <a:buNone/>
              <a:defRPr sz="1300">
                <a:solidFill>
                  <a:schemeClr val="dk1"/>
                </a:solidFill>
              </a:defRPr>
            </a:lvl8pPr>
            <a:lvl9pPr lvl="8" indent="457189" rtl="0">
              <a:buNone/>
              <a:defRPr sz="1300">
                <a:solidFill>
                  <a:schemeClr val="dk1"/>
                </a:solidFill>
              </a:defRPr>
            </a:lvl9pPr>
          </a:lstStyle>
          <a:p>
            <a:pPr algn="l"/>
            <a:fld id="{00000000-1234-1234-1234-123412341234}" type="slidenum">
              <a:rPr lang="en-US" smtClean="0"/>
              <a:pPr algn="l"/>
              <a:t>‹Nr.›</a:t>
            </a:fld>
            <a:r>
              <a:rPr lang="en-US"/>
              <a:t>	December 2018	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8201" y="1409705"/>
            <a:ext cx="10515600" cy="47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lvl="0" indent="-342891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377" lvl="1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566" lvl="2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754" lvl="3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5943" lvl="4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131" lvl="5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320" lvl="6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509" lvl="7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697" lvl="8" indent="-34289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643309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e1b8af6285898dca">
  <p:cSld name="BLANK_e1b8af6285898dca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7771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0E0762-26DB-4F35-A198-AFD69D0F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A4E4813-2E3B-452D-9D20-C7794C84E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D773C0-F720-49CE-9323-3A83A3E7B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7F28DE-6C51-4DEB-B674-B32B84CF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B81C4-6BCA-497B-97D3-60E59AF0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342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ver - op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93C5AA-FCC7-C74D-B94B-A578E2BDC6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279087" cy="6899233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A93E3B-76D5-F647-A4CD-BE15F68518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857" y="4147580"/>
            <a:ext cx="9144000" cy="1338821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rtl="0" fontAlgn="t">
              <a:defRPr sz="4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 dirty="0"/>
              <a:t>Heading – Cover </a:t>
            </a:r>
            <a:br>
              <a:rPr lang="en-US" dirty="0"/>
            </a:br>
            <a:r>
              <a:rPr lang="en-US" dirty="0"/>
              <a:t>option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E3A0E9-47ED-AF4E-8E9C-F38D6F57233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857" y="5623501"/>
            <a:ext cx="9144000" cy="60311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4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609570" indent="0" algn="ctr">
              <a:buNone/>
              <a:defRPr sz="2667"/>
            </a:lvl2pPr>
            <a:lvl3pPr marL="1219140" indent="0" algn="ctr">
              <a:buNone/>
              <a:defRPr sz="2400"/>
            </a:lvl3pPr>
            <a:lvl4pPr marL="1828709" indent="0" algn="ctr">
              <a:buNone/>
              <a:defRPr sz="2133"/>
            </a:lvl4pPr>
            <a:lvl5pPr marL="2438278" indent="0" algn="ctr">
              <a:buNone/>
              <a:defRPr sz="2133"/>
            </a:lvl5pPr>
            <a:lvl6pPr marL="3047848" indent="0" algn="ctr">
              <a:buNone/>
              <a:defRPr sz="2133"/>
            </a:lvl6pPr>
            <a:lvl7pPr marL="3657418" indent="0" algn="ctr">
              <a:buNone/>
              <a:defRPr sz="2133"/>
            </a:lvl7pPr>
            <a:lvl8pPr marL="4266987" indent="0" algn="ctr">
              <a:buNone/>
              <a:defRPr sz="2133"/>
            </a:lvl8pPr>
            <a:lvl9pPr marL="4876557" indent="0" algn="ctr">
              <a:buNone/>
              <a:defRPr sz="2133"/>
            </a:lvl9pPr>
          </a:lstStyle>
          <a:p>
            <a:r>
              <a:rPr lang="en-US" dirty="0"/>
              <a:t>Subhead – Dark Background</a:t>
            </a:r>
          </a:p>
        </p:txBody>
      </p:sp>
      <p:pic>
        <p:nvPicPr>
          <p:cNvPr id="5" name="Picture 4" descr="Axway_logo_horiz_clr_rev_rgb.png">
            <a:extLst>
              <a:ext uri="{FF2B5EF4-FFF2-40B4-BE49-F238E27FC236}">
                <a16:creationId xmlns:a16="http://schemas.microsoft.com/office/drawing/2014/main" id="{B31C1112-8ABD-5C4F-9770-2FF2ABB1147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858" y="230913"/>
            <a:ext cx="2295348" cy="1027035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7BED9C0-1BB9-44FC-9475-6F88D7E60A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2019 Axway  |  CONFIDENTIAL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F147647-453E-4B6F-8C17-FB8E83D0DD0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4A7B02F-D1CF-D141-9CD8-F45027058C34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4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7B8A6D-2225-4F0A-AA7A-47FD86FFA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38D077-DEBE-4217-95F6-0F5780CFEF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FF08AA3-6476-4BB9-BE78-681E0FF4B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EA27B72-5138-40B4-8B1B-79FA7FB9E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AD6B33A-DC96-439C-B981-4FA82E384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487B7D-ACC3-4D9C-9703-4851521A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CCC7CA-4233-4C3C-8124-64055A947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6EBC46-83BE-4661-A121-EE396DB7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D40436-A13F-4678-958D-C9D5E1BADB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BA363E2-49B6-4C0D-8A68-3927ADD869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B69B1314-84FD-46DB-B3FF-C18017A1A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BBE7955-43F2-4458-9A29-8E7EE84D7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B5BE2D9-AEED-4A8C-88B7-6134AE3B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04E059A-59E8-4C38-9D98-1C198D1BF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82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CF2A72-1DCF-46B6-875C-EA90C3C5B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C2A853-6368-4C9C-A00A-FB0444F07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0093A07-BB2F-4ABC-B360-EA8EEA3E9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D1B4AB-8EE8-447B-9B70-ED9EF9CB3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34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30DC30E-CEE7-40F5-9CD3-FC8119722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599EC74-68D5-4A2A-8217-198CD5F4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F34307-5CEA-4443-AF45-2B7BC1D8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441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1AB00-F66A-4D15-BD2A-37DAC5A88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1D4CC2-0FBC-4110-8F80-B9BC38B82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E90417-1208-44B6-8504-260DAEFA8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6E684-B613-40A8-A3F2-4F4BB4467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D98A66-971A-4C60-85A8-29CDA3FDB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CA6B30-CFC6-4E3A-926C-CB2CA082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2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D7E1F1-53CA-4318-AC8F-9320BB8AB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A6AEC7C-FFBD-4DEF-8A9D-9694FFD97B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8A33C5-9DA8-4699-B570-D7BF388C6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DBE493-2148-4203-91AD-863FE6692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1396CF5-3E7C-48BD-89BB-39143319E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39B111-CAB9-400A-9EDD-CEE027C2F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29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AD8B185-2B3B-45DE-B4CE-66AC2BCC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4E7B53-A8E7-4A7B-A10D-C86DCF478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FA175C-0017-48C9-BA8B-F2F2DF5D8E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78D3F4-14DB-4445-AF65-DFCCFB7F5AFF}" type="datetimeFigureOut">
              <a:rPr lang="en-US" smtClean="0"/>
              <a:t>3/9/2021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6CBE40-0557-4C63-9A1B-D43C9C70CB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B02F3B-F298-44F0-B950-A78E92717D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2B2AD-55D1-404D-8266-408B94108D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13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C9D25FD-1E4B-AD47-B33E-D01936E753F4}"/>
              </a:ext>
            </a:extLst>
          </p:cNvPr>
          <p:cNvSpPr/>
          <p:nvPr userDrawn="1"/>
        </p:nvSpPr>
        <p:spPr>
          <a:xfrm>
            <a:off x="-83127" y="-83126"/>
            <a:ext cx="12374088" cy="1302327"/>
          </a:xfrm>
          <a:prstGeom prst="rect">
            <a:avLst/>
          </a:prstGeom>
          <a:gradFill flip="none" rotWithShape="1">
            <a:gsLst>
              <a:gs pos="100000">
                <a:srgbClr val="6C1D45"/>
              </a:gs>
              <a:gs pos="10000">
                <a:srgbClr val="D22630"/>
              </a:gs>
            </a:gsLst>
            <a:lin ang="0" scaled="0"/>
            <a:tileRect/>
          </a:gra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351" dirty="0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61E31-39FF-8C4D-8819-DA1E27844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437" y="91993"/>
            <a:ext cx="11431524" cy="917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C51705-FB4C-5D42-88EB-7855E423A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9438" y="1591423"/>
            <a:ext cx="11431524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62665B-6602-1F4C-8474-AFA7342276CA}"/>
              </a:ext>
            </a:extLst>
          </p:cNvPr>
          <p:cNvSpPr txBox="1"/>
          <p:nvPr userDrawn="1"/>
        </p:nvSpPr>
        <p:spPr>
          <a:xfrm>
            <a:off x="339436" y="6314985"/>
            <a:ext cx="19354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D22630"/>
                </a:solidFill>
                <a:latin typeface="Roboto" panose="02000000000000000000" pitchFamily="2" charset="0"/>
                <a:ea typeface="Roboto" panose="02000000000000000000" pitchFamily="2" charset="0"/>
                <a:cs typeface="Roboto Condensed Light" panose="02000000000000000000" pitchFamily="2" charset="0"/>
              </a:rPr>
              <a:t>axway.com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F3B5C1E-EF94-7649-B080-EF82087C5F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95570" y="6356350"/>
            <a:ext cx="1056993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fld id="{D45B42A2-12DC-D04A-88D3-A93CC82DF348}" type="slidenum">
              <a:rPr lang="en-US" smtClean="0"/>
              <a:pPr/>
              <a:t>‹Nr.›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B509667-9701-4BF3-A60C-6F71770EDC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0467" y="6356347"/>
            <a:ext cx="2396871" cy="365125"/>
          </a:xfrm>
          <a:prstGeom prst="rect">
            <a:avLst/>
          </a:prstGeom>
        </p:spPr>
        <p:txBody>
          <a:bodyPr anchor="ctr" anchorCtr="0"/>
          <a:lstStyle>
            <a:lvl1pPr>
              <a:defRPr lang="en-US" sz="1000" smtClean="0">
                <a:solidFill>
                  <a:srgbClr val="6F706E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algn="r"/>
            <a:r>
              <a:rPr lang="en-US" dirty="0"/>
              <a:t>© 2019 Axway  |  CONFIDENTIAL</a:t>
            </a:r>
          </a:p>
        </p:txBody>
      </p:sp>
    </p:spTree>
    <p:extLst>
      <p:ext uri="{BB962C8B-B14F-4D97-AF65-F5344CB8AC3E}">
        <p14:creationId xmlns:p14="http://schemas.microsoft.com/office/powerpoint/2010/main" val="592349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000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6F706E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sv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comments" Target="../comments/commen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6.png"/><Relationship Id="rId3" Type="http://schemas.openxmlformats.org/officeDocument/2006/relationships/image" Target="../media/image23.png"/><Relationship Id="rId7" Type="http://schemas.openxmlformats.org/officeDocument/2006/relationships/image" Target="../media/image24.png"/><Relationship Id="rId12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0" Type="http://schemas.openxmlformats.org/officeDocument/2006/relationships/image" Target="../media/image7.png"/><Relationship Id="rId4" Type="http://schemas.openxmlformats.org/officeDocument/2006/relationships/image" Target="../media/image18.png"/><Relationship Id="rId9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14.png"/><Relationship Id="rId10" Type="http://schemas.openxmlformats.org/officeDocument/2006/relationships/image" Target="../media/image7.png"/><Relationship Id="rId4" Type="http://schemas.openxmlformats.org/officeDocument/2006/relationships/image" Target="../media/image24.png"/><Relationship Id="rId9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dirty="0"/>
              <a:t>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 err="1"/>
              <a:t>Automate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APIs </a:t>
            </a:r>
            <a:r>
              <a:rPr lang="de-DE" dirty="0" err="1"/>
              <a:t>with</a:t>
            </a:r>
            <a:r>
              <a:rPr lang="de-DE" dirty="0"/>
              <a:t> Jenkins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02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6AE9590E-73C2-4AF1-8D4F-0B1B6889964F}"/>
              </a:ext>
            </a:extLst>
          </p:cNvPr>
          <p:cNvSpPr/>
          <p:nvPr/>
        </p:nvSpPr>
        <p:spPr>
          <a:xfrm>
            <a:off x="3215974" y="1758950"/>
            <a:ext cx="2296916" cy="3219450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6E1C49B-FB18-4B9F-B19D-537E03DEE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15974" y="1687127"/>
            <a:ext cx="305193" cy="27540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B111AE31-DADB-4D15-9326-072378A49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177" y="1685533"/>
            <a:ext cx="276999" cy="276999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48C03DEB-2A97-427A-87C4-673CBAAD69AA}"/>
              </a:ext>
            </a:extLst>
          </p:cNvPr>
          <p:cNvSpPr/>
          <p:nvPr/>
        </p:nvSpPr>
        <p:spPr>
          <a:xfrm>
            <a:off x="6415506" y="1758998"/>
            <a:ext cx="1750595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 err="1"/>
              <a:t>Organization</a:t>
            </a:r>
            <a:r>
              <a:rPr lang="de-DE" sz="1200" dirty="0"/>
              <a:t> Folder</a:t>
            </a:r>
            <a:endParaRPr lang="en-US" sz="1600" dirty="0"/>
          </a:p>
        </p:txBody>
      </p:sp>
      <p:pic>
        <p:nvPicPr>
          <p:cNvPr id="16" name="Grafik 15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BE80F518-F5ED-497D-9DE9-81D9D50CA0E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6527905" y="1583989"/>
            <a:ext cx="374631" cy="51431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9B123935-2A29-4F6A-9143-557EF9CFB0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079032"/>
            <a:ext cx="438151" cy="438151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E63A8F09-9A0A-4CC5-B7CE-44395F1D340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3647677"/>
            <a:ext cx="438151" cy="438151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57DB846F-6F1A-4E4A-9ED9-5AED1BAB073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7763" y="4216322"/>
            <a:ext cx="438151" cy="438151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CB1A8904-1132-4CB9-BA99-2F1A6E649D4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0819" y="2466578"/>
            <a:ext cx="438151" cy="438151"/>
          </a:xfrm>
          <a:prstGeom prst="rect">
            <a:avLst/>
          </a:prstGeom>
        </p:spPr>
      </p:pic>
      <p:sp>
        <p:nvSpPr>
          <p:cNvPr id="25" name="Rechteck 24">
            <a:extLst>
              <a:ext uri="{FF2B5EF4-FFF2-40B4-BE49-F238E27FC236}">
                <a16:creationId xmlns:a16="http://schemas.microsoft.com/office/drawing/2014/main" id="{06C7470B-D073-4051-BBEA-EA9BEBB2BE5C}"/>
              </a:ext>
            </a:extLst>
          </p:cNvPr>
          <p:cNvSpPr/>
          <p:nvPr/>
        </p:nvSpPr>
        <p:spPr>
          <a:xfrm>
            <a:off x="1235268" y="1790525"/>
            <a:ext cx="9515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400" b="1" dirty="0"/>
              <a:t>Developer</a:t>
            </a:r>
            <a:endParaRPr lang="en-US" sz="1400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4425B267-4DAC-4688-B6F9-C416FCA7F2D6}"/>
              </a:ext>
            </a:extLst>
          </p:cNvPr>
          <p:cNvSpPr/>
          <p:nvPr/>
        </p:nvSpPr>
        <p:spPr>
          <a:xfrm>
            <a:off x="3874095" y="2410652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29" name="Grafik 28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B1DC1C9-94CB-4CAB-A4FC-363AAF4878F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763" y="2398158"/>
            <a:ext cx="304635" cy="298193"/>
          </a:xfrm>
          <a:prstGeom prst="rect">
            <a:avLst/>
          </a:prstGeom>
        </p:spPr>
      </p:pic>
      <p:sp>
        <p:nvSpPr>
          <p:cNvPr id="40" name="Rechteck: abgerundete Ecken 39">
            <a:extLst>
              <a:ext uri="{FF2B5EF4-FFF2-40B4-BE49-F238E27FC236}">
                <a16:creationId xmlns:a16="http://schemas.microsoft.com/office/drawing/2014/main" id="{EAFCED4F-52F4-4216-A562-ED71303FB940}"/>
              </a:ext>
            </a:extLst>
          </p:cNvPr>
          <p:cNvSpPr/>
          <p:nvPr/>
        </p:nvSpPr>
        <p:spPr>
          <a:xfrm>
            <a:off x="3305175" y="220980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/>
          <a:lstStyle/>
          <a:p>
            <a:r>
              <a:rPr lang="de-DE" sz="1000" dirty="0">
                <a:solidFill>
                  <a:srgbClr val="0070C0"/>
                </a:solidFill>
              </a:rPr>
              <a:t>Project 1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45" name="Rechteck: abgerundete Ecken 44">
            <a:extLst>
              <a:ext uri="{FF2B5EF4-FFF2-40B4-BE49-F238E27FC236}">
                <a16:creationId xmlns:a16="http://schemas.microsoft.com/office/drawing/2014/main" id="{6333A5EB-9666-497B-AE5C-D616F2FB3A53}"/>
              </a:ext>
            </a:extLst>
          </p:cNvPr>
          <p:cNvSpPr/>
          <p:nvPr/>
        </p:nvSpPr>
        <p:spPr>
          <a:xfrm>
            <a:off x="3298825" y="3234120"/>
            <a:ext cx="2119313" cy="900113"/>
          </a:xfrm>
          <a:prstGeom prst="roundRect">
            <a:avLst>
              <a:gd name="adj" fmla="val 1852"/>
            </a:avLst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>
                <a:solidFill>
                  <a:srgbClr val="0070C0"/>
                </a:solidFill>
              </a:rPr>
              <a:t>Project 2</a:t>
            </a:r>
            <a:endParaRPr lang="en-US" sz="1000" dirty="0">
              <a:solidFill>
                <a:srgbClr val="0070C0"/>
              </a:solidFill>
            </a:endParaRPr>
          </a:p>
        </p:txBody>
      </p:sp>
      <p:sp>
        <p:nvSpPr>
          <p:cNvPr id="50" name="Rechteck: abgerundete Ecken 49">
            <a:extLst>
              <a:ext uri="{FF2B5EF4-FFF2-40B4-BE49-F238E27FC236}">
                <a16:creationId xmlns:a16="http://schemas.microsoft.com/office/drawing/2014/main" id="{D63588C1-397E-4730-8E2F-D790F4DE9ACB}"/>
              </a:ext>
            </a:extLst>
          </p:cNvPr>
          <p:cNvSpPr/>
          <p:nvPr/>
        </p:nvSpPr>
        <p:spPr>
          <a:xfrm>
            <a:off x="3298825" y="4279139"/>
            <a:ext cx="2119413" cy="699261"/>
          </a:xfrm>
          <a:custGeom>
            <a:avLst/>
            <a:gdLst>
              <a:gd name="connsiteX0" fmla="*/ 0 w 2119313"/>
              <a:gd name="connsiteY0" fmla="*/ 12950 h 699261"/>
              <a:gd name="connsiteX1" fmla="*/ 12950 w 2119313"/>
              <a:gd name="connsiteY1" fmla="*/ 0 h 699261"/>
              <a:gd name="connsiteX2" fmla="*/ 2106363 w 2119313"/>
              <a:gd name="connsiteY2" fmla="*/ 0 h 699261"/>
              <a:gd name="connsiteX3" fmla="*/ 2119313 w 2119313"/>
              <a:gd name="connsiteY3" fmla="*/ 12950 h 699261"/>
              <a:gd name="connsiteX4" fmla="*/ 2119313 w 2119313"/>
              <a:gd name="connsiteY4" fmla="*/ 686311 h 699261"/>
              <a:gd name="connsiteX5" fmla="*/ 2106363 w 2119313"/>
              <a:gd name="connsiteY5" fmla="*/ 699261 h 699261"/>
              <a:gd name="connsiteX6" fmla="*/ 12950 w 2119313"/>
              <a:gd name="connsiteY6" fmla="*/ 699261 h 699261"/>
              <a:gd name="connsiteX7" fmla="*/ 0 w 2119313"/>
              <a:gd name="connsiteY7" fmla="*/ 686311 h 699261"/>
              <a:gd name="connsiteX8" fmla="*/ 0 w 2119313"/>
              <a:gd name="connsiteY8" fmla="*/ 12950 h 699261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12950 w 2119313"/>
              <a:gd name="connsiteY7" fmla="*/ 699261 h 777751"/>
              <a:gd name="connsiteX8" fmla="*/ 91440 w 2119313"/>
              <a:gd name="connsiteY8" fmla="*/ 777751 h 777751"/>
              <a:gd name="connsiteX0" fmla="*/ 0 w 2119313"/>
              <a:gd name="connsiteY0" fmla="*/ 686311 h 1127886"/>
              <a:gd name="connsiteX1" fmla="*/ 0 w 2119313"/>
              <a:gd name="connsiteY1" fmla="*/ 12950 h 1127886"/>
              <a:gd name="connsiteX2" fmla="*/ 12950 w 2119313"/>
              <a:gd name="connsiteY2" fmla="*/ 0 h 1127886"/>
              <a:gd name="connsiteX3" fmla="*/ 2106363 w 2119313"/>
              <a:gd name="connsiteY3" fmla="*/ 0 h 1127886"/>
              <a:gd name="connsiteX4" fmla="*/ 2119313 w 2119313"/>
              <a:gd name="connsiteY4" fmla="*/ 12950 h 1127886"/>
              <a:gd name="connsiteX5" fmla="*/ 2119313 w 2119313"/>
              <a:gd name="connsiteY5" fmla="*/ 686311 h 1127886"/>
              <a:gd name="connsiteX6" fmla="*/ 2106363 w 2119313"/>
              <a:gd name="connsiteY6" fmla="*/ 699261 h 1127886"/>
              <a:gd name="connsiteX7" fmla="*/ 743994 w 2119313"/>
              <a:gd name="connsiteY7" fmla="*/ 1127886 h 1127886"/>
              <a:gd name="connsiteX8" fmla="*/ 91440 w 2119313"/>
              <a:gd name="connsiteY8" fmla="*/ 777751 h 1127886"/>
              <a:gd name="connsiteX0" fmla="*/ 0 w 2119313"/>
              <a:gd name="connsiteY0" fmla="*/ 686311 h 777751"/>
              <a:gd name="connsiteX1" fmla="*/ 0 w 2119313"/>
              <a:gd name="connsiteY1" fmla="*/ 12950 h 777751"/>
              <a:gd name="connsiteX2" fmla="*/ 12950 w 2119313"/>
              <a:gd name="connsiteY2" fmla="*/ 0 h 777751"/>
              <a:gd name="connsiteX3" fmla="*/ 2106363 w 2119313"/>
              <a:gd name="connsiteY3" fmla="*/ 0 h 777751"/>
              <a:gd name="connsiteX4" fmla="*/ 2119313 w 2119313"/>
              <a:gd name="connsiteY4" fmla="*/ 12950 h 777751"/>
              <a:gd name="connsiteX5" fmla="*/ 2119313 w 2119313"/>
              <a:gd name="connsiteY5" fmla="*/ 686311 h 777751"/>
              <a:gd name="connsiteX6" fmla="*/ 2106363 w 2119313"/>
              <a:gd name="connsiteY6" fmla="*/ 699261 h 777751"/>
              <a:gd name="connsiteX7" fmla="*/ 91440 w 2119313"/>
              <a:gd name="connsiteY7" fmla="*/ 777751 h 777751"/>
              <a:gd name="connsiteX0" fmla="*/ 0 w 2119313"/>
              <a:gd name="connsiteY0" fmla="*/ 686311 h 699261"/>
              <a:gd name="connsiteX1" fmla="*/ 0 w 2119313"/>
              <a:gd name="connsiteY1" fmla="*/ 12950 h 699261"/>
              <a:gd name="connsiteX2" fmla="*/ 12950 w 2119313"/>
              <a:gd name="connsiteY2" fmla="*/ 0 h 699261"/>
              <a:gd name="connsiteX3" fmla="*/ 2106363 w 2119313"/>
              <a:gd name="connsiteY3" fmla="*/ 0 h 699261"/>
              <a:gd name="connsiteX4" fmla="*/ 2119313 w 2119313"/>
              <a:gd name="connsiteY4" fmla="*/ 12950 h 699261"/>
              <a:gd name="connsiteX5" fmla="*/ 2119313 w 2119313"/>
              <a:gd name="connsiteY5" fmla="*/ 686311 h 699261"/>
              <a:gd name="connsiteX6" fmla="*/ 2106363 w 2119313"/>
              <a:gd name="connsiteY6" fmla="*/ 699261 h 699261"/>
              <a:gd name="connsiteX0" fmla="*/ 0 w 2119413"/>
              <a:gd name="connsiteY0" fmla="*/ 686311 h 739742"/>
              <a:gd name="connsiteX1" fmla="*/ 0 w 2119413"/>
              <a:gd name="connsiteY1" fmla="*/ 12950 h 739742"/>
              <a:gd name="connsiteX2" fmla="*/ 12950 w 2119413"/>
              <a:gd name="connsiteY2" fmla="*/ 0 h 739742"/>
              <a:gd name="connsiteX3" fmla="*/ 2106363 w 2119413"/>
              <a:gd name="connsiteY3" fmla="*/ 0 h 739742"/>
              <a:gd name="connsiteX4" fmla="*/ 2119313 w 2119413"/>
              <a:gd name="connsiteY4" fmla="*/ 12950 h 739742"/>
              <a:gd name="connsiteX5" fmla="*/ 2119313 w 2119413"/>
              <a:gd name="connsiteY5" fmla="*/ 686311 h 739742"/>
              <a:gd name="connsiteX6" fmla="*/ 2113507 w 2119413"/>
              <a:gd name="connsiteY6" fmla="*/ 739742 h 739742"/>
              <a:gd name="connsiteX0" fmla="*/ 0 w 2119413"/>
              <a:gd name="connsiteY0" fmla="*/ 686311 h 699261"/>
              <a:gd name="connsiteX1" fmla="*/ 0 w 2119413"/>
              <a:gd name="connsiteY1" fmla="*/ 12950 h 699261"/>
              <a:gd name="connsiteX2" fmla="*/ 12950 w 2119413"/>
              <a:gd name="connsiteY2" fmla="*/ 0 h 699261"/>
              <a:gd name="connsiteX3" fmla="*/ 2106363 w 2119413"/>
              <a:gd name="connsiteY3" fmla="*/ 0 h 699261"/>
              <a:gd name="connsiteX4" fmla="*/ 2119313 w 2119413"/>
              <a:gd name="connsiteY4" fmla="*/ 12950 h 699261"/>
              <a:gd name="connsiteX5" fmla="*/ 2119313 w 2119413"/>
              <a:gd name="connsiteY5" fmla="*/ 686311 h 699261"/>
              <a:gd name="connsiteX6" fmla="*/ 2113507 w 2119413"/>
              <a:gd name="connsiteY6" fmla="*/ 699261 h 699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19413" h="699261">
                <a:moveTo>
                  <a:pt x="0" y="686311"/>
                </a:moveTo>
                <a:lnTo>
                  <a:pt x="0" y="12950"/>
                </a:lnTo>
                <a:cubicBezTo>
                  <a:pt x="0" y="5798"/>
                  <a:pt x="5798" y="0"/>
                  <a:pt x="12950" y="0"/>
                </a:cubicBezTo>
                <a:lnTo>
                  <a:pt x="2106363" y="0"/>
                </a:lnTo>
                <a:cubicBezTo>
                  <a:pt x="2113515" y="0"/>
                  <a:pt x="2119313" y="5798"/>
                  <a:pt x="2119313" y="12950"/>
                </a:cubicBezTo>
                <a:lnTo>
                  <a:pt x="2119313" y="686311"/>
                </a:lnTo>
                <a:cubicBezTo>
                  <a:pt x="2119313" y="693463"/>
                  <a:pt x="2120659" y="699261"/>
                  <a:pt x="2113507" y="699261"/>
                </a:cubicBezTo>
              </a:path>
            </a:pathLst>
          </a:cu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de-DE" sz="1000" dirty="0">
                <a:solidFill>
                  <a:srgbClr val="0070C0"/>
                </a:solidFill>
              </a:rPr>
              <a:t>Project 3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E550951-7DEE-49E9-929D-7126519E64E2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1898970" y="2685654"/>
            <a:ext cx="1256980" cy="23191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1DFFB829-2BD5-4693-AEAE-E8D3FF115DCA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1895914" y="3298108"/>
            <a:ext cx="1260036" cy="363438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B9718FBC-29C7-42D4-BA3C-10325BEAAA95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1895914" y="2794229"/>
            <a:ext cx="1260036" cy="503879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46F7EC5-61B7-4C55-8443-54B947B85BEB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1895914" y="3866753"/>
            <a:ext cx="1260036" cy="720102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0589BB7-AE95-44FD-832E-221EFDE4909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1895914" y="2887695"/>
            <a:ext cx="1260036" cy="1547703"/>
          </a:xfrm>
          <a:prstGeom prst="straightConnector1">
            <a:avLst/>
          </a:prstGeom>
          <a:ln w="22225">
            <a:solidFill>
              <a:schemeClr val="bg1">
                <a:lumMod val="75000"/>
              </a:schemeClr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C48234CD-4049-4C51-8A6C-7153670A2814}"/>
              </a:ext>
            </a:extLst>
          </p:cNvPr>
          <p:cNvSpPr/>
          <p:nvPr/>
        </p:nvSpPr>
        <p:spPr>
          <a:xfrm>
            <a:off x="8961121" y="1758950"/>
            <a:ext cx="1858192" cy="321940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sp>
        <p:nvSpPr>
          <p:cNvPr id="73" name="Pfeil: nach rechts 72">
            <a:extLst>
              <a:ext uri="{FF2B5EF4-FFF2-40B4-BE49-F238E27FC236}">
                <a16:creationId xmlns:a16="http://schemas.microsoft.com/office/drawing/2014/main" id="{1BBFC5B6-AAF3-44CA-BA38-CCCB93363A7E}"/>
              </a:ext>
            </a:extLst>
          </p:cNvPr>
          <p:cNvSpPr/>
          <p:nvPr/>
        </p:nvSpPr>
        <p:spPr>
          <a:xfrm>
            <a:off x="5727634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Pfeil: nach rechts 74">
            <a:extLst>
              <a:ext uri="{FF2B5EF4-FFF2-40B4-BE49-F238E27FC236}">
                <a16:creationId xmlns:a16="http://schemas.microsoft.com/office/drawing/2014/main" id="{9707E327-2206-4866-B7EA-2F0492052E2D}"/>
              </a:ext>
            </a:extLst>
          </p:cNvPr>
          <p:cNvSpPr/>
          <p:nvPr/>
        </p:nvSpPr>
        <p:spPr>
          <a:xfrm>
            <a:off x="5727634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feil: nach rechts 75">
            <a:extLst>
              <a:ext uri="{FF2B5EF4-FFF2-40B4-BE49-F238E27FC236}">
                <a16:creationId xmlns:a16="http://schemas.microsoft.com/office/drawing/2014/main" id="{B2F44ABC-35C0-4A29-B339-B7D1B0E3219B}"/>
              </a:ext>
            </a:extLst>
          </p:cNvPr>
          <p:cNvSpPr/>
          <p:nvPr/>
        </p:nvSpPr>
        <p:spPr>
          <a:xfrm>
            <a:off x="5727634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Pfeil: nach rechts 76">
            <a:extLst>
              <a:ext uri="{FF2B5EF4-FFF2-40B4-BE49-F238E27FC236}">
                <a16:creationId xmlns:a16="http://schemas.microsoft.com/office/drawing/2014/main" id="{61B191FD-C36A-40EF-8781-8AE02E839015}"/>
              </a:ext>
            </a:extLst>
          </p:cNvPr>
          <p:cNvSpPr/>
          <p:nvPr/>
        </p:nvSpPr>
        <p:spPr>
          <a:xfrm>
            <a:off x="5727634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feil: nach rechts 77">
            <a:extLst>
              <a:ext uri="{FF2B5EF4-FFF2-40B4-BE49-F238E27FC236}">
                <a16:creationId xmlns:a16="http://schemas.microsoft.com/office/drawing/2014/main" id="{52A9712C-147D-4D92-B3D5-DAF9E6E6FBF7}"/>
              </a:ext>
            </a:extLst>
          </p:cNvPr>
          <p:cNvSpPr/>
          <p:nvPr/>
        </p:nvSpPr>
        <p:spPr>
          <a:xfrm>
            <a:off x="5724182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52E1DC41-F44E-42BE-A7B8-314DDC8FAA29}"/>
              </a:ext>
            </a:extLst>
          </p:cNvPr>
          <p:cNvSpPr/>
          <p:nvPr/>
        </p:nvSpPr>
        <p:spPr>
          <a:xfrm>
            <a:off x="3288695" y="2427335"/>
            <a:ext cx="45076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1</a:t>
            </a:r>
            <a:endParaRPr lang="en-US" sz="1000" dirty="0"/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25CC5DCB-4BF1-4BF3-92BF-FBA4A3125414}"/>
              </a:ext>
            </a:extLst>
          </p:cNvPr>
          <p:cNvSpPr/>
          <p:nvPr/>
        </p:nvSpPr>
        <p:spPr>
          <a:xfrm>
            <a:off x="647493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 Workflow</a:t>
            </a:r>
            <a:endParaRPr lang="en-US" sz="1200" dirty="0"/>
          </a:p>
        </p:txBody>
      </p:sp>
      <p:pic>
        <p:nvPicPr>
          <p:cNvPr id="96" name="Grafik 95">
            <a:extLst>
              <a:ext uri="{FF2B5EF4-FFF2-40B4-BE49-F238E27FC236}">
                <a16:creationId xmlns:a16="http://schemas.microsoft.com/office/drawing/2014/main" id="{7322426A-998D-4907-B604-59A8DA32C79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464525"/>
            <a:ext cx="138573" cy="152400"/>
          </a:xfrm>
          <a:prstGeom prst="rect">
            <a:avLst/>
          </a:prstGeom>
        </p:spPr>
      </p:pic>
      <p:sp>
        <p:nvSpPr>
          <p:cNvPr id="97" name="Rechteck 96">
            <a:extLst>
              <a:ext uri="{FF2B5EF4-FFF2-40B4-BE49-F238E27FC236}">
                <a16:creationId xmlns:a16="http://schemas.microsoft.com/office/drawing/2014/main" id="{6CE12EC8-0B46-4466-88BC-4AE4B5F01C06}"/>
              </a:ext>
            </a:extLst>
          </p:cNvPr>
          <p:cNvSpPr/>
          <p:nvPr/>
        </p:nvSpPr>
        <p:spPr>
          <a:xfrm>
            <a:off x="647493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 Workflow</a:t>
            </a:r>
            <a:endParaRPr lang="en-US" sz="1200" dirty="0"/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86A46DD5-2F63-4311-A80A-B9208D50FF92}"/>
              </a:ext>
            </a:extLst>
          </p:cNvPr>
          <p:cNvSpPr/>
          <p:nvPr/>
        </p:nvSpPr>
        <p:spPr>
          <a:xfrm>
            <a:off x="647493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 Workflow</a:t>
            </a:r>
            <a:endParaRPr lang="en-US" sz="1200" dirty="0"/>
          </a:p>
        </p:txBody>
      </p:sp>
      <p:sp>
        <p:nvSpPr>
          <p:cNvPr id="101" name="Rechteck 100">
            <a:extLst>
              <a:ext uri="{FF2B5EF4-FFF2-40B4-BE49-F238E27FC236}">
                <a16:creationId xmlns:a16="http://schemas.microsoft.com/office/drawing/2014/main" id="{9DCECF58-B5AE-4325-9FA2-9C0CD0E79336}"/>
              </a:ext>
            </a:extLst>
          </p:cNvPr>
          <p:cNvSpPr/>
          <p:nvPr/>
        </p:nvSpPr>
        <p:spPr>
          <a:xfrm>
            <a:off x="647493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 Workflow</a:t>
            </a:r>
            <a:endParaRPr lang="en-US" sz="1200" dirty="0"/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CA9452DD-C2CB-4B49-82FF-9125FD7C2CA5}"/>
              </a:ext>
            </a:extLst>
          </p:cNvPr>
          <p:cNvSpPr/>
          <p:nvPr/>
        </p:nvSpPr>
        <p:spPr>
          <a:xfrm>
            <a:off x="647493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 Workflow</a:t>
            </a:r>
            <a:endParaRPr lang="en-US" sz="1200" dirty="0"/>
          </a:p>
        </p:txBody>
      </p:sp>
      <p:pic>
        <p:nvPicPr>
          <p:cNvPr id="106" name="Grafik 105">
            <a:extLst>
              <a:ext uri="{FF2B5EF4-FFF2-40B4-BE49-F238E27FC236}">
                <a16:creationId xmlns:a16="http://schemas.microsoft.com/office/drawing/2014/main" id="{A88A1D86-1DD6-42E5-AB9A-8FD762C88F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2826726"/>
            <a:ext cx="152400" cy="152400"/>
          </a:xfrm>
          <a:prstGeom prst="rect">
            <a:avLst/>
          </a:prstGeom>
        </p:spPr>
      </p:pic>
      <p:pic>
        <p:nvPicPr>
          <p:cNvPr id="108" name="Grafik 107">
            <a:extLst>
              <a:ext uri="{FF2B5EF4-FFF2-40B4-BE49-F238E27FC236}">
                <a16:creationId xmlns:a16="http://schemas.microsoft.com/office/drawing/2014/main" id="{43B468D7-49C6-4360-8B4B-B8390A021A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3484982"/>
            <a:ext cx="152400" cy="152400"/>
          </a:xfrm>
          <a:prstGeom prst="rect">
            <a:avLst/>
          </a:prstGeom>
        </p:spPr>
      </p:pic>
      <p:pic>
        <p:nvPicPr>
          <p:cNvPr id="109" name="Grafik 108">
            <a:extLst>
              <a:ext uri="{FF2B5EF4-FFF2-40B4-BE49-F238E27FC236}">
                <a16:creationId xmlns:a16="http://schemas.microsoft.com/office/drawing/2014/main" id="{52D84E20-E906-4DED-932B-93A03F3DC59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6648" y="4551469"/>
            <a:ext cx="152400" cy="152400"/>
          </a:xfrm>
          <a:prstGeom prst="rect">
            <a:avLst/>
          </a:prstGeom>
        </p:spPr>
      </p:pic>
      <p:pic>
        <p:nvPicPr>
          <p:cNvPr id="111" name="Grafik 110">
            <a:extLst>
              <a:ext uri="{FF2B5EF4-FFF2-40B4-BE49-F238E27FC236}">
                <a16:creationId xmlns:a16="http://schemas.microsoft.com/office/drawing/2014/main" id="{94348309-C94E-475B-9766-9973B94C0D7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734" y="3828049"/>
            <a:ext cx="152400" cy="152400"/>
          </a:xfrm>
          <a:prstGeom prst="rect">
            <a:avLst/>
          </a:prstGeom>
        </p:spPr>
      </p:pic>
      <p:sp>
        <p:nvSpPr>
          <p:cNvPr id="114" name="Pfeil: nach rechts 113">
            <a:extLst>
              <a:ext uri="{FF2B5EF4-FFF2-40B4-BE49-F238E27FC236}">
                <a16:creationId xmlns:a16="http://schemas.microsoft.com/office/drawing/2014/main" id="{B726F505-4348-4E6B-92A0-448E254D840D}"/>
              </a:ext>
            </a:extLst>
          </p:cNvPr>
          <p:cNvSpPr/>
          <p:nvPr/>
        </p:nvSpPr>
        <p:spPr>
          <a:xfrm>
            <a:off x="8365486" y="2407375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Pfeil: nach rechts 114">
            <a:extLst>
              <a:ext uri="{FF2B5EF4-FFF2-40B4-BE49-F238E27FC236}">
                <a16:creationId xmlns:a16="http://schemas.microsoft.com/office/drawing/2014/main" id="{E1610D32-9A47-4C90-829F-762D9A76B420}"/>
              </a:ext>
            </a:extLst>
          </p:cNvPr>
          <p:cNvSpPr/>
          <p:nvPr/>
        </p:nvSpPr>
        <p:spPr>
          <a:xfrm>
            <a:off x="8365486" y="2748383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Pfeil: nach rechts 115">
            <a:extLst>
              <a:ext uri="{FF2B5EF4-FFF2-40B4-BE49-F238E27FC236}">
                <a16:creationId xmlns:a16="http://schemas.microsoft.com/office/drawing/2014/main" id="{1EA9A92B-9C42-454B-A8A9-14CF4E3FC921}"/>
              </a:ext>
            </a:extLst>
          </p:cNvPr>
          <p:cNvSpPr/>
          <p:nvPr/>
        </p:nvSpPr>
        <p:spPr>
          <a:xfrm>
            <a:off x="8365486" y="3429891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Pfeil: nach rechts 116">
            <a:extLst>
              <a:ext uri="{FF2B5EF4-FFF2-40B4-BE49-F238E27FC236}">
                <a16:creationId xmlns:a16="http://schemas.microsoft.com/office/drawing/2014/main" id="{5D71DE64-9FF2-47E9-B61D-9645CE9EF167}"/>
              </a:ext>
            </a:extLst>
          </p:cNvPr>
          <p:cNvSpPr/>
          <p:nvPr/>
        </p:nvSpPr>
        <p:spPr>
          <a:xfrm>
            <a:off x="8365486" y="377089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Pfeil: nach rechts 117">
            <a:extLst>
              <a:ext uri="{FF2B5EF4-FFF2-40B4-BE49-F238E27FC236}">
                <a16:creationId xmlns:a16="http://schemas.microsoft.com/office/drawing/2014/main" id="{D6738871-40FD-476C-81A7-888E9AF8D6F4}"/>
              </a:ext>
            </a:extLst>
          </p:cNvPr>
          <p:cNvSpPr/>
          <p:nvPr/>
        </p:nvSpPr>
        <p:spPr>
          <a:xfrm>
            <a:off x="8362034" y="4501429"/>
            <a:ext cx="442054" cy="252481"/>
          </a:xfrm>
          <a:prstGeom prst="rightArrow">
            <a:avLst>
              <a:gd name="adj1" fmla="val 50433"/>
              <a:gd name="adj2" fmla="val 47533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hteck 118">
            <a:extLst>
              <a:ext uri="{FF2B5EF4-FFF2-40B4-BE49-F238E27FC236}">
                <a16:creationId xmlns:a16="http://schemas.microsoft.com/office/drawing/2014/main" id="{E0A642E4-F141-4A5D-BF5D-D7B2ADD2CBBB}"/>
              </a:ext>
            </a:extLst>
          </p:cNvPr>
          <p:cNvSpPr/>
          <p:nvPr/>
        </p:nvSpPr>
        <p:spPr>
          <a:xfrm>
            <a:off x="9068717" y="2407375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1</a:t>
            </a:r>
            <a:endParaRPr lang="en-US" sz="1200" dirty="0"/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B2B09ACB-10A9-4CF6-82A1-9ABED4E9DD0F}"/>
              </a:ext>
            </a:extLst>
          </p:cNvPr>
          <p:cNvSpPr/>
          <p:nvPr/>
        </p:nvSpPr>
        <p:spPr>
          <a:xfrm>
            <a:off x="9068717" y="275044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2</a:t>
            </a:r>
            <a:endParaRPr lang="en-US" sz="1200" dirty="0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AFA43947-A2BE-4710-AA46-3FC43DC24FF9}"/>
              </a:ext>
            </a:extLst>
          </p:cNvPr>
          <p:cNvSpPr/>
          <p:nvPr/>
        </p:nvSpPr>
        <p:spPr>
          <a:xfrm>
            <a:off x="9068717" y="3427832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3</a:t>
            </a:r>
            <a:endParaRPr lang="en-US" sz="1200" dirty="0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3520C675-3801-4219-AFD6-8F661F2F084F}"/>
              </a:ext>
            </a:extLst>
          </p:cNvPr>
          <p:cNvSpPr/>
          <p:nvPr/>
        </p:nvSpPr>
        <p:spPr>
          <a:xfrm>
            <a:off x="9068717" y="3770899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4</a:t>
            </a:r>
            <a:endParaRPr lang="en-US" sz="1200" dirty="0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2CF8DA8E-E2AA-4918-ACDB-111976DF5B1C}"/>
              </a:ext>
            </a:extLst>
          </p:cNvPr>
          <p:cNvSpPr/>
          <p:nvPr/>
        </p:nvSpPr>
        <p:spPr>
          <a:xfrm>
            <a:off x="9068717" y="4495691"/>
            <a:ext cx="1634013" cy="26670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API 5</a:t>
            </a:r>
            <a:endParaRPr lang="en-US" sz="1200" dirty="0"/>
          </a:p>
        </p:txBody>
      </p:sp>
      <p:pic>
        <p:nvPicPr>
          <p:cNvPr id="130" name="Grafik 129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C2986809-8258-4023-8334-08E7EC0C28E7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8993800" y="1600421"/>
            <a:ext cx="374632" cy="362111"/>
          </a:xfrm>
          <a:prstGeom prst="rect">
            <a:avLst/>
          </a:prstGeom>
        </p:spPr>
      </p:pic>
      <p:sp>
        <p:nvSpPr>
          <p:cNvPr id="131" name="Rechteck 130">
            <a:extLst>
              <a:ext uri="{FF2B5EF4-FFF2-40B4-BE49-F238E27FC236}">
                <a16:creationId xmlns:a16="http://schemas.microsoft.com/office/drawing/2014/main" id="{02F5F502-8AD2-4D83-AE68-4C24420367F7}"/>
              </a:ext>
            </a:extLst>
          </p:cNvPr>
          <p:cNvSpPr/>
          <p:nvPr/>
        </p:nvSpPr>
        <p:spPr>
          <a:xfrm>
            <a:off x="3879732" y="27340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2" name="Grafik 131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4A91919-D8D3-433B-A0A1-D3FCAE5072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400" y="2721550"/>
            <a:ext cx="304635" cy="298193"/>
          </a:xfrm>
          <a:prstGeom prst="rect">
            <a:avLst/>
          </a:prstGeom>
        </p:spPr>
      </p:pic>
      <p:sp>
        <p:nvSpPr>
          <p:cNvPr id="133" name="Rechteck 132">
            <a:extLst>
              <a:ext uri="{FF2B5EF4-FFF2-40B4-BE49-F238E27FC236}">
                <a16:creationId xmlns:a16="http://schemas.microsoft.com/office/drawing/2014/main" id="{E2BD0CEA-405A-422A-A1A3-5FBD46511C48}"/>
              </a:ext>
            </a:extLst>
          </p:cNvPr>
          <p:cNvSpPr/>
          <p:nvPr/>
        </p:nvSpPr>
        <p:spPr>
          <a:xfrm>
            <a:off x="3294331" y="27507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2</a:t>
            </a:r>
            <a:endParaRPr lang="en-US" sz="1000" dirty="0"/>
          </a:p>
        </p:txBody>
      </p:sp>
      <p:sp>
        <p:nvSpPr>
          <p:cNvPr id="134" name="Rechteck 133">
            <a:extLst>
              <a:ext uri="{FF2B5EF4-FFF2-40B4-BE49-F238E27FC236}">
                <a16:creationId xmlns:a16="http://schemas.microsoft.com/office/drawing/2014/main" id="{EEBB35A5-C476-43FE-8ECD-C309845853BA}"/>
              </a:ext>
            </a:extLst>
          </p:cNvPr>
          <p:cNvSpPr/>
          <p:nvPr/>
        </p:nvSpPr>
        <p:spPr>
          <a:xfrm>
            <a:off x="3881158" y="3445544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5" name="Grafik 1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871B7D7-862C-4A3B-80B9-3E6E65E4ED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826" y="3433050"/>
            <a:ext cx="304635" cy="298193"/>
          </a:xfrm>
          <a:prstGeom prst="rect">
            <a:avLst/>
          </a:prstGeom>
        </p:spPr>
      </p:pic>
      <p:sp>
        <p:nvSpPr>
          <p:cNvPr id="136" name="Rechteck 135">
            <a:extLst>
              <a:ext uri="{FF2B5EF4-FFF2-40B4-BE49-F238E27FC236}">
                <a16:creationId xmlns:a16="http://schemas.microsoft.com/office/drawing/2014/main" id="{D4F39247-1719-4C82-B105-F8F7E276BB7B}"/>
              </a:ext>
            </a:extLst>
          </p:cNvPr>
          <p:cNvSpPr/>
          <p:nvPr/>
        </p:nvSpPr>
        <p:spPr>
          <a:xfrm>
            <a:off x="3295757" y="3462227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3</a:t>
            </a:r>
            <a:endParaRPr lang="en-US" sz="1000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21327323-5E07-4B9D-8E5C-40D55D0DAD2A}"/>
              </a:ext>
            </a:extLst>
          </p:cNvPr>
          <p:cNvSpPr/>
          <p:nvPr/>
        </p:nvSpPr>
        <p:spPr>
          <a:xfrm>
            <a:off x="3886795" y="3768936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38" name="Grafik 137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BEB23742-8C28-4FC5-A2BD-A28E045069B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63" y="3756442"/>
            <a:ext cx="304635" cy="298193"/>
          </a:xfrm>
          <a:prstGeom prst="rect">
            <a:avLst/>
          </a:prstGeom>
        </p:spPr>
      </p:pic>
      <p:sp>
        <p:nvSpPr>
          <p:cNvPr id="139" name="Rechteck 138">
            <a:extLst>
              <a:ext uri="{FF2B5EF4-FFF2-40B4-BE49-F238E27FC236}">
                <a16:creationId xmlns:a16="http://schemas.microsoft.com/office/drawing/2014/main" id="{4797CE0E-352D-4847-BECF-FFFC9A136F5B}"/>
              </a:ext>
            </a:extLst>
          </p:cNvPr>
          <p:cNvSpPr/>
          <p:nvPr/>
        </p:nvSpPr>
        <p:spPr>
          <a:xfrm>
            <a:off x="3301394" y="3785619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4</a:t>
            </a:r>
            <a:endParaRPr lang="en-US" sz="1000" dirty="0"/>
          </a:p>
        </p:txBody>
      </p:sp>
      <p:sp>
        <p:nvSpPr>
          <p:cNvPr id="140" name="Rechteck 139">
            <a:extLst>
              <a:ext uri="{FF2B5EF4-FFF2-40B4-BE49-F238E27FC236}">
                <a16:creationId xmlns:a16="http://schemas.microsoft.com/office/drawing/2014/main" id="{B5C6526C-09F7-43EB-972B-537E014E7F13}"/>
              </a:ext>
            </a:extLst>
          </p:cNvPr>
          <p:cNvSpPr/>
          <p:nvPr/>
        </p:nvSpPr>
        <p:spPr>
          <a:xfrm>
            <a:off x="3879861" y="4502603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1" name="Grafik 140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FAD70E91-2F00-407E-8CA2-0A8880AAA0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1529" y="4490109"/>
            <a:ext cx="304635" cy="298193"/>
          </a:xfrm>
          <a:prstGeom prst="rect">
            <a:avLst/>
          </a:prstGeom>
        </p:spPr>
      </p:pic>
      <p:sp>
        <p:nvSpPr>
          <p:cNvPr id="142" name="Rechteck 141">
            <a:extLst>
              <a:ext uri="{FF2B5EF4-FFF2-40B4-BE49-F238E27FC236}">
                <a16:creationId xmlns:a16="http://schemas.microsoft.com/office/drawing/2014/main" id="{BCF6C067-1007-4231-9443-A243999A15E5}"/>
              </a:ext>
            </a:extLst>
          </p:cNvPr>
          <p:cNvSpPr/>
          <p:nvPr/>
        </p:nvSpPr>
        <p:spPr>
          <a:xfrm>
            <a:off x="3294460" y="4519286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5</a:t>
            </a:r>
            <a:endParaRPr lang="en-US" sz="1000" dirty="0"/>
          </a:p>
        </p:txBody>
      </p:sp>
      <p:sp>
        <p:nvSpPr>
          <p:cNvPr id="143" name="Rechteck 142">
            <a:extLst>
              <a:ext uri="{FF2B5EF4-FFF2-40B4-BE49-F238E27FC236}">
                <a16:creationId xmlns:a16="http://schemas.microsoft.com/office/drawing/2014/main" id="{212D4D76-23B3-443A-9188-15966DE5D11C}"/>
              </a:ext>
            </a:extLst>
          </p:cNvPr>
          <p:cNvSpPr/>
          <p:nvPr/>
        </p:nvSpPr>
        <p:spPr>
          <a:xfrm>
            <a:off x="3904548" y="4825995"/>
            <a:ext cx="1614545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50" dirty="0"/>
              <a:t>+ API-</a:t>
            </a:r>
            <a:r>
              <a:rPr lang="de-DE" sz="1050" dirty="0" err="1"/>
              <a:t>Config</a:t>
            </a:r>
            <a:r>
              <a:rPr lang="de-DE" sz="1050" dirty="0"/>
              <a:t> &amp; </a:t>
            </a:r>
            <a:r>
              <a:rPr lang="de-DE" sz="1050" dirty="0" err="1"/>
              <a:t>Jenkinsfile</a:t>
            </a:r>
            <a:endParaRPr lang="en-US" sz="1050" dirty="0"/>
          </a:p>
        </p:txBody>
      </p:sp>
      <p:pic>
        <p:nvPicPr>
          <p:cNvPr id="144" name="Grafik 14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7AF33894-0F27-4C3E-A9D3-BAEBC7C3F1C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6216" y="4813501"/>
            <a:ext cx="304635" cy="298193"/>
          </a:xfrm>
          <a:prstGeom prst="rect">
            <a:avLst/>
          </a:prstGeom>
        </p:spPr>
      </p:pic>
      <p:sp>
        <p:nvSpPr>
          <p:cNvPr id="145" name="Rechteck 144">
            <a:extLst>
              <a:ext uri="{FF2B5EF4-FFF2-40B4-BE49-F238E27FC236}">
                <a16:creationId xmlns:a16="http://schemas.microsoft.com/office/drawing/2014/main" id="{265154DD-F5BA-4079-9B83-C358EA68B493}"/>
              </a:ext>
            </a:extLst>
          </p:cNvPr>
          <p:cNvSpPr/>
          <p:nvPr/>
        </p:nvSpPr>
        <p:spPr>
          <a:xfrm>
            <a:off x="3319147" y="4842678"/>
            <a:ext cx="45076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e-DE" sz="1000" dirty="0"/>
              <a:t>API 6</a:t>
            </a:r>
            <a:endParaRPr lang="en-US" sz="1000" dirty="0"/>
          </a:p>
        </p:txBody>
      </p:sp>
      <p:sp>
        <p:nvSpPr>
          <p:cNvPr id="146" name="Rechteck 145">
            <a:extLst>
              <a:ext uri="{FF2B5EF4-FFF2-40B4-BE49-F238E27FC236}">
                <a16:creationId xmlns:a16="http://schemas.microsoft.com/office/drawing/2014/main" id="{CD9B9B2A-6379-4D63-898E-DB459322118E}"/>
              </a:ext>
            </a:extLst>
          </p:cNvPr>
          <p:cNvSpPr/>
          <p:nvPr/>
        </p:nvSpPr>
        <p:spPr>
          <a:xfrm>
            <a:off x="3215974" y="4990894"/>
            <a:ext cx="2291716" cy="387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1B956E7-8894-42CA-9DB3-F520C7CD113B}"/>
              </a:ext>
            </a:extLst>
          </p:cNvPr>
          <p:cNvSpPr/>
          <p:nvPr/>
        </p:nvSpPr>
        <p:spPr>
          <a:xfrm>
            <a:off x="3199779" y="1996335"/>
            <a:ext cx="946093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50" dirty="0">
                <a:solidFill>
                  <a:srgbClr val="C00000"/>
                </a:solidFill>
              </a:rPr>
              <a:t>Team/</a:t>
            </a:r>
            <a:r>
              <a:rPr lang="de-DE" sz="1050" dirty="0" err="1">
                <a:solidFill>
                  <a:srgbClr val="C00000"/>
                </a:solidFill>
              </a:rPr>
              <a:t>Owner</a:t>
            </a:r>
            <a:endParaRPr lang="en-US" sz="105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77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4FDD2026-3298-4353-9F75-9EE267D53E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0801" y="586373"/>
            <a:ext cx="5353797" cy="5258534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78CEA542-0BDE-42C7-873F-8020E597C40D}"/>
              </a:ext>
            </a:extLst>
          </p:cNvPr>
          <p:cNvSpPr txBox="1"/>
          <p:nvPr/>
        </p:nvSpPr>
        <p:spPr>
          <a:xfrm>
            <a:off x="3780790" y="794527"/>
            <a:ext cx="20637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Project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dedicated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err="1"/>
              <a:t>the</a:t>
            </a:r>
            <a:r>
              <a:rPr lang="de-DE"/>
              <a:t> API-Configuration</a:t>
            </a:r>
            <a:endParaRPr lang="en-US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288DA65-A1C9-4ECC-9279-E6839672DC4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2880360" y="952500"/>
            <a:ext cx="900430" cy="57471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2624E-546C-4539-B895-607599C799EA}"/>
              </a:ext>
            </a:extLst>
          </p:cNvPr>
          <p:cNvSpPr txBox="1"/>
          <p:nvPr/>
        </p:nvSpPr>
        <p:spPr>
          <a:xfrm>
            <a:off x="4260850" y="2806609"/>
            <a:ext cx="1835150" cy="430887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Very </a:t>
            </a:r>
            <a:r>
              <a:rPr lang="de-DE" dirty="0" err="1"/>
              <a:t>likely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also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sources</a:t>
            </a:r>
            <a:r>
              <a:rPr lang="de-DE" dirty="0"/>
              <a:t>, </a:t>
            </a:r>
            <a:r>
              <a:rPr lang="de-DE" dirty="0" err="1"/>
              <a:t>tools</a:t>
            </a:r>
            <a:r>
              <a:rPr lang="de-DE" dirty="0"/>
              <a:t>, </a:t>
            </a:r>
            <a:r>
              <a:rPr lang="de-DE"/>
              <a:t>etc.</a:t>
            </a:r>
            <a:endParaRPr lang="en-US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44745234-73EA-4A30-B7D7-37CCCD835D6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506980" y="3022053"/>
            <a:ext cx="1753870" cy="170258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2654EC4-7FA1-4C73-BF29-B680D84B83E4}"/>
              </a:ext>
            </a:extLst>
          </p:cNvPr>
          <p:cNvSpPr txBox="1"/>
          <p:nvPr/>
        </p:nvSpPr>
        <p:spPr>
          <a:xfrm>
            <a:off x="4131310" y="4218527"/>
            <a:ext cx="2063750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API-Definition.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instance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registering</a:t>
            </a:r>
            <a:r>
              <a:rPr lang="de-DE" dirty="0"/>
              <a:t> a </a:t>
            </a:r>
            <a:r>
              <a:rPr lang="de-DE"/>
              <a:t>Cloud-Service-API.</a:t>
            </a:r>
            <a:endParaRPr lang="en-US" dirty="0"/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99E4864-A6BE-45EB-8967-97D78E723713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2712720" y="4457700"/>
            <a:ext cx="1418590" cy="60909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702BAC9E-D57C-4AC1-87D8-9D6A04E26D44}"/>
              </a:ext>
            </a:extLst>
          </p:cNvPr>
          <p:cNvSpPr txBox="1"/>
          <p:nvPr/>
        </p:nvSpPr>
        <p:spPr>
          <a:xfrm>
            <a:off x="4131310" y="1592484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100"/>
            </a:lvl1pPr>
          </a:lstStyle>
          <a:p>
            <a:r>
              <a:rPr lang="de-DE" dirty="0"/>
              <a:t>The pom.xml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Jenkins-Pipeline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create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and </a:t>
            </a:r>
            <a:r>
              <a:rPr lang="de-DE" err="1"/>
              <a:t>call</a:t>
            </a:r>
            <a:r>
              <a:rPr lang="de-DE"/>
              <a:t> Swagger-Promote</a:t>
            </a:r>
            <a:endParaRPr lang="en-US" dirty="0"/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3162913-CF8D-44AB-9FA9-E7BD2FFF25FC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2880360" y="1892566"/>
            <a:ext cx="1250950" cy="43847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3FB61C5F-553B-412E-82E9-38AAF5CC1D5B}"/>
              </a:ext>
            </a:extLst>
          </p:cNvPr>
          <p:cNvSpPr txBox="1"/>
          <p:nvPr/>
        </p:nvSpPr>
        <p:spPr>
          <a:xfrm>
            <a:off x="4055110" y="3389652"/>
            <a:ext cx="2200908" cy="60016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de-DE" sz="1100" dirty="0"/>
              <a:t>The </a:t>
            </a:r>
            <a:r>
              <a:rPr lang="de-DE" sz="1100" dirty="0" err="1"/>
              <a:t>Jenkinsfile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dynamically</a:t>
            </a:r>
            <a:r>
              <a:rPr lang="de-DE" sz="1100" dirty="0"/>
              <a:t> </a:t>
            </a:r>
            <a:r>
              <a:rPr lang="de-DE" sz="1100" dirty="0" err="1"/>
              <a:t>create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Jenkins-Pipeline, </a:t>
            </a:r>
            <a:r>
              <a:rPr lang="de-DE" sz="1100" dirty="0" err="1"/>
              <a:t>that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using</a:t>
            </a:r>
            <a:r>
              <a:rPr lang="de-DE" sz="1100" dirty="0"/>
              <a:t> Maven.</a:t>
            </a:r>
            <a:endParaRPr lang="en-US" sz="1100" dirty="0"/>
          </a:p>
        </p:txBody>
      </p: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2C5E2983-3BBD-4F88-9FE1-3898CD103FD2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2880360" y="3689734"/>
            <a:ext cx="1174750" cy="15074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69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786883EF-887C-4F6D-B1D9-EC98A11E49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0514"/>
          <a:stretch/>
        </p:blipFill>
        <p:spPr>
          <a:xfrm>
            <a:off x="5197553" y="2106507"/>
            <a:ext cx="4879124" cy="26449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Grafik 4" descr="Ein Bild, das Screenshot enthält.&#10;&#10;Automatisch generierte Beschreibung">
            <a:extLst>
              <a:ext uri="{FF2B5EF4-FFF2-40B4-BE49-F238E27FC236}">
                <a16:creationId xmlns:a16="http://schemas.microsoft.com/office/drawing/2014/main" id="{EA11573E-9090-4692-96B4-2849355F49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956" y="2042919"/>
            <a:ext cx="2781688" cy="277216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CBDF72FE-F7B9-44E6-8FF4-61E8B60563B8}"/>
              </a:ext>
            </a:extLst>
          </p:cNvPr>
          <p:cNvSpPr/>
          <p:nvPr/>
        </p:nvSpPr>
        <p:spPr>
          <a:xfrm>
            <a:off x="4572000" y="3175000"/>
            <a:ext cx="495300" cy="406400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6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CFA5B586-DB7E-4FA6-B650-E648DD93A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7857" y="4147580"/>
            <a:ext cx="9919854" cy="1338821"/>
          </a:xfrm>
        </p:spPr>
        <p:txBody>
          <a:bodyPr>
            <a:normAutofit/>
          </a:bodyPr>
          <a:lstStyle/>
          <a:p>
            <a:r>
              <a:rPr lang="de-DE" dirty="0" err="1"/>
              <a:t>Stoplight</a:t>
            </a:r>
            <a:r>
              <a:rPr lang="de-DE" dirty="0"/>
              <a:t> &amp; Axway API-Management</a:t>
            </a:r>
            <a:endParaRPr lang="en-US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CB4FB379-B010-4728-B694-F04282131D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A </a:t>
            </a:r>
            <a:r>
              <a:rPr lang="de-DE" dirty="0" err="1"/>
              <a:t>pipeline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</a:t>
            </a:r>
            <a:r>
              <a:rPr lang="de-DE" dirty="0" err="1"/>
              <a:t>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89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C0C9BD85-5D44-4DCD-8185-479251691FA9}"/>
              </a:ext>
            </a:extLst>
          </p:cNvPr>
          <p:cNvSpPr/>
          <p:nvPr/>
        </p:nvSpPr>
        <p:spPr>
          <a:xfrm>
            <a:off x="4947847" y="184777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SNAPSHOT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4" name="Grafik 3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099C7238-2A5A-4E00-866D-FED605FB0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8185" y="1931611"/>
            <a:ext cx="304801" cy="304801"/>
          </a:xfrm>
          <a:prstGeom prst="rect">
            <a:avLst/>
          </a:prstGeom>
        </p:spPr>
      </p:pic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694D1B4-FA52-4853-B1C6-07A2FF7735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3324" y="1931611"/>
            <a:ext cx="273192" cy="304801"/>
          </a:xfrm>
          <a:prstGeom prst="rect">
            <a:avLst/>
          </a:prstGeom>
        </p:spPr>
      </p:pic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F6FD61F2-9AC5-4715-BBF0-992F8BFD348B}"/>
              </a:ext>
            </a:extLst>
          </p:cNvPr>
          <p:cNvSpPr/>
          <p:nvPr/>
        </p:nvSpPr>
        <p:spPr>
          <a:xfrm>
            <a:off x="4947847" y="3670222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DEV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13" name="Grafik 12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F89EEA7B-BD92-4A9D-B4BE-E425A91DB2B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80526" y="3511693"/>
            <a:ext cx="352939" cy="362111"/>
          </a:xfrm>
          <a:prstGeom prst="rect">
            <a:avLst/>
          </a:prstGeom>
        </p:spPr>
      </p:pic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857FA96E-9BDC-4E2D-9C6E-6A33F2526313}"/>
              </a:ext>
            </a:extLst>
          </p:cNvPr>
          <p:cNvSpPr/>
          <p:nvPr/>
        </p:nvSpPr>
        <p:spPr>
          <a:xfrm>
            <a:off x="2921401" y="1847772"/>
            <a:ext cx="1750595" cy="202603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Development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pic>
        <p:nvPicPr>
          <p:cNvPr id="15" name="Grafik 14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046C6BBA-D4EF-418F-96A1-40F40867129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3034322" y="1652920"/>
            <a:ext cx="374631" cy="514313"/>
          </a:xfrm>
          <a:prstGeom prst="rect">
            <a:avLst/>
          </a:prstGeom>
        </p:spPr>
      </p:pic>
      <p:sp>
        <p:nvSpPr>
          <p:cNvPr id="16" name="Rechteck 15">
            <a:extLst>
              <a:ext uri="{FF2B5EF4-FFF2-40B4-BE49-F238E27FC236}">
                <a16:creationId xmlns:a16="http://schemas.microsoft.com/office/drawing/2014/main" id="{B5F5D0DD-6B40-437F-BCFD-E753422231ED}"/>
              </a:ext>
            </a:extLst>
          </p:cNvPr>
          <p:cNvSpPr/>
          <p:nvPr/>
        </p:nvSpPr>
        <p:spPr>
          <a:xfrm>
            <a:off x="2980832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SNAPSHOT </a:t>
            </a:r>
            <a:r>
              <a:rPr lang="de-DE" sz="1100" dirty="0" err="1"/>
              <a:t>package</a:t>
            </a:r>
            <a:endParaRPr lang="en-US" sz="1100" dirty="0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580DAB8B-34B0-4816-8264-FA59409289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998" y="2718215"/>
            <a:ext cx="138573" cy="152400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2DB9A41-3EDB-4176-A46F-F8050BFA49A6}"/>
              </a:ext>
            </a:extLst>
          </p:cNvPr>
          <p:cNvSpPr/>
          <p:nvPr/>
        </p:nvSpPr>
        <p:spPr>
          <a:xfrm>
            <a:off x="5018185" y="2496148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API1-V1.0-SNAPSHOT</a:t>
            </a:r>
            <a:endParaRPr lang="en-US" sz="1100" dirty="0"/>
          </a:p>
        </p:txBody>
      </p:sp>
      <p:pic>
        <p:nvPicPr>
          <p:cNvPr id="30" name="Grafik 29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D30EBDAB-A406-4D6D-AB07-26264C3878D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955" y="2720786"/>
            <a:ext cx="147259" cy="147259"/>
          </a:xfrm>
          <a:prstGeom prst="rect">
            <a:avLst/>
          </a:prstGeom>
        </p:spPr>
      </p:pic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10D9B9A4-1654-4BF8-834F-5A38F911A632}"/>
              </a:ext>
            </a:extLst>
          </p:cNvPr>
          <p:cNvSpPr/>
          <p:nvPr/>
        </p:nvSpPr>
        <p:spPr>
          <a:xfrm>
            <a:off x="790602" y="1847724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7A0B7571-D555-4B87-B5D7-C04F0616A5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36" y="1710818"/>
            <a:ext cx="305193" cy="275406"/>
          </a:xfrm>
          <a:prstGeom prst="rect">
            <a:avLst/>
          </a:prstGeom>
        </p:spPr>
      </p:pic>
      <p:pic>
        <p:nvPicPr>
          <p:cNvPr id="33" name="Grafik 32">
            <a:extLst>
              <a:ext uri="{FF2B5EF4-FFF2-40B4-BE49-F238E27FC236}">
                <a16:creationId xmlns:a16="http://schemas.microsoft.com/office/drawing/2014/main" id="{41DB1411-E633-4CBC-9320-787C906A32F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839" y="1709224"/>
            <a:ext cx="276999" cy="276999"/>
          </a:xfrm>
          <a:prstGeom prst="rect">
            <a:avLst/>
          </a:prstGeom>
        </p:spPr>
      </p:pic>
      <p:sp>
        <p:nvSpPr>
          <p:cNvPr id="57" name="Rechteck 56">
            <a:extLst>
              <a:ext uri="{FF2B5EF4-FFF2-40B4-BE49-F238E27FC236}">
                <a16:creationId xmlns:a16="http://schemas.microsoft.com/office/drawing/2014/main" id="{9A70AA03-1ACF-499F-8A6F-153FF21D2E15}"/>
              </a:ext>
            </a:extLst>
          </p:cNvPr>
          <p:cNvSpPr/>
          <p:nvPr/>
        </p:nvSpPr>
        <p:spPr>
          <a:xfrm>
            <a:off x="884749" y="2496148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API 1</a:t>
            </a:r>
            <a:br>
              <a:rPr lang="de-DE" sz="1100" dirty="0"/>
            </a:br>
            <a:r>
              <a:rPr lang="de-DE" sz="1100" dirty="0"/>
              <a:t>API-</a:t>
            </a:r>
            <a:r>
              <a:rPr lang="de-DE" sz="1100" dirty="0" err="1"/>
              <a:t>Config</a:t>
            </a:r>
            <a:r>
              <a:rPr lang="de-DE" sz="1100" dirty="0"/>
              <a:t> &amp; </a:t>
            </a:r>
            <a:r>
              <a:rPr lang="de-DE" sz="1100" dirty="0" err="1"/>
              <a:t>Jenkinsfile</a:t>
            </a:r>
            <a:endParaRPr lang="de-DE" sz="1100" dirty="0"/>
          </a:p>
          <a:p>
            <a:pPr algn="r"/>
            <a:r>
              <a:rPr lang="de-DE" sz="1100" dirty="0"/>
              <a:t>pom.xml</a:t>
            </a:r>
            <a:endParaRPr lang="en-US" sz="1100" dirty="0"/>
          </a:p>
        </p:txBody>
      </p:sp>
      <p:pic>
        <p:nvPicPr>
          <p:cNvPr id="35" name="Grafik 34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8EA75F08-E5C6-4532-BE36-AA2900617CE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1" y="2547023"/>
            <a:ext cx="229415" cy="224564"/>
          </a:xfrm>
          <a:prstGeom prst="rect">
            <a:avLst/>
          </a:prstGeom>
        </p:spPr>
      </p:pic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9162779" y="184854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203" y="1932386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342" y="1932386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9239203" y="249692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973" y="2721561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7003784" y="1847724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7063215" y="2496100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2095" y="2718215"/>
            <a:ext cx="138573" cy="152400"/>
          </a:xfrm>
          <a:prstGeom prst="rect">
            <a:avLst/>
          </a:prstGeom>
        </p:spPr>
      </p:pic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4F39264B-9734-497A-A0E2-AC04D7B2000F}"/>
              </a:ext>
            </a:extLst>
          </p:cNvPr>
          <p:cNvCxnSpPr>
            <a:stCxn id="57" idx="3"/>
            <a:endCxn id="16" idx="1"/>
          </p:cNvCxnSpPr>
          <p:nvPr/>
        </p:nvCxnSpPr>
        <p:spPr>
          <a:xfrm>
            <a:off x="2600352" y="2797573"/>
            <a:ext cx="38048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2D02E28C-5148-4D62-BEA2-5FB39F30520D}"/>
              </a:ext>
            </a:extLst>
          </p:cNvPr>
          <p:cNvCxnSpPr>
            <a:cxnSpLocks/>
            <a:stCxn id="16" idx="3"/>
            <a:endCxn id="26" idx="1"/>
          </p:cNvCxnSpPr>
          <p:nvPr/>
        </p:nvCxnSpPr>
        <p:spPr>
          <a:xfrm>
            <a:off x="4614845" y="2797573"/>
            <a:ext cx="403340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6D1AE90A-6126-42EF-87AD-D2A26CA4AE79}"/>
              </a:ext>
            </a:extLst>
          </p:cNvPr>
          <p:cNvSpPr/>
          <p:nvPr/>
        </p:nvSpPr>
        <p:spPr>
          <a:xfrm>
            <a:off x="2980436" y="3157224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</a:t>
            </a:r>
            <a:r>
              <a:rPr lang="de-DE" sz="1100" dirty="0" err="1"/>
              <a:t>package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br>
              <a:rPr lang="de-DE" sz="1100" dirty="0"/>
            </a:br>
            <a:r>
              <a:rPr lang="de-DE" sz="1100" dirty="0"/>
              <a:t>DEV-Stage</a:t>
            </a:r>
            <a:endParaRPr lang="en-US" sz="1100" dirty="0"/>
          </a:p>
        </p:txBody>
      </p:sp>
      <p:pic>
        <p:nvPicPr>
          <p:cNvPr id="76" name="Grafik 75">
            <a:extLst>
              <a:ext uri="{FF2B5EF4-FFF2-40B4-BE49-F238E27FC236}">
                <a16:creationId xmlns:a16="http://schemas.microsoft.com/office/drawing/2014/main" id="{40BACB67-DA59-46ED-A30D-8A8AAE2325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230" y="337929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7122095" y="1652920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8697228" y="2797525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C41025B8-4528-4411-95F3-206F3576EE2D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4614449" y="3458649"/>
            <a:ext cx="357090" cy="233177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8958580" y="441928"/>
            <a:ext cx="0" cy="5898714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feld 105">
            <a:extLst>
              <a:ext uri="{FF2B5EF4-FFF2-40B4-BE49-F238E27FC236}">
                <a16:creationId xmlns:a16="http://schemas.microsoft.com/office/drawing/2014/main" id="{8EE6DCA0-0667-4549-8A09-9D50FCDF26CD}"/>
              </a:ext>
            </a:extLst>
          </p:cNvPr>
          <p:cNvSpPr txBox="1"/>
          <p:nvPr/>
        </p:nvSpPr>
        <p:spPr>
          <a:xfrm>
            <a:off x="2766656" y="1344297"/>
            <a:ext cx="3481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DEV -</a:t>
            </a:r>
            <a:endParaRPr lang="en-US" b="1" dirty="0"/>
          </a:p>
        </p:txBody>
      </p: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8895191" y="1344297"/>
            <a:ext cx="2018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TST, PROD, … -</a:t>
            </a:r>
            <a:endParaRPr lang="en-US" b="1" dirty="0"/>
          </a:p>
        </p:txBody>
      </p: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8F52EBFC-BD09-43E0-8F0E-4B26A8E1C9E3}"/>
              </a:ext>
            </a:extLst>
          </p:cNvPr>
          <p:cNvCxnSpPr>
            <a:cxnSpLocks/>
            <a:stCxn id="26" idx="3"/>
            <a:endCxn id="67" idx="1"/>
          </p:cNvCxnSpPr>
          <p:nvPr/>
        </p:nvCxnSpPr>
        <p:spPr>
          <a:xfrm flipV="1">
            <a:off x="6652198" y="2797525"/>
            <a:ext cx="411017" cy="48"/>
          </a:xfrm>
          <a:prstGeom prst="straightConnector1">
            <a:avLst/>
          </a:prstGeom>
          <a:ln w="12700">
            <a:solidFill>
              <a:schemeClr val="bg1">
                <a:lumMod val="75000"/>
              </a:schemeClr>
            </a:solidFill>
            <a:prstDash val="dash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27121F5-E20A-4B7D-9804-F4C5A95F5D24}"/>
              </a:ext>
            </a:extLst>
          </p:cNvPr>
          <p:cNvSpPr txBox="1"/>
          <p:nvPr/>
        </p:nvSpPr>
        <p:spPr>
          <a:xfrm>
            <a:off x="2790592" y="4576581"/>
            <a:ext cx="188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dirty="0" err="1"/>
              <a:t>api</a:t>
            </a:r>
            <a:r>
              <a:rPr lang="de-DE" sz="1200" dirty="0"/>
              <a:t>-import CLI</a:t>
            </a:r>
            <a:br>
              <a:rPr lang="de-DE" sz="1200" dirty="0"/>
            </a:br>
            <a:r>
              <a:rPr lang="de-DE" sz="1200" i="1" dirty="0"/>
              <a:t>Design, Test, … Repeat</a:t>
            </a:r>
            <a:endParaRPr lang="en-US" sz="1200" i="1" dirty="0"/>
          </a:p>
        </p:txBody>
      </p:sp>
      <p:sp>
        <p:nvSpPr>
          <p:cNvPr id="134" name="Sprechblase: rechteckig 133">
            <a:extLst>
              <a:ext uri="{FF2B5EF4-FFF2-40B4-BE49-F238E27FC236}">
                <a16:creationId xmlns:a16="http://schemas.microsoft.com/office/drawing/2014/main" id="{2E11F39E-4468-4D5E-ACB7-A327F01D6D8D}"/>
              </a:ext>
            </a:extLst>
          </p:cNvPr>
          <p:cNvSpPr/>
          <p:nvPr/>
        </p:nvSpPr>
        <p:spPr>
          <a:xfrm>
            <a:off x="6856220" y="3670222"/>
            <a:ext cx="1423768" cy="830485"/>
          </a:xfrm>
          <a:prstGeom prst="wedgeRectCallout">
            <a:avLst>
              <a:gd name="adj1" fmla="val -54857"/>
              <a:gd name="adj2" fmla="val -144349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Developer </a:t>
            </a:r>
            <a:r>
              <a:rPr lang="de-DE" sz="1200" dirty="0" err="1"/>
              <a:t>decides</a:t>
            </a:r>
            <a:r>
              <a:rPr lang="de-DE" sz="1200" dirty="0"/>
              <a:t> </a:t>
            </a:r>
            <a:r>
              <a:rPr lang="de-DE" sz="1200" dirty="0" err="1"/>
              <a:t>when</a:t>
            </a:r>
            <a:r>
              <a:rPr lang="de-DE" sz="1200" dirty="0"/>
              <a:t> </a:t>
            </a:r>
            <a:r>
              <a:rPr lang="de-DE" sz="1200" dirty="0" err="1"/>
              <a:t>to</a:t>
            </a:r>
            <a:r>
              <a:rPr lang="de-DE" sz="1200" dirty="0"/>
              <a:t> </a:t>
            </a:r>
            <a:r>
              <a:rPr lang="de-DE" sz="1200" dirty="0" err="1"/>
              <a:t>create</a:t>
            </a:r>
            <a:r>
              <a:rPr lang="de-DE" sz="1200" dirty="0"/>
              <a:t> release </a:t>
            </a:r>
            <a:r>
              <a:rPr lang="de-DE" sz="1200" dirty="0" err="1"/>
              <a:t>package</a:t>
            </a:r>
            <a:endParaRPr lang="en-US" sz="1200" dirty="0"/>
          </a:p>
        </p:txBody>
      </p:sp>
      <p:sp>
        <p:nvSpPr>
          <p:cNvPr id="41" name="Rechteck: abgerundete Ecken 40">
            <a:extLst>
              <a:ext uri="{FF2B5EF4-FFF2-40B4-BE49-F238E27FC236}">
                <a16:creationId xmlns:a16="http://schemas.microsoft.com/office/drawing/2014/main" id="{D1FCD3EF-FED7-4077-BCEC-7B59C42581D0}"/>
              </a:ext>
            </a:extLst>
          </p:cNvPr>
          <p:cNvSpPr/>
          <p:nvPr/>
        </p:nvSpPr>
        <p:spPr>
          <a:xfrm>
            <a:off x="784310" y="3907389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API-Design</a:t>
            </a:r>
            <a:endParaRPr lang="en-US" sz="1400" b="1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F53AE1A7-B917-4766-8472-9255CB7474FA}"/>
              </a:ext>
            </a:extLst>
          </p:cNvPr>
          <p:cNvSpPr txBox="1"/>
          <p:nvPr/>
        </p:nvSpPr>
        <p:spPr>
          <a:xfrm>
            <a:off x="784309" y="4815800"/>
            <a:ext cx="19033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b="1" dirty="0"/>
              <a:t>OpenAPI</a:t>
            </a:r>
            <a:br>
              <a:rPr lang="de-DE" sz="1400" b="1" dirty="0"/>
            </a:br>
            <a:r>
              <a:rPr lang="de-DE" sz="1400" b="1" dirty="0"/>
              <a:t>Code-Generator</a:t>
            </a:r>
            <a:endParaRPr lang="en-US" sz="1400" b="1" dirty="0"/>
          </a:p>
        </p:txBody>
      </p:sp>
      <p:pic>
        <p:nvPicPr>
          <p:cNvPr id="43" name="Grafik 42" descr="Ein Bild, das Schild, Ende, Essen, Becher enthält.&#10;&#10;Automatisch generierte Beschreibung">
            <a:extLst>
              <a:ext uri="{FF2B5EF4-FFF2-40B4-BE49-F238E27FC236}">
                <a16:creationId xmlns:a16="http://schemas.microsoft.com/office/drawing/2014/main" id="{831D35B6-4435-4352-B578-BD6EC9F072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95" y="4162827"/>
            <a:ext cx="1301450" cy="397535"/>
          </a:xfrm>
          <a:prstGeom prst="rect">
            <a:avLst/>
          </a:prstGeom>
        </p:spPr>
      </p:pic>
      <p:pic>
        <p:nvPicPr>
          <p:cNvPr id="44" name="Grafik 43">
            <a:extLst>
              <a:ext uri="{FF2B5EF4-FFF2-40B4-BE49-F238E27FC236}">
                <a16:creationId xmlns:a16="http://schemas.microsoft.com/office/drawing/2014/main" id="{680F5311-E582-48FF-925C-7AB4731E577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357" y="4534412"/>
            <a:ext cx="1456927" cy="368957"/>
          </a:xfrm>
          <a:prstGeom prst="rect">
            <a:avLst/>
          </a:prstGeom>
        </p:spPr>
      </p:pic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653269B-3E3F-4D2C-A1E7-D49EBD3A4C10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2678229" y="4605865"/>
            <a:ext cx="2226497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6FF8F007-9CDF-4996-8E7E-6A8EDD9210F5}"/>
              </a:ext>
            </a:extLst>
          </p:cNvPr>
          <p:cNvCxnSpPr>
            <a:cxnSpLocks/>
            <a:stCxn id="41" idx="0"/>
            <a:endCxn id="31" idx="2"/>
          </p:cNvCxnSpPr>
          <p:nvPr/>
        </p:nvCxnSpPr>
        <p:spPr>
          <a:xfrm flipV="1">
            <a:off x="1731270" y="3244676"/>
            <a:ext cx="6292" cy="66271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28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4DED1C37-E045-498C-87E2-1A422E5EA747}"/>
              </a:ext>
            </a:extLst>
          </p:cNvPr>
          <p:cNvSpPr/>
          <p:nvPr/>
        </p:nvSpPr>
        <p:spPr>
          <a:xfrm>
            <a:off x="2502899" y="1058733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RELEASE</a:t>
            </a:r>
            <a:br>
              <a:rPr lang="de-DE" sz="1400" b="1" dirty="0"/>
            </a:br>
            <a:r>
              <a:rPr lang="de-DE" sz="1400" b="1" dirty="0"/>
              <a:t>Repository</a:t>
            </a:r>
            <a:endParaRPr lang="en-US" sz="1600" dirty="0"/>
          </a:p>
        </p:txBody>
      </p:sp>
      <p:pic>
        <p:nvPicPr>
          <p:cNvPr id="61" name="Grafik 60" descr="Ein Bild, das Objekt, Uhr, Raum enthält.&#10;&#10;Automatisch generierte Beschreibung">
            <a:extLst>
              <a:ext uri="{FF2B5EF4-FFF2-40B4-BE49-F238E27FC236}">
                <a16:creationId xmlns:a16="http://schemas.microsoft.com/office/drawing/2014/main" id="{FB8E292B-2D02-4BF7-A474-B9D20F350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23" y="1142572"/>
            <a:ext cx="304801" cy="304801"/>
          </a:xfrm>
          <a:prstGeom prst="rect">
            <a:avLst/>
          </a:prstGeom>
        </p:spPr>
      </p:pic>
      <p:pic>
        <p:nvPicPr>
          <p:cNvPr id="62" name="Grafik 6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C2C3C276-1F86-41C5-A4C7-8C008CA2D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62" y="1142572"/>
            <a:ext cx="273192" cy="304801"/>
          </a:xfrm>
          <a:prstGeom prst="rect">
            <a:avLst/>
          </a:prstGeom>
        </p:spPr>
      </p:pic>
      <p:sp>
        <p:nvSpPr>
          <p:cNvPr id="63" name="Rechteck 62">
            <a:extLst>
              <a:ext uri="{FF2B5EF4-FFF2-40B4-BE49-F238E27FC236}">
                <a16:creationId xmlns:a16="http://schemas.microsoft.com/office/drawing/2014/main" id="{8ECC9C70-6BA2-4407-A337-A060E4D3798B}"/>
              </a:ext>
            </a:extLst>
          </p:cNvPr>
          <p:cNvSpPr/>
          <p:nvPr/>
        </p:nvSpPr>
        <p:spPr>
          <a:xfrm>
            <a:off x="2579323" y="1707109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Ins="36000" rtlCol="0" anchor="ctr"/>
          <a:lstStyle/>
          <a:p>
            <a:pPr algn="r"/>
            <a:r>
              <a:rPr lang="de-DE" sz="1100" dirty="0"/>
              <a:t>API1-V1.0</a:t>
            </a:r>
            <a:endParaRPr lang="en-US" sz="1100" dirty="0"/>
          </a:p>
        </p:txBody>
      </p:sp>
      <p:pic>
        <p:nvPicPr>
          <p:cNvPr id="64" name="Grafik 63" descr="Ein Bild, das Ziegelstein, Tisch enthält.&#10;&#10;Automatisch generierte Beschreibung">
            <a:extLst>
              <a:ext uri="{FF2B5EF4-FFF2-40B4-BE49-F238E27FC236}">
                <a16:creationId xmlns:a16="http://schemas.microsoft.com/office/drawing/2014/main" id="{266C6BB0-E9F3-49EE-A23B-5C6AEE02ED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93" y="1931747"/>
            <a:ext cx="147259" cy="147259"/>
          </a:xfrm>
          <a:prstGeom prst="rect">
            <a:avLst/>
          </a:prstGeom>
        </p:spPr>
      </p:pic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C77FED26-966A-4804-99CA-D16909BAB0DD}"/>
              </a:ext>
            </a:extLst>
          </p:cNvPr>
          <p:cNvSpPr/>
          <p:nvPr/>
        </p:nvSpPr>
        <p:spPr>
          <a:xfrm>
            <a:off x="343904" y="1057910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Release </a:t>
            </a:r>
            <a:r>
              <a:rPr lang="de-DE" sz="1200" dirty="0" err="1"/>
              <a:t>workflow</a:t>
            </a:r>
            <a:endParaRPr lang="en-US" sz="1600" dirty="0"/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7C93DD7A-7419-41E4-A6F7-71BE041E46E5}"/>
              </a:ext>
            </a:extLst>
          </p:cNvPr>
          <p:cNvSpPr/>
          <p:nvPr/>
        </p:nvSpPr>
        <p:spPr>
          <a:xfrm>
            <a:off x="403335" y="1706286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Create &amp; Publish </a:t>
            </a:r>
          </a:p>
          <a:p>
            <a:pPr algn="r"/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BE296906-1F93-4C84-91EC-8BEF860E0A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15" y="1928401"/>
            <a:ext cx="138573" cy="152400"/>
          </a:xfrm>
          <a:prstGeom prst="rect">
            <a:avLst/>
          </a:prstGeom>
        </p:spPr>
      </p:pic>
      <p:pic>
        <p:nvPicPr>
          <p:cNvPr id="77" name="Grafik 76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C2DDEDAF-A09F-41A2-A0FC-55C92058F5A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462215" y="863106"/>
            <a:ext cx="374631" cy="514313"/>
          </a:xfrm>
          <a:prstGeom prst="rect">
            <a:avLst/>
          </a:prstGeom>
        </p:spPr>
      </p:pic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C2AE7621-6B8E-4A87-A6B3-8C9F2A7D3E3D}"/>
              </a:ext>
            </a:extLst>
          </p:cNvPr>
          <p:cNvCxnSpPr>
            <a:cxnSpLocks/>
            <a:stCxn id="67" idx="3"/>
            <a:endCxn id="63" idx="1"/>
          </p:cNvCxnSpPr>
          <p:nvPr/>
        </p:nvCxnSpPr>
        <p:spPr>
          <a:xfrm>
            <a:off x="2037348" y="2007711"/>
            <a:ext cx="541975" cy="823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DA5C7AEB-38D5-464F-BEB5-03616042F9D6}"/>
              </a:ext>
            </a:extLst>
          </p:cNvPr>
          <p:cNvCxnSpPr>
            <a:cxnSpLocks/>
          </p:cNvCxnSpPr>
          <p:nvPr/>
        </p:nvCxnSpPr>
        <p:spPr>
          <a:xfrm>
            <a:off x="2298700" y="441928"/>
            <a:ext cx="0" cy="4031012"/>
          </a:xfrm>
          <a:prstGeom prst="line">
            <a:avLst/>
          </a:prstGeom>
          <a:ln w="2540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feld 107">
            <a:extLst>
              <a:ext uri="{FF2B5EF4-FFF2-40B4-BE49-F238E27FC236}">
                <a16:creationId xmlns:a16="http://schemas.microsoft.com/office/drawing/2014/main" id="{0EC004F9-681A-495E-98B0-2566B77C481E}"/>
              </a:ext>
            </a:extLst>
          </p:cNvPr>
          <p:cNvSpPr txBox="1"/>
          <p:nvPr/>
        </p:nvSpPr>
        <p:spPr>
          <a:xfrm>
            <a:off x="2502901" y="441928"/>
            <a:ext cx="4182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/>
              <a:t>- Stage TST, PROD, … -</a:t>
            </a:r>
            <a:endParaRPr lang="en-US" b="1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49335BE-5FC1-49AD-8C63-13DD778E94CB}"/>
              </a:ext>
            </a:extLst>
          </p:cNvPr>
          <p:cNvSpPr/>
          <p:nvPr/>
        </p:nvSpPr>
        <p:spPr>
          <a:xfrm>
            <a:off x="10241280" y="863106"/>
            <a:ext cx="1950720" cy="5994894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: abgerundete Ecken 46">
            <a:extLst>
              <a:ext uri="{FF2B5EF4-FFF2-40B4-BE49-F238E27FC236}">
                <a16:creationId xmlns:a16="http://schemas.microsoft.com/office/drawing/2014/main" id="{09DA043C-B332-4037-8F51-B0F0AB76198C}"/>
              </a:ext>
            </a:extLst>
          </p:cNvPr>
          <p:cNvSpPr/>
          <p:nvPr/>
        </p:nvSpPr>
        <p:spPr>
          <a:xfrm>
            <a:off x="4934678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Stage: PROD</a:t>
            </a:r>
          </a:p>
          <a:p>
            <a:pPr algn="r"/>
            <a:r>
              <a:rPr lang="de-DE" sz="1400" b="1" dirty="0"/>
              <a:t>API-Management</a:t>
            </a:r>
            <a:endParaRPr lang="en-US" sz="1400" b="1" dirty="0"/>
          </a:p>
        </p:txBody>
      </p:sp>
      <p:pic>
        <p:nvPicPr>
          <p:cNvPr id="48" name="Grafik 47" descr="Ein Bild, das Text, Schild enthält.&#10;&#10;Automatisch generierte Beschreibung">
            <a:extLst>
              <a:ext uri="{FF2B5EF4-FFF2-40B4-BE49-F238E27FC236}">
                <a16:creationId xmlns:a16="http://schemas.microsoft.com/office/drawing/2014/main" id="{E1916D1D-6F54-40AF-A9BC-DA0FB7E1E2AC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35" t="14535" r="24895" b="38647"/>
          <a:stretch/>
        </p:blipFill>
        <p:spPr>
          <a:xfrm>
            <a:off x="4973443" y="2661668"/>
            <a:ext cx="352939" cy="362111"/>
          </a:xfrm>
          <a:prstGeom prst="rect">
            <a:avLst/>
          </a:prstGeom>
        </p:spPr>
      </p:pic>
      <p:sp>
        <p:nvSpPr>
          <p:cNvPr id="49" name="Rechteck: abgerundete Ecken 48">
            <a:extLst>
              <a:ext uri="{FF2B5EF4-FFF2-40B4-BE49-F238E27FC236}">
                <a16:creationId xmlns:a16="http://schemas.microsoft.com/office/drawing/2014/main" id="{DDEE120E-4470-4747-BCCE-EB82088C0743}"/>
              </a:ext>
            </a:extLst>
          </p:cNvPr>
          <p:cNvSpPr/>
          <p:nvPr/>
        </p:nvSpPr>
        <p:spPr>
          <a:xfrm>
            <a:off x="2502899" y="2870297"/>
            <a:ext cx="1750595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Jenkins</a:t>
            </a:r>
          </a:p>
          <a:p>
            <a:pPr algn="r"/>
            <a:r>
              <a:rPr lang="de-DE" sz="1200" dirty="0"/>
              <a:t>Deploy </a:t>
            </a:r>
            <a:r>
              <a:rPr lang="de-DE" sz="1200" dirty="0" err="1"/>
              <a:t>pipeline</a:t>
            </a:r>
            <a:endParaRPr lang="en-US" sz="16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F5CAE836-B992-479C-AB96-F2A3C6500F84}"/>
              </a:ext>
            </a:extLst>
          </p:cNvPr>
          <p:cNvSpPr/>
          <p:nvPr/>
        </p:nvSpPr>
        <p:spPr>
          <a:xfrm>
            <a:off x="2562330" y="3518673"/>
            <a:ext cx="163401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Deploy API1-V1.0</a:t>
            </a:r>
            <a:br>
              <a:rPr lang="de-DE" sz="1100" dirty="0"/>
            </a:br>
            <a:r>
              <a:rPr lang="de-DE" sz="1100" dirty="0"/>
              <a:t>Release</a:t>
            </a:r>
            <a:endParaRPr lang="en-US" sz="1100" dirty="0"/>
          </a:p>
        </p:txBody>
      </p:sp>
      <p:pic>
        <p:nvPicPr>
          <p:cNvPr id="51" name="Grafik 50">
            <a:extLst>
              <a:ext uri="{FF2B5EF4-FFF2-40B4-BE49-F238E27FC236}">
                <a16:creationId xmlns:a16="http://schemas.microsoft.com/office/drawing/2014/main" id="{F24D715E-EAC8-4227-BAE5-BC278AA842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1210" y="3740788"/>
            <a:ext cx="138573" cy="152400"/>
          </a:xfrm>
          <a:prstGeom prst="rect">
            <a:avLst/>
          </a:prstGeom>
        </p:spPr>
      </p:pic>
      <p:pic>
        <p:nvPicPr>
          <p:cNvPr id="52" name="Grafik 51" descr="Ein Bild, das Raum, Zeichnung enthält.&#10;&#10;Automatisch generierte Beschreibung">
            <a:extLst>
              <a:ext uri="{FF2B5EF4-FFF2-40B4-BE49-F238E27FC236}">
                <a16:creationId xmlns:a16="http://schemas.microsoft.com/office/drawing/2014/main" id="{15830FF9-9EF0-4192-AFCC-ED130A4AAC0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029" t="19605" r="34531" b="19769"/>
          <a:stretch/>
        </p:blipFill>
        <p:spPr>
          <a:xfrm>
            <a:off x="2621210" y="2675493"/>
            <a:ext cx="374631" cy="514313"/>
          </a:xfrm>
          <a:prstGeom prst="rect">
            <a:avLst/>
          </a:prstGeom>
        </p:spPr>
      </p:pic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8ED7CB7F-8083-4062-AEE3-5620663CA9B3}"/>
              </a:ext>
            </a:extLst>
          </p:cNvPr>
          <p:cNvCxnSpPr>
            <a:cxnSpLocks/>
            <a:stCxn id="60" idx="2"/>
            <a:endCxn id="49" idx="0"/>
          </p:cNvCxnSpPr>
          <p:nvPr/>
        </p:nvCxnSpPr>
        <p:spPr>
          <a:xfrm>
            <a:off x="3378197" y="2455685"/>
            <a:ext cx="0" cy="414612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3B2C03C9-5A30-4A8C-977B-B9DC2196331B}"/>
              </a:ext>
            </a:extLst>
          </p:cNvPr>
          <p:cNvCxnSpPr>
            <a:cxnSpLocks/>
            <a:stCxn id="49" idx="3"/>
            <a:endCxn id="47" idx="1"/>
          </p:cNvCxnSpPr>
          <p:nvPr/>
        </p:nvCxnSpPr>
        <p:spPr>
          <a:xfrm>
            <a:off x="4253494" y="3568773"/>
            <a:ext cx="681184" cy="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5EB505FB-761C-4EA1-A000-4541F0F7BB36}"/>
              </a:ext>
            </a:extLst>
          </p:cNvPr>
          <p:cNvSpPr/>
          <p:nvPr/>
        </p:nvSpPr>
        <p:spPr>
          <a:xfrm>
            <a:off x="4791354" y="1072385"/>
            <a:ext cx="1893919" cy="1396952"/>
          </a:xfrm>
          <a:prstGeom prst="roundRect">
            <a:avLst>
              <a:gd name="adj" fmla="val 3952"/>
            </a:avLst>
          </a:prstGeom>
          <a:solidFill>
            <a:srgbClr val="F2F2F2"/>
          </a:solidFill>
          <a:ln w="22225"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de-DE" sz="1400" b="1" dirty="0"/>
              <a:t>Version Control</a:t>
            </a:r>
            <a:br>
              <a:rPr lang="de-DE" sz="1400" b="1" dirty="0"/>
            </a:br>
            <a:r>
              <a:rPr lang="de-DE" sz="1400" b="1" dirty="0" err="1"/>
              <a:t>Bitbucket</a:t>
            </a:r>
            <a:r>
              <a:rPr lang="de-DE" sz="1400" b="1" dirty="0"/>
              <a:t> / GitHub</a:t>
            </a:r>
            <a:endParaRPr lang="en-US" sz="1400" b="1" dirty="0"/>
          </a:p>
        </p:txBody>
      </p:sp>
      <p:pic>
        <p:nvPicPr>
          <p:cNvPr id="69" name="Grafik 68">
            <a:extLst>
              <a:ext uri="{FF2B5EF4-FFF2-40B4-BE49-F238E27FC236}">
                <a16:creationId xmlns:a16="http://schemas.microsoft.com/office/drawing/2014/main" id="{1628B6B5-8E6C-4835-9526-BA406576EC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766388" y="935479"/>
            <a:ext cx="305193" cy="275406"/>
          </a:xfrm>
          <a:prstGeom prst="rect">
            <a:avLst/>
          </a:prstGeom>
        </p:spPr>
      </p:pic>
      <p:pic>
        <p:nvPicPr>
          <p:cNvPr id="72" name="Grafik 71">
            <a:extLst>
              <a:ext uri="{FF2B5EF4-FFF2-40B4-BE49-F238E27FC236}">
                <a16:creationId xmlns:a16="http://schemas.microsoft.com/office/drawing/2014/main" id="{75FA63C3-DA14-4521-BCC4-E0EC2EE0225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8591" y="933885"/>
            <a:ext cx="276999" cy="276999"/>
          </a:xfrm>
          <a:prstGeom prst="rect">
            <a:avLst/>
          </a:prstGeom>
        </p:spPr>
      </p:pic>
      <p:sp>
        <p:nvSpPr>
          <p:cNvPr id="73" name="Rechteck 72">
            <a:extLst>
              <a:ext uri="{FF2B5EF4-FFF2-40B4-BE49-F238E27FC236}">
                <a16:creationId xmlns:a16="http://schemas.microsoft.com/office/drawing/2014/main" id="{B9FB55B7-0792-4565-A71C-3928732CC23E}"/>
              </a:ext>
            </a:extLst>
          </p:cNvPr>
          <p:cNvSpPr/>
          <p:nvPr/>
        </p:nvSpPr>
        <p:spPr>
          <a:xfrm>
            <a:off x="4885501" y="1720809"/>
            <a:ext cx="1715603" cy="60285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1100" dirty="0"/>
              <a:t>List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Production</a:t>
            </a:r>
            <a:r>
              <a:rPr lang="de-DE" sz="1100" dirty="0"/>
              <a:t> APIs</a:t>
            </a:r>
            <a:br>
              <a:rPr lang="de-DE" sz="1100" dirty="0"/>
            </a:br>
            <a:r>
              <a:rPr lang="de-DE" sz="1100" dirty="0"/>
              <a:t>A </a:t>
            </a:r>
            <a:r>
              <a:rPr lang="de-DE" sz="1100" dirty="0" err="1"/>
              <a:t>folder-structure</a:t>
            </a:r>
            <a:r>
              <a:rPr lang="de-DE" sz="1100" dirty="0"/>
              <a:t> </a:t>
            </a:r>
            <a:r>
              <a:rPr lang="de-DE" sz="1100" dirty="0" err="1"/>
              <a:t>for</a:t>
            </a:r>
            <a:r>
              <a:rPr lang="de-DE" sz="1100" dirty="0"/>
              <a:t> </a:t>
            </a:r>
            <a:r>
              <a:rPr lang="de-DE" sz="1100" dirty="0" err="1"/>
              <a:t>every</a:t>
            </a:r>
            <a:r>
              <a:rPr lang="de-DE" sz="1100" dirty="0"/>
              <a:t> API </a:t>
            </a:r>
            <a:r>
              <a:rPr lang="de-DE" sz="1100" dirty="0" err="1"/>
              <a:t>each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a POM</a:t>
            </a:r>
            <a:endParaRPr lang="en-US" sz="1100" dirty="0"/>
          </a:p>
        </p:txBody>
      </p:sp>
      <p:pic>
        <p:nvPicPr>
          <p:cNvPr id="74" name="Grafik 73" descr="Ein Bild, das schwarz enthält.&#10;&#10;Automatisch generierte Beschreibung">
            <a:extLst>
              <a:ext uri="{FF2B5EF4-FFF2-40B4-BE49-F238E27FC236}">
                <a16:creationId xmlns:a16="http://schemas.microsoft.com/office/drawing/2014/main" id="{20E3D7C7-F5EC-4355-AEC6-2D178B5667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9263" y="1771684"/>
            <a:ext cx="229415" cy="224564"/>
          </a:xfrm>
          <a:prstGeom prst="rect">
            <a:avLst/>
          </a:prstGeom>
        </p:spPr>
      </p:pic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67909932-2F62-45DF-B6C4-2E6641556AC5}"/>
              </a:ext>
            </a:extLst>
          </p:cNvPr>
          <p:cNvCxnSpPr>
            <a:cxnSpLocks/>
          </p:cNvCxnSpPr>
          <p:nvPr/>
        </p:nvCxnSpPr>
        <p:spPr>
          <a:xfrm flipH="1">
            <a:off x="4259580" y="2461260"/>
            <a:ext cx="541021" cy="830580"/>
          </a:xfrm>
          <a:prstGeom prst="straightConnector1">
            <a:avLst/>
          </a:prstGeom>
          <a:ln w="1270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hteck 22">
            <a:extLst>
              <a:ext uri="{FF2B5EF4-FFF2-40B4-BE49-F238E27FC236}">
                <a16:creationId xmlns:a16="http://schemas.microsoft.com/office/drawing/2014/main" id="{95D45637-248F-452A-BEBB-F51B30B5F30B}"/>
              </a:ext>
            </a:extLst>
          </p:cNvPr>
          <p:cNvSpPr/>
          <p:nvPr/>
        </p:nvSpPr>
        <p:spPr>
          <a:xfrm>
            <a:off x="303746" y="609600"/>
            <a:ext cx="1472965" cy="2065893"/>
          </a:xfrm>
          <a:prstGeom prst="rect">
            <a:avLst/>
          </a:prstGeom>
          <a:gradFill>
            <a:gsLst>
              <a:gs pos="23900">
                <a:srgbClr val="FFFFFF"/>
              </a:gs>
              <a:gs pos="0">
                <a:srgbClr val="FFFFFF"/>
              </a:gs>
              <a:gs pos="100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6865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>
            <a:extLst>
              <a:ext uri="{FF2B5EF4-FFF2-40B4-BE49-F238E27FC236}">
                <a16:creationId xmlns:a16="http://schemas.microsoft.com/office/drawing/2014/main" id="{B4F539E3-B983-414F-9229-FBCA5D3EAC80}"/>
              </a:ext>
            </a:extLst>
          </p:cNvPr>
          <p:cNvPicPr/>
          <p:nvPr/>
        </p:nvPicPr>
        <p:blipFill rotWithShape="1">
          <a:blip r:embed="rId2"/>
          <a:srcRect b="17511"/>
          <a:stretch/>
        </p:blipFill>
        <p:spPr>
          <a:xfrm>
            <a:off x="278731" y="1993232"/>
            <a:ext cx="2259933" cy="1279357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FD0EDA5E-737B-4057-8F44-E928B8861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Flag</a:t>
            </a:r>
            <a:r>
              <a:rPr lang="de-DE" dirty="0"/>
              <a:t>: -</a:t>
            </a:r>
            <a:r>
              <a:rPr lang="de-DE" dirty="0" err="1"/>
              <a:t>useFEAPIDefinition</a:t>
            </a:r>
            <a:endParaRPr lang="en-US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7AA2BF0-1EC1-48B4-A5AF-7BA3AF2312EF}"/>
              </a:ext>
            </a:extLst>
          </p:cNvPr>
          <p:cNvSpPr txBox="1"/>
          <p:nvPr/>
        </p:nvSpPr>
        <p:spPr>
          <a:xfrm>
            <a:off x="416091" y="1617884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Backend API</a:t>
            </a:r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F2B5E1F-FCCA-42EF-8995-1A200742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6927" y="2157498"/>
            <a:ext cx="2931977" cy="857465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E63D266-7CDD-46F0-9704-7F8CCD0416CE}"/>
              </a:ext>
            </a:extLst>
          </p:cNvPr>
          <p:cNvSpPr txBox="1"/>
          <p:nvPr/>
        </p:nvSpPr>
        <p:spPr>
          <a:xfrm>
            <a:off x="3149265" y="1617884"/>
            <a:ext cx="2259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Inbound</a:t>
            </a:r>
            <a:endParaRPr lang="en-US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E29F255-31BF-463C-919B-972DD265085D}"/>
              </a:ext>
            </a:extLst>
          </p:cNvPr>
          <p:cNvSpPr/>
          <p:nvPr/>
        </p:nvSpPr>
        <p:spPr>
          <a:xfrm>
            <a:off x="2839454" y="2388268"/>
            <a:ext cx="2286000" cy="26469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47A31340-2199-4B6A-91F5-E96402BD5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42744" y="2038613"/>
            <a:ext cx="3051128" cy="1390387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F8642F8-56F3-4F4C-91D6-C98E6A8782F7}"/>
              </a:ext>
            </a:extLst>
          </p:cNvPr>
          <p:cNvSpPr txBox="1"/>
          <p:nvPr/>
        </p:nvSpPr>
        <p:spPr>
          <a:xfrm>
            <a:off x="6262435" y="1617884"/>
            <a:ext cx="2496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Frontend API Outbound</a:t>
            </a:r>
            <a:endParaRPr lang="en-US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DDD2FD1-7E21-4C26-9FC7-7F1A608C4E48}"/>
              </a:ext>
            </a:extLst>
          </p:cNvPr>
          <p:cNvSpPr/>
          <p:nvPr/>
        </p:nvSpPr>
        <p:spPr>
          <a:xfrm>
            <a:off x="7004386" y="3014963"/>
            <a:ext cx="1989219" cy="28458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Pfeil: nach unten 12">
            <a:extLst>
              <a:ext uri="{FF2B5EF4-FFF2-40B4-BE49-F238E27FC236}">
                <a16:creationId xmlns:a16="http://schemas.microsoft.com/office/drawing/2014/main" id="{A8EE65EE-1707-4D3B-B3BA-39E800A76B64}"/>
              </a:ext>
            </a:extLst>
          </p:cNvPr>
          <p:cNvSpPr/>
          <p:nvPr/>
        </p:nvSpPr>
        <p:spPr>
          <a:xfrm>
            <a:off x="3846981" y="3365308"/>
            <a:ext cx="2195763" cy="679784"/>
          </a:xfrm>
          <a:prstGeom prst="downArrow">
            <a:avLst/>
          </a:prstGeom>
          <a:solidFill>
            <a:srgbClr val="C0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Export</a:t>
            </a:r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64311-4F83-4FF0-B856-CCBD0E5C13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0477" y="4771742"/>
            <a:ext cx="3657040" cy="1165507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FB7E31D0-8B45-4DBA-AB7B-DA9473A06BF4}"/>
              </a:ext>
            </a:extLst>
          </p:cNvPr>
          <p:cNvSpPr txBox="1"/>
          <p:nvPr/>
        </p:nvSpPr>
        <p:spPr>
          <a:xfrm>
            <a:off x="1599592" y="4225077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Config</a:t>
            </a:r>
            <a:r>
              <a:rPr lang="de-DE" dirty="0"/>
              <a:t> </a:t>
            </a:r>
            <a:r>
              <a:rPr lang="de-DE" dirty="0" err="1"/>
              <a:t>file</a:t>
            </a:r>
            <a:endParaRPr lang="en-US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6C585339-B9E7-4752-8813-E2EAA817DC79}"/>
              </a:ext>
            </a:extLst>
          </p:cNvPr>
          <p:cNvSpPr/>
          <p:nvPr/>
        </p:nvSpPr>
        <p:spPr>
          <a:xfrm>
            <a:off x="1102475" y="5556053"/>
            <a:ext cx="3536200" cy="122410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C7C66BF7-D48D-4865-B1D7-7B633F536B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17434"/>
          <a:stretch/>
        </p:blipFill>
        <p:spPr>
          <a:xfrm>
            <a:off x="6467148" y="4803411"/>
            <a:ext cx="2034674" cy="1444989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CA34B235-C108-41AC-AC80-5B6C33AB0CAF}"/>
              </a:ext>
            </a:extLst>
          </p:cNvPr>
          <p:cNvSpPr txBox="1"/>
          <p:nvPr/>
        </p:nvSpPr>
        <p:spPr>
          <a:xfrm>
            <a:off x="6467148" y="4229513"/>
            <a:ext cx="1985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API-</a:t>
            </a:r>
            <a:r>
              <a:rPr lang="de-DE" dirty="0" err="1"/>
              <a:t>Specification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688BD55-D493-4776-81F0-9FAF802D22F8}"/>
              </a:ext>
            </a:extLst>
          </p:cNvPr>
          <p:cNvSpPr/>
          <p:nvPr/>
        </p:nvSpPr>
        <p:spPr>
          <a:xfrm>
            <a:off x="6582525" y="5556054"/>
            <a:ext cx="1742325" cy="622496"/>
          </a:xfrm>
          <a:prstGeom prst="rect">
            <a:avLst/>
          </a:prstGeom>
          <a:solidFill>
            <a:srgbClr val="FFFF00">
              <a:alpha val="30980"/>
            </a:srgb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95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tandard Layout">
  <a:themeElements>
    <a:clrScheme name="Benutzerdefinier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DC3C3E"/>
      </a:accent1>
      <a:accent2>
        <a:srgbClr val="802C56"/>
      </a:accent2>
      <a:accent3>
        <a:srgbClr val="B61A43"/>
      </a:accent3>
      <a:accent4>
        <a:srgbClr val="878A8D"/>
      </a:accent4>
      <a:accent5>
        <a:srgbClr val="D2D2D1"/>
      </a:accent5>
      <a:accent6>
        <a:srgbClr val="8BA9BA"/>
      </a:accent6>
      <a:hlink>
        <a:srgbClr val="FFFFFF"/>
      </a:hlink>
      <a:folHlink>
        <a:srgbClr val="FFFFFF"/>
      </a:folHlink>
    </a:clrScheme>
    <a:fontScheme name="Benutzerdefiniert 1">
      <a:majorFont>
        <a:latin typeface="Roboto Regular"/>
        <a:ea typeface=""/>
        <a:cs typeface=""/>
      </a:majorFont>
      <a:minorFont>
        <a:latin typeface="Roboto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302</Words>
  <Application>Microsoft Office PowerPoint</Application>
  <PresentationFormat>Breitbild</PresentationFormat>
  <Paragraphs>84</Paragraphs>
  <Slides>8</Slides>
  <Notes>0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Roboto Regular</vt:lpstr>
      <vt:lpstr>Office</vt:lpstr>
      <vt:lpstr>Standard Layout</vt:lpstr>
      <vt:lpstr>Axway API-Management</vt:lpstr>
      <vt:lpstr>PowerPoint-Präsentation</vt:lpstr>
      <vt:lpstr>PowerPoint-Präsentation</vt:lpstr>
      <vt:lpstr>PowerPoint-Präsentation</vt:lpstr>
      <vt:lpstr>Stoplight &amp; Axway API-Management</vt:lpstr>
      <vt:lpstr>PowerPoint-Präsentation</vt:lpstr>
      <vt:lpstr>PowerPoint-Präsentation</vt:lpstr>
      <vt:lpstr>When using Flag: -useFEAPIDefinition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Christoph Wiechmann</dc:creator>
  <cp:lastModifiedBy>Christoph Wiechmann</cp:lastModifiedBy>
  <cp:revision>40</cp:revision>
  <dcterms:created xsi:type="dcterms:W3CDTF">2020-03-24T09:43:30Z</dcterms:created>
  <dcterms:modified xsi:type="dcterms:W3CDTF">2021-03-09T08:23:12Z</dcterms:modified>
</cp:coreProperties>
</file>