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706090"/>
          </a:xfrm>
        </p:spPr>
        <p:txBody>
          <a:bodyPr>
            <a:normAutofit/>
          </a:bodyPr>
          <a:lstStyle/>
          <a:p>
            <a:pPr algn="l"/>
            <a:r>
              <a:rPr lang="zh-CN" altLang="en-US" sz="2800" dirty="0" smtClean="0"/>
              <a:t>栈</a:t>
            </a:r>
            <a:endParaRPr lang="zh-CN" altLang="en-US" sz="2800" dirty="0"/>
          </a:p>
        </p:txBody>
      </p:sp>
      <p:sp>
        <p:nvSpPr>
          <p:cNvPr id="5" name="TextBox 4"/>
          <p:cNvSpPr txBox="1"/>
          <p:nvPr/>
        </p:nvSpPr>
        <p:spPr>
          <a:xfrm>
            <a:off x="539552" y="980728"/>
            <a:ext cx="8136904" cy="3970318"/>
          </a:xfrm>
          <a:prstGeom prst="rect">
            <a:avLst/>
          </a:prstGeom>
          <a:noFill/>
        </p:spPr>
        <p:txBody>
          <a:bodyPr wrap="square" rtlCol="0">
            <a:spAutoFit/>
          </a:bodyPr>
          <a:lstStyle/>
          <a:p>
            <a:r>
              <a:rPr lang="zh-CN" altLang="en-US" sz="2800" dirty="0" smtClean="0">
                <a:latin typeface="+mn-ea"/>
              </a:rPr>
              <a:t>栈的特点：</a:t>
            </a:r>
            <a:endParaRPr lang="en-US" altLang="zh-CN" sz="2800" dirty="0" smtClean="0">
              <a:latin typeface="+mn-ea"/>
            </a:endParaRPr>
          </a:p>
          <a:p>
            <a:r>
              <a:rPr lang="en-US" altLang="zh-CN" sz="2800" dirty="0" smtClean="0">
                <a:latin typeface="+mn-ea"/>
              </a:rPr>
              <a:t>1</a:t>
            </a:r>
            <a:r>
              <a:rPr lang="zh-CN" altLang="en-US" sz="2800" dirty="0" smtClean="0">
                <a:latin typeface="+mn-ea"/>
              </a:rPr>
              <a:t>、先进后出表（</a:t>
            </a:r>
            <a:r>
              <a:rPr lang="en-US" altLang="zh-CN" sz="2800" dirty="0" smtClean="0">
                <a:latin typeface="+mn-ea"/>
              </a:rPr>
              <a:t>FILO</a:t>
            </a:r>
            <a:r>
              <a:rPr lang="zh-CN" altLang="en-US" sz="2800" dirty="0" smtClean="0">
                <a:latin typeface="+mn-ea"/>
              </a:rPr>
              <a:t>）；</a:t>
            </a:r>
            <a:endParaRPr lang="en-US" altLang="zh-CN" sz="2800" dirty="0" smtClean="0">
              <a:latin typeface="+mn-ea"/>
            </a:endParaRPr>
          </a:p>
          <a:p>
            <a:r>
              <a:rPr lang="en-US" altLang="zh-CN" sz="2800" dirty="0" smtClean="0">
                <a:latin typeface="+mn-ea"/>
              </a:rPr>
              <a:t>2</a:t>
            </a:r>
            <a:r>
              <a:rPr lang="zh-CN" altLang="en-US" sz="2800" dirty="0" smtClean="0">
                <a:latin typeface="+mn-ea"/>
              </a:rPr>
              <a:t>、主要存储结构：顺序存储、链式存储；</a:t>
            </a:r>
            <a:endParaRPr lang="en-US" altLang="zh-CN" sz="2800" dirty="0" smtClean="0">
              <a:latin typeface="+mn-ea"/>
            </a:endParaRPr>
          </a:p>
          <a:p>
            <a:r>
              <a:rPr lang="en-US" altLang="zh-CN" sz="2800" dirty="0" smtClean="0">
                <a:latin typeface="+mn-ea"/>
              </a:rPr>
              <a:t>3</a:t>
            </a:r>
            <a:r>
              <a:rPr lang="zh-CN" altLang="en-US" sz="2800" dirty="0" smtClean="0">
                <a:latin typeface="+mn-ea"/>
              </a:rPr>
              <a:t>、基本函数</a:t>
            </a:r>
            <a:r>
              <a:rPr lang="zh-CN" altLang="en-US" sz="2800" dirty="0" smtClean="0">
                <a:latin typeface="+mn-ea"/>
              </a:rPr>
              <a:t>：</a:t>
            </a:r>
            <a:endParaRPr lang="en-US" altLang="zh-CN" sz="2800" dirty="0" smtClean="0">
              <a:latin typeface="+mn-ea"/>
            </a:endParaRPr>
          </a:p>
          <a:p>
            <a:r>
              <a:rPr lang="en-US" altLang="zh-CN" sz="2800" dirty="0" smtClean="0">
                <a:latin typeface="+mn-ea"/>
              </a:rPr>
              <a:t> </a:t>
            </a:r>
            <a:r>
              <a:rPr lang="en-US" altLang="zh-CN" sz="2800" dirty="0" smtClean="0">
                <a:latin typeface="+mn-ea"/>
              </a:rPr>
              <a:t>  </a:t>
            </a:r>
            <a:r>
              <a:rPr lang="zh-CN" altLang="en-US" sz="2800" dirty="0" smtClean="0">
                <a:latin typeface="+mn-ea"/>
              </a:rPr>
              <a:t>初始化栈：</a:t>
            </a:r>
            <a:r>
              <a:rPr lang="en-US" altLang="zh-CN" sz="2800" dirty="0" err="1" smtClean="0">
                <a:latin typeface="+mn-ea"/>
              </a:rPr>
              <a:t>InitStack</a:t>
            </a:r>
            <a:r>
              <a:rPr lang="en-US" altLang="zh-CN" sz="2800" dirty="0" smtClean="0">
                <a:latin typeface="+mn-ea"/>
              </a:rPr>
              <a:t>(Stack &amp;S);</a:t>
            </a:r>
            <a:endParaRPr lang="en-US" altLang="zh-CN" sz="2800" dirty="0" smtClean="0">
              <a:latin typeface="+mn-ea"/>
            </a:endParaRPr>
          </a:p>
          <a:p>
            <a:r>
              <a:rPr lang="en-US" altLang="zh-CN" sz="2800" dirty="0" smtClean="0">
                <a:latin typeface="+mn-ea"/>
              </a:rPr>
              <a:t>   </a:t>
            </a:r>
            <a:r>
              <a:rPr lang="zh-CN" altLang="en-US" sz="2800" dirty="0" smtClean="0">
                <a:latin typeface="+mn-ea"/>
              </a:rPr>
              <a:t>入栈：</a:t>
            </a:r>
            <a:r>
              <a:rPr lang="en-US" altLang="zh-CN" sz="2800" dirty="0" smtClean="0">
                <a:latin typeface="+mn-ea"/>
              </a:rPr>
              <a:t>Push(&amp;</a:t>
            </a:r>
            <a:r>
              <a:rPr lang="en-US" altLang="zh-CN" sz="2800" dirty="0" err="1" smtClean="0">
                <a:latin typeface="+mn-ea"/>
              </a:rPr>
              <a:t>S,e</a:t>
            </a:r>
            <a:r>
              <a:rPr lang="en-US" altLang="zh-CN" sz="2800" dirty="0" smtClean="0">
                <a:latin typeface="+mn-ea"/>
              </a:rPr>
              <a:t>);</a:t>
            </a:r>
          </a:p>
          <a:p>
            <a:r>
              <a:rPr lang="en-US" altLang="zh-CN" sz="2800" dirty="0" smtClean="0">
                <a:latin typeface="+mn-ea"/>
              </a:rPr>
              <a:t>   </a:t>
            </a:r>
            <a:r>
              <a:rPr lang="zh-CN" altLang="en-US" sz="2800" dirty="0" smtClean="0">
                <a:latin typeface="+mn-ea"/>
              </a:rPr>
              <a:t>出栈：</a:t>
            </a:r>
            <a:r>
              <a:rPr lang="en-US" altLang="zh-CN" sz="2800" dirty="0" smtClean="0">
                <a:latin typeface="+mn-ea"/>
              </a:rPr>
              <a:t>Pop(</a:t>
            </a:r>
            <a:r>
              <a:rPr lang="en-US" altLang="zh-CN" sz="2800" dirty="0" err="1" smtClean="0">
                <a:latin typeface="+mn-ea"/>
              </a:rPr>
              <a:t>S,&amp;e</a:t>
            </a:r>
            <a:r>
              <a:rPr lang="en-US" altLang="zh-CN" sz="2800" dirty="0" smtClean="0">
                <a:latin typeface="+mn-ea"/>
              </a:rPr>
              <a:t>);</a:t>
            </a:r>
          </a:p>
          <a:p>
            <a:r>
              <a:rPr lang="en-US" altLang="zh-CN" sz="2800" dirty="0" smtClean="0">
                <a:latin typeface="+mn-ea"/>
              </a:rPr>
              <a:t>   </a:t>
            </a:r>
            <a:r>
              <a:rPr lang="zh-CN" altLang="en-US" sz="2800" dirty="0" smtClean="0">
                <a:latin typeface="+mn-ea"/>
              </a:rPr>
              <a:t>读栈顶元素：</a:t>
            </a:r>
            <a:r>
              <a:rPr lang="en-US" altLang="zh-CN" sz="2800" dirty="0" err="1" smtClean="0">
                <a:latin typeface="+mn-ea"/>
              </a:rPr>
              <a:t>GetTop</a:t>
            </a:r>
            <a:r>
              <a:rPr lang="en-US" altLang="zh-CN" sz="2800" dirty="0" smtClean="0">
                <a:latin typeface="+mn-ea"/>
              </a:rPr>
              <a:t>(</a:t>
            </a:r>
            <a:r>
              <a:rPr lang="en-US" altLang="zh-CN" sz="2800" dirty="0" err="1" smtClean="0">
                <a:latin typeface="+mn-ea"/>
              </a:rPr>
              <a:t>S,&amp;e</a:t>
            </a:r>
            <a:r>
              <a:rPr lang="en-US" altLang="zh-CN" sz="2800" dirty="0" smtClean="0">
                <a:latin typeface="+mn-ea"/>
              </a:rPr>
              <a:t>);</a:t>
            </a:r>
          </a:p>
          <a:p>
            <a:r>
              <a:rPr lang="en-US" altLang="zh-CN" sz="2800" dirty="0" smtClean="0">
                <a:latin typeface="+mn-ea"/>
              </a:rPr>
              <a:t>   </a:t>
            </a:r>
            <a:r>
              <a:rPr lang="zh-CN" altLang="en-US" sz="2800" dirty="0" smtClean="0">
                <a:latin typeface="+mn-ea"/>
              </a:rPr>
              <a:t>判断栈是否为空：</a:t>
            </a:r>
            <a:r>
              <a:rPr lang="en-US" altLang="zh-CN" sz="2800" dirty="0" err="1" smtClean="0">
                <a:latin typeface="+mn-ea"/>
              </a:rPr>
              <a:t>StackEmpty</a:t>
            </a:r>
            <a:r>
              <a:rPr lang="en-US" altLang="zh-CN" sz="2800" dirty="0" smtClean="0">
                <a:latin typeface="+mn-ea"/>
              </a:rPr>
              <a:t>(S);</a:t>
            </a:r>
            <a:endParaRPr lang="zh-CN" altLang="en-US" sz="2800"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算法的实现：</a:t>
            </a:r>
            <a:r>
              <a:rPr lang="en-US" altLang="zh-CN" sz="2800" dirty="0" smtClean="0"/>
              <a:t>In()</a:t>
            </a:r>
            <a:r>
              <a:rPr lang="zh-CN" altLang="en-US" sz="2800" dirty="0" smtClean="0"/>
              <a:t>函数的实现</a:t>
            </a:r>
            <a:endParaRPr lang="zh-CN" altLang="en-US" sz="2800" dirty="0"/>
          </a:p>
        </p:txBody>
      </p:sp>
      <p:sp>
        <p:nvSpPr>
          <p:cNvPr id="3" name="TextBox 2"/>
          <p:cNvSpPr txBox="1"/>
          <p:nvPr/>
        </p:nvSpPr>
        <p:spPr>
          <a:xfrm>
            <a:off x="539552" y="1124744"/>
            <a:ext cx="8064896" cy="3108543"/>
          </a:xfrm>
          <a:prstGeom prst="rect">
            <a:avLst/>
          </a:prstGeom>
          <a:noFill/>
          <a:ln>
            <a:solidFill>
              <a:schemeClr val="accent1"/>
            </a:solidFill>
          </a:ln>
        </p:spPr>
        <p:txBody>
          <a:bodyPr wrap="square" rtlCol="0">
            <a:spAutoFit/>
          </a:bodyPr>
          <a:lstStyle/>
          <a:p>
            <a:r>
              <a:rPr lang="en-US" altLang="zh-CN" sz="2800" dirty="0" smtClean="0">
                <a:latin typeface="+mn-ea"/>
              </a:rPr>
              <a:t>char *OP</a:t>
            </a:r>
            <a:r>
              <a:rPr lang="en-US" altLang="zh-CN" sz="2800" dirty="0" smtClean="0">
                <a:latin typeface="+mn-ea"/>
              </a:rPr>
              <a:t>="+-*/()#";</a:t>
            </a:r>
          </a:p>
          <a:p>
            <a:r>
              <a:rPr lang="en-US" altLang="zh-CN" sz="2800" dirty="0" err="1" smtClean="0">
                <a:latin typeface="+mn-ea"/>
              </a:rPr>
              <a:t>int</a:t>
            </a:r>
            <a:r>
              <a:rPr lang="en-US" altLang="zh-CN" sz="2800" dirty="0" smtClean="0">
                <a:latin typeface="+mn-ea"/>
              </a:rPr>
              <a:t> In(char </a:t>
            </a:r>
            <a:r>
              <a:rPr lang="en-US" altLang="zh-CN" sz="2800" dirty="0" err="1" smtClean="0">
                <a:latin typeface="+mn-ea"/>
              </a:rPr>
              <a:t>c,char</a:t>
            </a:r>
            <a:r>
              <a:rPr lang="en-US" altLang="zh-CN" sz="2800" dirty="0" smtClean="0">
                <a:latin typeface="+mn-ea"/>
              </a:rPr>
              <a:t> *a){</a:t>
            </a:r>
          </a:p>
          <a:p>
            <a:r>
              <a:rPr lang="en-US" altLang="zh-CN" sz="2800" dirty="0" smtClean="0">
                <a:latin typeface="+mn-ea"/>
              </a:rPr>
              <a:t>	</a:t>
            </a:r>
            <a:r>
              <a:rPr lang="en-US" altLang="zh-CN" sz="2800" dirty="0" err="1" smtClean="0">
                <a:latin typeface="+mn-ea"/>
              </a:rPr>
              <a:t>int</a:t>
            </a:r>
            <a:r>
              <a:rPr lang="en-US" altLang="zh-CN" sz="2800" dirty="0" smtClean="0">
                <a:latin typeface="+mn-ea"/>
              </a:rPr>
              <a:t> </a:t>
            </a:r>
            <a:r>
              <a:rPr lang="en-US" altLang="zh-CN" sz="2800" dirty="0" err="1" smtClean="0">
                <a:latin typeface="+mn-ea"/>
              </a:rPr>
              <a:t>i</a:t>
            </a:r>
            <a:r>
              <a:rPr lang="en-US" altLang="zh-CN" sz="2800" dirty="0" smtClean="0">
                <a:latin typeface="+mn-ea"/>
              </a:rPr>
              <a:t>;</a:t>
            </a:r>
          </a:p>
          <a:p>
            <a:r>
              <a:rPr lang="en-US" altLang="zh-CN" sz="2800" dirty="0" smtClean="0">
                <a:latin typeface="+mn-ea"/>
              </a:rPr>
              <a:t>	for(</a:t>
            </a:r>
            <a:r>
              <a:rPr lang="en-US" altLang="zh-CN" sz="2800" dirty="0" err="1" smtClean="0">
                <a:latin typeface="+mn-ea"/>
              </a:rPr>
              <a:t>i</a:t>
            </a:r>
            <a:r>
              <a:rPr lang="en-US" altLang="zh-CN" sz="2800" dirty="0" smtClean="0">
                <a:latin typeface="+mn-ea"/>
              </a:rPr>
              <a:t>=0;a[</a:t>
            </a:r>
            <a:r>
              <a:rPr lang="en-US" altLang="zh-CN" sz="2800" dirty="0" err="1" smtClean="0">
                <a:latin typeface="+mn-ea"/>
              </a:rPr>
              <a:t>i</a:t>
            </a:r>
            <a:r>
              <a:rPr lang="en-US" altLang="zh-CN" sz="2800" dirty="0" smtClean="0">
                <a:latin typeface="+mn-ea"/>
              </a:rPr>
              <a:t>]!='\0';i++)</a:t>
            </a:r>
          </a:p>
          <a:p>
            <a:r>
              <a:rPr lang="en-US" altLang="zh-CN" sz="2800" dirty="0" smtClean="0">
                <a:latin typeface="+mn-ea"/>
              </a:rPr>
              <a:t>		if(c==a[</a:t>
            </a:r>
            <a:r>
              <a:rPr lang="en-US" altLang="zh-CN" sz="2800" dirty="0" err="1" smtClean="0">
                <a:latin typeface="+mn-ea"/>
              </a:rPr>
              <a:t>i</a:t>
            </a:r>
            <a:r>
              <a:rPr lang="en-US" altLang="zh-CN" sz="2800" dirty="0" smtClean="0">
                <a:latin typeface="+mn-ea"/>
              </a:rPr>
              <a:t>]) break ;</a:t>
            </a:r>
          </a:p>
          <a:p>
            <a:r>
              <a:rPr lang="en-US" altLang="zh-CN" sz="2800" dirty="0" smtClean="0">
                <a:latin typeface="+mn-ea"/>
              </a:rPr>
              <a:t>	return a[</a:t>
            </a:r>
            <a:r>
              <a:rPr lang="en-US" altLang="zh-CN" sz="2800" dirty="0" err="1" smtClean="0">
                <a:latin typeface="+mn-ea"/>
              </a:rPr>
              <a:t>i</a:t>
            </a:r>
            <a:r>
              <a:rPr lang="en-US" altLang="zh-CN" sz="2800" dirty="0" smtClean="0">
                <a:latin typeface="+mn-ea"/>
              </a:rPr>
              <a:t>]!='\0';</a:t>
            </a:r>
          </a:p>
          <a:p>
            <a:r>
              <a:rPr lang="en-US" altLang="zh-CN" sz="2800" dirty="0" smtClean="0">
                <a:latin typeface="+mn-ea"/>
              </a:rPr>
              <a:t>}</a:t>
            </a:r>
            <a:endParaRPr lang="zh-CN" altLang="en-US" sz="2800" dirty="0" smtClean="0">
              <a:latin typeface="+mn-ea"/>
            </a:endParaRPr>
          </a:p>
        </p:txBody>
      </p:sp>
      <p:sp>
        <p:nvSpPr>
          <p:cNvPr id="4" name="TextBox 3"/>
          <p:cNvSpPr txBox="1"/>
          <p:nvPr/>
        </p:nvSpPr>
        <p:spPr>
          <a:xfrm>
            <a:off x="539552" y="4509120"/>
            <a:ext cx="8064896" cy="1384995"/>
          </a:xfrm>
          <a:prstGeom prst="rect">
            <a:avLst/>
          </a:prstGeom>
          <a:noFill/>
          <a:ln>
            <a:solidFill>
              <a:schemeClr val="accent1"/>
            </a:solidFill>
          </a:ln>
        </p:spPr>
        <p:txBody>
          <a:bodyPr wrap="square" rtlCol="0">
            <a:spAutoFit/>
          </a:bodyPr>
          <a:lstStyle/>
          <a:p>
            <a:r>
              <a:rPr lang="zh-CN" altLang="en-US" sz="2800" dirty="0" smtClean="0">
                <a:latin typeface="+mn-ea"/>
              </a:rPr>
              <a:t>注：当判断一个元素是集合中的某一元素时，在逻辑上相等判断的一系列逻辑或运算，这时，利用</a:t>
            </a:r>
            <a:r>
              <a:rPr lang="en-US" altLang="zh-CN" sz="2800" dirty="0" smtClean="0">
                <a:latin typeface="+mn-ea"/>
              </a:rPr>
              <a:t>In</a:t>
            </a:r>
            <a:r>
              <a:rPr lang="zh-CN" altLang="en-US" sz="2800" dirty="0" smtClean="0">
                <a:latin typeface="+mn-ea"/>
              </a:rPr>
              <a:t>函数的思路会使代码更简洁。</a:t>
            </a:r>
            <a:endParaRPr lang="zh-CN" altLang="en-US" sz="2800" dirty="0" smtClean="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两</a:t>
            </a:r>
            <a:r>
              <a:rPr lang="zh-CN" altLang="en-US" sz="2800" dirty="0" smtClean="0"/>
              <a:t>个栈的实现：</a:t>
            </a:r>
            <a:endParaRPr lang="zh-CN" altLang="en-US" sz="2800" dirty="0"/>
          </a:p>
        </p:txBody>
      </p:sp>
      <p:sp>
        <p:nvSpPr>
          <p:cNvPr id="3" name="TextBox 2"/>
          <p:cNvSpPr txBox="1"/>
          <p:nvPr/>
        </p:nvSpPr>
        <p:spPr>
          <a:xfrm>
            <a:off x="467544" y="908720"/>
            <a:ext cx="8280920" cy="1815882"/>
          </a:xfrm>
          <a:prstGeom prst="rect">
            <a:avLst/>
          </a:prstGeom>
          <a:noFill/>
        </p:spPr>
        <p:txBody>
          <a:bodyPr wrap="square" rtlCol="0">
            <a:spAutoFit/>
          </a:bodyPr>
          <a:lstStyle/>
          <a:p>
            <a:r>
              <a:rPr lang="zh-CN" altLang="en-US" sz="2800" dirty="0" smtClean="0">
                <a:latin typeface="+mn-ea"/>
              </a:rPr>
              <a:t>    算法中用到两个栈：元素类型类型为</a:t>
            </a:r>
            <a:r>
              <a:rPr lang="en-US" altLang="zh-CN" sz="2800" dirty="0" smtClean="0">
                <a:latin typeface="+mn-ea"/>
              </a:rPr>
              <a:t>double</a:t>
            </a:r>
            <a:r>
              <a:rPr lang="zh-CN" altLang="en-US" sz="2800" dirty="0" smtClean="0">
                <a:latin typeface="+mn-ea"/>
              </a:rPr>
              <a:t>的数字栈和元素类型为</a:t>
            </a:r>
            <a:r>
              <a:rPr lang="en-US" altLang="zh-CN" sz="2800" dirty="0" smtClean="0">
                <a:latin typeface="+mn-ea"/>
              </a:rPr>
              <a:t>char</a:t>
            </a:r>
            <a:r>
              <a:rPr lang="zh-CN" altLang="en-US" sz="2800" dirty="0" smtClean="0">
                <a:latin typeface="+mn-ea"/>
              </a:rPr>
              <a:t>的操作符栈。这里用链式栈实现，并在栈函数实现中利用</a:t>
            </a:r>
            <a:r>
              <a:rPr lang="en-US" altLang="zh-CN" sz="2800" dirty="0" smtClean="0">
                <a:latin typeface="+mn-ea"/>
              </a:rPr>
              <a:t>C++</a:t>
            </a:r>
            <a:r>
              <a:rPr lang="zh-CN" altLang="en-US" sz="2800" dirty="0" smtClean="0">
                <a:latin typeface="+mn-ea"/>
              </a:rPr>
              <a:t>的多态特点，对两种栈使用相同的函数名。链表结点类型定义如下：</a:t>
            </a:r>
            <a:endParaRPr lang="zh-CN" altLang="en-US" sz="2800" dirty="0" smtClean="0">
              <a:latin typeface="+mn-ea"/>
            </a:endParaRPr>
          </a:p>
        </p:txBody>
      </p:sp>
      <p:sp>
        <p:nvSpPr>
          <p:cNvPr id="4" name="TextBox 3"/>
          <p:cNvSpPr txBox="1"/>
          <p:nvPr/>
        </p:nvSpPr>
        <p:spPr>
          <a:xfrm>
            <a:off x="611560" y="2852936"/>
            <a:ext cx="8208912" cy="3046988"/>
          </a:xfrm>
          <a:prstGeom prst="rect">
            <a:avLst/>
          </a:prstGeom>
          <a:noFill/>
          <a:ln>
            <a:solidFill>
              <a:schemeClr val="accent1"/>
            </a:solidFill>
          </a:ln>
        </p:spPr>
        <p:txBody>
          <a:bodyPr wrap="square" rtlCol="0">
            <a:spAutoFit/>
          </a:bodyPr>
          <a:lstStyle/>
          <a:p>
            <a:r>
              <a:rPr lang="en-US" altLang="zh-CN" sz="2400" dirty="0" err="1" smtClean="0">
                <a:latin typeface="+mn-ea"/>
              </a:rPr>
              <a:t>typedef</a:t>
            </a:r>
            <a:r>
              <a:rPr lang="en-US" altLang="zh-CN" sz="2400" dirty="0" smtClean="0">
                <a:latin typeface="+mn-ea"/>
              </a:rPr>
              <a:t> </a:t>
            </a:r>
            <a:r>
              <a:rPr lang="en-US" altLang="zh-CN" sz="2400" dirty="0" err="1" smtClean="0">
                <a:latin typeface="+mn-ea"/>
              </a:rPr>
              <a:t>struct</a:t>
            </a:r>
            <a:r>
              <a:rPr lang="en-US" altLang="zh-CN" sz="2400" dirty="0" smtClean="0">
                <a:latin typeface="+mn-ea"/>
              </a:rPr>
              <a:t> </a:t>
            </a:r>
            <a:r>
              <a:rPr lang="en-US" altLang="zh-CN" sz="2400" dirty="0" err="1" smtClean="0">
                <a:latin typeface="+mn-ea"/>
              </a:rPr>
              <a:t>DSNode</a:t>
            </a:r>
            <a:r>
              <a:rPr lang="en-US" altLang="zh-CN" sz="2400" dirty="0" smtClean="0">
                <a:latin typeface="+mn-ea"/>
              </a:rPr>
              <a:t>{</a:t>
            </a:r>
          </a:p>
          <a:p>
            <a:r>
              <a:rPr lang="en-US" altLang="zh-CN" sz="2400" dirty="0" smtClean="0">
                <a:latin typeface="+mn-ea"/>
              </a:rPr>
              <a:t>	double data;</a:t>
            </a:r>
          </a:p>
          <a:p>
            <a:r>
              <a:rPr lang="en-US" altLang="zh-CN" sz="2400" dirty="0" smtClean="0">
                <a:latin typeface="+mn-ea"/>
              </a:rPr>
              <a:t>	</a:t>
            </a:r>
            <a:r>
              <a:rPr lang="en-US" altLang="zh-CN" sz="2400" dirty="0" err="1" smtClean="0">
                <a:latin typeface="+mn-ea"/>
              </a:rPr>
              <a:t>struct</a:t>
            </a:r>
            <a:r>
              <a:rPr lang="en-US" altLang="zh-CN" sz="2400" dirty="0" smtClean="0">
                <a:latin typeface="+mn-ea"/>
              </a:rPr>
              <a:t> </a:t>
            </a:r>
            <a:r>
              <a:rPr lang="en-US" altLang="zh-CN" sz="2400" dirty="0" err="1" smtClean="0">
                <a:latin typeface="+mn-ea"/>
              </a:rPr>
              <a:t>DSNode</a:t>
            </a:r>
            <a:r>
              <a:rPr lang="en-US" altLang="zh-CN" sz="2400" dirty="0" smtClean="0">
                <a:latin typeface="+mn-ea"/>
              </a:rPr>
              <a:t> *next;</a:t>
            </a:r>
          </a:p>
          <a:p>
            <a:r>
              <a:rPr lang="en-US" altLang="zh-CN" sz="2400" dirty="0" smtClean="0">
                <a:latin typeface="+mn-ea"/>
              </a:rPr>
              <a:t>} </a:t>
            </a:r>
            <a:r>
              <a:rPr lang="en-US" altLang="zh-CN" sz="2400" dirty="0" err="1" smtClean="0">
                <a:latin typeface="+mn-ea"/>
              </a:rPr>
              <a:t>DSNode</a:t>
            </a:r>
            <a:r>
              <a:rPr lang="en-US" altLang="zh-CN" sz="2400" dirty="0" smtClean="0">
                <a:latin typeface="+mn-ea"/>
              </a:rPr>
              <a:t>;</a:t>
            </a:r>
          </a:p>
          <a:p>
            <a:r>
              <a:rPr lang="en-US" altLang="zh-CN" sz="2400" dirty="0" err="1" smtClean="0">
                <a:latin typeface="+mn-ea"/>
              </a:rPr>
              <a:t>typedef</a:t>
            </a:r>
            <a:r>
              <a:rPr lang="en-US" altLang="zh-CN" sz="2400" dirty="0" smtClean="0">
                <a:latin typeface="+mn-ea"/>
              </a:rPr>
              <a:t> </a:t>
            </a:r>
            <a:r>
              <a:rPr lang="en-US" altLang="zh-CN" sz="2400" dirty="0" err="1" smtClean="0">
                <a:latin typeface="+mn-ea"/>
              </a:rPr>
              <a:t>struct</a:t>
            </a:r>
            <a:r>
              <a:rPr lang="en-US" altLang="zh-CN" sz="2400" dirty="0" smtClean="0">
                <a:latin typeface="+mn-ea"/>
              </a:rPr>
              <a:t> </a:t>
            </a:r>
            <a:r>
              <a:rPr lang="en-US" altLang="zh-CN" sz="2400" dirty="0" err="1" smtClean="0">
                <a:latin typeface="+mn-ea"/>
              </a:rPr>
              <a:t>CSNode</a:t>
            </a:r>
            <a:r>
              <a:rPr lang="en-US" altLang="zh-CN" sz="2400" dirty="0" smtClean="0">
                <a:latin typeface="+mn-ea"/>
              </a:rPr>
              <a:t>{</a:t>
            </a:r>
          </a:p>
          <a:p>
            <a:r>
              <a:rPr lang="en-US" altLang="zh-CN" sz="2400" dirty="0" smtClean="0">
                <a:latin typeface="+mn-ea"/>
              </a:rPr>
              <a:t>	char data;</a:t>
            </a:r>
          </a:p>
          <a:p>
            <a:r>
              <a:rPr lang="en-US" altLang="zh-CN" sz="2400" dirty="0" smtClean="0">
                <a:latin typeface="+mn-ea"/>
              </a:rPr>
              <a:t>	</a:t>
            </a:r>
            <a:r>
              <a:rPr lang="en-US" altLang="zh-CN" sz="2400" dirty="0" err="1" smtClean="0">
                <a:latin typeface="+mn-ea"/>
              </a:rPr>
              <a:t>struct</a:t>
            </a:r>
            <a:r>
              <a:rPr lang="en-US" altLang="zh-CN" sz="2400" dirty="0" smtClean="0">
                <a:latin typeface="+mn-ea"/>
              </a:rPr>
              <a:t> </a:t>
            </a:r>
            <a:r>
              <a:rPr lang="en-US" altLang="zh-CN" sz="2400" dirty="0" err="1" smtClean="0">
                <a:latin typeface="+mn-ea"/>
              </a:rPr>
              <a:t>CSNode</a:t>
            </a:r>
            <a:r>
              <a:rPr lang="en-US" altLang="zh-CN" sz="2400" dirty="0" smtClean="0">
                <a:latin typeface="+mn-ea"/>
              </a:rPr>
              <a:t> *next;</a:t>
            </a:r>
          </a:p>
          <a:p>
            <a:r>
              <a:rPr lang="en-US" altLang="zh-CN" sz="2400" dirty="0" smtClean="0">
                <a:latin typeface="+mn-ea"/>
              </a:rPr>
              <a:t>} </a:t>
            </a:r>
            <a:r>
              <a:rPr lang="en-US" altLang="zh-CN" sz="2400" dirty="0" err="1" smtClean="0">
                <a:latin typeface="+mn-ea"/>
              </a:rPr>
              <a:t>CSNode</a:t>
            </a:r>
            <a:r>
              <a:rPr lang="en-US" altLang="zh-CN" sz="2400" dirty="0" smtClean="0">
                <a:latin typeface="+mn-ea"/>
              </a:rPr>
              <a:t>;</a:t>
            </a:r>
            <a:endParaRPr lang="zh-CN" altLang="en-US" sz="2400" dirty="0" smtClean="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栈函数的实现（</a:t>
            </a:r>
            <a:r>
              <a:rPr lang="en-US" altLang="zh-CN" sz="2800" dirty="0" smtClean="0"/>
              <a:t>1</a:t>
            </a:r>
            <a:r>
              <a:rPr lang="zh-CN" altLang="en-US" sz="2800" dirty="0" smtClean="0"/>
              <a:t>）</a:t>
            </a:r>
            <a:endParaRPr lang="zh-CN" altLang="en-US" sz="2800" dirty="0"/>
          </a:p>
        </p:txBody>
      </p:sp>
      <p:sp>
        <p:nvSpPr>
          <p:cNvPr id="3" name="TextBox 2"/>
          <p:cNvSpPr txBox="1"/>
          <p:nvPr/>
        </p:nvSpPr>
        <p:spPr>
          <a:xfrm>
            <a:off x="539552" y="908720"/>
            <a:ext cx="8208912" cy="5262979"/>
          </a:xfrm>
          <a:prstGeom prst="rect">
            <a:avLst/>
          </a:prstGeom>
          <a:noFill/>
          <a:ln>
            <a:solidFill>
              <a:schemeClr val="accent1"/>
            </a:solidFill>
          </a:ln>
        </p:spPr>
        <p:txBody>
          <a:bodyPr wrap="square" rtlCol="0">
            <a:spAutoFit/>
          </a:bodyPr>
          <a:lstStyle/>
          <a:p>
            <a:r>
              <a:rPr lang="en-US" altLang="zh-CN" sz="2400" dirty="0" smtClean="0">
                <a:latin typeface="+mn-ea"/>
              </a:rPr>
              <a:t>void </a:t>
            </a:r>
            <a:r>
              <a:rPr lang="en-US" altLang="zh-CN" sz="2400" dirty="0" err="1" smtClean="0">
                <a:latin typeface="+mn-ea"/>
              </a:rPr>
              <a:t>initStack</a:t>
            </a:r>
            <a:r>
              <a:rPr lang="en-US" altLang="zh-CN" sz="2400" dirty="0" smtClean="0">
                <a:latin typeface="+mn-ea"/>
              </a:rPr>
              <a:t>(</a:t>
            </a:r>
            <a:r>
              <a:rPr lang="en-US" altLang="zh-CN" sz="2400" dirty="0" err="1" smtClean="0">
                <a:latin typeface="+mn-ea"/>
              </a:rPr>
              <a:t>DSNode</a:t>
            </a:r>
            <a:r>
              <a:rPr lang="en-US" altLang="zh-CN" sz="2400" dirty="0" smtClean="0">
                <a:latin typeface="+mn-ea"/>
              </a:rPr>
              <a:t> * &amp;s){</a:t>
            </a:r>
          </a:p>
          <a:p>
            <a:r>
              <a:rPr lang="en-US" altLang="zh-CN" sz="2400" dirty="0" smtClean="0">
                <a:latin typeface="+mn-ea"/>
              </a:rPr>
              <a:t>	s=(</a:t>
            </a:r>
            <a:r>
              <a:rPr lang="en-US" altLang="zh-CN" sz="2400" dirty="0" err="1" smtClean="0">
                <a:latin typeface="+mn-ea"/>
              </a:rPr>
              <a:t>DSNode</a:t>
            </a:r>
            <a:r>
              <a:rPr lang="en-US" altLang="zh-CN" sz="2400" dirty="0" smtClean="0">
                <a:latin typeface="+mn-ea"/>
              </a:rPr>
              <a:t> *)</a:t>
            </a:r>
            <a:r>
              <a:rPr lang="en-US" altLang="zh-CN" sz="2400" dirty="0" err="1" smtClean="0">
                <a:latin typeface="+mn-ea"/>
              </a:rPr>
              <a:t>malloc</a:t>
            </a:r>
            <a:r>
              <a:rPr lang="en-US" altLang="zh-CN" sz="2400" dirty="0" smtClean="0">
                <a:latin typeface="+mn-ea"/>
              </a:rPr>
              <a:t>(</a:t>
            </a:r>
            <a:r>
              <a:rPr lang="en-US" altLang="zh-CN" sz="2400" dirty="0" err="1" smtClean="0">
                <a:latin typeface="+mn-ea"/>
              </a:rPr>
              <a:t>sizeof</a:t>
            </a:r>
            <a:r>
              <a:rPr lang="en-US" altLang="zh-CN" sz="2400" dirty="0" smtClean="0">
                <a:latin typeface="+mn-ea"/>
              </a:rPr>
              <a:t>(</a:t>
            </a:r>
            <a:r>
              <a:rPr lang="en-US" altLang="zh-CN" sz="2400" dirty="0" err="1" smtClean="0">
                <a:latin typeface="+mn-ea"/>
              </a:rPr>
              <a:t>DSNode</a:t>
            </a:r>
            <a:r>
              <a:rPr lang="en-US" altLang="zh-CN" sz="2400" dirty="0" smtClean="0">
                <a:latin typeface="+mn-ea"/>
              </a:rPr>
              <a:t>));</a:t>
            </a:r>
          </a:p>
          <a:p>
            <a:r>
              <a:rPr lang="en-US" altLang="zh-CN" sz="2400" dirty="0" smtClean="0">
                <a:latin typeface="+mn-ea"/>
              </a:rPr>
              <a:t>	s-&gt;next=NULL;</a:t>
            </a:r>
          </a:p>
          <a:p>
            <a:r>
              <a:rPr lang="en-US" altLang="zh-CN" sz="2400" dirty="0" smtClean="0">
                <a:latin typeface="+mn-ea"/>
              </a:rPr>
              <a:t>}</a:t>
            </a:r>
          </a:p>
          <a:p>
            <a:r>
              <a:rPr lang="en-US" altLang="zh-CN" sz="2400" dirty="0" smtClean="0">
                <a:latin typeface="+mn-ea"/>
              </a:rPr>
              <a:t>void </a:t>
            </a:r>
            <a:r>
              <a:rPr lang="en-US" altLang="zh-CN" sz="2400" dirty="0" err="1" smtClean="0">
                <a:latin typeface="+mn-ea"/>
              </a:rPr>
              <a:t>initStack</a:t>
            </a:r>
            <a:r>
              <a:rPr lang="en-US" altLang="zh-CN" sz="2400" dirty="0" smtClean="0">
                <a:latin typeface="+mn-ea"/>
              </a:rPr>
              <a:t>(</a:t>
            </a:r>
            <a:r>
              <a:rPr lang="en-US" altLang="zh-CN" sz="2400" dirty="0" err="1" smtClean="0">
                <a:latin typeface="+mn-ea"/>
              </a:rPr>
              <a:t>CSNode</a:t>
            </a:r>
            <a:r>
              <a:rPr lang="en-US" altLang="zh-CN" sz="2400" dirty="0" smtClean="0">
                <a:latin typeface="+mn-ea"/>
              </a:rPr>
              <a:t> * &amp;s){</a:t>
            </a:r>
          </a:p>
          <a:p>
            <a:r>
              <a:rPr lang="en-US" altLang="zh-CN" sz="2400" dirty="0" smtClean="0">
                <a:latin typeface="+mn-ea"/>
              </a:rPr>
              <a:t>	s=(</a:t>
            </a:r>
            <a:r>
              <a:rPr lang="en-US" altLang="zh-CN" sz="2400" dirty="0" err="1" smtClean="0">
                <a:latin typeface="+mn-ea"/>
              </a:rPr>
              <a:t>CSNode</a:t>
            </a:r>
            <a:r>
              <a:rPr lang="en-US" altLang="zh-CN" sz="2400" dirty="0" smtClean="0">
                <a:latin typeface="+mn-ea"/>
              </a:rPr>
              <a:t> *)</a:t>
            </a:r>
            <a:r>
              <a:rPr lang="en-US" altLang="zh-CN" sz="2400" dirty="0" err="1" smtClean="0">
                <a:latin typeface="+mn-ea"/>
              </a:rPr>
              <a:t>malloc</a:t>
            </a:r>
            <a:r>
              <a:rPr lang="en-US" altLang="zh-CN" sz="2400" dirty="0" smtClean="0">
                <a:latin typeface="+mn-ea"/>
              </a:rPr>
              <a:t>(</a:t>
            </a:r>
            <a:r>
              <a:rPr lang="en-US" altLang="zh-CN" sz="2400" dirty="0" err="1" smtClean="0">
                <a:latin typeface="+mn-ea"/>
              </a:rPr>
              <a:t>sizeof</a:t>
            </a:r>
            <a:r>
              <a:rPr lang="en-US" altLang="zh-CN" sz="2400" dirty="0" smtClean="0">
                <a:latin typeface="+mn-ea"/>
              </a:rPr>
              <a:t>(</a:t>
            </a:r>
            <a:r>
              <a:rPr lang="en-US" altLang="zh-CN" sz="2400" dirty="0" err="1" smtClean="0">
                <a:latin typeface="+mn-ea"/>
              </a:rPr>
              <a:t>CSNode</a:t>
            </a:r>
            <a:r>
              <a:rPr lang="en-US" altLang="zh-CN" sz="2400" dirty="0" smtClean="0">
                <a:latin typeface="+mn-ea"/>
              </a:rPr>
              <a:t>));</a:t>
            </a:r>
          </a:p>
          <a:p>
            <a:r>
              <a:rPr lang="en-US" altLang="zh-CN" sz="2400" dirty="0" smtClean="0">
                <a:latin typeface="+mn-ea"/>
              </a:rPr>
              <a:t>	s-&gt;next=NULL;</a:t>
            </a:r>
          </a:p>
          <a:p>
            <a:r>
              <a:rPr lang="en-US" altLang="zh-CN" sz="2400" dirty="0" smtClean="0">
                <a:latin typeface="+mn-ea"/>
              </a:rPr>
              <a:t>}</a:t>
            </a:r>
          </a:p>
          <a:p>
            <a:r>
              <a:rPr lang="en-US" altLang="zh-CN" sz="2400" dirty="0" err="1" smtClean="0">
                <a:latin typeface="+mn-ea"/>
              </a:rPr>
              <a:t>int</a:t>
            </a:r>
            <a:r>
              <a:rPr lang="en-US" altLang="zh-CN" sz="2400" dirty="0" smtClean="0">
                <a:latin typeface="+mn-ea"/>
              </a:rPr>
              <a:t> </a:t>
            </a:r>
            <a:r>
              <a:rPr lang="en-US" altLang="zh-CN" sz="2400" dirty="0" err="1" smtClean="0">
                <a:latin typeface="+mn-ea"/>
              </a:rPr>
              <a:t>StackEmpty</a:t>
            </a:r>
            <a:r>
              <a:rPr lang="en-US" altLang="zh-CN" sz="2400" dirty="0" smtClean="0">
                <a:latin typeface="+mn-ea"/>
              </a:rPr>
              <a:t>(</a:t>
            </a:r>
            <a:r>
              <a:rPr lang="en-US" altLang="zh-CN" sz="2400" dirty="0" err="1" smtClean="0">
                <a:latin typeface="+mn-ea"/>
              </a:rPr>
              <a:t>DSNode</a:t>
            </a:r>
            <a:r>
              <a:rPr lang="en-US" altLang="zh-CN" sz="2400" dirty="0" smtClean="0">
                <a:latin typeface="+mn-ea"/>
              </a:rPr>
              <a:t> *s){</a:t>
            </a:r>
          </a:p>
          <a:p>
            <a:r>
              <a:rPr lang="en-US" altLang="zh-CN" sz="2400" dirty="0" smtClean="0">
                <a:latin typeface="+mn-ea"/>
              </a:rPr>
              <a:t>	return s-&gt;next==NULL;</a:t>
            </a:r>
          </a:p>
          <a:p>
            <a:r>
              <a:rPr lang="en-US" altLang="zh-CN" sz="2400" dirty="0" smtClean="0">
                <a:latin typeface="+mn-ea"/>
              </a:rPr>
              <a:t>}</a:t>
            </a:r>
          </a:p>
          <a:p>
            <a:r>
              <a:rPr lang="en-US" altLang="zh-CN" sz="2400" dirty="0" err="1" smtClean="0">
                <a:latin typeface="+mn-ea"/>
              </a:rPr>
              <a:t>int</a:t>
            </a:r>
            <a:r>
              <a:rPr lang="en-US" altLang="zh-CN" sz="2400" dirty="0" smtClean="0">
                <a:latin typeface="+mn-ea"/>
              </a:rPr>
              <a:t> </a:t>
            </a:r>
            <a:r>
              <a:rPr lang="en-US" altLang="zh-CN" sz="2400" dirty="0" err="1" smtClean="0">
                <a:latin typeface="+mn-ea"/>
              </a:rPr>
              <a:t>StackEmpty</a:t>
            </a:r>
            <a:r>
              <a:rPr lang="en-US" altLang="zh-CN" sz="2400" dirty="0" smtClean="0">
                <a:latin typeface="+mn-ea"/>
              </a:rPr>
              <a:t>(</a:t>
            </a:r>
            <a:r>
              <a:rPr lang="en-US" altLang="zh-CN" sz="2400" dirty="0" err="1" smtClean="0">
                <a:latin typeface="+mn-ea"/>
              </a:rPr>
              <a:t>CSNode</a:t>
            </a:r>
            <a:r>
              <a:rPr lang="en-US" altLang="zh-CN" sz="2400" dirty="0" smtClean="0">
                <a:latin typeface="+mn-ea"/>
              </a:rPr>
              <a:t> *s){</a:t>
            </a:r>
          </a:p>
          <a:p>
            <a:r>
              <a:rPr lang="en-US" altLang="zh-CN" sz="2400" dirty="0" smtClean="0">
                <a:latin typeface="+mn-ea"/>
              </a:rPr>
              <a:t>	return s-&gt;next==NULL;</a:t>
            </a:r>
          </a:p>
          <a:p>
            <a:r>
              <a:rPr lang="en-US" altLang="zh-CN" sz="2400" dirty="0" smtClean="0">
                <a:latin typeface="+mn-ea"/>
              </a:rPr>
              <a:t>}</a:t>
            </a:r>
            <a:endParaRPr lang="zh-CN" altLang="en-US" sz="2400" dirty="0" smtClean="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栈函数的实现（</a:t>
            </a:r>
            <a:r>
              <a:rPr lang="en-US" altLang="zh-CN" sz="2800" dirty="0" smtClean="0"/>
              <a:t>2</a:t>
            </a:r>
            <a:r>
              <a:rPr lang="zh-CN" altLang="en-US" sz="2800" dirty="0" smtClean="0"/>
              <a:t>）</a:t>
            </a:r>
            <a:endParaRPr lang="zh-CN" altLang="en-US" sz="2800" dirty="0"/>
          </a:p>
        </p:txBody>
      </p:sp>
      <p:sp>
        <p:nvSpPr>
          <p:cNvPr id="3" name="TextBox 2"/>
          <p:cNvSpPr txBox="1"/>
          <p:nvPr/>
        </p:nvSpPr>
        <p:spPr>
          <a:xfrm>
            <a:off x="467544" y="1052736"/>
            <a:ext cx="8280920" cy="5262979"/>
          </a:xfrm>
          <a:prstGeom prst="rect">
            <a:avLst/>
          </a:prstGeom>
          <a:noFill/>
          <a:ln>
            <a:solidFill>
              <a:schemeClr val="accent1"/>
            </a:solidFill>
          </a:ln>
        </p:spPr>
        <p:txBody>
          <a:bodyPr wrap="square" rtlCol="0">
            <a:spAutoFit/>
          </a:bodyPr>
          <a:lstStyle/>
          <a:p>
            <a:r>
              <a:rPr lang="en-US" altLang="zh-CN" sz="2400" dirty="0" smtClean="0">
                <a:latin typeface="+mn-ea"/>
              </a:rPr>
              <a:t>void push(</a:t>
            </a:r>
            <a:r>
              <a:rPr lang="en-US" altLang="zh-CN" sz="2400" dirty="0" err="1" smtClean="0">
                <a:latin typeface="+mn-ea"/>
              </a:rPr>
              <a:t>DSNode</a:t>
            </a:r>
            <a:r>
              <a:rPr lang="en-US" altLang="zh-CN" sz="2400" dirty="0" smtClean="0">
                <a:latin typeface="+mn-ea"/>
              </a:rPr>
              <a:t> *</a:t>
            </a:r>
            <a:r>
              <a:rPr lang="en-US" altLang="zh-CN" sz="2400" dirty="0" err="1" smtClean="0">
                <a:latin typeface="+mn-ea"/>
              </a:rPr>
              <a:t>s,double</a:t>
            </a:r>
            <a:r>
              <a:rPr lang="en-US" altLang="zh-CN" sz="2400" dirty="0" smtClean="0">
                <a:latin typeface="+mn-ea"/>
              </a:rPr>
              <a:t> x){</a:t>
            </a:r>
          </a:p>
          <a:p>
            <a:r>
              <a:rPr lang="en-US" altLang="zh-CN" sz="2400" dirty="0" smtClean="0">
                <a:latin typeface="+mn-ea"/>
              </a:rPr>
              <a:t>	</a:t>
            </a:r>
            <a:r>
              <a:rPr lang="en-US" altLang="zh-CN" sz="2400" dirty="0" err="1" smtClean="0">
                <a:latin typeface="+mn-ea"/>
              </a:rPr>
              <a:t>DSNode</a:t>
            </a:r>
            <a:r>
              <a:rPr lang="en-US" altLang="zh-CN" sz="2400" dirty="0" smtClean="0">
                <a:latin typeface="+mn-ea"/>
              </a:rPr>
              <a:t> *q;</a:t>
            </a:r>
          </a:p>
          <a:p>
            <a:r>
              <a:rPr lang="en-US" altLang="zh-CN" sz="2400" dirty="0" smtClean="0">
                <a:latin typeface="+mn-ea"/>
              </a:rPr>
              <a:t>	q=(</a:t>
            </a:r>
            <a:r>
              <a:rPr lang="en-US" altLang="zh-CN" sz="2400" dirty="0" err="1" smtClean="0">
                <a:latin typeface="+mn-ea"/>
              </a:rPr>
              <a:t>DSNode</a:t>
            </a:r>
            <a:r>
              <a:rPr lang="en-US" altLang="zh-CN" sz="2400" dirty="0" smtClean="0">
                <a:latin typeface="+mn-ea"/>
              </a:rPr>
              <a:t> *)</a:t>
            </a:r>
            <a:r>
              <a:rPr lang="en-US" altLang="zh-CN" sz="2400" dirty="0" err="1" smtClean="0">
                <a:latin typeface="+mn-ea"/>
              </a:rPr>
              <a:t>malloc</a:t>
            </a:r>
            <a:r>
              <a:rPr lang="en-US" altLang="zh-CN" sz="2400" dirty="0" smtClean="0">
                <a:latin typeface="+mn-ea"/>
              </a:rPr>
              <a:t>(</a:t>
            </a:r>
            <a:r>
              <a:rPr lang="en-US" altLang="zh-CN" sz="2400" dirty="0" err="1" smtClean="0">
                <a:latin typeface="+mn-ea"/>
              </a:rPr>
              <a:t>sizeof</a:t>
            </a:r>
            <a:r>
              <a:rPr lang="en-US" altLang="zh-CN" sz="2400" dirty="0" smtClean="0">
                <a:latin typeface="+mn-ea"/>
              </a:rPr>
              <a:t>(</a:t>
            </a:r>
            <a:r>
              <a:rPr lang="en-US" altLang="zh-CN" sz="2400" dirty="0" err="1" smtClean="0">
                <a:latin typeface="+mn-ea"/>
              </a:rPr>
              <a:t>DSNode</a:t>
            </a:r>
            <a:r>
              <a:rPr lang="en-US" altLang="zh-CN" sz="2400" dirty="0" smtClean="0">
                <a:latin typeface="+mn-ea"/>
              </a:rPr>
              <a:t>));</a:t>
            </a:r>
          </a:p>
          <a:p>
            <a:r>
              <a:rPr lang="en-US" altLang="zh-CN" sz="2400" dirty="0" smtClean="0">
                <a:latin typeface="+mn-ea"/>
              </a:rPr>
              <a:t>	q-&gt;data=x;</a:t>
            </a:r>
          </a:p>
          <a:p>
            <a:r>
              <a:rPr lang="en-US" altLang="zh-CN" sz="2400" dirty="0" smtClean="0">
                <a:latin typeface="+mn-ea"/>
              </a:rPr>
              <a:t>	q-&gt;next=s-&gt;next;</a:t>
            </a:r>
          </a:p>
          <a:p>
            <a:r>
              <a:rPr lang="en-US" altLang="zh-CN" sz="2400" dirty="0" smtClean="0">
                <a:latin typeface="+mn-ea"/>
              </a:rPr>
              <a:t>	s-&gt;next=q;</a:t>
            </a:r>
          </a:p>
          <a:p>
            <a:r>
              <a:rPr lang="en-US" altLang="zh-CN" sz="2400" dirty="0" smtClean="0">
                <a:latin typeface="+mn-ea"/>
              </a:rPr>
              <a:t>}</a:t>
            </a:r>
          </a:p>
          <a:p>
            <a:r>
              <a:rPr lang="en-US" altLang="zh-CN" sz="2400" dirty="0" smtClean="0">
                <a:latin typeface="+mn-ea"/>
              </a:rPr>
              <a:t>void </a:t>
            </a:r>
            <a:r>
              <a:rPr lang="en-US" altLang="zh-CN" sz="2400" dirty="0" smtClean="0">
                <a:latin typeface="+mn-ea"/>
              </a:rPr>
              <a:t>push(</a:t>
            </a:r>
            <a:r>
              <a:rPr lang="en-US" altLang="zh-CN" sz="2400" dirty="0" err="1" smtClean="0">
                <a:latin typeface="+mn-ea"/>
              </a:rPr>
              <a:t>CSNode</a:t>
            </a:r>
            <a:r>
              <a:rPr lang="en-US" altLang="zh-CN" sz="2400" dirty="0" smtClean="0">
                <a:latin typeface="+mn-ea"/>
              </a:rPr>
              <a:t> *</a:t>
            </a:r>
            <a:r>
              <a:rPr lang="en-US" altLang="zh-CN" sz="2400" dirty="0" err="1" smtClean="0">
                <a:latin typeface="+mn-ea"/>
              </a:rPr>
              <a:t>s,char</a:t>
            </a:r>
            <a:r>
              <a:rPr lang="en-US" altLang="zh-CN" sz="2400" dirty="0" smtClean="0">
                <a:latin typeface="+mn-ea"/>
              </a:rPr>
              <a:t> </a:t>
            </a:r>
            <a:r>
              <a:rPr lang="en-US" altLang="zh-CN" sz="2400" dirty="0" err="1" smtClean="0">
                <a:latin typeface="+mn-ea"/>
              </a:rPr>
              <a:t>ch</a:t>
            </a:r>
            <a:r>
              <a:rPr lang="en-US" altLang="zh-CN" sz="2400" dirty="0" smtClean="0">
                <a:latin typeface="+mn-ea"/>
              </a:rPr>
              <a:t>){</a:t>
            </a:r>
          </a:p>
          <a:p>
            <a:r>
              <a:rPr lang="en-US" altLang="zh-CN" sz="2400" dirty="0" smtClean="0">
                <a:latin typeface="+mn-ea"/>
              </a:rPr>
              <a:t>	</a:t>
            </a:r>
            <a:r>
              <a:rPr lang="en-US" altLang="zh-CN" sz="2400" dirty="0" err="1" smtClean="0">
                <a:latin typeface="+mn-ea"/>
              </a:rPr>
              <a:t>CSNode</a:t>
            </a:r>
            <a:r>
              <a:rPr lang="en-US" altLang="zh-CN" sz="2400" dirty="0" smtClean="0">
                <a:latin typeface="+mn-ea"/>
              </a:rPr>
              <a:t> *q;</a:t>
            </a:r>
          </a:p>
          <a:p>
            <a:r>
              <a:rPr lang="en-US" altLang="zh-CN" sz="2400" dirty="0" smtClean="0">
                <a:latin typeface="+mn-ea"/>
              </a:rPr>
              <a:t>	q=(</a:t>
            </a:r>
            <a:r>
              <a:rPr lang="en-US" altLang="zh-CN" sz="2400" dirty="0" err="1" smtClean="0">
                <a:latin typeface="+mn-ea"/>
              </a:rPr>
              <a:t>CSNode</a:t>
            </a:r>
            <a:r>
              <a:rPr lang="en-US" altLang="zh-CN" sz="2400" dirty="0" smtClean="0">
                <a:latin typeface="+mn-ea"/>
              </a:rPr>
              <a:t> *)</a:t>
            </a:r>
            <a:r>
              <a:rPr lang="en-US" altLang="zh-CN" sz="2400" dirty="0" err="1" smtClean="0">
                <a:latin typeface="+mn-ea"/>
              </a:rPr>
              <a:t>malloc</a:t>
            </a:r>
            <a:r>
              <a:rPr lang="en-US" altLang="zh-CN" sz="2400" dirty="0" smtClean="0">
                <a:latin typeface="+mn-ea"/>
              </a:rPr>
              <a:t>(</a:t>
            </a:r>
            <a:r>
              <a:rPr lang="en-US" altLang="zh-CN" sz="2400" dirty="0" err="1" smtClean="0">
                <a:latin typeface="+mn-ea"/>
              </a:rPr>
              <a:t>sizeof</a:t>
            </a:r>
            <a:r>
              <a:rPr lang="en-US" altLang="zh-CN" sz="2400" dirty="0" smtClean="0">
                <a:latin typeface="+mn-ea"/>
              </a:rPr>
              <a:t>(</a:t>
            </a:r>
            <a:r>
              <a:rPr lang="en-US" altLang="zh-CN" sz="2400" dirty="0" err="1" smtClean="0">
                <a:latin typeface="+mn-ea"/>
              </a:rPr>
              <a:t>CSNode</a:t>
            </a:r>
            <a:r>
              <a:rPr lang="en-US" altLang="zh-CN" sz="2400" dirty="0" smtClean="0">
                <a:latin typeface="+mn-ea"/>
              </a:rPr>
              <a:t>));</a:t>
            </a:r>
          </a:p>
          <a:p>
            <a:r>
              <a:rPr lang="en-US" altLang="zh-CN" sz="2400" dirty="0" smtClean="0">
                <a:latin typeface="+mn-ea"/>
              </a:rPr>
              <a:t>	q-&gt;data=</a:t>
            </a:r>
            <a:r>
              <a:rPr lang="en-US" altLang="zh-CN" sz="2400" dirty="0" err="1" smtClean="0">
                <a:latin typeface="+mn-ea"/>
              </a:rPr>
              <a:t>ch</a:t>
            </a:r>
            <a:r>
              <a:rPr lang="en-US" altLang="zh-CN" sz="2400" dirty="0" smtClean="0">
                <a:latin typeface="+mn-ea"/>
              </a:rPr>
              <a:t>;</a:t>
            </a:r>
          </a:p>
          <a:p>
            <a:r>
              <a:rPr lang="en-US" altLang="zh-CN" sz="2400" dirty="0" smtClean="0">
                <a:latin typeface="+mn-ea"/>
              </a:rPr>
              <a:t>	q-&gt;next=s-&gt;next;</a:t>
            </a:r>
          </a:p>
          <a:p>
            <a:r>
              <a:rPr lang="en-US" altLang="zh-CN" sz="2400" dirty="0" smtClean="0">
                <a:latin typeface="+mn-ea"/>
              </a:rPr>
              <a:t>	s-&gt;next=q;</a:t>
            </a:r>
          </a:p>
          <a:p>
            <a:r>
              <a:rPr lang="en-US" altLang="zh-CN" sz="2400" dirty="0" smtClean="0">
                <a:latin typeface="+mn-ea"/>
              </a:rPr>
              <a:t>}</a:t>
            </a:r>
            <a:endParaRPr lang="zh-CN" altLang="en-US" sz="2400" dirty="0" smtClean="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栈函数的实现（</a:t>
            </a:r>
            <a:r>
              <a:rPr lang="en-US" altLang="zh-CN" sz="2800" dirty="0" smtClean="0"/>
              <a:t>3</a:t>
            </a:r>
            <a:r>
              <a:rPr lang="zh-CN" altLang="en-US" sz="2800" dirty="0" smtClean="0"/>
              <a:t>）</a:t>
            </a:r>
            <a:endParaRPr lang="zh-CN" altLang="en-US" sz="2800" dirty="0"/>
          </a:p>
        </p:txBody>
      </p:sp>
      <p:sp>
        <p:nvSpPr>
          <p:cNvPr id="3" name="TextBox 2"/>
          <p:cNvSpPr txBox="1"/>
          <p:nvPr/>
        </p:nvSpPr>
        <p:spPr>
          <a:xfrm>
            <a:off x="467544" y="980728"/>
            <a:ext cx="8208912" cy="5262979"/>
          </a:xfrm>
          <a:prstGeom prst="rect">
            <a:avLst/>
          </a:prstGeom>
          <a:noFill/>
          <a:ln>
            <a:solidFill>
              <a:schemeClr val="accent1"/>
            </a:solidFill>
          </a:ln>
        </p:spPr>
        <p:txBody>
          <a:bodyPr wrap="square" rtlCol="0">
            <a:spAutoFit/>
          </a:bodyPr>
          <a:lstStyle/>
          <a:p>
            <a:r>
              <a:rPr lang="en-US" altLang="zh-CN" sz="2400" dirty="0" smtClean="0">
                <a:latin typeface="+mn-ea"/>
              </a:rPr>
              <a:t>double pop(</a:t>
            </a:r>
            <a:r>
              <a:rPr lang="en-US" altLang="zh-CN" sz="2400" dirty="0" err="1" smtClean="0">
                <a:latin typeface="+mn-ea"/>
              </a:rPr>
              <a:t>DSNode</a:t>
            </a:r>
            <a:r>
              <a:rPr lang="en-US" altLang="zh-CN" sz="2400" dirty="0" smtClean="0">
                <a:latin typeface="+mn-ea"/>
              </a:rPr>
              <a:t> *s){</a:t>
            </a:r>
          </a:p>
          <a:p>
            <a:r>
              <a:rPr lang="en-US" altLang="zh-CN" sz="2400" dirty="0" smtClean="0">
                <a:latin typeface="+mn-ea"/>
              </a:rPr>
              <a:t>	</a:t>
            </a:r>
            <a:r>
              <a:rPr lang="en-US" altLang="zh-CN" sz="2400" dirty="0" err="1" smtClean="0">
                <a:latin typeface="+mn-ea"/>
              </a:rPr>
              <a:t>DSNode</a:t>
            </a:r>
            <a:r>
              <a:rPr lang="en-US" altLang="zh-CN" sz="2400" dirty="0" smtClean="0">
                <a:latin typeface="+mn-ea"/>
              </a:rPr>
              <a:t> *q</a:t>
            </a:r>
            <a:r>
              <a:rPr lang="en-US" altLang="zh-CN" sz="2400" dirty="0" smtClean="0">
                <a:latin typeface="+mn-ea"/>
              </a:rPr>
              <a:t>;</a:t>
            </a:r>
            <a:r>
              <a:rPr lang="en-US" altLang="zh-CN" sz="2400" dirty="0" smtClean="0">
                <a:latin typeface="+mn-ea"/>
              </a:rPr>
              <a:t>	double x;</a:t>
            </a:r>
          </a:p>
          <a:p>
            <a:r>
              <a:rPr lang="en-US" altLang="zh-CN" sz="2400" dirty="0" smtClean="0">
                <a:latin typeface="+mn-ea"/>
              </a:rPr>
              <a:t>	q=s-&gt;next;</a:t>
            </a:r>
          </a:p>
          <a:p>
            <a:r>
              <a:rPr lang="en-US" altLang="zh-CN" sz="2400" dirty="0" smtClean="0">
                <a:latin typeface="+mn-ea"/>
              </a:rPr>
              <a:t>	s-&gt;next=q-&gt;next</a:t>
            </a:r>
            <a:r>
              <a:rPr lang="en-US" altLang="zh-CN" sz="2400" dirty="0" smtClean="0">
                <a:latin typeface="+mn-ea"/>
              </a:rPr>
              <a:t>;</a:t>
            </a:r>
            <a:endParaRPr lang="en-US" altLang="zh-CN" sz="2400" dirty="0" smtClean="0">
              <a:latin typeface="+mn-ea"/>
            </a:endParaRPr>
          </a:p>
          <a:p>
            <a:r>
              <a:rPr lang="en-US" altLang="zh-CN" sz="2400" dirty="0" smtClean="0">
                <a:latin typeface="+mn-ea"/>
              </a:rPr>
              <a:t>	x=q-&gt;data</a:t>
            </a:r>
            <a:r>
              <a:rPr lang="en-US" altLang="zh-CN" sz="2400" dirty="0" smtClean="0">
                <a:latin typeface="+mn-ea"/>
              </a:rPr>
              <a:t>;</a:t>
            </a:r>
            <a:r>
              <a:rPr lang="en-US" altLang="zh-CN" sz="2400" dirty="0" smtClean="0">
                <a:latin typeface="+mn-ea"/>
              </a:rPr>
              <a:t> free(q);</a:t>
            </a:r>
          </a:p>
          <a:p>
            <a:r>
              <a:rPr lang="en-US" altLang="zh-CN" sz="2400" dirty="0" smtClean="0">
                <a:latin typeface="+mn-ea"/>
              </a:rPr>
              <a:t>	return x;</a:t>
            </a:r>
          </a:p>
          <a:p>
            <a:r>
              <a:rPr lang="en-US" altLang="zh-CN" sz="2400" dirty="0" smtClean="0">
                <a:latin typeface="+mn-ea"/>
              </a:rPr>
              <a:t>}</a:t>
            </a:r>
          </a:p>
          <a:p>
            <a:r>
              <a:rPr lang="en-US" altLang="zh-CN" sz="2400" dirty="0" smtClean="0">
                <a:latin typeface="+mn-ea"/>
              </a:rPr>
              <a:t>char pop(</a:t>
            </a:r>
            <a:r>
              <a:rPr lang="en-US" altLang="zh-CN" sz="2400" dirty="0" err="1" smtClean="0">
                <a:latin typeface="+mn-ea"/>
              </a:rPr>
              <a:t>CSNode</a:t>
            </a:r>
            <a:r>
              <a:rPr lang="en-US" altLang="zh-CN" sz="2400" dirty="0" smtClean="0">
                <a:latin typeface="+mn-ea"/>
              </a:rPr>
              <a:t> *s){</a:t>
            </a:r>
          </a:p>
          <a:p>
            <a:r>
              <a:rPr lang="en-US" altLang="zh-CN" sz="2400" dirty="0" smtClean="0">
                <a:latin typeface="+mn-ea"/>
              </a:rPr>
              <a:t>	</a:t>
            </a:r>
            <a:r>
              <a:rPr lang="en-US" altLang="zh-CN" sz="2400" dirty="0" err="1" smtClean="0">
                <a:latin typeface="+mn-ea"/>
              </a:rPr>
              <a:t>CSNode</a:t>
            </a:r>
            <a:r>
              <a:rPr lang="en-US" altLang="zh-CN" sz="2400" dirty="0" smtClean="0">
                <a:latin typeface="+mn-ea"/>
              </a:rPr>
              <a:t> *q</a:t>
            </a:r>
            <a:r>
              <a:rPr lang="en-US" altLang="zh-CN" sz="2400" dirty="0" smtClean="0">
                <a:latin typeface="+mn-ea"/>
              </a:rPr>
              <a:t>;</a:t>
            </a:r>
            <a:r>
              <a:rPr lang="en-US" altLang="zh-CN" sz="2400" dirty="0" smtClean="0">
                <a:latin typeface="+mn-ea"/>
              </a:rPr>
              <a:t>	char </a:t>
            </a:r>
            <a:r>
              <a:rPr lang="en-US" altLang="zh-CN" sz="2400" dirty="0" err="1" smtClean="0">
                <a:latin typeface="+mn-ea"/>
              </a:rPr>
              <a:t>ch</a:t>
            </a:r>
            <a:r>
              <a:rPr lang="en-US" altLang="zh-CN" sz="2400" dirty="0" smtClean="0">
                <a:latin typeface="+mn-ea"/>
              </a:rPr>
              <a:t>;</a:t>
            </a:r>
          </a:p>
          <a:p>
            <a:r>
              <a:rPr lang="en-US" altLang="zh-CN" sz="2400" dirty="0" smtClean="0">
                <a:latin typeface="+mn-ea"/>
              </a:rPr>
              <a:t>	q=s-&gt;next;</a:t>
            </a:r>
          </a:p>
          <a:p>
            <a:r>
              <a:rPr lang="en-US" altLang="zh-CN" sz="2400" dirty="0" smtClean="0">
                <a:latin typeface="+mn-ea"/>
              </a:rPr>
              <a:t>	s-&gt;next=q-&gt;next</a:t>
            </a:r>
            <a:r>
              <a:rPr lang="en-US" altLang="zh-CN" sz="2400" dirty="0" smtClean="0">
                <a:latin typeface="+mn-ea"/>
              </a:rPr>
              <a:t>;</a:t>
            </a:r>
            <a:endParaRPr lang="en-US" altLang="zh-CN" sz="2400" dirty="0" smtClean="0">
              <a:latin typeface="+mn-ea"/>
            </a:endParaRPr>
          </a:p>
          <a:p>
            <a:r>
              <a:rPr lang="en-US" altLang="zh-CN" sz="2400" dirty="0" smtClean="0">
                <a:latin typeface="+mn-ea"/>
              </a:rPr>
              <a:t>	</a:t>
            </a:r>
            <a:r>
              <a:rPr lang="en-US" altLang="zh-CN" sz="2400" dirty="0" err="1" smtClean="0">
                <a:latin typeface="+mn-ea"/>
              </a:rPr>
              <a:t>ch</a:t>
            </a:r>
            <a:r>
              <a:rPr lang="en-US" altLang="zh-CN" sz="2400" dirty="0" smtClean="0">
                <a:latin typeface="+mn-ea"/>
              </a:rPr>
              <a:t>=q-&gt;data</a:t>
            </a:r>
            <a:r>
              <a:rPr lang="en-US" altLang="zh-CN" sz="2400" dirty="0" smtClean="0">
                <a:latin typeface="+mn-ea"/>
              </a:rPr>
              <a:t>;</a:t>
            </a:r>
            <a:r>
              <a:rPr lang="en-US" altLang="zh-CN" sz="2400" dirty="0" smtClean="0">
                <a:latin typeface="+mn-ea"/>
              </a:rPr>
              <a:t> free(q);</a:t>
            </a:r>
          </a:p>
          <a:p>
            <a:r>
              <a:rPr lang="en-US" altLang="zh-CN" sz="2400" dirty="0" smtClean="0">
                <a:latin typeface="+mn-ea"/>
              </a:rPr>
              <a:t>	return </a:t>
            </a:r>
            <a:r>
              <a:rPr lang="en-US" altLang="zh-CN" sz="2400" dirty="0" err="1" smtClean="0">
                <a:latin typeface="+mn-ea"/>
              </a:rPr>
              <a:t>ch</a:t>
            </a:r>
            <a:r>
              <a:rPr lang="en-US" altLang="zh-CN" sz="2400" dirty="0" smtClean="0">
                <a:latin typeface="+mn-ea"/>
              </a:rPr>
              <a:t>;</a:t>
            </a:r>
          </a:p>
          <a:p>
            <a:r>
              <a:rPr lang="en-US" altLang="zh-CN" sz="2400" dirty="0" smtClean="0">
                <a:latin typeface="+mn-ea"/>
              </a:rPr>
              <a:t>}</a:t>
            </a:r>
            <a:endParaRPr lang="zh-CN" altLang="en-US" sz="2400" dirty="0" smtClean="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229600" cy="634082"/>
          </a:xfrm>
        </p:spPr>
        <p:txBody>
          <a:bodyPr>
            <a:normAutofit/>
          </a:bodyPr>
          <a:lstStyle/>
          <a:p>
            <a:pPr algn="l"/>
            <a:r>
              <a:rPr lang="zh-CN" altLang="en-US" sz="2800" dirty="0" smtClean="0"/>
              <a:t>栈函数的实现（</a:t>
            </a:r>
            <a:r>
              <a:rPr lang="en-US" altLang="zh-CN" sz="2800" dirty="0" smtClean="0"/>
              <a:t>4</a:t>
            </a:r>
            <a:r>
              <a:rPr lang="zh-CN" altLang="en-US" sz="2800" dirty="0" smtClean="0"/>
              <a:t>）</a:t>
            </a:r>
            <a:endParaRPr lang="zh-CN" altLang="en-US" sz="2800" dirty="0"/>
          </a:p>
        </p:txBody>
      </p:sp>
      <p:sp>
        <p:nvSpPr>
          <p:cNvPr id="3" name="TextBox 2"/>
          <p:cNvSpPr txBox="1"/>
          <p:nvPr/>
        </p:nvSpPr>
        <p:spPr>
          <a:xfrm>
            <a:off x="467544" y="836712"/>
            <a:ext cx="8280920" cy="5262979"/>
          </a:xfrm>
          <a:prstGeom prst="rect">
            <a:avLst/>
          </a:prstGeom>
          <a:noFill/>
          <a:ln>
            <a:solidFill>
              <a:schemeClr val="accent1"/>
            </a:solidFill>
          </a:ln>
        </p:spPr>
        <p:txBody>
          <a:bodyPr wrap="square" rtlCol="0">
            <a:spAutoFit/>
          </a:bodyPr>
          <a:lstStyle/>
          <a:p>
            <a:r>
              <a:rPr lang="en-US" altLang="zh-CN" sz="2400" dirty="0" smtClean="0">
                <a:latin typeface="+mn-ea"/>
              </a:rPr>
              <a:t>double top(</a:t>
            </a:r>
            <a:r>
              <a:rPr lang="en-US" altLang="zh-CN" sz="2400" dirty="0" err="1" smtClean="0">
                <a:latin typeface="+mn-ea"/>
              </a:rPr>
              <a:t>DSNode</a:t>
            </a:r>
            <a:r>
              <a:rPr lang="en-US" altLang="zh-CN" sz="2400" dirty="0" smtClean="0">
                <a:latin typeface="+mn-ea"/>
              </a:rPr>
              <a:t> *s){</a:t>
            </a:r>
          </a:p>
          <a:p>
            <a:r>
              <a:rPr lang="en-US" altLang="zh-CN" sz="2400" dirty="0" smtClean="0">
                <a:latin typeface="+mn-ea"/>
              </a:rPr>
              <a:t>	</a:t>
            </a:r>
            <a:r>
              <a:rPr lang="en-US" altLang="zh-CN" sz="2400" dirty="0" err="1" smtClean="0">
                <a:latin typeface="+mn-ea"/>
              </a:rPr>
              <a:t>DSNode</a:t>
            </a:r>
            <a:r>
              <a:rPr lang="en-US" altLang="zh-CN" sz="2400" dirty="0" smtClean="0">
                <a:latin typeface="+mn-ea"/>
              </a:rPr>
              <a:t> *q;</a:t>
            </a:r>
          </a:p>
          <a:p>
            <a:r>
              <a:rPr lang="en-US" altLang="zh-CN" sz="2400" dirty="0" smtClean="0">
                <a:latin typeface="+mn-ea"/>
              </a:rPr>
              <a:t>	double x;</a:t>
            </a:r>
          </a:p>
          <a:p>
            <a:r>
              <a:rPr lang="en-US" altLang="zh-CN" sz="2400" dirty="0" smtClean="0">
                <a:latin typeface="+mn-ea"/>
              </a:rPr>
              <a:t>	q=s-&gt;next;</a:t>
            </a:r>
          </a:p>
          <a:p>
            <a:r>
              <a:rPr lang="en-US" altLang="zh-CN" sz="2400" dirty="0" smtClean="0">
                <a:latin typeface="+mn-ea"/>
              </a:rPr>
              <a:t>	x=q-&gt;data;</a:t>
            </a:r>
          </a:p>
          <a:p>
            <a:r>
              <a:rPr lang="en-US" altLang="zh-CN" sz="2400" dirty="0" smtClean="0">
                <a:latin typeface="+mn-ea"/>
              </a:rPr>
              <a:t>	return x;</a:t>
            </a:r>
          </a:p>
          <a:p>
            <a:r>
              <a:rPr lang="en-US" altLang="zh-CN" sz="2400" dirty="0" smtClean="0">
                <a:latin typeface="+mn-ea"/>
              </a:rPr>
              <a:t>}</a:t>
            </a:r>
          </a:p>
          <a:p>
            <a:r>
              <a:rPr lang="en-US" altLang="zh-CN" sz="2400" dirty="0" smtClean="0">
                <a:latin typeface="+mn-ea"/>
              </a:rPr>
              <a:t>char top(</a:t>
            </a:r>
            <a:r>
              <a:rPr lang="en-US" altLang="zh-CN" sz="2400" dirty="0" err="1" smtClean="0">
                <a:latin typeface="+mn-ea"/>
              </a:rPr>
              <a:t>CSNode</a:t>
            </a:r>
            <a:r>
              <a:rPr lang="en-US" altLang="zh-CN" sz="2400" dirty="0" smtClean="0">
                <a:latin typeface="+mn-ea"/>
              </a:rPr>
              <a:t> *s){</a:t>
            </a:r>
          </a:p>
          <a:p>
            <a:r>
              <a:rPr lang="en-US" altLang="zh-CN" sz="2400" dirty="0" smtClean="0">
                <a:latin typeface="+mn-ea"/>
              </a:rPr>
              <a:t>	</a:t>
            </a:r>
            <a:r>
              <a:rPr lang="en-US" altLang="zh-CN" sz="2400" dirty="0" err="1" smtClean="0">
                <a:latin typeface="+mn-ea"/>
              </a:rPr>
              <a:t>CSNode</a:t>
            </a:r>
            <a:r>
              <a:rPr lang="en-US" altLang="zh-CN" sz="2400" dirty="0" smtClean="0">
                <a:latin typeface="+mn-ea"/>
              </a:rPr>
              <a:t> *q;</a:t>
            </a:r>
          </a:p>
          <a:p>
            <a:r>
              <a:rPr lang="en-US" altLang="zh-CN" sz="2400" dirty="0" smtClean="0">
                <a:latin typeface="+mn-ea"/>
              </a:rPr>
              <a:t>	char </a:t>
            </a:r>
            <a:r>
              <a:rPr lang="en-US" altLang="zh-CN" sz="2400" dirty="0" err="1" smtClean="0">
                <a:latin typeface="+mn-ea"/>
              </a:rPr>
              <a:t>ch</a:t>
            </a:r>
            <a:r>
              <a:rPr lang="en-US" altLang="zh-CN" sz="2400" dirty="0" smtClean="0">
                <a:latin typeface="+mn-ea"/>
              </a:rPr>
              <a:t>;</a:t>
            </a:r>
          </a:p>
          <a:p>
            <a:r>
              <a:rPr lang="en-US" altLang="zh-CN" sz="2400" dirty="0" smtClean="0">
                <a:latin typeface="+mn-ea"/>
              </a:rPr>
              <a:t>	q=s-&gt;next;</a:t>
            </a:r>
          </a:p>
          <a:p>
            <a:r>
              <a:rPr lang="en-US" altLang="zh-CN" sz="2400" dirty="0" smtClean="0">
                <a:latin typeface="+mn-ea"/>
              </a:rPr>
              <a:t>	</a:t>
            </a:r>
            <a:r>
              <a:rPr lang="en-US" altLang="zh-CN" sz="2400" dirty="0" err="1" smtClean="0">
                <a:latin typeface="+mn-ea"/>
              </a:rPr>
              <a:t>ch</a:t>
            </a:r>
            <a:r>
              <a:rPr lang="en-US" altLang="zh-CN" sz="2400" dirty="0" smtClean="0">
                <a:latin typeface="+mn-ea"/>
              </a:rPr>
              <a:t>=q-&gt;data;</a:t>
            </a:r>
          </a:p>
          <a:p>
            <a:r>
              <a:rPr lang="en-US" altLang="zh-CN" sz="2400" dirty="0" smtClean="0">
                <a:latin typeface="+mn-ea"/>
              </a:rPr>
              <a:t>	return </a:t>
            </a:r>
            <a:r>
              <a:rPr lang="en-US" altLang="zh-CN" sz="2400" dirty="0" err="1" smtClean="0">
                <a:latin typeface="+mn-ea"/>
              </a:rPr>
              <a:t>ch</a:t>
            </a:r>
            <a:r>
              <a:rPr lang="en-US" altLang="zh-CN" sz="2400" dirty="0" smtClean="0">
                <a:latin typeface="+mn-ea"/>
              </a:rPr>
              <a:t>;</a:t>
            </a:r>
          </a:p>
          <a:p>
            <a:r>
              <a:rPr lang="en-US" altLang="zh-CN" sz="2400" dirty="0" smtClean="0">
                <a:latin typeface="+mn-ea"/>
              </a:rPr>
              <a:t>}</a:t>
            </a:r>
            <a:endParaRPr lang="zh-CN" altLang="en-US" sz="2400" dirty="0" smtClean="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操作符比较函数：</a:t>
            </a:r>
            <a:r>
              <a:rPr lang="zh-CN" altLang="en-US" sz="2800" dirty="0" smtClean="0"/>
              <a:t>规则</a:t>
            </a:r>
            <a:endParaRPr lang="zh-CN" altLang="en-US" sz="2800" dirty="0"/>
          </a:p>
        </p:txBody>
      </p:sp>
      <p:grpSp>
        <p:nvGrpSpPr>
          <p:cNvPr id="3" name="Group 3"/>
          <p:cNvGrpSpPr>
            <a:grpSpLocks/>
          </p:cNvGrpSpPr>
          <p:nvPr/>
        </p:nvGrpSpPr>
        <p:grpSpPr bwMode="auto">
          <a:xfrm>
            <a:off x="971600" y="1340768"/>
            <a:ext cx="6977013" cy="4443708"/>
            <a:chOff x="1008" y="1238"/>
            <a:chExt cx="4704" cy="2266"/>
          </a:xfrm>
        </p:grpSpPr>
        <p:sp>
          <p:nvSpPr>
            <p:cNvPr id="5" name="Line 5"/>
            <p:cNvSpPr>
              <a:spLocks noChangeShapeType="1"/>
            </p:cNvSpPr>
            <p:nvPr/>
          </p:nvSpPr>
          <p:spPr bwMode="auto">
            <a:xfrm>
              <a:off x="1008" y="3216"/>
              <a:ext cx="4418" cy="5"/>
            </a:xfrm>
            <a:prstGeom prst="line">
              <a:avLst/>
            </a:prstGeom>
            <a:noFill/>
            <a:ln w="28575" cap="rnd">
              <a:solidFill>
                <a:schemeClr val="bg2"/>
              </a:solidFill>
              <a:round/>
              <a:headEnd/>
              <a:tailEnd/>
            </a:ln>
          </p:spPr>
          <p:txBody>
            <a:bodyPr wrap="square">
              <a:spAutoFit/>
            </a:bodyPr>
            <a:lstStyle/>
            <a:p>
              <a:endParaRPr lang="zh-CN" altLang="en-US" b="1"/>
            </a:p>
          </p:txBody>
        </p:sp>
        <p:sp>
          <p:nvSpPr>
            <p:cNvPr id="6" name="Line 6"/>
            <p:cNvSpPr>
              <a:spLocks noChangeShapeType="1"/>
            </p:cNvSpPr>
            <p:nvPr/>
          </p:nvSpPr>
          <p:spPr bwMode="auto">
            <a:xfrm>
              <a:off x="1008" y="2928"/>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7" name="Line 7"/>
            <p:cNvSpPr>
              <a:spLocks noChangeShapeType="1"/>
            </p:cNvSpPr>
            <p:nvPr/>
          </p:nvSpPr>
          <p:spPr bwMode="auto">
            <a:xfrm>
              <a:off x="1008" y="2640"/>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8" name="Line 8"/>
            <p:cNvSpPr>
              <a:spLocks noChangeShapeType="1"/>
            </p:cNvSpPr>
            <p:nvPr/>
          </p:nvSpPr>
          <p:spPr bwMode="auto">
            <a:xfrm>
              <a:off x="1008" y="2352"/>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9" name="Line 9"/>
            <p:cNvSpPr>
              <a:spLocks noChangeShapeType="1"/>
            </p:cNvSpPr>
            <p:nvPr/>
          </p:nvSpPr>
          <p:spPr bwMode="auto">
            <a:xfrm>
              <a:off x="1008" y="2112"/>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10" name="Line 10"/>
            <p:cNvSpPr>
              <a:spLocks noChangeShapeType="1"/>
            </p:cNvSpPr>
            <p:nvPr/>
          </p:nvSpPr>
          <p:spPr bwMode="auto">
            <a:xfrm>
              <a:off x="1008" y="1824"/>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11" name="Line 11"/>
            <p:cNvSpPr>
              <a:spLocks noChangeShapeType="1"/>
            </p:cNvSpPr>
            <p:nvPr/>
          </p:nvSpPr>
          <p:spPr bwMode="auto">
            <a:xfrm>
              <a:off x="1008" y="1536"/>
              <a:ext cx="4416" cy="0"/>
            </a:xfrm>
            <a:prstGeom prst="line">
              <a:avLst/>
            </a:prstGeom>
            <a:noFill/>
            <a:ln w="12700" cap="rnd">
              <a:solidFill>
                <a:schemeClr val="bg2"/>
              </a:solidFill>
              <a:round/>
              <a:headEnd/>
              <a:tailEnd/>
            </a:ln>
          </p:spPr>
          <p:txBody>
            <a:bodyPr>
              <a:spAutoFit/>
            </a:bodyPr>
            <a:lstStyle/>
            <a:p>
              <a:endParaRPr lang="zh-CN" altLang="en-US" b="1"/>
            </a:p>
          </p:txBody>
        </p:sp>
        <p:sp>
          <p:nvSpPr>
            <p:cNvPr id="12" name="Line 12"/>
            <p:cNvSpPr>
              <a:spLocks noChangeShapeType="1"/>
            </p:cNvSpPr>
            <p:nvPr/>
          </p:nvSpPr>
          <p:spPr bwMode="auto">
            <a:xfrm>
              <a:off x="1680" y="1248"/>
              <a:ext cx="0" cy="2256"/>
            </a:xfrm>
            <a:prstGeom prst="line">
              <a:avLst/>
            </a:prstGeom>
            <a:noFill/>
            <a:ln w="12700" cap="rnd">
              <a:solidFill>
                <a:schemeClr val="bg2"/>
              </a:solidFill>
              <a:round/>
              <a:headEnd/>
              <a:tailEnd/>
            </a:ln>
          </p:spPr>
          <p:txBody>
            <a:bodyPr>
              <a:spAutoFit/>
            </a:bodyPr>
            <a:lstStyle/>
            <a:p>
              <a:endParaRPr lang="zh-CN" altLang="en-US" b="1"/>
            </a:p>
          </p:txBody>
        </p:sp>
        <p:sp>
          <p:nvSpPr>
            <p:cNvPr id="13" name="Line 13"/>
            <p:cNvSpPr>
              <a:spLocks noChangeShapeType="1"/>
            </p:cNvSpPr>
            <p:nvPr/>
          </p:nvSpPr>
          <p:spPr bwMode="auto">
            <a:xfrm>
              <a:off x="1008" y="1248"/>
              <a:ext cx="672" cy="288"/>
            </a:xfrm>
            <a:prstGeom prst="line">
              <a:avLst/>
            </a:prstGeom>
            <a:noFill/>
            <a:ln w="12700" cap="rnd">
              <a:solidFill>
                <a:schemeClr val="bg2"/>
              </a:solidFill>
              <a:round/>
              <a:headEnd/>
              <a:tailEnd/>
            </a:ln>
          </p:spPr>
          <p:txBody>
            <a:bodyPr>
              <a:spAutoFit/>
            </a:bodyPr>
            <a:lstStyle/>
            <a:p>
              <a:endParaRPr lang="zh-CN" altLang="en-US" b="1"/>
            </a:p>
          </p:txBody>
        </p:sp>
        <p:sp>
          <p:nvSpPr>
            <p:cNvPr id="14" name="Text Box 14"/>
            <p:cNvSpPr txBox="1">
              <a:spLocks noChangeArrowheads="1"/>
            </p:cNvSpPr>
            <p:nvPr/>
          </p:nvSpPr>
          <p:spPr bwMode="auto">
            <a:xfrm flipV="1">
              <a:off x="1200" y="1567"/>
              <a:ext cx="240" cy="204"/>
            </a:xfrm>
            <a:prstGeom prst="rect">
              <a:avLst/>
            </a:prstGeom>
            <a:noFill/>
            <a:ln w="12700" cap="rnd">
              <a:noFill/>
              <a:miter lim="800000"/>
              <a:headEnd/>
              <a:tailEnd/>
            </a:ln>
          </p:spPr>
          <p:txBody>
            <a:bodyPr>
              <a:spAutoFit/>
            </a:bodyPr>
            <a:lstStyle/>
            <a:p>
              <a:pPr eaLnBrk="0" hangingPunct="0"/>
              <a:r>
                <a:rPr lang="en-US" altLang="zh-CN" sz="2000" b="1">
                  <a:latin typeface="Arial" pitchFamily="34" charset="0"/>
                  <a:cs typeface="Arial" pitchFamily="34" charset="0"/>
                </a:rPr>
                <a:t>+</a:t>
              </a:r>
              <a:r>
                <a:rPr lang="en-US" altLang="zh-CN" sz="2000" b="1">
                  <a:latin typeface="宋体" pitchFamily="2" charset="-122"/>
                </a:rPr>
                <a:t> </a:t>
              </a:r>
            </a:p>
          </p:txBody>
        </p:sp>
        <p:sp>
          <p:nvSpPr>
            <p:cNvPr id="15" name="Text Box 15"/>
            <p:cNvSpPr txBox="1">
              <a:spLocks noChangeArrowheads="1"/>
            </p:cNvSpPr>
            <p:nvPr/>
          </p:nvSpPr>
          <p:spPr bwMode="auto">
            <a:xfrm>
              <a:off x="1392" y="1238"/>
              <a:ext cx="288" cy="204"/>
            </a:xfrm>
            <a:prstGeom prst="rect">
              <a:avLst/>
            </a:prstGeom>
            <a:noFill/>
            <a:ln w="12700" cap="rnd">
              <a:noFill/>
              <a:miter lim="800000"/>
              <a:headEnd/>
              <a:tailEnd/>
            </a:ln>
          </p:spPr>
          <p:txBody>
            <a:bodyPr>
              <a:spAutoFit/>
            </a:bodyPr>
            <a:lstStyle/>
            <a:p>
              <a:pPr eaLnBrk="0" hangingPunct="0"/>
              <a:r>
                <a:rPr lang="en-US" altLang="zh-CN" sz="2000" b="1">
                  <a:latin typeface="Arial" pitchFamily="34" charset="0"/>
                  <a:cs typeface="Arial" pitchFamily="34" charset="0"/>
                </a:rPr>
                <a:t>c</a:t>
              </a:r>
              <a:r>
                <a:rPr lang="en-US" altLang="zh-CN" sz="1000" b="1">
                  <a:latin typeface="Arial" pitchFamily="34" charset="0"/>
                  <a:cs typeface="Arial" pitchFamily="34" charset="0"/>
                </a:rPr>
                <a:t>2</a:t>
              </a:r>
              <a:r>
                <a:rPr lang="en-US" altLang="zh-CN" sz="2000" b="1">
                  <a:latin typeface="宋体" pitchFamily="2" charset="-122"/>
                </a:rPr>
                <a:t> </a:t>
              </a:r>
            </a:p>
          </p:txBody>
        </p:sp>
        <p:sp>
          <p:nvSpPr>
            <p:cNvPr id="16" name="Text Box 16"/>
            <p:cNvSpPr txBox="1">
              <a:spLocks noChangeArrowheads="1"/>
            </p:cNvSpPr>
            <p:nvPr/>
          </p:nvSpPr>
          <p:spPr bwMode="auto">
            <a:xfrm>
              <a:off x="1104" y="1334"/>
              <a:ext cx="288" cy="204"/>
            </a:xfrm>
            <a:prstGeom prst="rect">
              <a:avLst/>
            </a:prstGeom>
            <a:noFill/>
            <a:ln w="12700" cap="rnd">
              <a:noFill/>
              <a:miter lim="800000"/>
              <a:headEnd/>
              <a:tailEnd/>
            </a:ln>
          </p:spPr>
          <p:txBody>
            <a:bodyPr>
              <a:spAutoFit/>
            </a:bodyPr>
            <a:lstStyle/>
            <a:p>
              <a:pPr eaLnBrk="0" hangingPunct="0"/>
              <a:r>
                <a:rPr lang="en-US" altLang="zh-CN" sz="2000" b="1">
                  <a:latin typeface="Arial" pitchFamily="34" charset="0"/>
                  <a:cs typeface="Arial" pitchFamily="34" charset="0"/>
                </a:rPr>
                <a:t>c</a:t>
              </a:r>
              <a:r>
                <a:rPr lang="en-US" altLang="zh-CN" sz="1000" b="1">
                  <a:latin typeface="Arial" pitchFamily="34" charset="0"/>
                  <a:cs typeface="Arial" pitchFamily="34" charset="0"/>
                </a:rPr>
                <a:t>1</a:t>
              </a:r>
              <a:r>
                <a:rPr lang="en-US" altLang="zh-CN" sz="2000" b="1">
                  <a:latin typeface="宋体" pitchFamily="2" charset="-122"/>
                </a:rPr>
                <a:t> </a:t>
              </a:r>
            </a:p>
          </p:txBody>
        </p:sp>
        <p:sp>
          <p:nvSpPr>
            <p:cNvPr id="17" name="Text Box 17"/>
            <p:cNvSpPr txBox="1">
              <a:spLocks noChangeArrowheads="1"/>
            </p:cNvSpPr>
            <p:nvPr/>
          </p:nvSpPr>
          <p:spPr bwMode="auto">
            <a:xfrm>
              <a:off x="1248" y="1872"/>
              <a:ext cx="240"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18" name="Text Box 18"/>
            <p:cNvSpPr txBox="1">
              <a:spLocks noChangeArrowheads="1"/>
            </p:cNvSpPr>
            <p:nvPr/>
          </p:nvSpPr>
          <p:spPr bwMode="auto">
            <a:xfrm>
              <a:off x="1248" y="2112"/>
              <a:ext cx="240"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19" name="Text Box 19"/>
            <p:cNvSpPr txBox="1">
              <a:spLocks noChangeArrowheads="1"/>
            </p:cNvSpPr>
            <p:nvPr/>
          </p:nvSpPr>
          <p:spPr bwMode="auto">
            <a:xfrm>
              <a:off x="1248" y="2390"/>
              <a:ext cx="240"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20" name="Text Box 20"/>
            <p:cNvSpPr txBox="1">
              <a:spLocks noChangeArrowheads="1"/>
            </p:cNvSpPr>
            <p:nvPr/>
          </p:nvSpPr>
          <p:spPr bwMode="auto">
            <a:xfrm>
              <a:off x="1248" y="2688"/>
              <a:ext cx="240"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21" name="Text Box 21"/>
            <p:cNvSpPr txBox="1">
              <a:spLocks noChangeArrowheads="1"/>
            </p:cNvSpPr>
            <p:nvPr/>
          </p:nvSpPr>
          <p:spPr bwMode="auto">
            <a:xfrm>
              <a:off x="1248" y="2976"/>
              <a:ext cx="240"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22" name="Text Box 22"/>
            <p:cNvSpPr txBox="1">
              <a:spLocks noChangeArrowheads="1"/>
            </p:cNvSpPr>
            <p:nvPr/>
          </p:nvSpPr>
          <p:spPr bwMode="auto">
            <a:xfrm>
              <a:off x="1248" y="3266"/>
              <a:ext cx="288"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a:t>
              </a:r>
            </a:p>
          </p:txBody>
        </p:sp>
        <p:sp>
          <p:nvSpPr>
            <p:cNvPr id="23" name="Text Box 23"/>
            <p:cNvSpPr txBox="1">
              <a:spLocks noChangeArrowheads="1"/>
            </p:cNvSpPr>
            <p:nvPr/>
          </p:nvSpPr>
          <p:spPr bwMode="auto">
            <a:xfrm>
              <a:off x="1968" y="1286"/>
              <a:ext cx="3744"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     -     *     /     (     )     # </a:t>
              </a:r>
            </a:p>
          </p:txBody>
        </p:sp>
        <p:sp>
          <p:nvSpPr>
            <p:cNvPr id="24" name="Text Box 24"/>
            <p:cNvSpPr txBox="1">
              <a:spLocks noChangeArrowheads="1"/>
            </p:cNvSpPr>
            <p:nvPr/>
          </p:nvSpPr>
          <p:spPr bwMode="auto">
            <a:xfrm>
              <a:off x="1968" y="1574"/>
              <a:ext cx="3744"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&gt;     &gt;     &lt;     &lt;     &lt;     &gt;     &gt; </a:t>
              </a:r>
            </a:p>
          </p:txBody>
        </p:sp>
        <p:sp>
          <p:nvSpPr>
            <p:cNvPr id="25" name="Text Box 25"/>
            <p:cNvSpPr txBox="1">
              <a:spLocks noChangeArrowheads="1"/>
            </p:cNvSpPr>
            <p:nvPr/>
          </p:nvSpPr>
          <p:spPr bwMode="auto">
            <a:xfrm>
              <a:off x="1968" y="1872"/>
              <a:ext cx="3744" cy="204"/>
            </a:xfrm>
            <a:prstGeom prst="rect">
              <a:avLst/>
            </a:prstGeom>
            <a:noFill/>
            <a:ln w="12700" cap="rnd">
              <a:noFill/>
              <a:miter lim="800000"/>
              <a:headEnd/>
              <a:tailEnd/>
            </a:ln>
          </p:spPr>
          <p:txBody>
            <a:bodyPr>
              <a:spAutoFit/>
            </a:bodyPr>
            <a:lstStyle/>
            <a:p>
              <a:pPr eaLnBrk="0" hangingPunct="0"/>
              <a:r>
                <a:rPr lang="en-US" altLang="zh-CN" sz="2000" b="1" dirty="0">
                  <a:latin typeface="宋体" pitchFamily="2" charset="-122"/>
                </a:rPr>
                <a:t>&gt;     &gt;     &lt;     &lt;     &lt;     &gt;     &gt; </a:t>
              </a:r>
            </a:p>
          </p:txBody>
        </p:sp>
        <p:sp>
          <p:nvSpPr>
            <p:cNvPr id="26" name="Text Box 26"/>
            <p:cNvSpPr txBox="1">
              <a:spLocks noChangeArrowheads="1"/>
            </p:cNvSpPr>
            <p:nvPr/>
          </p:nvSpPr>
          <p:spPr bwMode="auto">
            <a:xfrm>
              <a:off x="1968" y="2112"/>
              <a:ext cx="3744"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&gt;     &gt;     &gt;     &gt;     &lt;     &gt;     &gt; </a:t>
              </a:r>
            </a:p>
          </p:txBody>
        </p:sp>
        <p:sp>
          <p:nvSpPr>
            <p:cNvPr id="27" name="Text Box 27"/>
            <p:cNvSpPr txBox="1">
              <a:spLocks noChangeArrowheads="1"/>
            </p:cNvSpPr>
            <p:nvPr/>
          </p:nvSpPr>
          <p:spPr bwMode="auto">
            <a:xfrm>
              <a:off x="1968" y="2400"/>
              <a:ext cx="3744" cy="204"/>
            </a:xfrm>
            <a:prstGeom prst="rect">
              <a:avLst/>
            </a:prstGeom>
            <a:noFill/>
            <a:ln w="12700" cap="rnd">
              <a:noFill/>
              <a:miter lim="800000"/>
              <a:headEnd/>
              <a:tailEnd/>
            </a:ln>
          </p:spPr>
          <p:txBody>
            <a:bodyPr>
              <a:spAutoFit/>
            </a:bodyPr>
            <a:lstStyle/>
            <a:p>
              <a:pPr eaLnBrk="0" hangingPunct="0"/>
              <a:r>
                <a:rPr lang="en-US" altLang="zh-CN" sz="2000" b="1" dirty="0">
                  <a:latin typeface="宋体" pitchFamily="2" charset="-122"/>
                </a:rPr>
                <a:t>&gt;     &gt;     &gt;     &gt;     &lt;     &gt;     &gt; </a:t>
              </a:r>
            </a:p>
          </p:txBody>
        </p:sp>
        <p:sp>
          <p:nvSpPr>
            <p:cNvPr id="28" name="Text Box 28"/>
            <p:cNvSpPr txBox="1">
              <a:spLocks noChangeArrowheads="1"/>
            </p:cNvSpPr>
            <p:nvPr/>
          </p:nvSpPr>
          <p:spPr bwMode="auto">
            <a:xfrm>
              <a:off x="1968" y="2688"/>
              <a:ext cx="3744" cy="204"/>
            </a:xfrm>
            <a:prstGeom prst="rect">
              <a:avLst/>
            </a:prstGeom>
            <a:noFill/>
            <a:ln w="12700" cap="rnd">
              <a:noFill/>
              <a:miter lim="800000"/>
              <a:headEnd/>
              <a:tailEnd/>
            </a:ln>
          </p:spPr>
          <p:txBody>
            <a:bodyPr>
              <a:spAutoFit/>
            </a:bodyPr>
            <a:lstStyle/>
            <a:p>
              <a:pPr eaLnBrk="0" hangingPunct="0"/>
              <a:r>
                <a:rPr lang="en-US" altLang="zh-CN" sz="2000" b="1" dirty="0">
                  <a:latin typeface="宋体" pitchFamily="2" charset="-122"/>
                </a:rPr>
                <a:t>&lt;     &lt;     &lt;     &lt;     &lt;     =     </a:t>
              </a:r>
            </a:p>
          </p:txBody>
        </p:sp>
        <p:sp>
          <p:nvSpPr>
            <p:cNvPr id="29" name="Text Box 29"/>
            <p:cNvSpPr txBox="1">
              <a:spLocks noChangeArrowheads="1"/>
            </p:cNvSpPr>
            <p:nvPr/>
          </p:nvSpPr>
          <p:spPr bwMode="auto">
            <a:xfrm>
              <a:off x="1968" y="2976"/>
              <a:ext cx="3744" cy="204"/>
            </a:xfrm>
            <a:prstGeom prst="rect">
              <a:avLst/>
            </a:prstGeom>
            <a:noFill/>
            <a:ln w="12700" cap="rnd">
              <a:noFill/>
              <a:miter lim="800000"/>
              <a:headEnd/>
              <a:tailEnd/>
            </a:ln>
          </p:spPr>
          <p:txBody>
            <a:bodyPr>
              <a:spAutoFit/>
            </a:bodyPr>
            <a:lstStyle/>
            <a:p>
              <a:pPr eaLnBrk="0" hangingPunct="0"/>
              <a:r>
                <a:rPr lang="en-US" altLang="zh-CN" sz="2000" b="1">
                  <a:latin typeface="宋体" pitchFamily="2" charset="-122"/>
                </a:rPr>
                <a:t>&gt;     &gt;     &gt;     &gt;           &gt;     &gt; </a:t>
              </a:r>
            </a:p>
          </p:txBody>
        </p:sp>
        <p:sp>
          <p:nvSpPr>
            <p:cNvPr id="30" name="Text Box 30"/>
            <p:cNvSpPr txBox="1">
              <a:spLocks noChangeArrowheads="1"/>
            </p:cNvSpPr>
            <p:nvPr/>
          </p:nvSpPr>
          <p:spPr bwMode="auto">
            <a:xfrm>
              <a:off x="1968" y="3264"/>
              <a:ext cx="3744" cy="204"/>
            </a:xfrm>
            <a:prstGeom prst="rect">
              <a:avLst/>
            </a:prstGeom>
            <a:noFill/>
            <a:ln w="12700" cap="rnd">
              <a:noFill/>
              <a:miter lim="800000"/>
              <a:headEnd/>
              <a:tailEnd/>
            </a:ln>
          </p:spPr>
          <p:txBody>
            <a:bodyPr>
              <a:spAutoFit/>
            </a:bodyPr>
            <a:lstStyle/>
            <a:p>
              <a:pPr eaLnBrk="0" hangingPunct="0"/>
              <a:r>
                <a:rPr lang="en-US" altLang="zh-CN" sz="2000" b="1" dirty="0">
                  <a:latin typeface="宋体" pitchFamily="2" charset="-122"/>
                </a:rPr>
                <a:t>&lt;     &lt;     &lt;     &lt;     &lt;           =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操作符比较函数：代码</a:t>
            </a:r>
            <a:r>
              <a:rPr lang="en-US" altLang="zh-CN" sz="2800" dirty="0" smtClean="0"/>
              <a:t>(1)</a:t>
            </a:r>
            <a:endParaRPr lang="zh-CN" altLang="en-US" sz="2800" dirty="0"/>
          </a:p>
        </p:txBody>
      </p:sp>
      <p:sp>
        <p:nvSpPr>
          <p:cNvPr id="3" name="TextBox 2"/>
          <p:cNvSpPr txBox="1"/>
          <p:nvPr/>
        </p:nvSpPr>
        <p:spPr>
          <a:xfrm>
            <a:off x="467544" y="908720"/>
            <a:ext cx="8208912" cy="5262979"/>
          </a:xfrm>
          <a:prstGeom prst="rect">
            <a:avLst/>
          </a:prstGeom>
          <a:noFill/>
          <a:ln>
            <a:solidFill>
              <a:schemeClr val="accent1"/>
            </a:solidFill>
          </a:ln>
        </p:spPr>
        <p:txBody>
          <a:bodyPr wrap="square" rtlCol="0">
            <a:spAutoFit/>
          </a:bodyPr>
          <a:lstStyle/>
          <a:p>
            <a:r>
              <a:rPr lang="en-US" altLang="zh-CN" sz="2400" dirty="0" smtClean="0">
                <a:latin typeface="+mn-ea"/>
              </a:rPr>
              <a:t>char Precede(char ch1,char ch2){</a:t>
            </a:r>
          </a:p>
          <a:p>
            <a:r>
              <a:rPr lang="en-US" altLang="zh-CN" sz="2400" dirty="0" smtClean="0">
                <a:latin typeface="+mn-ea"/>
              </a:rPr>
              <a:t>	char c;</a:t>
            </a:r>
          </a:p>
          <a:p>
            <a:r>
              <a:rPr lang="en-US" altLang="zh-CN" sz="2400" dirty="0" smtClean="0">
                <a:latin typeface="+mn-ea"/>
              </a:rPr>
              <a:t>	if(ch1=='+'||ch1=='-')</a:t>
            </a:r>
          </a:p>
          <a:p>
            <a:r>
              <a:rPr lang="en-US" altLang="zh-CN" sz="2400" dirty="0" smtClean="0">
                <a:latin typeface="+mn-ea"/>
              </a:rPr>
              <a:t>		if(ch2=='+'||ch2=='-'||ch2==')'||ch2=='#')</a:t>
            </a:r>
          </a:p>
          <a:p>
            <a:r>
              <a:rPr lang="en-US" altLang="zh-CN" sz="2400" dirty="0" smtClean="0">
                <a:latin typeface="+mn-ea"/>
              </a:rPr>
              <a:t>			c='&gt;';</a:t>
            </a:r>
          </a:p>
          <a:p>
            <a:r>
              <a:rPr lang="en-US" altLang="zh-CN" sz="2400" dirty="0" smtClean="0">
                <a:latin typeface="+mn-ea"/>
              </a:rPr>
              <a:t>		else </a:t>
            </a:r>
          </a:p>
          <a:p>
            <a:r>
              <a:rPr lang="en-US" altLang="zh-CN" sz="2400" dirty="0" smtClean="0">
                <a:latin typeface="+mn-ea"/>
              </a:rPr>
              <a:t>			c='&lt;';</a:t>
            </a:r>
          </a:p>
          <a:p>
            <a:r>
              <a:rPr lang="en-US" altLang="zh-CN" sz="2400" dirty="0" smtClean="0">
                <a:latin typeface="+mn-ea"/>
              </a:rPr>
              <a:t>	if(ch1=='*'||ch1=='/')</a:t>
            </a:r>
          </a:p>
          <a:p>
            <a:r>
              <a:rPr lang="en-US" altLang="zh-CN" sz="2400" dirty="0" smtClean="0">
                <a:latin typeface="+mn-ea"/>
              </a:rPr>
              <a:t>		if(ch2=='(')</a:t>
            </a:r>
          </a:p>
          <a:p>
            <a:r>
              <a:rPr lang="en-US" altLang="zh-CN" sz="2400" dirty="0" smtClean="0">
                <a:latin typeface="+mn-ea"/>
              </a:rPr>
              <a:t>			c='&lt;';</a:t>
            </a:r>
          </a:p>
          <a:p>
            <a:r>
              <a:rPr lang="en-US" altLang="zh-CN" sz="2400" dirty="0" smtClean="0">
                <a:latin typeface="+mn-ea"/>
              </a:rPr>
              <a:t>		else</a:t>
            </a:r>
          </a:p>
          <a:p>
            <a:r>
              <a:rPr lang="en-US" altLang="zh-CN" sz="2400" dirty="0" smtClean="0">
                <a:latin typeface="+mn-ea"/>
              </a:rPr>
              <a:t>			c</a:t>
            </a:r>
            <a:r>
              <a:rPr lang="en-US" altLang="zh-CN" sz="2400" dirty="0" smtClean="0">
                <a:latin typeface="+mn-ea"/>
              </a:rPr>
              <a:t>='&gt;';</a:t>
            </a:r>
            <a:endParaRPr lang="en-US" altLang="zh-CN" sz="2400" dirty="0" smtClean="0">
              <a:latin typeface="+mn-ea"/>
            </a:endParaRPr>
          </a:p>
          <a:p>
            <a:endParaRPr lang="zh-CN" altLang="en-US" sz="2400" dirty="0" smtClean="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操作符比较函数：代码</a:t>
            </a:r>
            <a:r>
              <a:rPr lang="en-US" altLang="zh-CN" sz="2800" dirty="0" smtClean="0"/>
              <a:t>(2)</a:t>
            </a:r>
            <a:endParaRPr lang="zh-CN" altLang="en-US" sz="2800" dirty="0"/>
          </a:p>
        </p:txBody>
      </p:sp>
      <p:sp>
        <p:nvSpPr>
          <p:cNvPr id="3" name="TextBox 2"/>
          <p:cNvSpPr txBox="1"/>
          <p:nvPr/>
        </p:nvSpPr>
        <p:spPr>
          <a:xfrm>
            <a:off x="539552" y="908720"/>
            <a:ext cx="8064896" cy="5262979"/>
          </a:xfrm>
          <a:prstGeom prst="rect">
            <a:avLst/>
          </a:prstGeom>
          <a:noFill/>
          <a:ln>
            <a:solidFill>
              <a:schemeClr val="accent1"/>
            </a:solidFill>
          </a:ln>
        </p:spPr>
        <p:txBody>
          <a:bodyPr wrap="square" rtlCol="0">
            <a:spAutoFit/>
          </a:bodyPr>
          <a:lstStyle/>
          <a:p>
            <a:r>
              <a:rPr lang="en-US" altLang="zh-CN" sz="2400" dirty="0" smtClean="0">
                <a:latin typeface="+mn-ea"/>
              </a:rPr>
              <a:t>	if(ch1=='(')</a:t>
            </a:r>
          </a:p>
          <a:p>
            <a:r>
              <a:rPr lang="en-US" altLang="zh-CN" sz="2400" dirty="0" smtClean="0">
                <a:latin typeface="+mn-ea"/>
              </a:rPr>
              <a:t>		if(ch2!=')'&amp;&amp;ch2!='#')</a:t>
            </a:r>
          </a:p>
          <a:p>
            <a:r>
              <a:rPr lang="en-US" altLang="zh-CN" sz="2400" dirty="0" smtClean="0">
                <a:latin typeface="+mn-ea"/>
              </a:rPr>
              <a:t>			c='&lt;';</a:t>
            </a:r>
          </a:p>
          <a:p>
            <a:r>
              <a:rPr lang="en-US" altLang="zh-CN" sz="2400" dirty="0" smtClean="0">
                <a:latin typeface="+mn-ea"/>
              </a:rPr>
              <a:t>		else if(ch2=')')</a:t>
            </a:r>
          </a:p>
          <a:p>
            <a:r>
              <a:rPr lang="en-US" altLang="zh-CN" sz="2400" dirty="0" smtClean="0">
                <a:latin typeface="+mn-ea"/>
              </a:rPr>
              <a:t>			c='=';</a:t>
            </a:r>
          </a:p>
          <a:p>
            <a:r>
              <a:rPr lang="en-US" altLang="zh-CN" sz="2400" dirty="0" smtClean="0">
                <a:latin typeface="+mn-ea"/>
              </a:rPr>
              <a:t>	if(ch1==')'&amp;&amp;ch2!='(') </a:t>
            </a:r>
          </a:p>
          <a:p>
            <a:r>
              <a:rPr lang="en-US" altLang="zh-CN" sz="2400" dirty="0" smtClean="0">
                <a:latin typeface="+mn-ea"/>
              </a:rPr>
              <a:t>		c='&gt;';</a:t>
            </a:r>
          </a:p>
          <a:p>
            <a:r>
              <a:rPr lang="en-US" altLang="zh-CN" sz="2400" dirty="0" smtClean="0">
                <a:latin typeface="+mn-ea"/>
              </a:rPr>
              <a:t>	if(ch1=='#')</a:t>
            </a:r>
          </a:p>
          <a:p>
            <a:r>
              <a:rPr lang="en-US" altLang="zh-CN" sz="2400" dirty="0" smtClean="0">
                <a:latin typeface="+mn-ea"/>
              </a:rPr>
              <a:t>		if(ch2=='#')</a:t>
            </a:r>
          </a:p>
          <a:p>
            <a:r>
              <a:rPr lang="en-US" altLang="zh-CN" sz="2400" dirty="0" smtClean="0">
                <a:latin typeface="+mn-ea"/>
              </a:rPr>
              <a:t>			c='=';</a:t>
            </a:r>
          </a:p>
          <a:p>
            <a:r>
              <a:rPr lang="en-US" altLang="zh-CN" sz="2400" dirty="0" smtClean="0">
                <a:latin typeface="+mn-ea"/>
              </a:rPr>
              <a:t>		else  if(ch2!=')')</a:t>
            </a:r>
          </a:p>
          <a:p>
            <a:r>
              <a:rPr lang="en-US" altLang="zh-CN" sz="2400" dirty="0" smtClean="0">
                <a:latin typeface="+mn-ea"/>
              </a:rPr>
              <a:t>			c='&lt;';</a:t>
            </a:r>
          </a:p>
          <a:p>
            <a:r>
              <a:rPr lang="en-US" altLang="zh-CN" sz="2400" dirty="0" smtClean="0">
                <a:latin typeface="+mn-ea"/>
              </a:rPr>
              <a:t>	return c;</a:t>
            </a:r>
          </a:p>
          <a:p>
            <a:r>
              <a:rPr lang="en-US" altLang="zh-CN" sz="2400" dirty="0" smtClean="0">
                <a:latin typeface="+mn-ea"/>
              </a:rPr>
              <a:t>}</a:t>
            </a:r>
            <a:endParaRPr lang="zh-CN" altLang="en-US" sz="2400" dirty="0" smtClean="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计算函数</a:t>
            </a:r>
            <a:endParaRPr lang="zh-CN" altLang="en-US" sz="2800" dirty="0"/>
          </a:p>
        </p:txBody>
      </p:sp>
      <p:sp>
        <p:nvSpPr>
          <p:cNvPr id="3" name="TextBox 2"/>
          <p:cNvSpPr txBox="1"/>
          <p:nvPr/>
        </p:nvSpPr>
        <p:spPr>
          <a:xfrm>
            <a:off x="467544" y="908720"/>
            <a:ext cx="8208912" cy="3046988"/>
          </a:xfrm>
          <a:prstGeom prst="rect">
            <a:avLst/>
          </a:prstGeom>
          <a:noFill/>
          <a:ln>
            <a:solidFill>
              <a:schemeClr val="accent1"/>
            </a:solidFill>
          </a:ln>
        </p:spPr>
        <p:txBody>
          <a:bodyPr wrap="square" rtlCol="0">
            <a:spAutoFit/>
          </a:bodyPr>
          <a:lstStyle/>
          <a:p>
            <a:r>
              <a:rPr lang="en-US" altLang="zh-CN" sz="2400" dirty="0" smtClean="0">
                <a:latin typeface="+mn-ea"/>
              </a:rPr>
              <a:t>double operate(double </a:t>
            </a:r>
            <a:r>
              <a:rPr lang="en-US" altLang="zh-CN" sz="2400" dirty="0" err="1" smtClean="0">
                <a:latin typeface="+mn-ea"/>
              </a:rPr>
              <a:t>a,char</a:t>
            </a:r>
            <a:r>
              <a:rPr lang="en-US" altLang="zh-CN" sz="2400" dirty="0" smtClean="0">
                <a:latin typeface="+mn-ea"/>
              </a:rPr>
              <a:t> </a:t>
            </a:r>
            <a:r>
              <a:rPr lang="en-US" altLang="zh-CN" sz="2400" dirty="0" err="1" smtClean="0">
                <a:latin typeface="+mn-ea"/>
              </a:rPr>
              <a:t>op,double</a:t>
            </a:r>
            <a:r>
              <a:rPr lang="en-US" altLang="zh-CN" sz="2400" dirty="0" smtClean="0">
                <a:latin typeface="+mn-ea"/>
              </a:rPr>
              <a:t> b){</a:t>
            </a:r>
          </a:p>
          <a:p>
            <a:r>
              <a:rPr lang="en-US" altLang="zh-CN" sz="2400" dirty="0" smtClean="0">
                <a:latin typeface="+mn-ea"/>
              </a:rPr>
              <a:t>	switch(op){</a:t>
            </a:r>
          </a:p>
          <a:p>
            <a:r>
              <a:rPr lang="en-US" altLang="zh-CN" sz="2400" dirty="0" smtClean="0">
                <a:latin typeface="+mn-ea"/>
              </a:rPr>
              <a:t>	case '+':return </a:t>
            </a:r>
            <a:r>
              <a:rPr lang="en-US" altLang="zh-CN" sz="2400" dirty="0" err="1" smtClean="0">
                <a:latin typeface="+mn-ea"/>
              </a:rPr>
              <a:t>a+b</a:t>
            </a:r>
            <a:r>
              <a:rPr lang="en-US" altLang="zh-CN" sz="2400" dirty="0" smtClean="0">
                <a:latin typeface="+mn-ea"/>
              </a:rPr>
              <a:t>;</a:t>
            </a:r>
          </a:p>
          <a:p>
            <a:r>
              <a:rPr lang="en-US" altLang="zh-CN" sz="2400" dirty="0" smtClean="0">
                <a:latin typeface="+mn-ea"/>
              </a:rPr>
              <a:t>	case '-':return a-b;</a:t>
            </a:r>
          </a:p>
          <a:p>
            <a:r>
              <a:rPr lang="en-US" altLang="zh-CN" sz="2400" dirty="0" smtClean="0">
                <a:latin typeface="+mn-ea"/>
              </a:rPr>
              <a:t>	case '*':return a*b;</a:t>
            </a:r>
          </a:p>
          <a:p>
            <a:r>
              <a:rPr lang="en-US" altLang="zh-CN" sz="2400" dirty="0" smtClean="0">
                <a:latin typeface="+mn-ea"/>
              </a:rPr>
              <a:t>	case '/':return a/b;</a:t>
            </a:r>
          </a:p>
          <a:p>
            <a:r>
              <a:rPr lang="en-US" altLang="zh-CN" sz="2400" dirty="0" smtClean="0">
                <a:latin typeface="+mn-ea"/>
              </a:rPr>
              <a:t>	}</a:t>
            </a:r>
          </a:p>
          <a:p>
            <a:r>
              <a:rPr lang="en-US" altLang="zh-CN" sz="2400" dirty="0" smtClean="0">
                <a:latin typeface="+mn-ea"/>
              </a:rPr>
              <a:t>}</a:t>
            </a:r>
            <a:endParaRPr lang="zh-CN" altLang="en-US" sz="2400" dirty="0" smtClean="0">
              <a:latin typeface="+mn-ea"/>
            </a:endParaRPr>
          </a:p>
        </p:txBody>
      </p:sp>
      <p:sp>
        <p:nvSpPr>
          <p:cNvPr id="4" name="TextBox 3"/>
          <p:cNvSpPr txBox="1"/>
          <p:nvPr/>
        </p:nvSpPr>
        <p:spPr>
          <a:xfrm>
            <a:off x="467544" y="4221088"/>
            <a:ext cx="8208912" cy="1200329"/>
          </a:xfrm>
          <a:prstGeom prst="rect">
            <a:avLst/>
          </a:prstGeom>
          <a:noFill/>
        </p:spPr>
        <p:txBody>
          <a:bodyPr wrap="square" rtlCol="0">
            <a:spAutoFit/>
          </a:bodyPr>
          <a:lstStyle/>
          <a:p>
            <a:r>
              <a:rPr lang="zh-CN" altLang="en-US" sz="2400" dirty="0" smtClean="0">
                <a:latin typeface="+mn-ea"/>
              </a:rPr>
              <a:t>注：从函数的定义看，我们的表达式计算，是双目计算，即一个操作符需要两个操作数。怎么修改程序，使之支持如</a:t>
            </a:r>
            <a:r>
              <a:rPr lang="en-US" altLang="zh-CN" sz="2400" dirty="0" smtClean="0">
                <a:latin typeface="+mn-ea"/>
              </a:rPr>
              <a:t>-1</a:t>
            </a:r>
            <a:r>
              <a:rPr lang="en-US" altLang="zh-CN" sz="2400" dirty="0" smtClean="0">
                <a:latin typeface="+mn-ea"/>
              </a:rPr>
              <a:t>,2</a:t>
            </a:r>
            <a:r>
              <a:rPr lang="zh-CN" altLang="en-US" sz="2400" dirty="0" smtClean="0">
                <a:latin typeface="+mn-ea"/>
              </a:rPr>
              <a:t>*</a:t>
            </a:r>
            <a:r>
              <a:rPr lang="en-US" altLang="zh-CN" sz="2400" dirty="0" smtClean="0">
                <a:latin typeface="+mn-ea"/>
              </a:rPr>
              <a:t>(-6)</a:t>
            </a:r>
            <a:r>
              <a:rPr lang="zh-CN" altLang="en-US" sz="2400" dirty="0" smtClean="0">
                <a:latin typeface="+mn-ea"/>
              </a:rPr>
              <a:t>的单目操作。</a:t>
            </a:r>
            <a:endParaRPr lang="zh-CN" altLang="en-US" sz="2400" dirty="0" smtClean="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应试时对栈的要求：</a:t>
            </a:r>
            <a:endParaRPr lang="zh-CN" altLang="en-US" sz="2800" dirty="0"/>
          </a:p>
        </p:txBody>
      </p:sp>
      <p:sp>
        <p:nvSpPr>
          <p:cNvPr id="3" name="TextBox 2"/>
          <p:cNvSpPr txBox="1"/>
          <p:nvPr/>
        </p:nvSpPr>
        <p:spPr>
          <a:xfrm>
            <a:off x="467544" y="1196752"/>
            <a:ext cx="8136904" cy="3539430"/>
          </a:xfrm>
          <a:prstGeom prst="rect">
            <a:avLst/>
          </a:prstGeom>
          <a:noFill/>
        </p:spPr>
        <p:txBody>
          <a:bodyPr wrap="square" rtlCol="0">
            <a:spAutoFit/>
          </a:bodyPr>
          <a:lstStyle/>
          <a:p>
            <a:r>
              <a:rPr lang="en-US" altLang="zh-CN" sz="2800" dirty="0" smtClean="0">
                <a:latin typeface="+mn-ea"/>
              </a:rPr>
              <a:t>1</a:t>
            </a:r>
            <a:r>
              <a:rPr lang="zh-CN" altLang="en-US" sz="2800" dirty="0" smtClean="0">
                <a:latin typeface="+mn-ea"/>
              </a:rPr>
              <a:t>、笔答应试时，一般不需要把栈的定义、栈的基本函数、栈的实现等写到试卷上，只需要把算法中用到的栈变量、栈内元素的数据类型加以说明就可以。</a:t>
            </a:r>
            <a:endParaRPr lang="en-US" altLang="zh-CN" sz="2800" dirty="0" smtClean="0">
              <a:latin typeface="+mn-ea"/>
            </a:endParaRPr>
          </a:p>
          <a:p>
            <a:r>
              <a:rPr lang="en-US" altLang="zh-CN" sz="2800" dirty="0" smtClean="0">
                <a:latin typeface="+mn-ea"/>
              </a:rPr>
              <a:t>2</a:t>
            </a:r>
            <a:r>
              <a:rPr lang="zh-CN" altLang="en-US" sz="2800" dirty="0" smtClean="0">
                <a:latin typeface="+mn-ea"/>
              </a:rPr>
              <a:t>、在上机实现算法时，建议使用链式栈进行实现。对于</a:t>
            </a:r>
            <a:r>
              <a:rPr lang="en-US" altLang="zh-CN" sz="2800" dirty="0" err="1" smtClean="0">
                <a:latin typeface="+mn-ea"/>
              </a:rPr>
              <a:t>Pop,GetTop</a:t>
            </a:r>
            <a:r>
              <a:rPr lang="zh-CN" altLang="en-US" sz="2800" dirty="0" smtClean="0">
                <a:latin typeface="+mn-ea"/>
              </a:rPr>
              <a:t>这两个需要返回值的函数，可以根据具体问题，把这两个函数设计成通过函数参数返回或通过函数值返回的方法实现。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02630"/>
            <a:ext cx="8229600" cy="562074"/>
          </a:xfrm>
        </p:spPr>
        <p:txBody>
          <a:bodyPr>
            <a:normAutofit/>
          </a:bodyPr>
          <a:lstStyle/>
          <a:p>
            <a:pPr algn="l"/>
            <a:r>
              <a:rPr lang="zh-CN" altLang="en-US" sz="2800" dirty="0" smtClean="0"/>
              <a:t>解析表达式函数（</a:t>
            </a:r>
            <a:r>
              <a:rPr lang="en-US" altLang="zh-CN" sz="2800" dirty="0" smtClean="0"/>
              <a:t>1</a:t>
            </a:r>
            <a:r>
              <a:rPr lang="zh-CN" altLang="en-US" sz="2800" dirty="0" smtClean="0"/>
              <a:t>）</a:t>
            </a:r>
            <a:endParaRPr lang="zh-CN" altLang="en-US" sz="2800" dirty="0"/>
          </a:p>
        </p:txBody>
      </p:sp>
      <p:sp>
        <p:nvSpPr>
          <p:cNvPr id="3" name="TextBox 2"/>
          <p:cNvSpPr txBox="1"/>
          <p:nvPr/>
        </p:nvSpPr>
        <p:spPr>
          <a:xfrm>
            <a:off x="395536" y="908720"/>
            <a:ext cx="8424936" cy="4893647"/>
          </a:xfrm>
          <a:prstGeom prst="rect">
            <a:avLst/>
          </a:prstGeom>
          <a:noFill/>
          <a:ln>
            <a:solidFill>
              <a:schemeClr val="accent1"/>
            </a:solidFill>
          </a:ln>
        </p:spPr>
        <p:txBody>
          <a:bodyPr wrap="square" rtlCol="0">
            <a:spAutoFit/>
          </a:bodyPr>
          <a:lstStyle/>
          <a:p>
            <a:r>
              <a:rPr lang="en-US" altLang="zh-CN" sz="2400" dirty="0" smtClean="0">
                <a:latin typeface="+mn-ea"/>
              </a:rPr>
              <a:t>double </a:t>
            </a:r>
            <a:r>
              <a:rPr lang="en-US" altLang="zh-CN" sz="2400" dirty="0" err="1" smtClean="0">
                <a:latin typeface="+mn-ea"/>
              </a:rPr>
              <a:t>EvaExp</a:t>
            </a:r>
            <a:r>
              <a:rPr lang="en-US" altLang="zh-CN" sz="2400" dirty="0" smtClean="0">
                <a:latin typeface="+mn-ea"/>
              </a:rPr>
              <a:t>(char *s){</a:t>
            </a:r>
          </a:p>
          <a:p>
            <a:r>
              <a:rPr lang="en-US" altLang="zh-CN" sz="2400" dirty="0" smtClean="0">
                <a:latin typeface="+mn-ea"/>
              </a:rPr>
              <a:t>	</a:t>
            </a:r>
            <a:r>
              <a:rPr lang="en-US" altLang="zh-CN" sz="2400" dirty="0" err="1" smtClean="0">
                <a:latin typeface="+mn-ea"/>
              </a:rPr>
              <a:t>int</a:t>
            </a:r>
            <a:r>
              <a:rPr lang="en-US" altLang="zh-CN" sz="2400" dirty="0" smtClean="0">
                <a:latin typeface="+mn-ea"/>
              </a:rPr>
              <a:t> </a:t>
            </a:r>
            <a:r>
              <a:rPr lang="en-US" altLang="zh-CN" sz="2400" dirty="0" err="1" smtClean="0">
                <a:latin typeface="+mn-ea"/>
              </a:rPr>
              <a:t>i</a:t>
            </a:r>
            <a:r>
              <a:rPr lang="en-US" altLang="zh-CN" sz="2400" dirty="0" smtClean="0">
                <a:latin typeface="+mn-ea"/>
              </a:rPr>
              <a:t>;  char </a:t>
            </a:r>
            <a:r>
              <a:rPr lang="en-US" altLang="zh-CN" sz="2400" dirty="0" err="1" smtClean="0">
                <a:latin typeface="+mn-ea"/>
              </a:rPr>
              <a:t>c,theta</a:t>
            </a:r>
            <a:r>
              <a:rPr lang="en-US" altLang="zh-CN" sz="2400" dirty="0" smtClean="0">
                <a:latin typeface="+mn-ea"/>
              </a:rPr>
              <a:t>;</a:t>
            </a:r>
          </a:p>
          <a:p>
            <a:r>
              <a:rPr lang="en-US" altLang="zh-CN" sz="2400" dirty="0" smtClean="0">
                <a:latin typeface="+mn-ea"/>
              </a:rPr>
              <a:t>	double </a:t>
            </a:r>
            <a:r>
              <a:rPr lang="en-US" altLang="zh-CN" sz="2400" dirty="0" err="1" smtClean="0">
                <a:latin typeface="+mn-ea"/>
              </a:rPr>
              <a:t>a,b</a:t>
            </a:r>
            <a:r>
              <a:rPr lang="en-US" altLang="zh-CN" sz="2400" dirty="0" smtClean="0">
                <a:latin typeface="+mn-ea"/>
              </a:rPr>
              <a:t>;</a:t>
            </a:r>
          </a:p>
          <a:p>
            <a:r>
              <a:rPr lang="en-US" altLang="zh-CN" sz="2400" dirty="0" smtClean="0">
                <a:latin typeface="+mn-ea"/>
              </a:rPr>
              <a:t>	</a:t>
            </a:r>
            <a:r>
              <a:rPr lang="en-US" altLang="zh-CN" sz="2400" dirty="0" err="1" smtClean="0">
                <a:latin typeface="+mn-ea"/>
              </a:rPr>
              <a:t>CSNode</a:t>
            </a:r>
            <a:r>
              <a:rPr lang="en-US" altLang="zh-CN" sz="2400" dirty="0" smtClean="0">
                <a:latin typeface="+mn-ea"/>
              </a:rPr>
              <a:t> *OPTR;</a:t>
            </a:r>
          </a:p>
          <a:p>
            <a:r>
              <a:rPr lang="en-US" altLang="zh-CN" sz="2400" dirty="0" smtClean="0">
                <a:latin typeface="+mn-ea"/>
              </a:rPr>
              <a:t>	</a:t>
            </a:r>
            <a:r>
              <a:rPr lang="en-US" altLang="zh-CN" sz="2400" dirty="0" err="1" smtClean="0">
                <a:latin typeface="+mn-ea"/>
              </a:rPr>
              <a:t>DSNode</a:t>
            </a:r>
            <a:r>
              <a:rPr lang="en-US" altLang="zh-CN" sz="2400" dirty="0" smtClean="0">
                <a:latin typeface="+mn-ea"/>
              </a:rPr>
              <a:t> *OPND;</a:t>
            </a:r>
          </a:p>
          <a:p>
            <a:r>
              <a:rPr lang="en-US" altLang="zh-CN" sz="2400" dirty="0" smtClean="0">
                <a:latin typeface="+mn-ea"/>
              </a:rPr>
              <a:t>	</a:t>
            </a:r>
            <a:r>
              <a:rPr lang="en-US" altLang="zh-CN" sz="2400" dirty="0" err="1" smtClean="0">
                <a:latin typeface="+mn-ea"/>
              </a:rPr>
              <a:t>initStack</a:t>
            </a:r>
            <a:r>
              <a:rPr lang="en-US" altLang="zh-CN" sz="2400" dirty="0" smtClean="0">
                <a:latin typeface="+mn-ea"/>
              </a:rPr>
              <a:t>(OPTR);</a:t>
            </a:r>
          </a:p>
          <a:p>
            <a:r>
              <a:rPr lang="en-US" altLang="zh-CN" sz="2400" dirty="0" smtClean="0">
                <a:latin typeface="+mn-ea"/>
              </a:rPr>
              <a:t>	</a:t>
            </a:r>
            <a:r>
              <a:rPr lang="en-US" altLang="zh-CN" sz="2400" dirty="0" err="1" smtClean="0">
                <a:latin typeface="+mn-ea"/>
              </a:rPr>
              <a:t>initStack</a:t>
            </a:r>
            <a:r>
              <a:rPr lang="en-US" altLang="zh-CN" sz="2400" dirty="0" smtClean="0">
                <a:latin typeface="+mn-ea"/>
              </a:rPr>
              <a:t>(OPND);</a:t>
            </a:r>
          </a:p>
          <a:p>
            <a:r>
              <a:rPr lang="en-US" altLang="zh-CN" sz="2400" dirty="0" smtClean="0">
                <a:latin typeface="+mn-ea"/>
              </a:rPr>
              <a:t>	push(OPTR,'#');</a:t>
            </a:r>
          </a:p>
          <a:p>
            <a:r>
              <a:rPr lang="en-US" altLang="zh-CN" sz="2400" dirty="0" smtClean="0">
                <a:latin typeface="+mn-ea"/>
              </a:rPr>
              <a:t>	c=s[0];	</a:t>
            </a:r>
            <a:r>
              <a:rPr lang="en-US" altLang="zh-CN" sz="2400" dirty="0" err="1" smtClean="0">
                <a:latin typeface="+mn-ea"/>
              </a:rPr>
              <a:t>i</a:t>
            </a:r>
            <a:r>
              <a:rPr lang="en-US" altLang="zh-CN" sz="2400" dirty="0" smtClean="0">
                <a:latin typeface="+mn-ea"/>
              </a:rPr>
              <a:t>=1;</a:t>
            </a:r>
          </a:p>
          <a:p>
            <a:r>
              <a:rPr lang="en-US" altLang="zh-CN" sz="2400" dirty="0" smtClean="0">
                <a:latin typeface="+mn-ea"/>
              </a:rPr>
              <a:t>	while(c!='#'||top(OPTR)!='#'){</a:t>
            </a:r>
          </a:p>
          <a:p>
            <a:r>
              <a:rPr lang="en-US" altLang="zh-CN" sz="2400" dirty="0" smtClean="0">
                <a:latin typeface="+mn-ea"/>
              </a:rPr>
              <a:t>		if(!In(</a:t>
            </a:r>
            <a:r>
              <a:rPr lang="en-US" altLang="zh-CN" sz="2400" dirty="0" err="1" smtClean="0">
                <a:latin typeface="+mn-ea"/>
              </a:rPr>
              <a:t>c,OP</a:t>
            </a:r>
            <a:r>
              <a:rPr lang="en-US" altLang="zh-CN" sz="2400" dirty="0" smtClean="0">
                <a:latin typeface="+mn-ea"/>
              </a:rPr>
              <a:t>)){</a:t>
            </a:r>
          </a:p>
          <a:p>
            <a:r>
              <a:rPr lang="en-US" altLang="zh-CN" sz="2400" dirty="0" smtClean="0">
                <a:latin typeface="+mn-ea"/>
              </a:rPr>
              <a:t>			push(OPND,c-'0');c=s[</a:t>
            </a:r>
            <a:r>
              <a:rPr lang="en-US" altLang="zh-CN" sz="2400" dirty="0" err="1" smtClean="0">
                <a:latin typeface="+mn-ea"/>
              </a:rPr>
              <a:t>i</a:t>
            </a:r>
            <a:r>
              <a:rPr lang="en-US" altLang="zh-CN" sz="2400" dirty="0" smtClean="0">
                <a:latin typeface="+mn-ea"/>
              </a:rPr>
              <a:t>++];</a:t>
            </a:r>
          </a:p>
          <a:p>
            <a:r>
              <a:rPr lang="en-US" altLang="zh-CN" sz="2400" dirty="0" smtClean="0">
                <a:latin typeface="+mn-ea"/>
              </a:rPr>
              <a:t>		}</a:t>
            </a:r>
            <a:endParaRPr lang="zh-CN" altLang="en-US" sz="2400" dirty="0" smtClean="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解析表达式函数（</a:t>
            </a:r>
            <a:r>
              <a:rPr lang="en-US" altLang="zh-CN" sz="2800" dirty="0" smtClean="0"/>
              <a:t>2</a:t>
            </a:r>
            <a:r>
              <a:rPr lang="zh-CN" altLang="en-US" sz="2800" dirty="0" smtClean="0"/>
              <a:t>）</a:t>
            </a:r>
            <a:endParaRPr lang="zh-CN" altLang="en-US" sz="2800" dirty="0"/>
          </a:p>
        </p:txBody>
      </p:sp>
      <p:sp>
        <p:nvSpPr>
          <p:cNvPr id="3" name="TextBox 2"/>
          <p:cNvSpPr txBox="1"/>
          <p:nvPr/>
        </p:nvSpPr>
        <p:spPr>
          <a:xfrm>
            <a:off x="395536" y="980728"/>
            <a:ext cx="8208912" cy="5632311"/>
          </a:xfrm>
          <a:prstGeom prst="rect">
            <a:avLst/>
          </a:prstGeom>
          <a:noFill/>
          <a:ln>
            <a:solidFill>
              <a:schemeClr val="accent1"/>
            </a:solidFill>
          </a:ln>
        </p:spPr>
        <p:txBody>
          <a:bodyPr wrap="square" rtlCol="0">
            <a:spAutoFit/>
          </a:bodyPr>
          <a:lstStyle/>
          <a:p>
            <a:r>
              <a:rPr lang="en-US" altLang="zh-CN" sz="2400" dirty="0" smtClean="0">
                <a:latin typeface="+mn-ea"/>
              </a:rPr>
              <a:t>else</a:t>
            </a:r>
            <a:endParaRPr lang="en-US" altLang="zh-CN" sz="2400" dirty="0" smtClean="0">
              <a:latin typeface="+mn-ea"/>
            </a:endParaRPr>
          </a:p>
          <a:p>
            <a:r>
              <a:rPr lang="en-US" altLang="zh-CN" sz="2400" dirty="0" smtClean="0">
                <a:latin typeface="+mn-ea"/>
              </a:rPr>
              <a:t>	</a:t>
            </a:r>
            <a:r>
              <a:rPr lang="en-US" altLang="zh-CN" sz="2400" dirty="0" smtClean="0">
                <a:latin typeface="+mn-ea"/>
              </a:rPr>
              <a:t>switch(Precede(top(OPTR</a:t>
            </a:r>
            <a:r>
              <a:rPr lang="en-US" altLang="zh-CN" sz="2400" dirty="0" smtClean="0">
                <a:latin typeface="+mn-ea"/>
              </a:rPr>
              <a:t>),c)){</a:t>
            </a:r>
          </a:p>
          <a:p>
            <a:r>
              <a:rPr lang="en-US" altLang="zh-CN" sz="2400" dirty="0" smtClean="0">
                <a:latin typeface="+mn-ea"/>
              </a:rPr>
              <a:t>	</a:t>
            </a:r>
            <a:r>
              <a:rPr lang="en-US" altLang="zh-CN" sz="2400" dirty="0" smtClean="0">
                <a:latin typeface="+mn-ea"/>
              </a:rPr>
              <a:t>case '&lt;':</a:t>
            </a:r>
            <a:r>
              <a:rPr lang="en-US" altLang="zh-CN" sz="2400" dirty="0" smtClean="0">
                <a:latin typeface="+mn-ea"/>
              </a:rPr>
              <a:t>					</a:t>
            </a:r>
            <a:r>
              <a:rPr lang="en-US" altLang="zh-CN" sz="2400" dirty="0" smtClean="0">
                <a:latin typeface="+mn-ea"/>
              </a:rPr>
              <a:t>			push(</a:t>
            </a:r>
            <a:r>
              <a:rPr lang="en-US" altLang="zh-CN" sz="2400" dirty="0" err="1" smtClean="0">
                <a:latin typeface="+mn-ea"/>
              </a:rPr>
              <a:t>OPTR,c</a:t>
            </a:r>
            <a:r>
              <a:rPr lang="en-US" altLang="zh-CN" sz="2400" dirty="0" smtClean="0">
                <a:latin typeface="+mn-ea"/>
              </a:rPr>
              <a:t>);c=s[</a:t>
            </a:r>
            <a:r>
              <a:rPr lang="en-US" altLang="zh-CN" sz="2400" dirty="0" err="1" smtClean="0">
                <a:latin typeface="+mn-ea"/>
              </a:rPr>
              <a:t>i</a:t>
            </a:r>
            <a:r>
              <a:rPr lang="en-US" altLang="zh-CN" sz="2400" dirty="0" smtClean="0">
                <a:latin typeface="+mn-ea"/>
              </a:rPr>
              <a:t>++];break;</a:t>
            </a:r>
          </a:p>
          <a:p>
            <a:r>
              <a:rPr lang="en-US" altLang="zh-CN" sz="2400" dirty="0" smtClean="0">
                <a:latin typeface="+mn-ea"/>
              </a:rPr>
              <a:t>	</a:t>
            </a:r>
            <a:r>
              <a:rPr lang="en-US" altLang="zh-CN" sz="2400" dirty="0" smtClean="0">
                <a:latin typeface="+mn-ea"/>
              </a:rPr>
              <a:t>case '=':</a:t>
            </a:r>
            <a:r>
              <a:rPr lang="en-US" altLang="zh-CN" sz="2400" dirty="0" smtClean="0">
                <a:latin typeface="+mn-ea"/>
              </a:rPr>
              <a:t>					</a:t>
            </a:r>
            <a:r>
              <a:rPr lang="en-US" altLang="zh-CN" sz="2400" dirty="0" smtClean="0">
                <a:latin typeface="+mn-ea"/>
              </a:rPr>
              <a:t>			pop(OPTR</a:t>
            </a:r>
            <a:r>
              <a:rPr lang="en-US" altLang="zh-CN" sz="2400" dirty="0" smtClean="0">
                <a:latin typeface="+mn-ea"/>
              </a:rPr>
              <a:t>);c=s[</a:t>
            </a:r>
            <a:r>
              <a:rPr lang="en-US" altLang="zh-CN" sz="2400" dirty="0" err="1" smtClean="0">
                <a:latin typeface="+mn-ea"/>
              </a:rPr>
              <a:t>i</a:t>
            </a:r>
            <a:r>
              <a:rPr lang="en-US" altLang="zh-CN" sz="2400" dirty="0" smtClean="0">
                <a:latin typeface="+mn-ea"/>
              </a:rPr>
              <a:t>++];break;</a:t>
            </a:r>
          </a:p>
          <a:p>
            <a:r>
              <a:rPr lang="en-US" altLang="zh-CN" sz="2400" dirty="0" smtClean="0">
                <a:latin typeface="+mn-ea"/>
              </a:rPr>
              <a:t>	</a:t>
            </a:r>
            <a:r>
              <a:rPr lang="en-US" altLang="zh-CN" sz="2400" dirty="0" smtClean="0">
                <a:latin typeface="+mn-ea"/>
              </a:rPr>
              <a:t>case </a:t>
            </a:r>
            <a:r>
              <a:rPr lang="en-US" altLang="zh-CN" sz="2400" dirty="0" smtClean="0">
                <a:latin typeface="+mn-ea"/>
              </a:rPr>
              <a:t>'&gt;':</a:t>
            </a:r>
          </a:p>
          <a:p>
            <a:r>
              <a:rPr lang="en-US" altLang="zh-CN" sz="2400" dirty="0" smtClean="0">
                <a:latin typeface="+mn-ea"/>
              </a:rPr>
              <a:t>	</a:t>
            </a:r>
            <a:r>
              <a:rPr lang="en-US" altLang="zh-CN" sz="2400" dirty="0" smtClean="0">
                <a:latin typeface="+mn-ea"/>
              </a:rPr>
              <a:t>	theta=pop(OPTR);</a:t>
            </a:r>
            <a:r>
              <a:rPr lang="en-US" altLang="zh-CN" sz="2400" dirty="0" smtClean="0">
                <a:latin typeface="+mn-ea"/>
              </a:rPr>
              <a:t>				</a:t>
            </a:r>
            <a:r>
              <a:rPr lang="en-US" altLang="zh-CN" sz="2400" dirty="0" smtClean="0">
                <a:latin typeface="+mn-ea"/>
              </a:rPr>
              <a:t>	</a:t>
            </a:r>
            <a:r>
              <a:rPr lang="en-US" altLang="zh-CN" sz="2400" dirty="0" smtClean="0">
                <a:latin typeface="+mn-ea"/>
              </a:rPr>
              <a:t>	b=pop(OPND);a=pop(OPND</a:t>
            </a:r>
            <a:r>
              <a:rPr lang="en-US" altLang="zh-CN" sz="2400" dirty="0" smtClean="0">
                <a:latin typeface="+mn-ea"/>
              </a:rPr>
              <a:t>);</a:t>
            </a:r>
            <a:r>
              <a:rPr lang="en-US" altLang="zh-CN" sz="2400" dirty="0" smtClean="0">
                <a:latin typeface="+mn-ea"/>
              </a:rPr>
              <a:t>				</a:t>
            </a:r>
            <a:r>
              <a:rPr lang="en-US" altLang="zh-CN" sz="2400" dirty="0" smtClean="0">
                <a:latin typeface="+mn-ea"/>
              </a:rPr>
              <a:t>push(</a:t>
            </a:r>
            <a:r>
              <a:rPr lang="en-US" altLang="zh-CN" sz="2400" dirty="0" err="1" smtClean="0">
                <a:latin typeface="+mn-ea"/>
              </a:rPr>
              <a:t>OPND,operate</a:t>
            </a:r>
            <a:r>
              <a:rPr lang="en-US" altLang="zh-CN" sz="2400" dirty="0" smtClean="0">
                <a:latin typeface="+mn-ea"/>
              </a:rPr>
              <a:t>(</a:t>
            </a:r>
            <a:r>
              <a:rPr lang="en-US" altLang="zh-CN" sz="2400" dirty="0" err="1" smtClean="0">
                <a:latin typeface="+mn-ea"/>
              </a:rPr>
              <a:t>a,theta,b</a:t>
            </a:r>
            <a:r>
              <a:rPr lang="en-US" altLang="zh-CN" sz="2400" dirty="0" smtClean="0">
                <a:latin typeface="+mn-ea"/>
              </a:rPr>
              <a:t>));</a:t>
            </a:r>
          </a:p>
          <a:p>
            <a:r>
              <a:rPr lang="en-US" altLang="zh-CN" sz="2400" dirty="0" smtClean="0">
                <a:latin typeface="+mn-ea"/>
              </a:rPr>
              <a:t>		</a:t>
            </a:r>
            <a:r>
              <a:rPr lang="en-US" altLang="zh-CN" sz="2400" dirty="0" smtClean="0">
                <a:latin typeface="+mn-ea"/>
              </a:rPr>
              <a:t>break</a:t>
            </a:r>
            <a:r>
              <a:rPr lang="en-US" altLang="zh-CN" sz="2400" dirty="0" smtClean="0">
                <a:latin typeface="+mn-ea"/>
              </a:rPr>
              <a:t>;</a:t>
            </a:r>
          </a:p>
          <a:p>
            <a:r>
              <a:rPr lang="en-US" altLang="zh-CN" sz="2400" dirty="0" smtClean="0">
                <a:latin typeface="+mn-ea"/>
              </a:rPr>
              <a:t>	</a:t>
            </a:r>
            <a:r>
              <a:rPr lang="en-US" altLang="zh-CN" sz="2400" dirty="0" smtClean="0">
                <a:latin typeface="+mn-ea"/>
              </a:rPr>
              <a:t>}</a:t>
            </a:r>
            <a:endParaRPr lang="en-US" altLang="zh-CN" sz="2400" dirty="0" smtClean="0">
              <a:latin typeface="+mn-ea"/>
            </a:endParaRPr>
          </a:p>
          <a:p>
            <a:r>
              <a:rPr lang="en-US" altLang="zh-CN" sz="2400" dirty="0" smtClean="0">
                <a:latin typeface="+mn-ea"/>
              </a:rPr>
              <a:t>}//</a:t>
            </a:r>
            <a:r>
              <a:rPr lang="en-US" altLang="zh-CN" sz="2400" dirty="0" err="1" smtClean="0">
                <a:latin typeface="+mn-ea"/>
              </a:rPr>
              <a:t>endwhile</a:t>
            </a:r>
            <a:endParaRPr lang="en-US" altLang="zh-CN" sz="2400" dirty="0" smtClean="0">
              <a:latin typeface="+mn-ea"/>
            </a:endParaRPr>
          </a:p>
          <a:p>
            <a:r>
              <a:rPr lang="en-US" altLang="zh-CN" sz="2400" dirty="0" smtClean="0">
                <a:latin typeface="+mn-ea"/>
              </a:rPr>
              <a:t>   return </a:t>
            </a:r>
            <a:r>
              <a:rPr lang="en-US" altLang="zh-CN" sz="2400" dirty="0" smtClean="0">
                <a:latin typeface="+mn-ea"/>
              </a:rPr>
              <a:t>pop(OPND);</a:t>
            </a:r>
          </a:p>
          <a:p>
            <a:r>
              <a:rPr lang="en-US" altLang="zh-CN" sz="2400" dirty="0" smtClean="0">
                <a:latin typeface="+mn-ea"/>
              </a:rPr>
              <a:t>}  //end function</a:t>
            </a:r>
            <a:endParaRPr lang="zh-CN" altLang="en-US" sz="2400" dirty="0" smtClean="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测试代码：主函数</a:t>
            </a:r>
            <a:endParaRPr lang="zh-CN" altLang="en-US" sz="2800" dirty="0"/>
          </a:p>
        </p:txBody>
      </p:sp>
      <p:sp>
        <p:nvSpPr>
          <p:cNvPr id="3" name="TextBox 2"/>
          <p:cNvSpPr txBox="1"/>
          <p:nvPr/>
        </p:nvSpPr>
        <p:spPr>
          <a:xfrm>
            <a:off x="467544" y="1340768"/>
            <a:ext cx="8136904" cy="3108543"/>
          </a:xfrm>
          <a:prstGeom prst="rect">
            <a:avLst/>
          </a:prstGeom>
          <a:noFill/>
          <a:ln>
            <a:solidFill>
              <a:schemeClr val="accent1"/>
            </a:solidFill>
          </a:ln>
        </p:spPr>
        <p:txBody>
          <a:bodyPr wrap="square" rtlCol="0">
            <a:spAutoFit/>
          </a:bodyPr>
          <a:lstStyle/>
          <a:p>
            <a:r>
              <a:rPr lang="en-US" altLang="zh-CN" sz="2800" dirty="0" smtClean="0">
                <a:latin typeface="+mn-ea"/>
              </a:rPr>
              <a:t>void main(){</a:t>
            </a:r>
          </a:p>
          <a:p>
            <a:r>
              <a:rPr lang="en-US" altLang="zh-CN" sz="2800" dirty="0" smtClean="0">
                <a:latin typeface="+mn-ea"/>
              </a:rPr>
              <a:t>	char s[100]="3*(1+2*(2+1))-9#";</a:t>
            </a:r>
          </a:p>
          <a:p>
            <a:r>
              <a:rPr lang="en-US" altLang="zh-CN" sz="2800" dirty="0" smtClean="0">
                <a:latin typeface="+mn-ea"/>
              </a:rPr>
              <a:t>	//gets(s);</a:t>
            </a:r>
          </a:p>
          <a:p>
            <a:r>
              <a:rPr lang="en-US" altLang="zh-CN" sz="2800" dirty="0" smtClean="0">
                <a:latin typeface="+mn-ea"/>
              </a:rPr>
              <a:t>	double x;</a:t>
            </a:r>
          </a:p>
          <a:p>
            <a:r>
              <a:rPr lang="en-US" altLang="zh-CN" sz="2800" dirty="0" smtClean="0">
                <a:latin typeface="+mn-ea"/>
              </a:rPr>
              <a:t>	x=</a:t>
            </a:r>
            <a:r>
              <a:rPr lang="en-US" altLang="zh-CN" sz="2800" dirty="0" err="1" smtClean="0">
                <a:latin typeface="+mn-ea"/>
              </a:rPr>
              <a:t>EvaExp</a:t>
            </a:r>
            <a:r>
              <a:rPr lang="en-US" altLang="zh-CN" sz="2800" dirty="0" smtClean="0">
                <a:latin typeface="+mn-ea"/>
              </a:rPr>
              <a:t>(s);</a:t>
            </a:r>
          </a:p>
          <a:p>
            <a:r>
              <a:rPr lang="en-US" altLang="zh-CN" sz="2800" dirty="0" smtClean="0">
                <a:latin typeface="+mn-ea"/>
              </a:rPr>
              <a:t>	</a:t>
            </a:r>
            <a:r>
              <a:rPr lang="en-US" altLang="zh-CN" sz="2800" dirty="0" err="1" smtClean="0">
                <a:latin typeface="+mn-ea"/>
              </a:rPr>
              <a:t>printf</a:t>
            </a:r>
            <a:r>
              <a:rPr lang="en-US" altLang="zh-CN" sz="2800" dirty="0" smtClean="0">
                <a:latin typeface="+mn-ea"/>
              </a:rPr>
              <a:t>("%f\</a:t>
            </a:r>
            <a:r>
              <a:rPr lang="en-US" altLang="zh-CN" sz="2800" dirty="0" err="1" smtClean="0">
                <a:latin typeface="+mn-ea"/>
              </a:rPr>
              <a:t>n",x</a:t>
            </a:r>
            <a:r>
              <a:rPr lang="en-US" altLang="zh-CN" sz="2800" dirty="0" smtClean="0">
                <a:latin typeface="+mn-ea"/>
              </a:rPr>
              <a:t>);</a:t>
            </a:r>
          </a:p>
          <a:p>
            <a:r>
              <a:rPr lang="en-US" altLang="zh-CN" sz="2800" dirty="0" smtClean="0">
                <a:latin typeface="+mn-ea"/>
              </a:rPr>
              <a:t>}</a:t>
            </a:r>
            <a:endParaRPr lang="zh-CN" altLang="en-US" sz="2800" dirty="0" smtClean="0">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函数：把数值字符串转换成数值</a:t>
            </a:r>
            <a:endParaRPr lang="zh-CN" altLang="en-US" sz="2800" dirty="0"/>
          </a:p>
        </p:txBody>
      </p:sp>
      <p:sp>
        <p:nvSpPr>
          <p:cNvPr id="3" name="TextBox 2"/>
          <p:cNvSpPr txBox="1"/>
          <p:nvPr/>
        </p:nvSpPr>
        <p:spPr>
          <a:xfrm>
            <a:off x="467544" y="1412776"/>
            <a:ext cx="8136904" cy="3970318"/>
          </a:xfrm>
          <a:prstGeom prst="rect">
            <a:avLst/>
          </a:prstGeom>
          <a:noFill/>
        </p:spPr>
        <p:txBody>
          <a:bodyPr wrap="square" rtlCol="0">
            <a:spAutoFit/>
          </a:bodyPr>
          <a:lstStyle/>
          <a:p>
            <a:r>
              <a:rPr lang="zh-CN" altLang="en-US" sz="2800" dirty="0" smtClean="0">
                <a:latin typeface="+mn-ea"/>
              </a:rPr>
              <a:t>我们实现一个函数：</a:t>
            </a:r>
            <a:endParaRPr lang="en-US" altLang="zh-CN" sz="2800" dirty="0" smtClean="0">
              <a:latin typeface="+mn-ea"/>
            </a:endParaRPr>
          </a:p>
          <a:p>
            <a:r>
              <a:rPr lang="en-US" altLang="zh-CN" sz="2800" dirty="0" smtClean="0">
                <a:latin typeface="+mn-ea"/>
              </a:rPr>
              <a:t>     </a:t>
            </a:r>
            <a:r>
              <a:rPr lang="en-US" altLang="zh-CN" sz="2800" dirty="0" smtClean="0">
                <a:latin typeface="+mn-ea"/>
              </a:rPr>
              <a:t>double  </a:t>
            </a:r>
            <a:r>
              <a:rPr lang="en-US" altLang="zh-CN" sz="2800" dirty="0" err="1" smtClean="0">
                <a:latin typeface="+mn-ea"/>
              </a:rPr>
              <a:t>ston</a:t>
            </a:r>
            <a:r>
              <a:rPr lang="en-US" altLang="zh-CN" sz="2800" dirty="0" smtClean="0">
                <a:latin typeface="+mn-ea"/>
              </a:rPr>
              <a:t>(char s</a:t>
            </a:r>
            <a:r>
              <a:rPr lang="en-US" altLang="zh-CN" sz="2800" dirty="0" smtClean="0">
                <a:latin typeface="+mn-ea"/>
              </a:rPr>
              <a:t>[])</a:t>
            </a:r>
          </a:p>
          <a:p>
            <a:r>
              <a:rPr lang="zh-CN" altLang="en-US" sz="2800" dirty="0" smtClean="0">
                <a:latin typeface="+mn-ea"/>
              </a:rPr>
              <a:t>该</a:t>
            </a:r>
            <a:r>
              <a:rPr lang="zh-CN" altLang="en-US" sz="2800" dirty="0" smtClean="0">
                <a:latin typeface="+mn-ea"/>
              </a:rPr>
              <a:t>函数把数值字符串</a:t>
            </a:r>
            <a:r>
              <a:rPr lang="en-US" altLang="zh-CN" sz="2800" dirty="0" smtClean="0">
                <a:latin typeface="+mn-ea"/>
              </a:rPr>
              <a:t>s</a:t>
            </a:r>
            <a:r>
              <a:rPr lang="zh-CN" altLang="en-US" sz="2800" dirty="0" smtClean="0">
                <a:latin typeface="+mn-ea"/>
              </a:rPr>
              <a:t>转换成对应的</a:t>
            </a:r>
            <a:r>
              <a:rPr lang="en-US" altLang="zh-CN" sz="2800" dirty="0" smtClean="0">
                <a:latin typeface="+mn-ea"/>
              </a:rPr>
              <a:t>double</a:t>
            </a:r>
            <a:r>
              <a:rPr lang="zh-CN" altLang="en-US" sz="2800" dirty="0" smtClean="0">
                <a:latin typeface="+mn-ea"/>
              </a:rPr>
              <a:t>类型数值通过函数值返回。例如：</a:t>
            </a:r>
            <a:endParaRPr lang="en-US" altLang="zh-CN" sz="2800" dirty="0" smtClean="0">
              <a:latin typeface="+mn-ea"/>
            </a:endParaRPr>
          </a:p>
          <a:p>
            <a:r>
              <a:rPr lang="en-US" altLang="zh-CN" sz="2800" dirty="0" smtClean="0">
                <a:latin typeface="+mn-ea"/>
              </a:rPr>
              <a:t> </a:t>
            </a:r>
            <a:r>
              <a:rPr lang="en-US" altLang="zh-CN" sz="2800" dirty="0" smtClean="0">
                <a:latin typeface="+mn-ea"/>
              </a:rPr>
              <a:t>   s="1.23456"</a:t>
            </a:r>
            <a:r>
              <a:rPr lang="en-US" altLang="zh-CN" sz="2800" dirty="0" smtClean="0">
                <a:latin typeface="+mn-ea"/>
              </a:rPr>
              <a:t>;</a:t>
            </a:r>
          </a:p>
          <a:p>
            <a:r>
              <a:rPr lang="zh-CN" altLang="en-US" sz="2800" dirty="0" smtClean="0">
                <a:latin typeface="+mn-ea"/>
              </a:rPr>
              <a:t>则函数</a:t>
            </a:r>
            <a:r>
              <a:rPr lang="en-US" altLang="zh-CN" sz="2800" dirty="0" err="1" smtClean="0">
                <a:latin typeface="+mn-ea"/>
              </a:rPr>
              <a:t>s</a:t>
            </a:r>
            <a:r>
              <a:rPr lang="en-US" altLang="zh-CN" sz="2800" dirty="0" err="1" smtClean="0">
                <a:latin typeface="+mn-ea"/>
              </a:rPr>
              <a:t>ton</a:t>
            </a:r>
            <a:r>
              <a:rPr lang="en-US" altLang="zh-CN" sz="2800" dirty="0" smtClean="0">
                <a:latin typeface="+mn-ea"/>
              </a:rPr>
              <a:t>(s)</a:t>
            </a:r>
            <a:r>
              <a:rPr lang="zh-CN" altLang="en-US" sz="2800" dirty="0" smtClean="0">
                <a:latin typeface="+mn-ea"/>
              </a:rPr>
              <a:t>的函数值</a:t>
            </a:r>
            <a:r>
              <a:rPr lang="zh-CN" altLang="en-US" sz="2800" dirty="0" smtClean="0">
                <a:latin typeface="+mn-ea"/>
              </a:rPr>
              <a:t>为双精度数</a:t>
            </a:r>
            <a:r>
              <a:rPr lang="en-US" altLang="zh-CN" sz="2800" dirty="0" smtClean="0">
                <a:latin typeface="+mn-ea"/>
              </a:rPr>
              <a:t>1.23456.</a:t>
            </a:r>
          </a:p>
          <a:p>
            <a:r>
              <a:rPr lang="en-US" altLang="zh-CN" sz="2800" dirty="0" smtClean="0">
                <a:latin typeface="+mn-ea"/>
              </a:rPr>
              <a:t> </a:t>
            </a:r>
            <a:r>
              <a:rPr lang="en-US" altLang="zh-CN" sz="2800" dirty="0" smtClean="0">
                <a:latin typeface="+mn-ea"/>
              </a:rPr>
              <a:t>   </a:t>
            </a:r>
            <a:r>
              <a:rPr lang="zh-CN" altLang="en-US" sz="2800" dirty="0" smtClean="0">
                <a:latin typeface="+mn-ea"/>
              </a:rPr>
              <a:t>利用这个函数的算法思想或直接利用这个函数，可以改进前面的计算表达式算法，使之适用于双精度数四则运算字符串的计算。</a:t>
            </a:r>
            <a:endParaRPr lang="zh-CN" altLang="en-US" sz="2800" dirty="0" smtClean="0">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2800" dirty="0" err="1" smtClean="0">
                <a:latin typeface="+mn-ea"/>
              </a:rPr>
              <a:t>ston</a:t>
            </a:r>
            <a:r>
              <a:rPr lang="zh-CN" altLang="en-US" sz="2800" dirty="0" smtClean="0">
                <a:latin typeface="+mn-ea"/>
              </a:rPr>
              <a:t>函数的实现（</a:t>
            </a:r>
            <a:r>
              <a:rPr lang="en-US" altLang="zh-CN" sz="2800" dirty="0" smtClean="0">
                <a:latin typeface="+mn-ea"/>
              </a:rPr>
              <a:t>1</a:t>
            </a:r>
            <a:r>
              <a:rPr lang="zh-CN" altLang="en-US" sz="2800" dirty="0" smtClean="0">
                <a:latin typeface="+mn-ea"/>
              </a:rPr>
              <a:t>）</a:t>
            </a:r>
            <a:endParaRPr lang="zh-CN" altLang="en-US" sz="2800" dirty="0"/>
          </a:p>
        </p:txBody>
      </p:sp>
      <p:sp>
        <p:nvSpPr>
          <p:cNvPr id="3" name="TextBox 2"/>
          <p:cNvSpPr txBox="1"/>
          <p:nvPr/>
        </p:nvSpPr>
        <p:spPr>
          <a:xfrm>
            <a:off x="539552" y="1052736"/>
            <a:ext cx="8136904" cy="4832092"/>
          </a:xfrm>
          <a:prstGeom prst="rect">
            <a:avLst/>
          </a:prstGeom>
          <a:noFill/>
          <a:ln>
            <a:solidFill>
              <a:schemeClr val="accent1"/>
            </a:solidFill>
          </a:ln>
        </p:spPr>
        <p:txBody>
          <a:bodyPr wrap="square" rtlCol="0">
            <a:spAutoFit/>
          </a:bodyPr>
          <a:lstStyle/>
          <a:p>
            <a:r>
              <a:rPr lang="en-US" altLang="zh-CN" sz="2800" dirty="0" smtClean="0">
                <a:latin typeface="+mn-ea"/>
              </a:rPr>
              <a:t>double  </a:t>
            </a:r>
            <a:r>
              <a:rPr lang="en-US" altLang="zh-CN" sz="2800" dirty="0" err="1" smtClean="0">
                <a:latin typeface="+mn-ea"/>
              </a:rPr>
              <a:t>ston</a:t>
            </a:r>
            <a:r>
              <a:rPr lang="en-US" altLang="zh-CN" sz="2800" dirty="0" smtClean="0">
                <a:latin typeface="+mn-ea"/>
              </a:rPr>
              <a:t>(char s[]){</a:t>
            </a:r>
            <a:br>
              <a:rPr lang="en-US" altLang="zh-CN" sz="2800" dirty="0" smtClean="0">
                <a:latin typeface="+mn-ea"/>
              </a:rPr>
            </a:br>
            <a:r>
              <a:rPr lang="en-US" altLang="zh-CN" sz="2800" dirty="0" smtClean="0">
                <a:latin typeface="+mn-ea"/>
              </a:rPr>
              <a:t>double </a:t>
            </a:r>
            <a:r>
              <a:rPr lang="en-US" altLang="zh-CN" sz="2800" dirty="0" smtClean="0">
                <a:latin typeface="+mn-ea"/>
              </a:rPr>
              <a:t>x1=0.0,x2=0.0,x=0.0 ,a=0.0,temp=0.0;</a:t>
            </a:r>
            <a:br>
              <a:rPr lang="en-US" altLang="zh-CN" sz="2800" dirty="0" smtClean="0">
                <a:latin typeface="+mn-ea"/>
              </a:rPr>
            </a:br>
            <a:r>
              <a:rPr lang="en-US" altLang="zh-CN" sz="2800" dirty="0" smtClean="0">
                <a:latin typeface="+mn-ea"/>
              </a:rPr>
              <a:t>   </a:t>
            </a:r>
            <a:r>
              <a:rPr lang="en-US" altLang="zh-CN" sz="2800" dirty="0" err="1" smtClean="0">
                <a:latin typeface="+mn-ea"/>
              </a:rPr>
              <a:t>int</a:t>
            </a:r>
            <a:r>
              <a:rPr lang="en-US" altLang="zh-CN" sz="2800" dirty="0" smtClean="0">
                <a:latin typeface="+mn-ea"/>
              </a:rPr>
              <a:t> </a:t>
            </a:r>
            <a:r>
              <a:rPr lang="en-US" altLang="zh-CN" sz="2800" dirty="0" err="1" smtClean="0">
                <a:latin typeface="+mn-ea"/>
              </a:rPr>
              <a:t>i</a:t>
            </a:r>
            <a:r>
              <a:rPr lang="en-US" altLang="zh-CN" sz="2800" dirty="0" smtClean="0">
                <a:latin typeface="+mn-ea"/>
              </a:rPr>
              <a:t>;</a:t>
            </a:r>
            <a:br>
              <a:rPr lang="en-US" altLang="zh-CN" sz="2800" dirty="0" smtClean="0">
                <a:latin typeface="+mn-ea"/>
              </a:rPr>
            </a:br>
            <a:r>
              <a:rPr lang="en-US" altLang="zh-CN" sz="2800" dirty="0" smtClean="0">
                <a:latin typeface="+mn-ea"/>
              </a:rPr>
              <a:t>   if(s[0]=='-’ ||s[0]=='+’) </a:t>
            </a:r>
            <a:r>
              <a:rPr lang="en-US" altLang="zh-CN" sz="2800" dirty="0" err="1" smtClean="0">
                <a:latin typeface="+mn-ea"/>
              </a:rPr>
              <a:t>i</a:t>
            </a:r>
            <a:r>
              <a:rPr lang="en-US" altLang="zh-CN" sz="2800" dirty="0" smtClean="0">
                <a:latin typeface="+mn-ea"/>
              </a:rPr>
              <a:t>=1 ;</a:t>
            </a:r>
            <a:br>
              <a:rPr lang="en-US" altLang="zh-CN" sz="2800" dirty="0" smtClean="0">
                <a:latin typeface="+mn-ea"/>
              </a:rPr>
            </a:br>
            <a:r>
              <a:rPr lang="en-US" altLang="zh-CN" sz="2800" dirty="0" smtClean="0">
                <a:latin typeface="+mn-ea"/>
              </a:rPr>
              <a:t>	 else </a:t>
            </a:r>
            <a:r>
              <a:rPr lang="en-US" altLang="zh-CN" sz="2800" dirty="0" err="1" smtClean="0">
                <a:latin typeface="+mn-ea"/>
              </a:rPr>
              <a:t>i</a:t>
            </a:r>
            <a:r>
              <a:rPr lang="en-US" altLang="zh-CN" sz="2800" dirty="0" smtClean="0">
                <a:latin typeface="+mn-ea"/>
              </a:rPr>
              <a:t>=0 ;</a:t>
            </a:r>
            <a:br>
              <a:rPr lang="en-US" altLang="zh-CN" sz="2800" dirty="0" smtClean="0">
                <a:latin typeface="+mn-ea"/>
              </a:rPr>
            </a:br>
            <a:r>
              <a:rPr lang="en-US" altLang="zh-CN" sz="2800" dirty="0" smtClean="0">
                <a:latin typeface="+mn-ea"/>
              </a:rPr>
              <a:t>   x1=0.0 ;</a:t>
            </a:r>
            <a:br>
              <a:rPr lang="en-US" altLang="zh-CN" sz="2800" dirty="0" smtClean="0">
                <a:latin typeface="+mn-ea"/>
              </a:rPr>
            </a:br>
            <a:r>
              <a:rPr lang="en-US" altLang="zh-CN" sz="2800" dirty="0" smtClean="0">
                <a:latin typeface="+mn-ea"/>
              </a:rPr>
              <a:t>   while(s[</a:t>
            </a:r>
            <a:r>
              <a:rPr lang="en-US" altLang="zh-CN" sz="2800" dirty="0" err="1" smtClean="0">
                <a:latin typeface="+mn-ea"/>
              </a:rPr>
              <a:t>i</a:t>
            </a:r>
            <a:r>
              <a:rPr lang="en-US" altLang="zh-CN" sz="2800" dirty="0" smtClean="0">
                <a:latin typeface="+mn-ea"/>
              </a:rPr>
              <a:t>]!='.'&amp;&amp;s[</a:t>
            </a:r>
            <a:r>
              <a:rPr lang="en-US" altLang="zh-CN" sz="2800" dirty="0" err="1" smtClean="0">
                <a:latin typeface="+mn-ea"/>
              </a:rPr>
              <a:t>i</a:t>
            </a:r>
            <a:r>
              <a:rPr lang="en-US" altLang="zh-CN" sz="2800" dirty="0" smtClean="0">
                <a:latin typeface="+mn-ea"/>
              </a:rPr>
              <a:t>]!=‘\0’)</a:t>
            </a:r>
            <a:br>
              <a:rPr lang="en-US" altLang="zh-CN" sz="2800" dirty="0" smtClean="0">
                <a:latin typeface="+mn-ea"/>
              </a:rPr>
            </a:br>
            <a:r>
              <a:rPr lang="en-US" altLang="zh-CN" sz="2800" dirty="0" smtClean="0">
                <a:latin typeface="+mn-ea"/>
              </a:rPr>
              <a:t>         x1=x1*10+s[</a:t>
            </a:r>
            <a:r>
              <a:rPr lang="en-US" altLang="zh-CN" sz="2800" dirty="0" err="1" smtClean="0">
                <a:latin typeface="+mn-ea"/>
              </a:rPr>
              <a:t>i</a:t>
            </a:r>
            <a:r>
              <a:rPr lang="en-US" altLang="zh-CN" sz="2800" dirty="0" smtClean="0">
                <a:latin typeface="+mn-ea"/>
              </a:rPr>
              <a:t>++]-'0’;   //</a:t>
            </a:r>
            <a:r>
              <a:rPr lang="zh-CN" altLang="en-US" sz="2800" dirty="0" smtClean="0">
                <a:latin typeface="+mn-ea"/>
              </a:rPr>
              <a:t>转换整数部分</a:t>
            </a:r>
          </a:p>
          <a:p>
            <a:r>
              <a:rPr lang="zh-CN" altLang="en-US" sz="2800" dirty="0" smtClean="0">
                <a:latin typeface="+mn-ea"/>
              </a:rPr>
              <a:t>   </a:t>
            </a:r>
            <a:r>
              <a:rPr lang="en-US" altLang="zh-CN" sz="2800" dirty="0" smtClean="0">
                <a:latin typeface="+mn-ea"/>
              </a:rPr>
              <a:t>x=x1;</a:t>
            </a:r>
          </a:p>
          <a:p>
            <a:endParaRPr lang="zh-CN" altLang="en-US" sz="2800" dirty="0" smtClean="0">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2800" dirty="0" err="1" smtClean="0">
                <a:latin typeface="+mn-ea"/>
                <a:ea typeface="+mn-ea"/>
              </a:rPr>
              <a:t>ston</a:t>
            </a:r>
            <a:r>
              <a:rPr lang="zh-CN" altLang="en-US" sz="2800" dirty="0" smtClean="0">
                <a:latin typeface="+mn-ea"/>
                <a:ea typeface="+mn-ea"/>
              </a:rPr>
              <a:t>函数的实现（</a:t>
            </a:r>
            <a:r>
              <a:rPr lang="en-US" altLang="zh-CN" sz="2800" dirty="0" smtClean="0">
                <a:latin typeface="+mn-ea"/>
                <a:ea typeface="+mn-ea"/>
              </a:rPr>
              <a:t>2</a:t>
            </a:r>
            <a:r>
              <a:rPr lang="zh-CN" altLang="en-US" sz="2800" dirty="0" smtClean="0">
                <a:latin typeface="+mn-ea"/>
                <a:ea typeface="+mn-ea"/>
              </a:rPr>
              <a:t>）</a:t>
            </a:r>
            <a:endParaRPr lang="zh-CN" altLang="en-US" sz="2800" dirty="0">
              <a:latin typeface="+mn-ea"/>
              <a:ea typeface="+mn-ea"/>
            </a:endParaRPr>
          </a:p>
        </p:txBody>
      </p:sp>
      <p:sp>
        <p:nvSpPr>
          <p:cNvPr id="3" name="TextBox 2"/>
          <p:cNvSpPr txBox="1"/>
          <p:nvPr/>
        </p:nvSpPr>
        <p:spPr>
          <a:xfrm>
            <a:off x="539552" y="1052736"/>
            <a:ext cx="7920880" cy="5262979"/>
          </a:xfrm>
          <a:prstGeom prst="rect">
            <a:avLst/>
          </a:prstGeom>
          <a:noFill/>
        </p:spPr>
        <p:txBody>
          <a:bodyPr wrap="square" rtlCol="0">
            <a:spAutoFit/>
          </a:bodyPr>
          <a:lstStyle/>
          <a:p>
            <a:r>
              <a:rPr lang="en-US" altLang="zh-CN" sz="2800" dirty="0" smtClean="0">
                <a:latin typeface="+mn-ea"/>
              </a:rPr>
              <a:t>	if(s[</a:t>
            </a:r>
            <a:r>
              <a:rPr lang="en-US" altLang="zh-CN" sz="2800" dirty="0" err="1" smtClean="0">
                <a:latin typeface="+mn-ea"/>
              </a:rPr>
              <a:t>i</a:t>
            </a:r>
            <a:r>
              <a:rPr lang="en-US" altLang="zh-CN" sz="2800" dirty="0" smtClean="0">
                <a:latin typeface="+mn-ea"/>
              </a:rPr>
              <a:t>]=='.') {</a:t>
            </a:r>
            <a:br>
              <a:rPr lang="en-US" altLang="zh-CN" sz="2800" dirty="0" smtClean="0">
                <a:latin typeface="+mn-ea"/>
              </a:rPr>
            </a:br>
            <a:r>
              <a:rPr lang="en-US" altLang="zh-CN" sz="2800" dirty="0" smtClean="0">
                <a:latin typeface="+mn-ea"/>
              </a:rPr>
              <a:t>		a=10;i++;</a:t>
            </a:r>
            <a:br>
              <a:rPr lang="en-US" altLang="zh-CN" sz="2800" dirty="0" smtClean="0">
                <a:latin typeface="+mn-ea"/>
              </a:rPr>
            </a:br>
            <a:r>
              <a:rPr lang="en-US" altLang="zh-CN" sz="2800" dirty="0" smtClean="0">
                <a:latin typeface="+mn-ea"/>
              </a:rPr>
              <a:t>		while(s[</a:t>
            </a:r>
            <a:r>
              <a:rPr lang="en-US" altLang="zh-CN" sz="2800" dirty="0" err="1" smtClean="0">
                <a:latin typeface="+mn-ea"/>
              </a:rPr>
              <a:t>i</a:t>
            </a:r>
            <a:r>
              <a:rPr lang="en-US" altLang="zh-CN" sz="2800" dirty="0" smtClean="0">
                <a:latin typeface="+mn-ea"/>
              </a:rPr>
              <a:t>]!='\0'){</a:t>
            </a:r>
            <a:br>
              <a:rPr lang="en-US" altLang="zh-CN" sz="2800" dirty="0" smtClean="0">
                <a:latin typeface="+mn-ea"/>
              </a:rPr>
            </a:br>
            <a:r>
              <a:rPr lang="en-US" altLang="zh-CN" sz="2800" dirty="0" smtClean="0">
                <a:latin typeface="+mn-ea"/>
              </a:rPr>
              <a:t>			 temp=s[</a:t>
            </a:r>
            <a:r>
              <a:rPr lang="en-US" altLang="zh-CN" sz="2800" dirty="0" err="1" smtClean="0">
                <a:latin typeface="+mn-ea"/>
              </a:rPr>
              <a:t>i</a:t>
            </a:r>
            <a:r>
              <a:rPr lang="en-US" altLang="zh-CN" sz="2800" dirty="0" smtClean="0">
                <a:latin typeface="+mn-ea"/>
              </a:rPr>
              <a:t>]-'0';</a:t>
            </a:r>
            <a:br>
              <a:rPr lang="en-US" altLang="zh-CN" sz="2800" dirty="0" smtClean="0">
                <a:latin typeface="+mn-ea"/>
              </a:rPr>
            </a:br>
            <a:r>
              <a:rPr lang="en-US" altLang="zh-CN" sz="2800" dirty="0" smtClean="0">
                <a:latin typeface="+mn-ea"/>
              </a:rPr>
              <a:t>			 x2=x2+temp/a;</a:t>
            </a:r>
            <a:br>
              <a:rPr lang="en-US" altLang="zh-CN" sz="2800" dirty="0" smtClean="0">
                <a:latin typeface="+mn-ea"/>
              </a:rPr>
            </a:br>
            <a:r>
              <a:rPr lang="en-US" altLang="zh-CN" sz="2800" dirty="0" smtClean="0">
                <a:latin typeface="+mn-ea"/>
              </a:rPr>
              <a:t>			 a*=10  ;   </a:t>
            </a:r>
            <a:r>
              <a:rPr lang="en-US" altLang="zh-CN" sz="2800" dirty="0" err="1" smtClean="0">
                <a:latin typeface="+mn-ea"/>
              </a:rPr>
              <a:t>i</a:t>
            </a:r>
            <a:r>
              <a:rPr lang="en-US" altLang="zh-CN" sz="2800" dirty="0" smtClean="0">
                <a:latin typeface="+mn-ea"/>
              </a:rPr>
              <a:t>++;</a:t>
            </a:r>
            <a:br>
              <a:rPr lang="en-US" altLang="zh-CN" sz="2800" dirty="0" smtClean="0">
                <a:latin typeface="+mn-ea"/>
              </a:rPr>
            </a:br>
            <a:r>
              <a:rPr lang="en-US" altLang="zh-CN" sz="2800" dirty="0" smtClean="0">
                <a:latin typeface="+mn-ea"/>
              </a:rPr>
              <a:t>         }</a:t>
            </a:r>
            <a:br>
              <a:rPr lang="en-US" altLang="zh-CN" sz="2800" dirty="0" smtClean="0">
                <a:latin typeface="+mn-ea"/>
              </a:rPr>
            </a:br>
            <a:r>
              <a:rPr lang="en-US" altLang="zh-CN" sz="2800" dirty="0" smtClean="0">
                <a:latin typeface="+mn-ea"/>
              </a:rPr>
              <a:t>	}</a:t>
            </a:r>
          </a:p>
          <a:p>
            <a:r>
              <a:rPr lang="en-US" altLang="zh-CN" sz="2800" dirty="0" smtClean="0">
                <a:latin typeface="+mn-ea"/>
              </a:rPr>
              <a:t>	x=x1+x2;</a:t>
            </a:r>
            <a:br>
              <a:rPr lang="en-US" altLang="zh-CN" sz="2800" dirty="0" smtClean="0">
                <a:latin typeface="+mn-ea"/>
              </a:rPr>
            </a:br>
            <a:r>
              <a:rPr lang="en-US" altLang="zh-CN" sz="2800" dirty="0" smtClean="0">
                <a:latin typeface="+mn-ea"/>
              </a:rPr>
              <a:t>	if(s[0]=='-')     x=0-x;</a:t>
            </a:r>
            <a:br>
              <a:rPr lang="en-US" altLang="zh-CN" sz="2800" dirty="0" smtClean="0">
                <a:latin typeface="+mn-ea"/>
              </a:rPr>
            </a:br>
            <a:r>
              <a:rPr lang="en-US" altLang="zh-CN" sz="2800" dirty="0" smtClean="0">
                <a:latin typeface="+mn-ea"/>
              </a:rPr>
              <a:t>	return x ;</a:t>
            </a:r>
            <a:br>
              <a:rPr lang="en-US" altLang="zh-CN" sz="2800" dirty="0" smtClean="0">
                <a:latin typeface="+mn-ea"/>
              </a:rPr>
            </a:br>
            <a:r>
              <a:rPr lang="en-US" altLang="zh-CN" sz="2800" dirty="0" smtClean="0">
                <a:latin typeface="+mn-ea"/>
              </a:rPr>
              <a:t>}</a:t>
            </a:r>
            <a:endParaRPr lang="zh-CN" altLang="en-US" sz="2800" dirty="0" smtClean="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说明：</a:t>
            </a:r>
            <a:endParaRPr lang="zh-CN" altLang="en-US" sz="2800" dirty="0"/>
          </a:p>
        </p:txBody>
      </p:sp>
      <p:sp>
        <p:nvSpPr>
          <p:cNvPr id="3" name="TextBox 2"/>
          <p:cNvSpPr txBox="1"/>
          <p:nvPr/>
        </p:nvSpPr>
        <p:spPr>
          <a:xfrm>
            <a:off x="467544" y="980728"/>
            <a:ext cx="8208912" cy="4832092"/>
          </a:xfrm>
          <a:prstGeom prst="rect">
            <a:avLst/>
          </a:prstGeom>
          <a:noFill/>
        </p:spPr>
        <p:txBody>
          <a:bodyPr wrap="square" rtlCol="0">
            <a:spAutoFit/>
          </a:bodyPr>
          <a:lstStyle/>
          <a:p>
            <a:r>
              <a:rPr lang="en-US" altLang="zh-CN" sz="2800" dirty="0" smtClean="0">
                <a:latin typeface="+mn-ea"/>
              </a:rPr>
              <a:t>1</a:t>
            </a:r>
            <a:r>
              <a:rPr lang="zh-CN" altLang="en-US" sz="2800" dirty="0" smtClean="0">
                <a:latin typeface="+mn-ea"/>
              </a:rPr>
              <a:t>、对于数值与字符串相互转换，</a:t>
            </a:r>
            <a:r>
              <a:rPr lang="en-US" altLang="zh-CN" sz="2800" dirty="0" smtClean="0">
                <a:latin typeface="+mn-ea"/>
              </a:rPr>
              <a:t>C</a:t>
            </a:r>
            <a:r>
              <a:rPr lang="zh-CN" altLang="en-US" sz="2800" dirty="0" smtClean="0">
                <a:latin typeface="+mn-ea"/>
              </a:rPr>
              <a:t>语言中有相应的一系列函数。</a:t>
            </a:r>
            <a:endParaRPr lang="en-US" altLang="zh-CN" sz="2800" dirty="0" smtClean="0">
              <a:latin typeface="+mn-ea"/>
            </a:endParaRPr>
          </a:p>
          <a:p>
            <a:r>
              <a:rPr lang="en-US" altLang="zh-CN" sz="2800" dirty="0" smtClean="0">
                <a:latin typeface="+mn-ea"/>
              </a:rPr>
              <a:t>2</a:t>
            </a:r>
            <a:r>
              <a:rPr lang="zh-CN" altLang="en-US" sz="2800" dirty="0" smtClean="0">
                <a:latin typeface="+mn-ea"/>
              </a:rPr>
              <a:t>、作为算法练习，可以尝试编写如下函数：</a:t>
            </a:r>
            <a:endParaRPr lang="en-US" altLang="zh-CN" sz="2800" dirty="0" smtClean="0">
              <a:latin typeface="+mn-ea"/>
            </a:endParaRPr>
          </a:p>
          <a:p>
            <a:r>
              <a:rPr lang="en-US" altLang="zh-CN" sz="2800" dirty="0" smtClean="0">
                <a:latin typeface="+mn-ea"/>
              </a:rPr>
              <a:t>    1</a:t>
            </a:r>
            <a:r>
              <a:rPr lang="zh-CN" altLang="en-US" sz="2800" dirty="0" smtClean="0">
                <a:latin typeface="+mn-ea"/>
              </a:rPr>
              <a:t>）一</a:t>
            </a:r>
            <a:r>
              <a:rPr lang="zh-CN" altLang="en-US" sz="2800" dirty="0" smtClean="0">
                <a:latin typeface="+mn-ea"/>
              </a:rPr>
              <a:t>个字符串中含有若干个整数，整数之间用一个或多个其它字符分隔。编写函数，分离出这些整数，并把这些整数存入整数</a:t>
            </a:r>
            <a:r>
              <a:rPr lang="zh-CN" altLang="en-US" sz="2800" dirty="0" smtClean="0">
                <a:latin typeface="+mn-ea"/>
              </a:rPr>
              <a:t>数组（或单链表）中</a:t>
            </a:r>
            <a:r>
              <a:rPr lang="zh-CN" altLang="en-US" sz="2800" dirty="0" smtClean="0">
                <a:latin typeface="+mn-ea"/>
              </a:rPr>
              <a:t>。</a:t>
            </a:r>
          </a:p>
          <a:p>
            <a:r>
              <a:rPr lang="zh-CN" altLang="en-US" sz="2800" dirty="0" smtClean="0">
                <a:latin typeface="+mn-ea"/>
              </a:rPr>
              <a:t>    </a:t>
            </a:r>
            <a:r>
              <a:rPr lang="en-US" altLang="zh-CN" sz="2800" dirty="0" smtClean="0">
                <a:latin typeface="+mn-ea"/>
              </a:rPr>
              <a:t>2</a:t>
            </a:r>
            <a:r>
              <a:rPr lang="zh-CN" altLang="en-US" sz="2800" dirty="0" smtClean="0">
                <a:latin typeface="+mn-ea"/>
              </a:rPr>
              <a:t>）一</a:t>
            </a:r>
            <a:r>
              <a:rPr lang="zh-CN" altLang="en-US" sz="2800" dirty="0" smtClean="0">
                <a:latin typeface="+mn-ea"/>
              </a:rPr>
              <a:t>个字符串中含有若干个数（可能含有小数），数之间用一个或多个其它字符分隔。编写函数，分离出这些数，并把这些整数存入到双精度数</a:t>
            </a:r>
            <a:r>
              <a:rPr lang="zh-CN" altLang="en-US" sz="2800" dirty="0" smtClean="0">
                <a:latin typeface="+mn-ea"/>
              </a:rPr>
              <a:t>数组（或单链表）中。</a:t>
            </a:r>
            <a:endParaRPr lang="zh-CN" altLang="en-US" sz="2800" dirty="0" smtClean="0">
              <a:latin typeface="+mn-ea"/>
            </a:endParaRPr>
          </a:p>
          <a:p>
            <a:endParaRPr lang="zh-CN" altLang="en-US" sz="2800" dirty="0" smtClean="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一些典型的用到栈的问题：</a:t>
            </a:r>
            <a:endParaRPr lang="zh-CN" altLang="en-US" sz="2800" dirty="0"/>
          </a:p>
        </p:txBody>
      </p:sp>
      <p:sp>
        <p:nvSpPr>
          <p:cNvPr id="3" name="TextBox 2"/>
          <p:cNvSpPr txBox="1"/>
          <p:nvPr/>
        </p:nvSpPr>
        <p:spPr>
          <a:xfrm>
            <a:off x="467544" y="1412776"/>
            <a:ext cx="8208912" cy="3970318"/>
          </a:xfrm>
          <a:prstGeom prst="rect">
            <a:avLst/>
          </a:prstGeom>
          <a:noFill/>
        </p:spPr>
        <p:txBody>
          <a:bodyPr wrap="square" rtlCol="0">
            <a:spAutoFit/>
          </a:bodyPr>
          <a:lstStyle/>
          <a:p>
            <a:r>
              <a:rPr lang="en-US" altLang="zh-CN" sz="2800" dirty="0" smtClean="0">
                <a:latin typeface="+mn-ea"/>
              </a:rPr>
              <a:t>1</a:t>
            </a:r>
            <a:r>
              <a:rPr lang="zh-CN" altLang="en-US" sz="2800" dirty="0" smtClean="0">
                <a:latin typeface="+mn-ea"/>
              </a:rPr>
              <a:t>、表达式的计算；</a:t>
            </a:r>
            <a:endParaRPr lang="en-US" altLang="zh-CN" sz="2800" dirty="0" smtClean="0">
              <a:latin typeface="+mn-ea"/>
            </a:endParaRPr>
          </a:p>
          <a:p>
            <a:r>
              <a:rPr lang="en-US" altLang="zh-CN" sz="2800" dirty="0" smtClean="0">
                <a:latin typeface="+mn-ea"/>
              </a:rPr>
              <a:t>2</a:t>
            </a:r>
            <a:r>
              <a:rPr lang="zh-CN" altLang="en-US" sz="2800" dirty="0" smtClean="0">
                <a:latin typeface="+mn-ea"/>
              </a:rPr>
              <a:t>、括号匹配检查；</a:t>
            </a:r>
            <a:endParaRPr lang="en-US" altLang="zh-CN" sz="2800" dirty="0" smtClean="0">
              <a:latin typeface="+mn-ea"/>
            </a:endParaRPr>
          </a:p>
          <a:p>
            <a:r>
              <a:rPr lang="en-US" altLang="zh-CN" sz="2800" dirty="0" smtClean="0">
                <a:latin typeface="+mn-ea"/>
              </a:rPr>
              <a:t>3</a:t>
            </a:r>
            <a:r>
              <a:rPr lang="zh-CN" altLang="en-US" sz="2800" dirty="0" smtClean="0">
                <a:latin typeface="+mn-ea"/>
              </a:rPr>
              <a:t>、递归函数的非递归化：</a:t>
            </a:r>
            <a:endParaRPr lang="en-US" altLang="zh-CN" sz="2800" dirty="0" smtClean="0">
              <a:latin typeface="+mn-ea"/>
            </a:endParaRPr>
          </a:p>
          <a:p>
            <a:r>
              <a:rPr lang="en-US" altLang="zh-CN" sz="2800" dirty="0" smtClean="0">
                <a:latin typeface="+mn-ea"/>
              </a:rPr>
              <a:t>   </a:t>
            </a:r>
            <a:r>
              <a:rPr lang="zh-CN" altLang="en-US" sz="2800" dirty="0" smtClean="0">
                <a:latin typeface="+mn-ea"/>
              </a:rPr>
              <a:t>二叉树的非递归遍历；</a:t>
            </a:r>
            <a:endParaRPr lang="en-US" altLang="zh-CN" sz="2800" dirty="0" smtClean="0">
              <a:latin typeface="+mn-ea"/>
            </a:endParaRPr>
          </a:p>
          <a:p>
            <a:r>
              <a:rPr lang="en-US" altLang="zh-CN" sz="2800" dirty="0" smtClean="0">
                <a:latin typeface="+mn-ea"/>
              </a:rPr>
              <a:t>4</a:t>
            </a:r>
            <a:r>
              <a:rPr lang="zh-CN" altLang="en-US" sz="2800" dirty="0" smtClean="0">
                <a:latin typeface="+mn-ea"/>
              </a:rPr>
              <a:t>、表达式计算；</a:t>
            </a:r>
            <a:endParaRPr lang="en-US" altLang="zh-CN" sz="2800" dirty="0" smtClean="0">
              <a:latin typeface="+mn-ea"/>
            </a:endParaRPr>
          </a:p>
          <a:p>
            <a:r>
              <a:rPr lang="en-US" altLang="zh-CN" sz="2800" dirty="0" smtClean="0">
                <a:latin typeface="+mn-ea"/>
              </a:rPr>
              <a:t>5</a:t>
            </a:r>
            <a:r>
              <a:rPr lang="zh-CN" altLang="en-US" sz="2800" dirty="0" smtClean="0">
                <a:latin typeface="+mn-ea"/>
              </a:rPr>
              <a:t>、迷宫问题求解；</a:t>
            </a:r>
            <a:endParaRPr lang="en-US" altLang="zh-CN" sz="2800" dirty="0" smtClean="0">
              <a:latin typeface="+mn-ea"/>
            </a:endParaRPr>
          </a:p>
          <a:p>
            <a:r>
              <a:rPr lang="en-US" altLang="zh-CN" sz="2800" dirty="0" smtClean="0">
                <a:latin typeface="+mn-ea"/>
              </a:rPr>
              <a:t>6</a:t>
            </a:r>
            <a:r>
              <a:rPr lang="zh-CN" altLang="en-US" sz="2800" dirty="0" smtClean="0">
                <a:latin typeface="+mn-ea"/>
              </a:rPr>
              <a:t>、拓扑排序；注：用队列也</a:t>
            </a:r>
            <a:r>
              <a:rPr lang="zh-CN" altLang="en-US" sz="2800" dirty="0" smtClean="0">
                <a:latin typeface="+mn-ea"/>
              </a:rPr>
              <a:t>行；</a:t>
            </a:r>
            <a:endParaRPr lang="en-US" altLang="zh-CN" sz="2800" dirty="0" smtClean="0">
              <a:latin typeface="+mn-ea"/>
            </a:endParaRPr>
          </a:p>
          <a:p>
            <a:r>
              <a:rPr lang="en-US" altLang="zh-CN" sz="2800" dirty="0" smtClean="0">
                <a:latin typeface="+mn-ea"/>
              </a:rPr>
              <a:t>7</a:t>
            </a:r>
            <a:r>
              <a:rPr lang="zh-CN" altLang="en-US" sz="2800" dirty="0" smtClean="0">
                <a:latin typeface="+mn-ea"/>
              </a:rPr>
              <a:t>、关键路径的</a:t>
            </a:r>
            <a:r>
              <a:rPr lang="zh-CN" altLang="en-US" sz="2800" dirty="0" smtClean="0">
                <a:latin typeface="+mn-ea"/>
              </a:rPr>
              <a:t>计算</a:t>
            </a:r>
            <a:r>
              <a:rPr lang="zh-CN" altLang="en-US" sz="2800" dirty="0" smtClean="0">
                <a:latin typeface="+mn-ea"/>
              </a:rPr>
              <a:t>；</a:t>
            </a:r>
            <a:endParaRPr lang="en-US" altLang="zh-CN" sz="2800" dirty="0" smtClean="0">
              <a:latin typeface="+mn-ea"/>
            </a:endParaRPr>
          </a:p>
          <a:p>
            <a:r>
              <a:rPr lang="en-US" altLang="zh-CN" sz="2800" dirty="0" smtClean="0">
                <a:latin typeface="+mn-ea"/>
              </a:rPr>
              <a:t>8</a:t>
            </a:r>
            <a:r>
              <a:rPr lang="zh-CN" altLang="en-US" sz="2800" dirty="0" smtClean="0">
                <a:latin typeface="+mn-ea"/>
              </a:rPr>
              <a:t>、简单的非递归算法写成递归函数。</a:t>
            </a:r>
            <a:endParaRPr lang="zh-CN" altLang="en-US" sz="2800" dirty="0" smtClean="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栈的基本函数的实现：</a:t>
            </a:r>
            <a:endParaRPr lang="zh-CN" altLang="en-US" sz="2800" dirty="0"/>
          </a:p>
        </p:txBody>
      </p:sp>
      <p:sp>
        <p:nvSpPr>
          <p:cNvPr id="3" name="TextBox 2"/>
          <p:cNvSpPr txBox="1"/>
          <p:nvPr/>
        </p:nvSpPr>
        <p:spPr>
          <a:xfrm>
            <a:off x="467544" y="1340768"/>
            <a:ext cx="8208912" cy="3539430"/>
          </a:xfrm>
          <a:prstGeom prst="rect">
            <a:avLst/>
          </a:prstGeom>
          <a:noFill/>
        </p:spPr>
        <p:txBody>
          <a:bodyPr wrap="square" rtlCol="0">
            <a:spAutoFit/>
          </a:bodyPr>
          <a:lstStyle/>
          <a:p>
            <a:r>
              <a:rPr lang="zh-CN" altLang="en-US" sz="2800" dirty="0" smtClean="0">
                <a:latin typeface="+mn-ea"/>
              </a:rPr>
              <a:t>    栈的实现可以采用顺序存储或链式存储实现，实际应用中只要彻底掌握一种方法即可。需要注意的是：</a:t>
            </a:r>
            <a:endParaRPr lang="en-US" altLang="zh-CN" sz="2800" dirty="0" smtClean="0">
              <a:latin typeface="+mn-ea"/>
            </a:endParaRPr>
          </a:p>
          <a:p>
            <a:r>
              <a:rPr lang="en-US" altLang="zh-CN" sz="2800" dirty="0" smtClean="0">
                <a:latin typeface="+mn-ea"/>
              </a:rPr>
              <a:t>1</a:t>
            </a:r>
            <a:r>
              <a:rPr lang="zh-CN" altLang="en-US" sz="2800" dirty="0" smtClean="0">
                <a:latin typeface="+mn-ea"/>
              </a:rPr>
              <a:t>、顺序栈中，栈顶指针指向当前栈顶元素的后继序号，</a:t>
            </a:r>
            <a:r>
              <a:rPr lang="zh-CN" altLang="en-US" sz="2800" dirty="0" smtClean="0">
                <a:latin typeface="+mn-ea"/>
              </a:rPr>
              <a:t>即下一个入栈元素所在的位置，知道为什么这么设置。</a:t>
            </a:r>
            <a:endParaRPr lang="en-US" altLang="zh-CN" sz="2800" dirty="0" smtClean="0">
              <a:latin typeface="+mn-ea"/>
            </a:endParaRPr>
          </a:p>
          <a:p>
            <a:r>
              <a:rPr lang="en-US" altLang="zh-CN" sz="2800" dirty="0" smtClean="0">
                <a:latin typeface="+mn-ea"/>
              </a:rPr>
              <a:t>2</a:t>
            </a:r>
            <a:r>
              <a:rPr lang="zh-CN" altLang="en-US" sz="2800" dirty="0" smtClean="0">
                <a:latin typeface="+mn-ea"/>
              </a:rPr>
              <a:t>、链式栈中，用含头结点的单链表来表示栈，单链表的第一个结点为栈顶。</a:t>
            </a:r>
            <a:endParaRPr lang="zh-CN" altLang="en-US" sz="2800" dirty="0" smtClean="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栈存储示意图</a:t>
            </a:r>
            <a:endParaRPr lang="zh-CN" altLang="en-US" sz="2800" dirty="0"/>
          </a:p>
        </p:txBody>
      </p:sp>
      <p:graphicFrame>
        <p:nvGraphicFramePr>
          <p:cNvPr id="4" name="表格 3"/>
          <p:cNvGraphicFramePr>
            <a:graphicFrameLocks noGrp="1"/>
          </p:cNvGraphicFramePr>
          <p:nvPr/>
        </p:nvGraphicFramePr>
        <p:xfrm>
          <a:off x="2892152" y="1988840"/>
          <a:ext cx="599728" cy="3627120"/>
        </p:xfrm>
        <a:graphic>
          <a:graphicData uri="http://schemas.openxmlformats.org/drawingml/2006/table">
            <a:tbl>
              <a:tblPr firstRow="1" bandRow="1">
                <a:tableStyleId>{2D5ABB26-0587-4C30-8999-92F81FD0307C}</a:tableStyleId>
              </a:tblPr>
              <a:tblGrid>
                <a:gridCol w="599728"/>
              </a:tblGrid>
              <a:tr h="370840">
                <a:tc>
                  <a:txBody>
                    <a:bodyPr/>
                    <a:lstStyle/>
                    <a:p>
                      <a:pPr algn="ct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zh-CN" altLang="en-US"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t>e</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t>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t>c</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t>b</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t>a</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1691680" y="2508672"/>
            <a:ext cx="792088" cy="523220"/>
          </a:xfrm>
          <a:prstGeom prst="rect">
            <a:avLst/>
          </a:prstGeom>
          <a:noFill/>
        </p:spPr>
        <p:txBody>
          <a:bodyPr wrap="square" rtlCol="0">
            <a:spAutoFit/>
          </a:bodyPr>
          <a:lstStyle/>
          <a:p>
            <a:r>
              <a:rPr lang="en-US" altLang="zh-CN" sz="2800" dirty="0" smtClean="0">
                <a:latin typeface="+mn-ea"/>
              </a:rPr>
              <a:t>top</a:t>
            </a:r>
            <a:endParaRPr lang="zh-CN" altLang="en-US" sz="2800" dirty="0" smtClean="0">
              <a:latin typeface="+mn-ea"/>
            </a:endParaRPr>
          </a:p>
        </p:txBody>
      </p:sp>
      <p:cxnSp>
        <p:nvCxnSpPr>
          <p:cNvPr id="7" name="直接箭头连接符 6"/>
          <p:cNvCxnSpPr/>
          <p:nvPr/>
        </p:nvCxnSpPr>
        <p:spPr>
          <a:xfrm>
            <a:off x="2411760" y="2868712"/>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7664" y="5100960"/>
            <a:ext cx="1008112" cy="523220"/>
          </a:xfrm>
          <a:prstGeom prst="rect">
            <a:avLst/>
          </a:prstGeom>
          <a:noFill/>
        </p:spPr>
        <p:txBody>
          <a:bodyPr wrap="square" rtlCol="0">
            <a:spAutoFit/>
          </a:bodyPr>
          <a:lstStyle/>
          <a:p>
            <a:r>
              <a:rPr lang="en-US" altLang="zh-CN" sz="2800" dirty="0" smtClean="0">
                <a:latin typeface="+mn-ea"/>
              </a:rPr>
              <a:t>base</a:t>
            </a:r>
          </a:p>
        </p:txBody>
      </p:sp>
      <p:cxnSp>
        <p:nvCxnSpPr>
          <p:cNvPr id="10" name="直接箭头连接符 9"/>
          <p:cNvCxnSpPr/>
          <p:nvPr/>
        </p:nvCxnSpPr>
        <p:spPr>
          <a:xfrm>
            <a:off x="2483768" y="5461000"/>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63888" y="5100960"/>
            <a:ext cx="576064" cy="523220"/>
          </a:xfrm>
          <a:prstGeom prst="rect">
            <a:avLst/>
          </a:prstGeom>
          <a:noFill/>
        </p:spPr>
        <p:txBody>
          <a:bodyPr wrap="square" rtlCol="0">
            <a:spAutoFit/>
          </a:bodyPr>
          <a:lstStyle/>
          <a:p>
            <a:r>
              <a:rPr lang="en-US" altLang="zh-CN" sz="2800" dirty="0" smtClean="0">
                <a:latin typeface="+mn-ea"/>
              </a:rPr>
              <a:t>0</a:t>
            </a:r>
            <a:endParaRPr lang="zh-CN" altLang="en-US" sz="2800" dirty="0" smtClean="0">
              <a:latin typeface="+mn-ea"/>
            </a:endParaRPr>
          </a:p>
        </p:txBody>
      </p:sp>
      <p:sp>
        <p:nvSpPr>
          <p:cNvPr id="12" name="TextBox 11"/>
          <p:cNvSpPr txBox="1"/>
          <p:nvPr/>
        </p:nvSpPr>
        <p:spPr>
          <a:xfrm>
            <a:off x="3563888" y="4596904"/>
            <a:ext cx="576064" cy="523220"/>
          </a:xfrm>
          <a:prstGeom prst="rect">
            <a:avLst/>
          </a:prstGeom>
          <a:noFill/>
        </p:spPr>
        <p:txBody>
          <a:bodyPr wrap="square" rtlCol="0">
            <a:spAutoFit/>
          </a:bodyPr>
          <a:lstStyle/>
          <a:p>
            <a:r>
              <a:rPr lang="en-US" altLang="zh-CN" sz="2800" dirty="0" smtClean="0">
                <a:latin typeface="+mn-ea"/>
              </a:rPr>
              <a:t>1</a:t>
            </a:r>
            <a:endParaRPr lang="zh-CN" altLang="en-US" sz="2800" dirty="0" smtClean="0">
              <a:latin typeface="+mn-ea"/>
            </a:endParaRPr>
          </a:p>
        </p:txBody>
      </p:sp>
      <p:sp>
        <p:nvSpPr>
          <p:cNvPr id="13" name="TextBox 12"/>
          <p:cNvSpPr txBox="1"/>
          <p:nvPr/>
        </p:nvSpPr>
        <p:spPr>
          <a:xfrm>
            <a:off x="3563888" y="4092848"/>
            <a:ext cx="576064" cy="523220"/>
          </a:xfrm>
          <a:prstGeom prst="rect">
            <a:avLst/>
          </a:prstGeom>
          <a:noFill/>
        </p:spPr>
        <p:txBody>
          <a:bodyPr wrap="square" rtlCol="0">
            <a:spAutoFit/>
          </a:bodyPr>
          <a:lstStyle/>
          <a:p>
            <a:r>
              <a:rPr lang="en-US" altLang="zh-CN" sz="2800" dirty="0" smtClean="0">
                <a:latin typeface="+mn-ea"/>
              </a:rPr>
              <a:t>2</a:t>
            </a:r>
            <a:endParaRPr lang="zh-CN" altLang="en-US" sz="2800" dirty="0" smtClean="0">
              <a:latin typeface="+mn-ea"/>
            </a:endParaRPr>
          </a:p>
        </p:txBody>
      </p:sp>
      <p:sp>
        <p:nvSpPr>
          <p:cNvPr id="14" name="TextBox 13"/>
          <p:cNvSpPr txBox="1"/>
          <p:nvPr/>
        </p:nvSpPr>
        <p:spPr>
          <a:xfrm>
            <a:off x="5868144" y="1700808"/>
            <a:ext cx="1368152" cy="523220"/>
          </a:xfrm>
          <a:prstGeom prst="rect">
            <a:avLst/>
          </a:prstGeom>
          <a:noFill/>
          <a:ln>
            <a:solidFill>
              <a:schemeClr val="accent1"/>
            </a:solidFill>
          </a:ln>
        </p:spPr>
        <p:txBody>
          <a:bodyPr wrap="square" rtlCol="0">
            <a:spAutoFit/>
          </a:bodyPr>
          <a:lstStyle/>
          <a:p>
            <a:endParaRPr lang="zh-CN" altLang="en-US" sz="2800" dirty="0" smtClean="0">
              <a:latin typeface="+mn-ea"/>
            </a:endParaRPr>
          </a:p>
        </p:txBody>
      </p:sp>
      <p:sp>
        <p:nvSpPr>
          <p:cNvPr id="15" name="TextBox 14"/>
          <p:cNvSpPr txBox="1"/>
          <p:nvPr/>
        </p:nvSpPr>
        <p:spPr>
          <a:xfrm>
            <a:off x="5868144" y="2545740"/>
            <a:ext cx="1368152" cy="523220"/>
          </a:xfrm>
          <a:prstGeom prst="rect">
            <a:avLst/>
          </a:prstGeom>
          <a:noFill/>
          <a:ln>
            <a:solidFill>
              <a:schemeClr val="accent1"/>
            </a:solidFill>
          </a:ln>
        </p:spPr>
        <p:txBody>
          <a:bodyPr wrap="square" rtlCol="0">
            <a:spAutoFit/>
          </a:bodyPr>
          <a:lstStyle/>
          <a:p>
            <a:endParaRPr lang="zh-CN" altLang="en-US" sz="2800" dirty="0" smtClean="0">
              <a:latin typeface="+mn-ea"/>
            </a:endParaRPr>
          </a:p>
        </p:txBody>
      </p:sp>
      <p:sp>
        <p:nvSpPr>
          <p:cNvPr id="16" name="TextBox 15"/>
          <p:cNvSpPr txBox="1"/>
          <p:nvPr/>
        </p:nvSpPr>
        <p:spPr>
          <a:xfrm>
            <a:off x="5868144" y="3409836"/>
            <a:ext cx="1368152" cy="523220"/>
          </a:xfrm>
          <a:prstGeom prst="rect">
            <a:avLst/>
          </a:prstGeom>
          <a:noFill/>
          <a:ln>
            <a:solidFill>
              <a:schemeClr val="accent1"/>
            </a:solidFill>
          </a:ln>
        </p:spPr>
        <p:txBody>
          <a:bodyPr wrap="square" rtlCol="0">
            <a:spAutoFit/>
          </a:bodyPr>
          <a:lstStyle/>
          <a:p>
            <a:endParaRPr lang="zh-CN" altLang="en-US" sz="2800" dirty="0" smtClean="0">
              <a:latin typeface="+mn-ea"/>
            </a:endParaRPr>
          </a:p>
        </p:txBody>
      </p:sp>
      <p:sp>
        <p:nvSpPr>
          <p:cNvPr id="17" name="TextBox 16"/>
          <p:cNvSpPr txBox="1"/>
          <p:nvPr/>
        </p:nvSpPr>
        <p:spPr>
          <a:xfrm>
            <a:off x="5868144" y="4273932"/>
            <a:ext cx="1368152" cy="523220"/>
          </a:xfrm>
          <a:prstGeom prst="rect">
            <a:avLst/>
          </a:prstGeom>
          <a:noFill/>
          <a:ln>
            <a:solidFill>
              <a:schemeClr val="accent1"/>
            </a:solidFill>
          </a:ln>
        </p:spPr>
        <p:txBody>
          <a:bodyPr wrap="square" rtlCol="0">
            <a:spAutoFit/>
          </a:bodyPr>
          <a:lstStyle/>
          <a:p>
            <a:endParaRPr lang="zh-CN" altLang="en-US" sz="2800" dirty="0" smtClean="0">
              <a:latin typeface="+mn-ea"/>
            </a:endParaRPr>
          </a:p>
        </p:txBody>
      </p:sp>
      <p:sp>
        <p:nvSpPr>
          <p:cNvPr id="18" name="TextBox 17"/>
          <p:cNvSpPr txBox="1"/>
          <p:nvPr/>
        </p:nvSpPr>
        <p:spPr>
          <a:xfrm>
            <a:off x="5868144" y="5157192"/>
            <a:ext cx="1368152" cy="523220"/>
          </a:xfrm>
          <a:prstGeom prst="rect">
            <a:avLst/>
          </a:prstGeom>
          <a:noFill/>
          <a:ln>
            <a:solidFill>
              <a:schemeClr val="accent1"/>
            </a:solidFill>
          </a:ln>
        </p:spPr>
        <p:txBody>
          <a:bodyPr wrap="square" rtlCol="0">
            <a:spAutoFit/>
          </a:bodyPr>
          <a:lstStyle/>
          <a:p>
            <a:endParaRPr lang="zh-CN" altLang="en-US" sz="2800" dirty="0" smtClean="0">
              <a:latin typeface="+mn-ea"/>
            </a:endParaRPr>
          </a:p>
        </p:txBody>
      </p:sp>
      <p:sp>
        <p:nvSpPr>
          <p:cNvPr id="20" name="TextBox 19"/>
          <p:cNvSpPr txBox="1"/>
          <p:nvPr/>
        </p:nvSpPr>
        <p:spPr>
          <a:xfrm>
            <a:off x="4499992" y="1052736"/>
            <a:ext cx="360040" cy="523220"/>
          </a:xfrm>
          <a:prstGeom prst="rect">
            <a:avLst/>
          </a:prstGeom>
          <a:noFill/>
        </p:spPr>
        <p:txBody>
          <a:bodyPr wrap="square" rtlCol="0">
            <a:spAutoFit/>
          </a:bodyPr>
          <a:lstStyle/>
          <a:p>
            <a:r>
              <a:rPr lang="en-US" altLang="zh-CN" sz="2800" dirty="0" smtClean="0">
                <a:latin typeface="+mn-ea"/>
              </a:rPr>
              <a:t>S</a:t>
            </a:r>
            <a:endParaRPr lang="zh-CN" altLang="en-US" sz="2800" dirty="0" smtClean="0">
              <a:latin typeface="+mn-ea"/>
            </a:endParaRPr>
          </a:p>
        </p:txBody>
      </p:sp>
      <p:cxnSp>
        <p:nvCxnSpPr>
          <p:cNvPr id="22" name="肘形连接符 21"/>
          <p:cNvCxnSpPr>
            <a:stCxn id="20" idx="3"/>
            <a:endCxn id="14" idx="1"/>
          </p:cNvCxnSpPr>
          <p:nvPr/>
        </p:nvCxnSpPr>
        <p:spPr>
          <a:xfrm>
            <a:off x="4860032" y="1314346"/>
            <a:ext cx="1008112" cy="64807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552220" y="2224028"/>
            <a:ext cx="0" cy="3217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16" idx="0"/>
          </p:cNvCxnSpPr>
          <p:nvPr/>
        </p:nvCxnSpPr>
        <p:spPr>
          <a:xfrm>
            <a:off x="6552220" y="3068960"/>
            <a:ext cx="0" cy="3408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7" idx="0"/>
          </p:cNvCxnSpPr>
          <p:nvPr/>
        </p:nvCxnSpPr>
        <p:spPr>
          <a:xfrm>
            <a:off x="6552220" y="3933056"/>
            <a:ext cx="0" cy="3408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2"/>
            <a:endCxn id="18" idx="0"/>
          </p:cNvCxnSpPr>
          <p:nvPr/>
        </p:nvCxnSpPr>
        <p:spPr>
          <a:xfrm>
            <a:off x="6552220" y="4797152"/>
            <a:ext cx="0" cy="3600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52320" y="1700808"/>
            <a:ext cx="1296144" cy="523220"/>
          </a:xfrm>
          <a:prstGeom prst="rect">
            <a:avLst/>
          </a:prstGeom>
          <a:noFill/>
        </p:spPr>
        <p:txBody>
          <a:bodyPr wrap="square" rtlCol="0">
            <a:spAutoFit/>
          </a:bodyPr>
          <a:lstStyle/>
          <a:p>
            <a:r>
              <a:rPr lang="zh-CN" altLang="en-US" sz="2800" dirty="0" smtClean="0">
                <a:latin typeface="+mn-ea"/>
              </a:rPr>
              <a:t>头结点</a:t>
            </a:r>
          </a:p>
        </p:txBody>
      </p:sp>
      <p:sp>
        <p:nvSpPr>
          <p:cNvPr id="40" name="TextBox 39"/>
          <p:cNvSpPr txBox="1"/>
          <p:nvPr/>
        </p:nvSpPr>
        <p:spPr>
          <a:xfrm>
            <a:off x="7452320" y="2564904"/>
            <a:ext cx="1296144" cy="523220"/>
          </a:xfrm>
          <a:prstGeom prst="rect">
            <a:avLst/>
          </a:prstGeom>
          <a:noFill/>
        </p:spPr>
        <p:txBody>
          <a:bodyPr wrap="square" rtlCol="0">
            <a:spAutoFit/>
          </a:bodyPr>
          <a:lstStyle/>
          <a:p>
            <a:pPr algn="ctr"/>
            <a:r>
              <a:rPr lang="zh-CN" altLang="en-US" sz="2800" dirty="0" smtClean="0">
                <a:latin typeface="+mn-ea"/>
              </a:rPr>
              <a:t>栈顶</a:t>
            </a:r>
            <a:endParaRPr lang="zh-CN" altLang="en-US" sz="2800" dirty="0" smtClean="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表达式计算</a:t>
            </a:r>
            <a:endParaRPr lang="zh-CN" altLang="en-US" sz="2800" dirty="0"/>
          </a:p>
        </p:txBody>
      </p:sp>
      <p:sp>
        <p:nvSpPr>
          <p:cNvPr id="3" name="TextBox 2"/>
          <p:cNvSpPr txBox="1"/>
          <p:nvPr/>
        </p:nvSpPr>
        <p:spPr>
          <a:xfrm>
            <a:off x="467544" y="908720"/>
            <a:ext cx="8280920" cy="1384995"/>
          </a:xfrm>
          <a:prstGeom prst="rect">
            <a:avLst/>
          </a:prstGeom>
          <a:noFill/>
        </p:spPr>
        <p:txBody>
          <a:bodyPr wrap="square" rtlCol="0">
            <a:spAutoFit/>
          </a:bodyPr>
          <a:lstStyle/>
          <a:p>
            <a:r>
              <a:rPr lang="zh-CN" altLang="en-US" sz="2800" dirty="0" smtClean="0">
                <a:latin typeface="+mn-ea"/>
              </a:rPr>
              <a:t>    编写函数，计算一个用字符串表示的简单四则运算表达式的值，其中，表达式中只使用</a:t>
            </a:r>
            <a:r>
              <a:rPr lang="en-US" altLang="zh-CN" sz="2800" dirty="0" smtClean="0">
                <a:latin typeface="+mn-ea"/>
              </a:rPr>
              <a:t>+</a:t>
            </a:r>
            <a:r>
              <a:rPr lang="zh-CN" altLang="en-US" sz="2800" dirty="0" smtClean="0">
                <a:latin typeface="+mn-ea"/>
              </a:rPr>
              <a:t>、</a:t>
            </a:r>
            <a:r>
              <a:rPr lang="en-US" altLang="zh-CN" sz="2800" dirty="0" smtClean="0">
                <a:latin typeface="+mn-ea"/>
              </a:rPr>
              <a:t>-</a:t>
            </a:r>
            <a:r>
              <a:rPr lang="zh-CN" altLang="en-US" sz="2800" dirty="0" smtClean="0">
                <a:latin typeface="+mn-ea"/>
              </a:rPr>
              <a:t>、*、</a:t>
            </a:r>
            <a:r>
              <a:rPr lang="en-US" altLang="zh-CN" sz="2800" dirty="0" smtClean="0">
                <a:latin typeface="+mn-ea"/>
              </a:rPr>
              <a:t>/</a:t>
            </a:r>
            <a:r>
              <a:rPr lang="zh-CN" altLang="en-US" sz="2800" dirty="0" smtClean="0">
                <a:latin typeface="+mn-ea"/>
              </a:rPr>
              <a:t>、</a:t>
            </a:r>
            <a:r>
              <a:rPr lang="en-US" altLang="zh-CN" sz="2800" dirty="0" smtClean="0">
                <a:latin typeface="+mn-ea"/>
              </a:rPr>
              <a:t>(</a:t>
            </a:r>
            <a:r>
              <a:rPr lang="zh-CN" altLang="en-US" sz="2800" dirty="0" smtClean="0">
                <a:latin typeface="+mn-ea"/>
              </a:rPr>
              <a:t>、</a:t>
            </a:r>
            <a:r>
              <a:rPr lang="en-US" altLang="zh-CN" sz="2800" dirty="0" smtClean="0">
                <a:latin typeface="+mn-ea"/>
              </a:rPr>
              <a:t>)</a:t>
            </a:r>
            <a:r>
              <a:rPr lang="zh-CN" altLang="en-US" sz="2800" dirty="0" smtClean="0">
                <a:latin typeface="+mn-ea"/>
              </a:rPr>
              <a:t>，</a:t>
            </a:r>
            <a:r>
              <a:rPr lang="en-US" altLang="zh-CN" sz="2800" dirty="0" smtClean="0">
                <a:latin typeface="+mn-ea"/>
              </a:rPr>
              <a:t>6</a:t>
            </a:r>
            <a:r>
              <a:rPr lang="zh-CN" altLang="en-US" sz="2800" dirty="0" smtClean="0">
                <a:latin typeface="+mn-ea"/>
              </a:rPr>
              <a:t>个运算符，表达式用字符</a:t>
            </a:r>
            <a:r>
              <a:rPr lang="en-US" altLang="zh-CN" sz="2800" dirty="0" smtClean="0">
                <a:latin typeface="+mn-ea"/>
              </a:rPr>
              <a:t>#</a:t>
            </a:r>
            <a:r>
              <a:rPr lang="zh-CN" altLang="en-US" sz="2800" dirty="0" smtClean="0">
                <a:latin typeface="+mn-ea"/>
              </a:rPr>
              <a:t>表示结束。</a:t>
            </a:r>
            <a:endParaRPr lang="zh-CN" altLang="en-US" sz="2800" dirty="0" smtClean="0">
              <a:latin typeface="+mn-ea"/>
            </a:endParaRPr>
          </a:p>
        </p:txBody>
      </p:sp>
      <p:sp>
        <p:nvSpPr>
          <p:cNvPr id="4" name="TextBox 3"/>
          <p:cNvSpPr txBox="1"/>
          <p:nvPr/>
        </p:nvSpPr>
        <p:spPr>
          <a:xfrm>
            <a:off x="539552" y="2492896"/>
            <a:ext cx="8208912" cy="3539430"/>
          </a:xfrm>
          <a:prstGeom prst="rect">
            <a:avLst/>
          </a:prstGeom>
          <a:noFill/>
          <a:ln>
            <a:solidFill>
              <a:schemeClr val="accent1"/>
            </a:solidFill>
          </a:ln>
        </p:spPr>
        <p:txBody>
          <a:bodyPr wrap="square" rtlCol="0">
            <a:spAutoFit/>
          </a:bodyPr>
          <a:lstStyle/>
          <a:p>
            <a:r>
              <a:rPr lang="zh-CN" altLang="en-US" sz="2800" dirty="0" smtClean="0">
                <a:latin typeface="+mn-ea"/>
              </a:rPr>
              <a:t>算法要点：</a:t>
            </a:r>
            <a:endParaRPr lang="en-US" altLang="zh-CN" sz="2800" dirty="0" smtClean="0">
              <a:latin typeface="+mn-ea"/>
            </a:endParaRPr>
          </a:p>
          <a:p>
            <a:r>
              <a:rPr lang="en-US" altLang="zh-CN" sz="2800" dirty="0" smtClean="0">
                <a:latin typeface="+mn-ea"/>
              </a:rPr>
              <a:t>1</a:t>
            </a:r>
            <a:r>
              <a:rPr lang="zh-CN" altLang="en-US" sz="2800" dirty="0" smtClean="0">
                <a:latin typeface="+mn-ea"/>
              </a:rPr>
              <a:t>、设置两个栈，一个是存储运算符的字符栈</a:t>
            </a:r>
            <a:r>
              <a:rPr lang="en-US" altLang="zh-CN" sz="2800" dirty="0" smtClean="0">
                <a:latin typeface="+mn-ea"/>
              </a:rPr>
              <a:t>OPTR</a:t>
            </a:r>
            <a:r>
              <a:rPr lang="zh-CN" altLang="en-US" sz="2800" dirty="0" smtClean="0">
                <a:latin typeface="+mn-ea"/>
              </a:rPr>
              <a:t>，一个是存储操作数的双精度数栈</a:t>
            </a:r>
            <a:r>
              <a:rPr lang="en-US" altLang="zh-CN" sz="2800" dirty="0" smtClean="0">
                <a:latin typeface="+mn-ea"/>
              </a:rPr>
              <a:t>OPND</a:t>
            </a:r>
            <a:r>
              <a:rPr lang="zh-CN" altLang="en-US" sz="2800" dirty="0" smtClean="0">
                <a:latin typeface="+mn-ea"/>
              </a:rPr>
              <a:t>。</a:t>
            </a:r>
            <a:endParaRPr lang="en-US" altLang="zh-CN" sz="2800" dirty="0" smtClean="0">
              <a:latin typeface="+mn-ea"/>
            </a:endParaRPr>
          </a:p>
          <a:p>
            <a:r>
              <a:rPr lang="en-US" altLang="zh-CN" sz="2800" dirty="0" smtClean="0">
                <a:latin typeface="+mn-ea"/>
              </a:rPr>
              <a:t>2</a:t>
            </a:r>
            <a:r>
              <a:rPr lang="zh-CN" altLang="en-US" sz="2800" dirty="0" smtClean="0">
                <a:latin typeface="+mn-ea"/>
              </a:rPr>
              <a:t>、置操作数栈为空，操作符栈用字符</a:t>
            </a:r>
            <a:r>
              <a:rPr lang="en-US" altLang="zh-CN" sz="2800" dirty="0" smtClean="0">
                <a:latin typeface="+mn-ea"/>
              </a:rPr>
              <a:t>#</a:t>
            </a:r>
            <a:r>
              <a:rPr lang="zh-CN" altLang="en-US" sz="2800" dirty="0" smtClean="0">
                <a:latin typeface="+mn-ea"/>
              </a:rPr>
              <a:t>为栈底元素。</a:t>
            </a:r>
            <a:endParaRPr lang="en-US" altLang="zh-CN" sz="2800" dirty="0" smtClean="0">
              <a:latin typeface="+mn-ea"/>
            </a:endParaRPr>
          </a:p>
          <a:p>
            <a:r>
              <a:rPr lang="en-US" altLang="zh-CN" sz="2800" dirty="0" smtClean="0">
                <a:latin typeface="+mn-ea"/>
              </a:rPr>
              <a:t>3</a:t>
            </a:r>
            <a:r>
              <a:rPr lang="zh-CN" altLang="en-US" sz="2800" dirty="0" smtClean="0">
                <a:latin typeface="+mn-ea"/>
              </a:rPr>
              <a:t>、一次读取字符串的每一个字符，若是操作符，则与栈</a:t>
            </a:r>
            <a:r>
              <a:rPr lang="en-US" altLang="zh-CN" sz="2800" dirty="0" smtClean="0">
                <a:latin typeface="+mn-ea"/>
              </a:rPr>
              <a:t>OPTR</a:t>
            </a:r>
            <a:r>
              <a:rPr lang="zh-CN" altLang="en-US" sz="2800" dirty="0" smtClean="0">
                <a:latin typeface="+mn-ea"/>
              </a:rPr>
              <a:t>的栈顶元素做对比，做相应操作；如果是操作数，则把相应的数字字符转换成对应数值存入数字栈</a:t>
            </a:r>
            <a:r>
              <a:rPr lang="en-US" altLang="zh-CN" sz="2800" dirty="0" smtClean="0">
                <a:latin typeface="+mn-ea"/>
              </a:rPr>
              <a:t>OPND</a:t>
            </a:r>
            <a:r>
              <a:rPr lang="zh-CN" altLang="en-US" sz="2800" dirty="0" smtClean="0">
                <a:latin typeface="+mn-ea"/>
              </a:rPr>
              <a:t>。直至表达式计算完毕。</a:t>
            </a:r>
            <a:endParaRPr lang="zh-CN" altLang="en-US" sz="2800" dirty="0" smtClean="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634082"/>
          </a:xfrm>
        </p:spPr>
        <p:txBody>
          <a:bodyPr>
            <a:normAutofit/>
          </a:bodyPr>
          <a:lstStyle/>
          <a:p>
            <a:pPr algn="l"/>
            <a:r>
              <a:rPr lang="zh-CN" altLang="en-US" sz="2800" dirty="0" smtClean="0"/>
              <a:t>书上的算法原文（</a:t>
            </a:r>
            <a:r>
              <a:rPr lang="en-US" altLang="zh-CN" sz="2800" dirty="0" smtClean="0"/>
              <a:t>1</a:t>
            </a:r>
            <a:r>
              <a:rPr lang="zh-CN" altLang="en-US" sz="2800" dirty="0" smtClean="0"/>
              <a:t>）</a:t>
            </a:r>
            <a:endParaRPr lang="zh-CN" altLang="en-US" sz="2800" dirty="0"/>
          </a:p>
        </p:txBody>
      </p:sp>
      <p:sp>
        <p:nvSpPr>
          <p:cNvPr id="3" name="TextBox 2"/>
          <p:cNvSpPr txBox="1"/>
          <p:nvPr/>
        </p:nvSpPr>
        <p:spPr>
          <a:xfrm>
            <a:off x="395536" y="836712"/>
            <a:ext cx="8280920" cy="5583067"/>
          </a:xfrm>
          <a:prstGeom prst="rect">
            <a:avLst/>
          </a:prstGeom>
          <a:noFill/>
        </p:spPr>
        <p:txBody>
          <a:bodyPr wrap="square" rtlCol="0">
            <a:spAutoFit/>
          </a:bodyPr>
          <a:lstStyle/>
          <a:p>
            <a:pPr eaLnBrk="0" hangingPunct="0">
              <a:lnSpc>
                <a:spcPct val="110000"/>
              </a:lnSpc>
              <a:spcBef>
                <a:spcPct val="30000"/>
              </a:spcBef>
            </a:pPr>
            <a:r>
              <a:rPr lang="en-US" altLang="zh-CN" sz="2800" dirty="0" err="1" smtClean="0"/>
              <a:t>OperandType</a:t>
            </a:r>
            <a:r>
              <a:rPr lang="en-US" altLang="zh-CN" sz="2800" dirty="0" smtClean="0"/>
              <a:t>  </a:t>
            </a:r>
            <a:r>
              <a:rPr lang="en-US" altLang="zh-CN" sz="2800" dirty="0" err="1" smtClean="0"/>
              <a:t>EvaluateExpression</a:t>
            </a:r>
            <a:r>
              <a:rPr lang="en-US" altLang="zh-CN" sz="2800" dirty="0" smtClean="0"/>
              <a:t>( ){</a:t>
            </a:r>
          </a:p>
          <a:p>
            <a:pPr eaLnBrk="0" hangingPunct="0">
              <a:lnSpc>
                <a:spcPct val="110000"/>
              </a:lnSpc>
              <a:spcBef>
                <a:spcPct val="30000"/>
              </a:spcBef>
            </a:pPr>
            <a:r>
              <a:rPr lang="en-US" altLang="zh-CN" sz="2800" dirty="0" smtClean="0"/>
              <a:t>//</a:t>
            </a:r>
            <a:r>
              <a:rPr lang="zh-CN" altLang="en-US" sz="2800" dirty="0" smtClean="0"/>
              <a:t>运算数栈，</a:t>
            </a:r>
            <a:r>
              <a:rPr lang="en-US" altLang="zh-CN" sz="2800" dirty="0" smtClean="0"/>
              <a:t>OP</a:t>
            </a:r>
            <a:r>
              <a:rPr lang="zh-CN" altLang="en-US" sz="2800" dirty="0" smtClean="0"/>
              <a:t>为运算符集合。</a:t>
            </a:r>
          </a:p>
          <a:p>
            <a:pPr algn="just" eaLnBrk="0" hangingPunct="0">
              <a:spcBef>
                <a:spcPct val="30000"/>
              </a:spcBef>
            </a:pPr>
            <a:r>
              <a:rPr lang="zh-CN" altLang="en-US" sz="2800" dirty="0" smtClean="0"/>
              <a:t>     </a:t>
            </a:r>
            <a:r>
              <a:rPr lang="en-US" altLang="zh-CN" sz="2800" dirty="0" err="1" smtClean="0"/>
              <a:t>InitStack</a:t>
            </a:r>
            <a:r>
              <a:rPr lang="en-US" altLang="zh-CN" sz="2800" dirty="0" smtClean="0"/>
              <a:t>(OPTR);    Push (OPTR, ‘# ‘);</a:t>
            </a:r>
          </a:p>
          <a:p>
            <a:pPr algn="just" eaLnBrk="0" hangingPunct="0">
              <a:spcBef>
                <a:spcPct val="30000"/>
              </a:spcBef>
            </a:pPr>
            <a:r>
              <a:rPr lang="en-US" altLang="zh-CN" sz="2800" dirty="0" smtClean="0"/>
              <a:t>     </a:t>
            </a:r>
            <a:r>
              <a:rPr lang="en-US" altLang="zh-CN" sz="2800" dirty="0" err="1" smtClean="0"/>
              <a:t>InitStack</a:t>
            </a:r>
            <a:r>
              <a:rPr lang="en-US" altLang="zh-CN" sz="2800" dirty="0" smtClean="0"/>
              <a:t>(OPND);   c=</a:t>
            </a:r>
            <a:r>
              <a:rPr lang="en-US" altLang="zh-CN" sz="2800" dirty="0" err="1" smtClean="0"/>
              <a:t>getchar</a:t>
            </a:r>
            <a:r>
              <a:rPr lang="en-US" altLang="zh-CN" sz="2800" dirty="0" smtClean="0"/>
              <a:t>( );</a:t>
            </a:r>
          </a:p>
          <a:p>
            <a:pPr algn="just" eaLnBrk="0" hangingPunct="0">
              <a:spcBef>
                <a:spcPct val="30000"/>
              </a:spcBef>
            </a:pPr>
            <a:r>
              <a:rPr lang="en-US" altLang="zh-CN" sz="2800" dirty="0" smtClean="0"/>
              <a:t>     While(c!=‘ #’  ||  </a:t>
            </a:r>
            <a:r>
              <a:rPr lang="en-US" altLang="zh-CN" sz="2800" dirty="0" err="1" smtClean="0"/>
              <a:t>GetTop</a:t>
            </a:r>
            <a:r>
              <a:rPr lang="en-US" altLang="zh-CN" sz="2800" dirty="0" smtClean="0"/>
              <a:t>(OPTR)!=‘#’){</a:t>
            </a:r>
          </a:p>
          <a:p>
            <a:pPr algn="just" eaLnBrk="0" hangingPunct="0">
              <a:spcBef>
                <a:spcPct val="30000"/>
              </a:spcBef>
            </a:pPr>
            <a:r>
              <a:rPr lang="en-US" altLang="zh-CN" sz="2800" dirty="0" smtClean="0"/>
              <a:t>            if ( !In(</a:t>
            </a:r>
            <a:r>
              <a:rPr lang="en-US" altLang="zh-CN" sz="2800" dirty="0" err="1" smtClean="0"/>
              <a:t>c,OP</a:t>
            </a:r>
            <a:r>
              <a:rPr lang="en-US" altLang="zh-CN" sz="2800" dirty="0" smtClean="0"/>
              <a:t>)){</a:t>
            </a:r>
          </a:p>
          <a:p>
            <a:pPr algn="just" eaLnBrk="0" hangingPunct="0">
              <a:spcBef>
                <a:spcPct val="30000"/>
              </a:spcBef>
            </a:pPr>
            <a:r>
              <a:rPr lang="en-US" altLang="zh-CN" sz="2800" dirty="0" smtClean="0"/>
              <a:t> </a:t>
            </a:r>
            <a:r>
              <a:rPr lang="en-US" altLang="zh-CN" sz="2800" dirty="0" smtClean="0"/>
              <a:t>               Push(</a:t>
            </a:r>
            <a:r>
              <a:rPr lang="en-US" altLang="zh-CN" sz="2800" dirty="0" err="1" smtClean="0"/>
              <a:t>OPND,c</a:t>
            </a:r>
            <a:r>
              <a:rPr lang="en-US" altLang="zh-CN" sz="2800" dirty="0" smtClean="0"/>
              <a:t>);c=</a:t>
            </a:r>
            <a:r>
              <a:rPr lang="en-US" altLang="zh-CN" sz="2800" dirty="0" err="1" smtClean="0"/>
              <a:t>getchar</a:t>
            </a:r>
            <a:r>
              <a:rPr lang="en-US" altLang="zh-CN" sz="2800" dirty="0" smtClean="0"/>
              <a:t>();</a:t>
            </a:r>
          </a:p>
          <a:p>
            <a:pPr algn="just" eaLnBrk="0" hangingPunct="0">
              <a:spcBef>
                <a:spcPct val="30000"/>
              </a:spcBef>
            </a:pPr>
            <a:r>
              <a:rPr lang="en-US" altLang="zh-CN" sz="2800" dirty="0" smtClean="0"/>
              <a:t> </a:t>
            </a:r>
            <a:r>
              <a:rPr lang="en-US" altLang="zh-CN" sz="2800" dirty="0" smtClean="0"/>
              <a:t>           }</a:t>
            </a:r>
          </a:p>
          <a:p>
            <a:pPr algn="just" eaLnBrk="0" hangingPunct="0">
              <a:spcBef>
                <a:spcPct val="30000"/>
              </a:spcBef>
            </a:pPr>
            <a:r>
              <a:rPr lang="en-US" altLang="zh-CN" sz="2800" dirty="0" smtClean="0"/>
              <a:t>           else</a:t>
            </a:r>
            <a:endParaRPr lang="en-US" altLang="zh-CN" sz="2800" dirty="0" smtClean="0"/>
          </a:p>
          <a:p>
            <a:endParaRPr lang="zh-CN" altLang="en-US" sz="3200" dirty="0" smtClean="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书上的算法原文（</a:t>
            </a:r>
            <a:r>
              <a:rPr lang="en-US" altLang="zh-CN" sz="2800" dirty="0" smtClean="0"/>
              <a:t>2</a:t>
            </a:r>
            <a:r>
              <a:rPr lang="zh-CN" altLang="en-US" sz="2800" dirty="0" smtClean="0"/>
              <a:t>）</a:t>
            </a:r>
            <a:endParaRPr lang="zh-CN" altLang="en-US" sz="2800" dirty="0"/>
          </a:p>
        </p:txBody>
      </p:sp>
      <p:sp>
        <p:nvSpPr>
          <p:cNvPr id="3" name="TextBox 2"/>
          <p:cNvSpPr txBox="1"/>
          <p:nvPr/>
        </p:nvSpPr>
        <p:spPr>
          <a:xfrm>
            <a:off x="467544" y="1052736"/>
            <a:ext cx="8280920" cy="5201424"/>
          </a:xfrm>
          <a:prstGeom prst="rect">
            <a:avLst/>
          </a:prstGeom>
          <a:noFill/>
        </p:spPr>
        <p:txBody>
          <a:bodyPr wrap="square" rtlCol="0">
            <a:spAutoFit/>
          </a:bodyPr>
          <a:lstStyle/>
          <a:p>
            <a:pPr algn="just" eaLnBrk="0" hangingPunct="0">
              <a:spcBef>
                <a:spcPct val="20000"/>
              </a:spcBef>
            </a:pPr>
            <a:r>
              <a:rPr lang="en-US" altLang="zh-CN" sz="2000" dirty="0" smtClean="0"/>
              <a:t> </a:t>
            </a:r>
            <a:r>
              <a:rPr lang="en-US" altLang="zh-CN" sz="2000" dirty="0" smtClean="0"/>
              <a:t>     switch </a:t>
            </a:r>
            <a:r>
              <a:rPr lang="en-US" altLang="zh-CN" sz="2000" dirty="0" smtClean="0"/>
              <a:t>(Precede(</a:t>
            </a:r>
            <a:r>
              <a:rPr lang="en-US" altLang="zh-CN" sz="2000" dirty="0" err="1" smtClean="0"/>
              <a:t>GetTop</a:t>
            </a:r>
            <a:r>
              <a:rPr lang="en-US" altLang="zh-CN" sz="2000" dirty="0" smtClean="0"/>
              <a:t>(OPTR),  c)  {</a:t>
            </a:r>
          </a:p>
          <a:p>
            <a:pPr algn="just" eaLnBrk="0" hangingPunct="0">
              <a:spcBef>
                <a:spcPct val="20000"/>
              </a:spcBef>
            </a:pPr>
            <a:r>
              <a:rPr lang="en-US" altLang="zh-CN" sz="2000" dirty="0" smtClean="0"/>
              <a:t>                case ‘&lt;‘:       // </a:t>
            </a:r>
            <a:r>
              <a:rPr lang="zh-CN" altLang="en-US" sz="2000" dirty="0" smtClean="0"/>
              <a:t>新输入的算符 </a:t>
            </a:r>
            <a:r>
              <a:rPr lang="en-US" altLang="zh-CN" sz="2000" dirty="0" smtClean="0"/>
              <a:t>w </a:t>
            </a:r>
            <a:r>
              <a:rPr lang="zh-CN" altLang="en-US" sz="2000" dirty="0" smtClean="0"/>
              <a:t>优先级高，</a:t>
            </a:r>
            <a:r>
              <a:rPr lang="en-US" altLang="zh-CN" sz="2000" dirty="0" smtClean="0"/>
              <a:t>w </a:t>
            </a:r>
            <a:r>
              <a:rPr lang="zh-CN" altLang="en-US" sz="2000" dirty="0" smtClean="0"/>
              <a:t>进栈</a:t>
            </a:r>
          </a:p>
          <a:p>
            <a:pPr algn="just" eaLnBrk="0" hangingPunct="0">
              <a:spcBef>
                <a:spcPct val="20000"/>
              </a:spcBef>
            </a:pPr>
            <a:r>
              <a:rPr lang="zh-CN" altLang="en-US" sz="2000" dirty="0" smtClean="0"/>
              <a:t>                       </a:t>
            </a:r>
            <a:r>
              <a:rPr lang="en-US" altLang="zh-CN" sz="2000" dirty="0" smtClean="0"/>
              <a:t>Push(OPTR,  c );  c =</a:t>
            </a:r>
            <a:r>
              <a:rPr lang="en-US" altLang="zh-CN" sz="2000" dirty="0" err="1" smtClean="0"/>
              <a:t>getchar</a:t>
            </a:r>
            <a:r>
              <a:rPr lang="en-US" altLang="zh-CN" sz="2000" dirty="0" smtClean="0"/>
              <a:t>( );   break;</a:t>
            </a:r>
          </a:p>
          <a:p>
            <a:pPr algn="just" eaLnBrk="0" hangingPunct="0">
              <a:spcBef>
                <a:spcPct val="20000"/>
              </a:spcBef>
            </a:pPr>
            <a:r>
              <a:rPr lang="en-US" altLang="zh-CN" sz="2000" dirty="0" smtClean="0"/>
              <a:t>                case ‘=‘:       // </a:t>
            </a:r>
            <a:r>
              <a:rPr lang="zh-CN" altLang="en-US" sz="2000" dirty="0" smtClean="0"/>
              <a:t>去括号并接收下一字符</a:t>
            </a:r>
          </a:p>
          <a:p>
            <a:pPr algn="just" eaLnBrk="0" hangingPunct="0">
              <a:spcBef>
                <a:spcPct val="20000"/>
              </a:spcBef>
            </a:pPr>
            <a:r>
              <a:rPr lang="zh-CN" altLang="en-US" sz="2000" dirty="0" smtClean="0"/>
              <a:t>                      </a:t>
            </a:r>
            <a:r>
              <a:rPr lang="en-US" altLang="zh-CN" sz="2000" dirty="0" smtClean="0"/>
              <a:t>Pop(OPTR , x);  c=</a:t>
            </a:r>
            <a:r>
              <a:rPr lang="en-US" altLang="zh-CN" sz="2000" dirty="0" err="1" smtClean="0"/>
              <a:t>getchar</a:t>
            </a:r>
            <a:r>
              <a:rPr lang="en-US" altLang="zh-CN" sz="2000" dirty="0" smtClean="0"/>
              <a:t>( ); break;</a:t>
            </a:r>
          </a:p>
          <a:p>
            <a:pPr algn="just" eaLnBrk="0" hangingPunct="0">
              <a:spcBef>
                <a:spcPct val="20000"/>
              </a:spcBef>
            </a:pPr>
            <a:r>
              <a:rPr lang="en-US" altLang="zh-CN" sz="2000" dirty="0" smtClean="0"/>
              <a:t>                 case ‘&gt;’:   </a:t>
            </a:r>
          </a:p>
          <a:p>
            <a:pPr algn="just" eaLnBrk="0" hangingPunct="0">
              <a:spcBef>
                <a:spcPct val="20000"/>
              </a:spcBef>
            </a:pPr>
            <a:r>
              <a:rPr lang="en-US" altLang="zh-CN" sz="2000" dirty="0" smtClean="0"/>
              <a:t>                   //</a:t>
            </a:r>
            <a:r>
              <a:rPr lang="zh-CN" altLang="en-US" sz="2000" dirty="0" smtClean="0"/>
              <a:t>新输入的算符</a:t>
            </a:r>
            <a:r>
              <a:rPr lang="en-US" altLang="zh-CN" sz="2000" dirty="0" smtClean="0"/>
              <a:t>c</a:t>
            </a:r>
            <a:r>
              <a:rPr lang="zh-CN" altLang="en-US" sz="2000" dirty="0" smtClean="0"/>
              <a:t>优先级低，即栈顶算符优先权高，</a:t>
            </a:r>
          </a:p>
          <a:p>
            <a:pPr algn="just" eaLnBrk="0" hangingPunct="0">
              <a:spcBef>
                <a:spcPct val="20000"/>
              </a:spcBef>
            </a:pPr>
            <a:r>
              <a:rPr lang="zh-CN" altLang="en-US" sz="2000" dirty="0" smtClean="0"/>
              <a:t>                   </a:t>
            </a:r>
            <a:r>
              <a:rPr lang="en-US" altLang="zh-CN" sz="2000" dirty="0" smtClean="0"/>
              <a:t>//</a:t>
            </a:r>
            <a:r>
              <a:rPr lang="zh-CN" altLang="en-US" sz="2000" dirty="0" smtClean="0"/>
              <a:t>出栈并将运算结果入栈</a:t>
            </a:r>
            <a:r>
              <a:rPr lang="en-US" altLang="zh-CN" sz="2000" dirty="0" smtClean="0"/>
              <a:t>OPND</a:t>
            </a:r>
          </a:p>
          <a:p>
            <a:pPr algn="just" eaLnBrk="0" hangingPunct="0">
              <a:spcBef>
                <a:spcPct val="20000"/>
              </a:spcBef>
            </a:pPr>
            <a:r>
              <a:rPr lang="en-US" altLang="zh-CN" sz="2000" dirty="0" smtClean="0"/>
              <a:t>                            Pop(OPTR</a:t>
            </a:r>
            <a:r>
              <a:rPr lang="zh-CN" altLang="en-US" sz="2000" dirty="0" smtClean="0"/>
              <a:t>，</a:t>
            </a:r>
            <a:r>
              <a:rPr lang="en-US" altLang="zh-CN" sz="2000" dirty="0" smtClean="0"/>
              <a:t>op);</a:t>
            </a:r>
          </a:p>
          <a:p>
            <a:pPr algn="just" eaLnBrk="0" hangingPunct="0">
              <a:spcBef>
                <a:spcPct val="20000"/>
              </a:spcBef>
            </a:pPr>
            <a:r>
              <a:rPr lang="en-US" altLang="zh-CN" sz="2000" dirty="0" smtClean="0"/>
              <a:t>                        Pop(OPND</a:t>
            </a:r>
            <a:r>
              <a:rPr lang="zh-CN" altLang="en-US" sz="2000" dirty="0" smtClean="0"/>
              <a:t>，</a:t>
            </a:r>
            <a:r>
              <a:rPr lang="en-US" altLang="zh-CN" sz="2000" dirty="0" smtClean="0"/>
              <a:t>b);  Pop(OPND</a:t>
            </a:r>
            <a:r>
              <a:rPr lang="zh-CN" altLang="en-US" sz="2000" dirty="0" smtClean="0"/>
              <a:t>，</a:t>
            </a:r>
            <a:r>
              <a:rPr lang="en-US" altLang="zh-CN" sz="2000" dirty="0" smtClean="0"/>
              <a:t>a);</a:t>
            </a:r>
          </a:p>
          <a:p>
            <a:pPr algn="just" eaLnBrk="0" hangingPunct="0">
              <a:spcBef>
                <a:spcPct val="20000"/>
              </a:spcBef>
            </a:pPr>
            <a:r>
              <a:rPr lang="en-US" altLang="zh-CN" sz="2000" dirty="0" smtClean="0"/>
              <a:t>                        Push(OPND</a:t>
            </a:r>
            <a:r>
              <a:rPr lang="zh-CN" altLang="en-US" sz="2000" dirty="0" smtClean="0"/>
              <a:t>，</a:t>
            </a:r>
            <a:r>
              <a:rPr lang="en-US" altLang="zh-CN" sz="2000" dirty="0" smtClean="0"/>
              <a:t>Operate(a, op, b) );</a:t>
            </a:r>
          </a:p>
          <a:p>
            <a:pPr algn="just" eaLnBrk="0" hangingPunct="0">
              <a:spcBef>
                <a:spcPct val="20000"/>
              </a:spcBef>
            </a:pPr>
            <a:r>
              <a:rPr lang="en-US" altLang="zh-CN" sz="2000" dirty="0" smtClean="0"/>
              <a:t>                        break;  }</a:t>
            </a:r>
          </a:p>
          <a:p>
            <a:pPr algn="just" eaLnBrk="0" hangingPunct="0">
              <a:spcBef>
                <a:spcPct val="20000"/>
              </a:spcBef>
            </a:pPr>
            <a:r>
              <a:rPr lang="en-US" altLang="zh-CN" sz="2000" dirty="0" smtClean="0"/>
              <a:t>     }     return </a:t>
            </a:r>
            <a:r>
              <a:rPr lang="en-US" altLang="zh-CN" sz="2000" dirty="0" err="1" smtClean="0"/>
              <a:t>GetTop</a:t>
            </a:r>
            <a:r>
              <a:rPr lang="en-US" altLang="zh-CN" sz="2000" dirty="0" smtClean="0"/>
              <a:t>(OPND);</a:t>
            </a:r>
          </a:p>
          <a:p>
            <a:pPr algn="just" eaLnBrk="0" hangingPunct="0">
              <a:spcBef>
                <a:spcPct val="20000"/>
              </a:spcBef>
            </a:pPr>
            <a:r>
              <a:rPr lang="en-US" altLang="zh-CN" sz="2000" dirty="0" smtClean="0"/>
              <a:t>}</a:t>
            </a:r>
            <a:endParaRPr lang="zh-CN" altLang="en-US" sz="2000" dirty="0" smtClean="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229600" cy="562074"/>
          </a:xfrm>
        </p:spPr>
        <p:txBody>
          <a:bodyPr>
            <a:normAutofit/>
          </a:bodyPr>
          <a:lstStyle/>
          <a:p>
            <a:pPr algn="l"/>
            <a:r>
              <a:rPr lang="zh-CN" altLang="en-US" sz="2800" dirty="0" smtClean="0"/>
              <a:t>示意图</a:t>
            </a:r>
            <a:endParaRPr lang="zh-CN" altLang="en-US" sz="2800" dirty="0"/>
          </a:p>
        </p:txBody>
      </p:sp>
      <p:sp>
        <p:nvSpPr>
          <p:cNvPr id="3" name="Text Box 2"/>
          <p:cNvSpPr txBox="1">
            <a:spLocks noChangeArrowheads="1"/>
          </p:cNvSpPr>
          <p:nvPr/>
        </p:nvSpPr>
        <p:spPr bwMode="auto">
          <a:xfrm>
            <a:off x="1562620" y="760189"/>
            <a:ext cx="4360863" cy="396875"/>
          </a:xfrm>
          <a:prstGeom prst="rect">
            <a:avLst/>
          </a:prstGeom>
          <a:noFill/>
          <a:ln w="12700" cap="rnd">
            <a:noFill/>
            <a:miter lim="800000"/>
            <a:headEnd/>
            <a:tailEnd/>
          </a:ln>
        </p:spPr>
        <p:txBody>
          <a:bodyPr>
            <a:spAutoFit/>
          </a:bodyPr>
          <a:lstStyle/>
          <a:p>
            <a:pPr eaLnBrk="0" hangingPunct="0"/>
            <a:r>
              <a:rPr lang="zh-CN" altLang="en-US" sz="2000">
                <a:latin typeface="宋体" pitchFamily="2" charset="-122"/>
              </a:rPr>
              <a:t>表达式求值示意图：</a:t>
            </a:r>
            <a:r>
              <a:rPr lang="en-US" altLang="zh-CN" sz="2000">
                <a:latin typeface="宋体" pitchFamily="2" charset="-122"/>
              </a:rPr>
              <a:t>5+6</a:t>
            </a:r>
            <a:r>
              <a:rPr lang="en-US" altLang="zh-CN" sz="2000">
                <a:sym typeface="Symbol" pitchFamily="18" charset="2"/>
              </a:rPr>
              <a:t></a:t>
            </a:r>
            <a:r>
              <a:rPr lang="en-US" altLang="zh-CN" sz="2000">
                <a:latin typeface="宋体" pitchFamily="2" charset="-122"/>
              </a:rPr>
              <a:t>(1+2)-4 </a:t>
            </a:r>
          </a:p>
        </p:txBody>
      </p:sp>
      <p:grpSp>
        <p:nvGrpSpPr>
          <p:cNvPr id="4" name="Group 3"/>
          <p:cNvGrpSpPr>
            <a:grpSpLocks/>
          </p:cNvGrpSpPr>
          <p:nvPr/>
        </p:nvGrpSpPr>
        <p:grpSpPr bwMode="auto">
          <a:xfrm>
            <a:off x="1222895" y="1674589"/>
            <a:ext cx="2425700" cy="4130675"/>
            <a:chOff x="720" y="864"/>
            <a:chExt cx="1392" cy="2602"/>
          </a:xfrm>
        </p:grpSpPr>
        <p:grpSp>
          <p:nvGrpSpPr>
            <p:cNvPr id="5" name="Group 4"/>
            <p:cNvGrpSpPr>
              <a:grpSpLocks/>
            </p:cNvGrpSpPr>
            <p:nvPr/>
          </p:nvGrpSpPr>
          <p:grpSpPr bwMode="auto">
            <a:xfrm>
              <a:off x="720" y="2966"/>
              <a:ext cx="528" cy="250"/>
              <a:chOff x="2640" y="1872"/>
              <a:chExt cx="528" cy="250"/>
            </a:xfrm>
          </p:grpSpPr>
          <p:sp>
            <p:nvSpPr>
              <p:cNvPr id="20" name="Text Box 5"/>
              <p:cNvSpPr txBox="1">
                <a:spLocks noChangeArrowheads="1"/>
              </p:cNvSpPr>
              <p:nvPr/>
            </p:nvSpPr>
            <p:spPr bwMode="auto">
              <a:xfrm>
                <a:off x="2688" y="1872"/>
                <a:ext cx="383"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21" name="Line 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grpSp>
          <p:nvGrpSpPr>
            <p:cNvPr id="6" name="Group 7"/>
            <p:cNvGrpSpPr>
              <a:grpSpLocks/>
            </p:cNvGrpSpPr>
            <p:nvPr/>
          </p:nvGrpSpPr>
          <p:grpSpPr bwMode="auto">
            <a:xfrm>
              <a:off x="720" y="3206"/>
              <a:ext cx="541" cy="250"/>
              <a:chOff x="2592" y="3216"/>
              <a:chExt cx="541" cy="250"/>
            </a:xfrm>
          </p:grpSpPr>
          <p:sp>
            <p:nvSpPr>
              <p:cNvPr id="18" name="Text Box 8"/>
              <p:cNvSpPr txBox="1">
                <a:spLocks noChangeArrowheads="1"/>
              </p:cNvSpPr>
              <p:nvPr/>
            </p:nvSpPr>
            <p:spPr bwMode="auto">
              <a:xfrm>
                <a:off x="2609" y="3216"/>
                <a:ext cx="52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base</a:t>
                </a:r>
              </a:p>
            </p:txBody>
          </p:sp>
          <p:sp>
            <p:nvSpPr>
              <p:cNvPr id="19" name="Line 9"/>
              <p:cNvSpPr>
                <a:spLocks noChangeShapeType="1"/>
              </p:cNvSpPr>
              <p:nvPr/>
            </p:nvSpPr>
            <p:spPr bwMode="auto">
              <a:xfrm>
                <a:off x="2592" y="3456"/>
                <a:ext cx="528" cy="0"/>
              </a:xfrm>
              <a:prstGeom prst="line">
                <a:avLst/>
              </a:prstGeom>
              <a:noFill/>
              <a:ln w="12700" cap="rnd">
                <a:solidFill>
                  <a:srgbClr val="FF0000"/>
                </a:solidFill>
                <a:round/>
                <a:headEnd/>
                <a:tailEnd type="triangle" w="med" len="med"/>
              </a:ln>
            </p:spPr>
            <p:txBody>
              <a:bodyPr/>
              <a:lstStyle/>
              <a:p>
                <a:endParaRPr lang="zh-CN" altLang="en-US"/>
              </a:p>
            </p:txBody>
          </p:sp>
        </p:grpSp>
        <p:grpSp>
          <p:nvGrpSpPr>
            <p:cNvPr id="7" name="Group 10"/>
            <p:cNvGrpSpPr>
              <a:grpSpLocks/>
            </p:cNvGrpSpPr>
            <p:nvPr/>
          </p:nvGrpSpPr>
          <p:grpSpPr bwMode="auto">
            <a:xfrm>
              <a:off x="1248" y="864"/>
              <a:ext cx="864" cy="2602"/>
              <a:chOff x="1248" y="864"/>
              <a:chExt cx="864" cy="2602"/>
            </a:xfrm>
          </p:grpSpPr>
          <p:sp>
            <p:nvSpPr>
              <p:cNvPr id="8" name="Text Box 11"/>
              <p:cNvSpPr txBox="1">
                <a:spLocks noChangeArrowheads="1"/>
              </p:cNvSpPr>
              <p:nvPr/>
            </p:nvSpPr>
            <p:spPr bwMode="auto">
              <a:xfrm>
                <a:off x="1248" y="864"/>
                <a:ext cx="86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OPTR</a:t>
                </a:r>
                <a:r>
                  <a:rPr lang="zh-CN" altLang="en-US" sz="2000">
                    <a:latin typeface="宋体" pitchFamily="2" charset="-122"/>
                  </a:rPr>
                  <a:t>栈</a:t>
                </a:r>
              </a:p>
            </p:txBody>
          </p:sp>
          <p:grpSp>
            <p:nvGrpSpPr>
              <p:cNvPr id="9" name="Group 12"/>
              <p:cNvGrpSpPr>
                <a:grpSpLocks/>
              </p:cNvGrpSpPr>
              <p:nvPr/>
            </p:nvGrpSpPr>
            <p:grpSpPr bwMode="auto">
              <a:xfrm>
                <a:off x="1248" y="1162"/>
                <a:ext cx="672" cy="2304"/>
                <a:chOff x="1248" y="1152"/>
                <a:chExt cx="672" cy="2304"/>
              </a:xfrm>
            </p:grpSpPr>
            <p:sp>
              <p:nvSpPr>
                <p:cNvPr id="10" name="Rectangle 13"/>
                <p:cNvSpPr>
                  <a:spLocks noChangeArrowheads="1"/>
                </p:cNvSpPr>
                <p:nvPr/>
              </p:nvSpPr>
              <p:spPr bwMode="auto">
                <a:xfrm>
                  <a:off x="1248" y="1152"/>
                  <a:ext cx="672" cy="2304"/>
                </a:xfrm>
                <a:prstGeom prst="rect">
                  <a:avLst/>
                </a:prstGeom>
                <a:solidFill>
                  <a:srgbClr val="00CCFF"/>
                </a:solidFill>
                <a:ln w="12700" cap="rnd">
                  <a:noFill/>
                  <a:miter lim="800000"/>
                  <a:headEnd/>
                  <a:tailEnd/>
                </a:ln>
              </p:spPr>
              <p:txBody>
                <a:bodyPr wrap="none" anchor="ctr"/>
                <a:lstStyle/>
                <a:p>
                  <a:endParaRPr lang="zh-CN" altLang="en-US"/>
                </a:p>
              </p:txBody>
            </p:sp>
            <p:sp>
              <p:nvSpPr>
                <p:cNvPr id="11" name="Line 14"/>
                <p:cNvSpPr>
                  <a:spLocks noChangeShapeType="1"/>
                </p:cNvSpPr>
                <p:nvPr/>
              </p:nvSpPr>
              <p:spPr bwMode="auto">
                <a:xfrm>
                  <a:off x="1248" y="3168"/>
                  <a:ext cx="672" cy="0"/>
                </a:xfrm>
                <a:prstGeom prst="line">
                  <a:avLst/>
                </a:prstGeom>
                <a:noFill/>
                <a:ln w="12700" cap="rnd">
                  <a:solidFill>
                    <a:schemeClr val="bg2"/>
                  </a:solidFill>
                  <a:round/>
                  <a:headEnd/>
                  <a:tailEnd/>
                </a:ln>
              </p:spPr>
              <p:txBody>
                <a:bodyPr/>
                <a:lstStyle/>
                <a:p>
                  <a:endParaRPr lang="zh-CN" altLang="en-US"/>
                </a:p>
              </p:txBody>
            </p:sp>
            <p:sp>
              <p:nvSpPr>
                <p:cNvPr id="12" name="Line 15"/>
                <p:cNvSpPr>
                  <a:spLocks noChangeShapeType="1"/>
                </p:cNvSpPr>
                <p:nvPr/>
              </p:nvSpPr>
              <p:spPr bwMode="auto">
                <a:xfrm>
                  <a:off x="1248" y="2880"/>
                  <a:ext cx="672" cy="0"/>
                </a:xfrm>
                <a:prstGeom prst="line">
                  <a:avLst/>
                </a:prstGeom>
                <a:noFill/>
                <a:ln w="12700" cap="rnd">
                  <a:solidFill>
                    <a:schemeClr val="bg2"/>
                  </a:solidFill>
                  <a:round/>
                  <a:headEnd/>
                  <a:tailEnd/>
                </a:ln>
              </p:spPr>
              <p:txBody>
                <a:bodyPr/>
                <a:lstStyle/>
                <a:p>
                  <a:endParaRPr lang="zh-CN" altLang="en-US"/>
                </a:p>
              </p:txBody>
            </p:sp>
            <p:sp>
              <p:nvSpPr>
                <p:cNvPr id="13" name="Line 16"/>
                <p:cNvSpPr>
                  <a:spLocks noChangeShapeType="1"/>
                </p:cNvSpPr>
                <p:nvPr/>
              </p:nvSpPr>
              <p:spPr bwMode="auto">
                <a:xfrm>
                  <a:off x="1248" y="2592"/>
                  <a:ext cx="672" cy="0"/>
                </a:xfrm>
                <a:prstGeom prst="line">
                  <a:avLst/>
                </a:prstGeom>
                <a:noFill/>
                <a:ln w="12700" cap="rnd">
                  <a:solidFill>
                    <a:schemeClr val="bg2"/>
                  </a:solidFill>
                  <a:round/>
                  <a:headEnd/>
                  <a:tailEnd/>
                </a:ln>
              </p:spPr>
              <p:txBody>
                <a:bodyPr/>
                <a:lstStyle/>
                <a:p>
                  <a:endParaRPr lang="zh-CN" altLang="en-US"/>
                </a:p>
              </p:txBody>
            </p:sp>
            <p:sp>
              <p:nvSpPr>
                <p:cNvPr id="14" name="Line 17"/>
                <p:cNvSpPr>
                  <a:spLocks noChangeShapeType="1"/>
                </p:cNvSpPr>
                <p:nvPr/>
              </p:nvSpPr>
              <p:spPr bwMode="auto">
                <a:xfrm>
                  <a:off x="1248" y="2304"/>
                  <a:ext cx="672" cy="0"/>
                </a:xfrm>
                <a:prstGeom prst="line">
                  <a:avLst/>
                </a:prstGeom>
                <a:noFill/>
                <a:ln w="12700" cap="rnd">
                  <a:solidFill>
                    <a:schemeClr val="bg2"/>
                  </a:solidFill>
                  <a:round/>
                  <a:headEnd/>
                  <a:tailEnd/>
                </a:ln>
              </p:spPr>
              <p:txBody>
                <a:bodyPr/>
                <a:lstStyle/>
                <a:p>
                  <a:endParaRPr lang="zh-CN" altLang="en-US"/>
                </a:p>
              </p:txBody>
            </p:sp>
            <p:sp>
              <p:nvSpPr>
                <p:cNvPr id="15" name="Line 18"/>
                <p:cNvSpPr>
                  <a:spLocks noChangeShapeType="1"/>
                </p:cNvSpPr>
                <p:nvPr/>
              </p:nvSpPr>
              <p:spPr bwMode="auto">
                <a:xfrm>
                  <a:off x="1248" y="2016"/>
                  <a:ext cx="672" cy="0"/>
                </a:xfrm>
                <a:prstGeom prst="line">
                  <a:avLst/>
                </a:prstGeom>
                <a:noFill/>
                <a:ln w="12700" cap="rnd">
                  <a:solidFill>
                    <a:schemeClr val="bg2"/>
                  </a:solidFill>
                  <a:round/>
                  <a:headEnd/>
                  <a:tailEnd/>
                </a:ln>
              </p:spPr>
              <p:txBody>
                <a:bodyPr/>
                <a:lstStyle/>
                <a:p>
                  <a:endParaRPr lang="zh-CN" altLang="en-US"/>
                </a:p>
              </p:txBody>
            </p:sp>
            <p:sp>
              <p:nvSpPr>
                <p:cNvPr id="16" name="Line 19"/>
                <p:cNvSpPr>
                  <a:spLocks noChangeShapeType="1"/>
                </p:cNvSpPr>
                <p:nvPr/>
              </p:nvSpPr>
              <p:spPr bwMode="auto">
                <a:xfrm>
                  <a:off x="1248" y="1728"/>
                  <a:ext cx="672" cy="0"/>
                </a:xfrm>
                <a:prstGeom prst="line">
                  <a:avLst/>
                </a:prstGeom>
                <a:noFill/>
                <a:ln w="12700" cap="rnd">
                  <a:solidFill>
                    <a:schemeClr val="bg2"/>
                  </a:solidFill>
                  <a:round/>
                  <a:headEnd/>
                  <a:tailEnd/>
                </a:ln>
              </p:spPr>
              <p:txBody>
                <a:bodyPr/>
                <a:lstStyle/>
                <a:p>
                  <a:endParaRPr lang="zh-CN" altLang="en-US"/>
                </a:p>
              </p:txBody>
            </p:sp>
            <p:sp>
              <p:nvSpPr>
                <p:cNvPr id="17" name="Line 20"/>
                <p:cNvSpPr>
                  <a:spLocks noChangeShapeType="1"/>
                </p:cNvSpPr>
                <p:nvPr/>
              </p:nvSpPr>
              <p:spPr bwMode="auto">
                <a:xfrm>
                  <a:off x="1248" y="1440"/>
                  <a:ext cx="672" cy="0"/>
                </a:xfrm>
                <a:prstGeom prst="line">
                  <a:avLst/>
                </a:prstGeom>
                <a:noFill/>
                <a:ln w="12700" cap="rnd">
                  <a:solidFill>
                    <a:schemeClr val="bg2"/>
                  </a:solidFill>
                  <a:round/>
                  <a:headEnd/>
                  <a:tailEnd/>
                </a:ln>
              </p:spPr>
              <p:txBody>
                <a:bodyPr/>
                <a:lstStyle/>
                <a:p>
                  <a:endParaRPr lang="zh-CN" altLang="en-US"/>
                </a:p>
              </p:txBody>
            </p:sp>
          </p:grpSp>
        </p:grpSp>
      </p:grpSp>
      <p:sp>
        <p:nvSpPr>
          <p:cNvPr id="22" name="Text Box 21"/>
          <p:cNvSpPr txBox="1">
            <a:spLocks noChangeArrowheads="1"/>
          </p:cNvSpPr>
          <p:nvPr/>
        </p:nvSpPr>
        <p:spPr bwMode="auto">
          <a:xfrm>
            <a:off x="2337320" y="5332189"/>
            <a:ext cx="63182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a:t>
            </a:r>
          </a:p>
        </p:txBody>
      </p:sp>
      <p:grpSp>
        <p:nvGrpSpPr>
          <p:cNvPr id="23" name="Group 22"/>
          <p:cNvGrpSpPr>
            <a:grpSpLocks/>
          </p:cNvGrpSpPr>
          <p:nvPr/>
        </p:nvGrpSpPr>
        <p:grpSpPr bwMode="auto">
          <a:xfrm>
            <a:off x="4151833" y="1644427"/>
            <a:ext cx="2305050" cy="4130675"/>
            <a:chOff x="3395" y="864"/>
            <a:chExt cx="1405" cy="2602"/>
          </a:xfrm>
        </p:grpSpPr>
        <p:grpSp>
          <p:nvGrpSpPr>
            <p:cNvPr id="24" name="Group 23"/>
            <p:cNvGrpSpPr>
              <a:grpSpLocks/>
            </p:cNvGrpSpPr>
            <p:nvPr/>
          </p:nvGrpSpPr>
          <p:grpSpPr bwMode="auto">
            <a:xfrm>
              <a:off x="3936" y="864"/>
              <a:ext cx="864" cy="2592"/>
              <a:chOff x="3936" y="864"/>
              <a:chExt cx="864" cy="2592"/>
            </a:xfrm>
          </p:grpSpPr>
          <p:grpSp>
            <p:nvGrpSpPr>
              <p:cNvPr id="31" name="Group 24"/>
              <p:cNvGrpSpPr>
                <a:grpSpLocks/>
              </p:cNvGrpSpPr>
              <p:nvPr/>
            </p:nvGrpSpPr>
            <p:grpSpPr bwMode="auto">
              <a:xfrm>
                <a:off x="3936" y="1152"/>
                <a:ext cx="672" cy="2304"/>
                <a:chOff x="1248" y="1152"/>
                <a:chExt cx="672" cy="2304"/>
              </a:xfrm>
            </p:grpSpPr>
            <p:sp>
              <p:nvSpPr>
                <p:cNvPr id="33" name="Rectangle 25"/>
                <p:cNvSpPr>
                  <a:spLocks noChangeArrowheads="1"/>
                </p:cNvSpPr>
                <p:nvPr/>
              </p:nvSpPr>
              <p:spPr bwMode="auto">
                <a:xfrm>
                  <a:off x="1248" y="1152"/>
                  <a:ext cx="672" cy="2304"/>
                </a:xfrm>
                <a:prstGeom prst="rect">
                  <a:avLst/>
                </a:prstGeom>
                <a:solidFill>
                  <a:srgbClr val="00CCFF"/>
                </a:solidFill>
                <a:ln w="12700" cap="rnd">
                  <a:noFill/>
                  <a:miter lim="800000"/>
                  <a:headEnd/>
                  <a:tailEnd/>
                </a:ln>
              </p:spPr>
              <p:txBody>
                <a:bodyPr wrap="none" anchor="ctr"/>
                <a:lstStyle/>
                <a:p>
                  <a:endParaRPr lang="zh-CN" altLang="en-US"/>
                </a:p>
              </p:txBody>
            </p:sp>
            <p:sp>
              <p:nvSpPr>
                <p:cNvPr id="34" name="Line 26"/>
                <p:cNvSpPr>
                  <a:spLocks noChangeShapeType="1"/>
                </p:cNvSpPr>
                <p:nvPr/>
              </p:nvSpPr>
              <p:spPr bwMode="auto">
                <a:xfrm>
                  <a:off x="1248" y="3168"/>
                  <a:ext cx="672" cy="0"/>
                </a:xfrm>
                <a:prstGeom prst="line">
                  <a:avLst/>
                </a:prstGeom>
                <a:noFill/>
                <a:ln w="12700" cap="rnd">
                  <a:solidFill>
                    <a:schemeClr val="bg2"/>
                  </a:solidFill>
                  <a:round/>
                  <a:headEnd/>
                  <a:tailEnd/>
                </a:ln>
              </p:spPr>
              <p:txBody>
                <a:bodyPr/>
                <a:lstStyle/>
                <a:p>
                  <a:endParaRPr lang="zh-CN" altLang="en-US"/>
                </a:p>
              </p:txBody>
            </p:sp>
            <p:sp>
              <p:nvSpPr>
                <p:cNvPr id="35" name="Line 27"/>
                <p:cNvSpPr>
                  <a:spLocks noChangeShapeType="1"/>
                </p:cNvSpPr>
                <p:nvPr/>
              </p:nvSpPr>
              <p:spPr bwMode="auto">
                <a:xfrm>
                  <a:off x="1248" y="2880"/>
                  <a:ext cx="672" cy="0"/>
                </a:xfrm>
                <a:prstGeom prst="line">
                  <a:avLst/>
                </a:prstGeom>
                <a:noFill/>
                <a:ln w="12700" cap="rnd">
                  <a:solidFill>
                    <a:schemeClr val="bg2"/>
                  </a:solidFill>
                  <a:round/>
                  <a:headEnd/>
                  <a:tailEnd/>
                </a:ln>
              </p:spPr>
              <p:txBody>
                <a:bodyPr/>
                <a:lstStyle/>
                <a:p>
                  <a:endParaRPr lang="zh-CN" altLang="en-US"/>
                </a:p>
              </p:txBody>
            </p:sp>
            <p:sp>
              <p:nvSpPr>
                <p:cNvPr id="36" name="Line 28"/>
                <p:cNvSpPr>
                  <a:spLocks noChangeShapeType="1"/>
                </p:cNvSpPr>
                <p:nvPr/>
              </p:nvSpPr>
              <p:spPr bwMode="auto">
                <a:xfrm>
                  <a:off x="1248" y="2592"/>
                  <a:ext cx="672" cy="0"/>
                </a:xfrm>
                <a:prstGeom prst="line">
                  <a:avLst/>
                </a:prstGeom>
                <a:noFill/>
                <a:ln w="12700" cap="rnd">
                  <a:solidFill>
                    <a:schemeClr val="bg2"/>
                  </a:solidFill>
                  <a:round/>
                  <a:headEnd/>
                  <a:tailEnd/>
                </a:ln>
              </p:spPr>
              <p:txBody>
                <a:bodyPr/>
                <a:lstStyle/>
                <a:p>
                  <a:endParaRPr lang="zh-CN" altLang="en-US"/>
                </a:p>
              </p:txBody>
            </p:sp>
            <p:sp>
              <p:nvSpPr>
                <p:cNvPr id="37" name="Line 29"/>
                <p:cNvSpPr>
                  <a:spLocks noChangeShapeType="1"/>
                </p:cNvSpPr>
                <p:nvPr/>
              </p:nvSpPr>
              <p:spPr bwMode="auto">
                <a:xfrm>
                  <a:off x="1248" y="2304"/>
                  <a:ext cx="672" cy="0"/>
                </a:xfrm>
                <a:prstGeom prst="line">
                  <a:avLst/>
                </a:prstGeom>
                <a:noFill/>
                <a:ln w="12700" cap="rnd">
                  <a:solidFill>
                    <a:schemeClr val="bg2"/>
                  </a:solidFill>
                  <a:round/>
                  <a:headEnd/>
                  <a:tailEnd/>
                </a:ln>
              </p:spPr>
              <p:txBody>
                <a:bodyPr/>
                <a:lstStyle/>
                <a:p>
                  <a:endParaRPr lang="zh-CN" altLang="en-US"/>
                </a:p>
              </p:txBody>
            </p:sp>
            <p:sp>
              <p:nvSpPr>
                <p:cNvPr id="38" name="Line 30"/>
                <p:cNvSpPr>
                  <a:spLocks noChangeShapeType="1"/>
                </p:cNvSpPr>
                <p:nvPr/>
              </p:nvSpPr>
              <p:spPr bwMode="auto">
                <a:xfrm>
                  <a:off x="1248" y="2016"/>
                  <a:ext cx="672" cy="0"/>
                </a:xfrm>
                <a:prstGeom prst="line">
                  <a:avLst/>
                </a:prstGeom>
                <a:noFill/>
                <a:ln w="12700" cap="rnd">
                  <a:solidFill>
                    <a:schemeClr val="bg2"/>
                  </a:solidFill>
                  <a:round/>
                  <a:headEnd/>
                  <a:tailEnd/>
                </a:ln>
              </p:spPr>
              <p:txBody>
                <a:bodyPr/>
                <a:lstStyle/>
                <a:p>
                  <a:endParaRPr lang="zh-CN" altLang="en-US"/>
                </a:p>
              </p:txBody>
            </p:sp>
            <p:sp>
              <p:nvSpPr>
                <p:cNvPr id="39" name="Line 31"/>
                <p:cNvSpPr>
                  <a:spLocks noChangeShapeType="1"/>
                </p:cNvSpPr>
                <p:nvPr/>
              </p:nvSpPr>
              <p:spPr bwMode="auto">
                <a:xfrm>
                  <a:off x="1248" y="1728"/>
                  <a:ext cx="672" cy="0"/>
                </a:xfrm>
                <a:prstGeom prst="line">
                  <a:avLst/>
                </a:prstGeom>
                <a:noFill/>
                <a:ln w="12700" cap="rnd">
                  <a:solidFill>
                    <a:schemeClr val="bg2"/>
                  </a:solidFill>
                  <a:round/>
                  <a:headEnd/>
                  <a:tailEnd/>
                </a:ln>
              </p:spPr>
              <p:txBody>
                <a:bodyPr/>
                <a:lstStyle/>
                <a:p>
                  <a:endParaRPr lang="zh-CN" altLang="en-US"/>
                </a:p>
              </p:txBody>
            </p:sp>
            <p:sp>
              <p:nvSpPr>
                <p:cNvPr id="40" name="Line 32"/>
                <p:cNvSpPr>
                  <a:spLocks noChangeShapeType="1"/>
                </p:cNvSpPr>
                <p:nvPr/>
              </p:nvSpPr>
              <p:spPr bwMode="auto">
                <a:xfrm>
                  <a:off x="1248" y="1440"/>
                  <a:ext cx="672" cy="0"/>
                </a:xfrm>
                <a:prstGeom prst="line">
                  <a:avLst/>
                </a:prstGeom>
                <a:noFill/>
                <a:ln w="12700" cap="rnd">
                  <a:solidFill>
                    <a:schemeClr val="bg2"/>
                  </a:solidFill>
                  <a:round/>
                  <a:headEnd/>
                  <a:tailEnd/>
                </a:ln>
              </p:spPr>
              <p:txBody>
                <a:bodyPr/>
                <a:lstStyle/>
                <a:p>
                  <a:endParaRPr lang="zh-CN" altLang="en-US"/>
                </a:p>
              </p:txBody>
            </p:sp>
          </p:grpSp>
          <p:sp>
            <p:nvSpPr>
              <p:cNvPr id="32" name="Text Box 33"/>
              <p:cNvSpPr txBox="1">
                <a:spLocks noChangeArrowheads="1"/>
              </p:cNvSpPr>
              <p:nvPr/>
            </p:nvSpPr>
            <p:spPr bwMode="auto">
              <a:xfrm>
                <a:off x="3936" y="864"/>
                <a:ext cx="86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OPND</a:t>
                </a:r>
                <a:r>
                  <a:rPr lang="zh-CN" altLang="en-US" sz="2000">
                    <a:latin typeface="宋体" pitchFamily="2" charset="-122"/>
                  </a:rPr>
                  <a:t>栈</a:t>
                </a:r>
              </a:p>
            </p:txBody>
          </p:sp>
        </p:grpSp>
        <p:grpSp>
          <p:nvGrpSpPr>
            <p:cNvPr id="25" name="Group 34"/>
            <p:cNvGrpSpPr>
              <a:grpSpLocks/>
            </p:cNvGrpSpPr>
            <p:nvPr/>
          </p:nvGrpSpPr>
          <p:grpSpPr bwMode="auto">
            <a:xfrm>
              <a:off x="3408" y="2966"/>
              <a:ext cx="528" cy="250"/>
              <a:chOff x="2640" y="1872"/>
              <a:chExt cx="528" cy="250"/>
            </a:xfrm>
          </p:grpSpPr>
          <p:sp>
            <p:nvSpPr>
              <p:cNvPr id="29" name="Text Box 35"/>
              <p:cNvSpPr txBox="1">
                <a:spLocks noChangeArrowheads="1"/>
              </p:cNvSpPr>
              <p:nvPr/>
            </p:nvSpPr>
            <p:spPr bwMode="auto">
              <a:xfrm>
                <a:off x="2688" y="1872"/>
                <a:ext cx="383"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30" name="Line 3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grpSp>
          <p:nvGrpSpPr>
            <p:cNvPr id="26" name="Group 37"/>
            <p:cNvGrpSpPr>
              <a:grpSpLocks/>
            </p:cNvGrpSpPr>
            <p:nvPr/>
          </p:nvGrpSpPr>
          <p:grpSpPr bwMode="auto">
            <a:xfrm>
              <a:off x="3395" y="3216"/>
              <a:ext cx="541" cy="250"/>
              <a:chOff x="3984" y="480"/>
              <a:chExt cx="541" cy="250"/>
            </a:xfrm>
          </p:grpSpPr>
          <p:sp>
            <p:nvSpPr>
              <p:cNvPr id="27" name="Text Box 38"/>
              <p:cNvSpPr txBox="1">
                <a:spLocks noChangeArrowheads="1"/>
              </p:cNvSpPr>
              <p:nvPr/>
            </p:nvSpPr>
            <p:spPr bwMode="auto">
              <a:xfrm>
                <a:off x="4001" y="480"/>
                <a:ext cx="52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base</a:t>
                </a:r>
              </a:p>
            </p:txBody>
          </p:sp>
          <p:sp>
            <p:nvSpPr>
              <p:cNvPr id="28" name="Line 39"/>
              <p:cNvSpPr>
                <a:spLocks noChangeShapeType="1"/>
              </p:cNvSpPr>
              <p:nvPr/>
            </p:nvSpPr>
            <p:spPr bwMode="auto">
              <a:xfrm>
                <a:off x="3984" y="720"/>
                <a:ext cx="528" cy="0"/>
              </a:xfrm>
              <a:prstGeom prst="line">
                <a:avLst/>
              </a:prstGeom>
              <a:noFill/>
              <a:ln w="12700" cap="rnd">
                <a:solidFill>
                  <a:srgbClr val="FF0000"/>
                </a:solidFill>
                <a:round/>
                <a:headEnd/>
                <a:tailEnd type="triangle" w="med" len="med"/>
              </a:ln>
            </p:spPr>
            <p:txBody>
              <a:bodyPr/>
              <a:lstStyle/>
              <a:p>
                <a:endParaRPr lang="zh-CN" altLang="en-US"/>
              </a:p>
            </p:txBody>
          </p:sp>
        </p:grpSp>
      </p:grpSp>
      <p:sp>
        <p:nvSpPr>
          <p:cNvPr id="41" name="Text Box 40"/>
          <p:cNvSpPr txBox="1">
            <a:spLocks noChangeArrowheads="1"/>
          </p:cNvSpPr>
          <p:nvPr/>
        </p:nvSpPr>
        <p:spPr bwMode="auto">
          <a:xfrm>
            <a:off x="5220220" y="5332189"/>
            <a:ext cx="633413"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5</a:t>
            </a:r>
          </a:p>
        </p:txBody>
      </p:sp>
      <p:sp useBgFill="1">
        <p:nvSpPr>
          <p:cNvPr id="42" name="Rectangle 41"/>
          <p:cNvSpPr>
            <a:spLocks noChangeArrowheads="1"/>
          </p:cNvSpPr>
          <p:nvPr/>
        </p:nvSpPr>
        <p:spPr bwMode="auto">
          <a:xfrm>
            <a:off x="3802583" y="5075014"/>
            <a:ext cx="1233487" cy="381000"/>
          </a:xfrm>
          <a:prstGeom prst="rect">
            <a:avLst/>
          </a:prstGeom>
          <a:ln w="12700" cap="rnd">
            <a:noFill/>
            <a:miter lim="800000"/>
            <a:headEnd/>
            <a:tailEnd/>
          </a:ln>
        </p:spPr>
        <p:txBody>
          <a:bodyPr wrap="none" anchor="ctr"/>
          <a:lstStyle/>
          <a:p>
            <a:endParaRPr lang="zh-CN" altLang="en-US"/>
          </a:p>
        </p:txBody>
      </p:sp>
      <p:grpSp>
        <p:nvGrpSpPr>
          <p:cNvPr id="43" name="Group 42"/>
          <p:cNvGrpSpPr>
            <a:grpSpLocks/>
          </p:cNvGrpSpPr>
          <p:nvPr/>
        </p:nvGrpSpPr>
        <p:grpSpPr bwMode="auto">
          <a:xfrm>
            <a:off x="3885133" y="4678139"/>
            <a:ext cx="1131887" cy="396875"/>
            <a:chOff x="2640" y="1872"/>
            <a:chExt cx="528" cy="250"/>
          </a:xfrm>
        </p:grpSpPr>
        <p:sp>
          <p:nvSpPr>
            <p:cNvPr id="44" name="Text Box 43"/>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45" name="Line 44"/>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useBgFill="1">
        <p:nvSpPr>
          <p:cNvPr id="46" name="Rectangle 45"/>
          <p:cNvSpPr>
            <a:spLocks noChangeArrowheads="1"/>
          </p:cNvSpPr>
          <p:nvPr/>
        </p:nvSpPr>
        <p:spPr bwMode="auto">
          <a:xfrm>
            <a:off x="1140345" y="5027389"/>
            <a:ext cx="1009650" cy="457200"/>
          </a:xfrm>
          <a:prstGeom prst="rect">
            <a:avLst/>
          </a:prstGeom>
          <a:ln w="12700" cap="rnd">
            <a:noFill/>
            <a:miter lim="800000"/>
            <a:headEnd/>
            <a:tailEnd/>
          </a:ln>
        </p:spPr>
        <p:txBody>
          <a:bodyPr wrap="none" anchor="ctr"/>
          <a:lstStyle/>
          <a:p>
            <a:endParaRPr lang="zh-CN" altLang="en-US"/>
          </a:p>
        </p:txBody>
      </p:sp>
      <p:grpSp>
        <p:nvGrpSpPr>
          <p:cNvPr id="47" name="Group 46"/>
          <p:cNvGrpSpPr>
            <a:grpSpLocks/>
          </p:cNvGrpSpPr>
          <p:nvPr/>
        </p:nvGrpSpPr>
        <p:grpSpPr bwMode="auto">
          <a:xfrm>
            <a:off x="1211783" y="4722589"/>
            <a:ext cx="923925" cy="396875"/>
            <a:chOff x="2640" y="1872"/>
            <a:chExt cx="528" cy="250"/>
          </a:xfrm>
        </p:grpSpPr>
        <p:sp>
          <p:nvSpPr>
            <p:cNvPr id="48" name="Text Box 4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49" name="Line 4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50" name="Text Box 49"/>
          <p:cNvSpPr txBox="1">
            <a:spLocks noChangeArrowheads="1"/>
          </p:cNvSpPr>
          <p:nvPr/>
        </p:nvSpPr>
        <p:spPr bwMode="auto">
          <a:xfrm>
            <a:off x="2337320" y="4874989"/>
            <a:ext cx="56197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a:t>
            </a:r>
          </a:p>
        </p:txBody>
      </p:sp>
      <p:sp useBgFill="1">
        <p:nvSpPr>
          <p:cNvPr id="51" name="Rectangle 50"/>
          <p:cNvSpPr>
            <a:spLocks noChangeArrowheads="1"/>
          </p:cNvSpPr>
          <p:nvPr/>
        </p:nvSpPr>
        <p:spPr bwMode="auto">
          <a:xfrm>
            <a:off x="1140345" y="4722589"/>
            <a:ext cx="1009650" cy="533400"/>
          </a:xfrm>
          <a:prstGeom prst="rect">
            <a:avLst/>
          </a:prstGeom>
          <a:ln w="12700" cap="rnd">
            <a:noFill/>
            <a:miter lim="800000"/>
            <a:headEnd/>
            <a:tailEnd/>
          </a:ln>
        </p:spPr>
        <p:txBody>
          <a:bodyPr wrap="none" anchor="ctr"/>
          <a:lstStyle/>
          <a:p>
            <a:endParaRPr lang="zh-CN" altLang="en-US"/>
          </a:p>
        </p:txBody>
      </p:sp>
      <p:grpSp>
        <p:nvGrpSpPr>
          <p:cNvPr id="52" name="Group 51"/>
          <p:cNvGrpSpPr>
            <a:grpSpLocks/>
          </p:cNvGrpSpPr>
          <p:nvPr/>
        </p:nvGrpSpPr>
        <p:grpSpPr bwMode="auto">
          <a:xfrm>
            <a:off x="1211783" y="4265389"/>
            <a:ext cx="923925" cy="396875"/>
            <a:chOff x="2640" y="1872"/>
            <a:chExt cx="528" cy="250"/>
          </a:xfrm>
        </p:grpSpPr>
        <p:sp>
          <p:nvSpPr>
            <p:cNvPr id="53" name="Text Box 5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54" name="Line 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55" name="Text Box 54"/>
          <p:cNvSpPr txBox="1">
            <a:spLocks noChangeArrowheads="1"/>
          </p:cNvSpPr>
          <p:nvPr/>
        </p:nvSpPr>
        <p:spPr bwMode="auto">
          <a:xfrm>
            <a:off x="5220220" y="4874989"/>
            <a:ext cx="49212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6</a:t>
            </a:r>
          </a:p>
        </p:txBody>
      </p:sp>
      <p:sp useBgFill="1">
        <p:nvSpPr>
          <p:cNvPr id="56" name="Rectangle 55"/>
          <p:cNvSpPr>
            <a:spLocks noChangeArrowheads="1"/>
          </p:cNvSpPr>
          <p:nvPr/>
        </p:nvSpPr>
        <p:spPr bwMode="auto">
          <a:xfrm>
            <a:off x="3720033" y="4694014"/>
            <a:ext cx="1336675" cy="457200"/>
          </a:xfrm>
          <a:prstGeom prst="rect">
            <a:avLst/>
          </a:prstGeom>
          <a:ln w="12700" cap="rnd">
            <a:noFill/>
            <a:miter lim="800000"/>
            <a:headEnd/>
            <a:tailEnd/>
          </a:ln>
        </p:spPr>
        <p:txBody>
          <a:bodyPr wrap="none" anchor="ctr"/>
          <a:lstStyle/>
          <a:p>
            <a:endParaRPr lang="zh-CN" altLang="en-US"/>
          </a:p>
        </p:txBody>
      </p:sp>
      <p:grpSp>
        <p:nvGrpSpPr>
          <p:cNvPr id="57" name="Group 56"/>
          <p:cNvGrpSpPr>
            <a:grpSpLocks/>
          </p:cNvGrpSpPr>
          <p:nvPr/>
        </p:nvGrpSpPr>
        <p:grpSpPr bwMode="auto">
          <a:xfrm>
            <a:off x="3885133" y="4220939"/>
            <a:ext cx="1131887" cy="396875"/>
            <a:chOff x="2640" y="1872"/>
            <a:chExt cx="528" cy="250"/>
          </a:xfrm>
        </p:grpSpPr>
        <p:sp>
          <p:nvSpPr>
            <p:cNvPr id="58" name="Text Box 5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59" name="Line 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60" name="Text Box 59"/>
          <p:cNvSpPr txBox="1">
            <a:spLocks noChangeArrowheads="1"/>
          </p:cNvSpPr>
          <p:nvPr/>
        </p:nvSpPr>
        <p:spPr bwMode="auto">
          <a:xfrm>
            <a:off x="2265883" y="4493989"/>
            <a:ext cx="563562"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a:t>
            </a:r>
          </a:p>
        </p:txBody>
      </p:sp>
      <p:sp useBgFill="1">
        <p:nvSpPr>
          <p:cNvPr id="61" name="Rectangle 60"/>
          <p:cNvSpPr>
            <a:spLocks noChangeArrowheads="1"/>
          </p:cNvSpPr>
          <p:nvPr/>
        </p:nvSpPr>
        <p:spPr bwMode="auto">
          <a:xfrm>
            <a:off x="1140345" y="4265389"/>
            <a:ext cx="1009650" cy="457200"/>
          </a:xfrm>
          <a:prstGeom prst="rect">
            <a:avLst/>
          </a:prstGeom>
          <a:ln w="12700" cap="rnd">
            <a:noFill/>
            <a:miter lim="800000"/>
            <a:headEnd/>
            <a:tailEnd/>
          </a:ln>
        </p:spPr>
        <p:txBody>
          <a:bodyPr wrap="none" anchor="ctr"/>
          <a:lstStyle/>
          <a:p>
            <a:endParaRPr lang="zh-CN" altLang="en-US"/>
          </a:p>
        </p:txBody>
      </p:sp>
      <p:grpSp>
        <p:nvGrpSpPr>
          <p:cNvPr id="62" name="Group 61"/>
          <p:cNvGrpSpPr>
            <a:grpSpLocks/>
          </p:cNvGrpSpPr>
          <p:nvPr/>
        </p:nvGrpSpPr>
        <p:grpSpPr bwMode="auto">
          <a:xfrm>
            <a:off x="1211783" y="3808189"/>
            <a:ext cx="923925" cy="396875"/>
            <a:chOff x="2640" y="1872"/>
            <a:chExt cx="528" cy="250"/>
          </a:xfrm>
        </p:grpSpPr>
        <p:sp>
          <p:nvSpPr>
            <p:cNvPr id="63" name="Text Box 6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64" name="Line 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65" name="Text Box 64"/>
          <p:cNvSpPr txBox="1">
            <a:spLocks noChangeArrowheads="1"/>
          </p:cNvSpPr>
          <p:nvPr/>
        </p:nvSpPr>
        <p:spPr bwMode="auto">
          <a:xfrm>
            <a:off x="2337320" y="3960589"/>
            <a:ext cx="420688"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a:t>
            </a:r>
          </a:p>
        </p:txBody>
      </p:sp>
      <p:grpSp>
        <p:nvGrpSpPr>
          <p:cNvPr id="66" name="Group 65"/>
          <p:cNvGrpSpPr>
            <a:grpSpLocks/>
          </p:cNvGrpSpPr>
          <p:nvPr/>
        </p:nvGrpSpPr>
        <p:grpSpPr bwMode="auto">
          <a:xfrm>
            <a:off x="1211783" y="3274789"/>
            <a:ext cx="923925" cy="396875"/>
            <a:chOff x="2640" y="1872"/>
            <a:chExt cx="528" cy="250"/>
          </a:xfrm>
        </p:grpSpPr>
        <p:sp>
          <p:nvSpPr>
            <p:cNvPr id="67" name="Text Box 66"/>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68" name="Line 6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69" name="Text Box 68"/>
          <p:cNvSpPr txBox="1">
            <a:spLocks noChangeArrowheads="1"/>
          </p:cNvSpPr>
          <p:nvPr/>
        </p:nvSpPr>
        <p:spPr bwMode="auto">
          <a:xfrm>
            <a:off x="5220220" y="4417789"/>
            <a:ext cx="49212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1</a:t>
            </a:r>
          </a:p>
        </p:txBody>
      </p:sp>
      <p:sp useBgFill="1">
        <p:nvSpPr>
          <p:cNvPr id="70" name="Rectangle 69"/>
          <p:cNvSpPr>
            <a:spLocks noChangeArrowheads="1"/>
          </p:cNvSpPr>
          <p:nvPr/>
        </p:nvSpPr>
        <p:spPr bwMode="auto">
          <a:xfrm>
            <a:off x="1140345" y="3884389"/>
            <a:ext cx="1009650" cy="381000"/>
          </a:xfrm>
          <a:prstGeom prst="rect">
            <a:avLst/>
          </a:prstGeom>
          <a:ln w="12700" cap="rnd">
            <a:noFill/>
            <a:miter lim="800000"/>
            <a:headEnd/>
            <a:tailEnd/>
          </a:ln>
        </p:spPr>
        <p:txBody>
          <a:bodyPr wrap="none" anchor="ctr"/>
          <a:lstStyle/>
          <a:p>
            <a:endParaRPr lang="zh-CN" altLang="en-US"/>
          </a:p>
        </p:txBody>
      </p:sp>
      <p:sp useBgFill="1">
        <p:nvSpPr>
          <p:cNvPr id="71" name="Rectangle 70"/>
          <p:cNvSpPr>
            <a:spLocks noChangeArrowheads="1"/>
          </p:cNvSpPr>
          <p:nvPr/>
        </p:nvSpPr>
        <p:spPr bwMode="auto">
          <a:xfrm>
            <a:off x="3720033" y="4236814"/>
            <a:ext cx="1336675" cy="533400"/>
          </a:xfrm>
          <a:prstGeom prst="rect">
            <a:avLst/>
          </a:prstGeom>
          <a:ln w="12700" cap="rnd">
            <a:noFill/>
            <a:miter lim="800000"/>
            <a:headEnd/>
            <a:tailEnd/>
          </a:ln>
        </p:spPr>
        <p:txBody>
          <a:bodyPr wrap="none" anchor="ctr"/>
          <a:lstStyle/>
          <a:p>
            <a:endParaRPr lang="zh-CN" altLang="en-US"/>
          </a:p>
        </p:txBody>
      </p:sp>
      <p:grpSp>
        <p:nvGrpSpPr>
          <p:cNvPr id="72" name="Group 71"/>
          <p:cNvGrpSpPr>
            <a:grpSpLocks/>
          </p:cNvGrpSpPr>
          <p:nvPr/>
        </p:nvGrpSpPr>
        <p:grpSpPr bwMode="auto">
          <a:xfrm>
            <a:off x="3885133" y="3779614"/>
            <a:ext cx="1131887" cy="396875"/>
            <a:chOff x="2640" y="1872"/>
            <a:chExt cx="528" cy="250"/>
          </a:xfrm>
        </p:grpSpPr>
        <p:sp>
          <p:nvSpPr>
            <p:cNvPr id="73" name="Text Box 7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74" name="Line 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75" name="Text Box 74"/>
          <p:cNvSpPr txBox="1">
            <a:spLocks noChangeArrowheads="1"/>
          </p:cNvSpPr>
          <p:nvPr/>
        </p:nvSpPr>
        <p:spPr bwMode="auto">
          <a:xfrm>
            <a:off x="2337320" y="3503389"/>
            <a:ext cx="420688"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a:t>
            </a:r>
          </a:p>
        </p:txBody>
      </p:sp>
      <p:sp useBgFill="1">
        <p:nvSpPr>
          <p:cNvPr id="76" name="Rectangle 75"/>
          <p:cNvSpPr>
            <a:spLocks noChangeArrowheads="1"/>
          </p:cNvSpPr>
          <p:nvPr/>
        </p:nvSpPr>
        <p:spPr bwMode="auto">
          <a:xfrm>
            <a:off x="1070495" y="3274789"/>
            <a:ext cx="1092200" cy="533400"/>
          </a:xfrm>
          <a:prstGeom prst="rect">
            <a:avLst/>
          </a:prstGeom>
          <a:ln w="12700" cap="rnd">
            <a:noFill/>
            <a:miter lim="800000"/>
            <a:headEnd/>
            <a:tailEnd/>
          </a:ln>
        </p:spPr>
        <p:txBody>
          <a:bodyPr wrap="none" anchor="ctr"/>
          <a:lstStyle/>
          <a:p>
            <a:endParaRPr lang="zh-CN" altLang="en-US"/>
          </a:p>
        </p:txBody>
      </p:sp>
      <p:grpSp>
        <p:nvGrpSpPr>
          <p:cNvPr id="77" name="Group 76"/>
          <p:cNvGrpSpPr>
            <a:grpSpLocks/>
          </p:cNvGrpSpPr>
          <p:nvPr/>
        </p:nvGrpSpPr>
        <p:grpSpPr bwMode="auto">
          <a:xfrm>
            <a:off x="1211783" y="2877914"/>
            <a:ext cx="923925" cy="396875"/>
            <a:chOff x="2640" y="1872"/>
            <a:chExt cx="528" cy="250"/>
          </a:xfrm>
        </p:grpSpPr>
        <p:sp>
          <p:nvSpPr>
            <p:cNvPr id="78" name="Text Box 7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79" name="Line 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80" name="Text Box 79"/>
          <p:cNvSpPr txBox="1">
            <a:spLocks noChangeArrowheads="1"/>
          </p:cNvSpPr>
          <p:nvPr/>
        </p:nvSpPr>
        <p:spPr bwMode="auto">
          <a:xfrm>
            <a:off x="5220220" y="3960589"/>
            <a:ext cx="42227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2</a:t>
            </a:r>
          </a:p>
        </p:txBody>
      </p:sp>
      <p:sp useBgFill="1">
        <p:nvSpPr>
          <p:cNvPr id="81" name="Rectangle 80"/>
          <p:cNvSpPr>
            <a:spLocks noChangeArrowheads="1"/>
          </p:cNvSpPr>
          <p:nvPr/>
        </p:nvSpPr>
        <p:spPr bwMode="auto">
          <a:xfrm>
            <a:off x="3720033" y="3779614"/>
            <a:ext cx="1336675" cy="533400"/>
          </a:xfrm>
          <a:prstGeom prst="rect">
            <a:avLst/>
          </a:prstGeom>
          <a:ln w="12700" cap="rnd">
            <a:noFill/>
            <a:miter lim="800000"/>
            <a:headEnd/>
            <a:tailEnd/>
          </a:ln>
        </p:spPr>
        <p:txBody>
          <a:bodyPr wrap="none" anchor="ctr"/>
          <a:lstStyle/>
          <a:p>
            <a:endParaRPr lang="zh-CN" altLang="en-US"/>
          </a:p>
        </p:txBody>
      </p:sp>
      <p:grpSp>
        <p:nvGrpSpPr>
          <p:cNvPr id="82" name="Group 81"/>
          <p:cNvGrpSpPr>
            <a:grpSpLocks/>
          </p:cNvGrpSpPr>
          <p:nvPr/>
        </p:nvGrpSpPr>
        <p:grpSpPr bwMode="auto">
          <a:xfrm>
            <a:off x="3885133" y="3306539"/>
            <a:ext cx="1131887" cy="396875"/>
            <a:chOff x="2640" y="1872"/>
            <a:chExt cx="528" cy="250"/>
          </a:xfrm>
        </p:grpSpPr>
        <p:sp>
          <p:nvSpPr>
            <p:cNvPr id="83" name="Text Box 8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84" name="Line 8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85" name="Rectangle 84"/>
          <p:cNvSpPr>
            <a:spLocks noChangeArrowheads="1"/>
          </p:cNvSpPr>
          <p:nvPr/>
        </p:nvSpPr>
        <p:spPr bwMode="auto">
          <a:xfrm>
            <a:off x="2265883" y="35795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86" name="Rectangle 85"/>
          <p:cNvSpPr>
            <a:spLocks noChangeArrowheads="1"/>
          </p:cNvSpPr>
          <p:nvPr/>
        </p:nvSpPr>
        <p:spPr bwMode="auto">
          <a:xfrm>
            <a:off x="1070495" y="2817589"/>
            <a:ext cx="1092200" cy="533400"/>
          </a:xfrm>
          <a:prstGeom prst="rect">
            <a:avLst/>
          </a:prstGeom>
          <a:ln w="12700" cap="rnd">
            <a:noFill/>
            <a:miter lim="800000"/>
            <a:headEnd/>
            <a:tailEnd/>
          </a:ln>
        </p:spPr>
        <p:txBody>
          <a:bodyPr wrap="none" anchor="ctr"/>
          <a:lstStyle/>
          <a:p>
            <a:endParaRPr lang="zh-CN" altLang="en-US"/>
          </a:p>
        </p:txBody>
      </p:sp>
      <p:grpSp>
        <p:nvGrpSpPr>
          <p:cNvPr id="87" name="Group 86"/>
          <p:cNvGrpSpPr>
            <a:grpSpLocks/>
          </p:cNvGrpSpPr>
          <p:nvPr/>
        </p:nvGrpSpPr>
        <p:grpSpPr bwMode="auto">
          <a:xfrm>
            <a:off x="1211783" y="3350989"/>
            <a:ext cx="923925" cy="396875"/>
            <a:chOff x="2640" y="1872"/>
            <a:chExt cx="528" cy="250"/>
          </a:xfrm>
        </p:grpSpPr>
        <p:sp>
          <p:nvSpPr>
            <p:cNvPr id="88" name="Text Box 8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89" name="Line 8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90" name="Rectangle 89"/>
          <p:cNvSpPr>
            <a:spLocks noChangeArrowheads="1"/>
          </p:cNvSpPr>
          <p:nvPr/>
        </p:nvSpPr>
        <p:spPr bwMode="auto">
          <a:xfrm>
            <a:off x="5150370" y="40367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91" name="Rectangle 90"/>
          <p:cNvSpPr>
            <a:spLocks noChangeArrowheads="1"/>
          </p:cNvSpPr>
          <p:nvPr/>
        </p:nvSpPr>
        <p:spPr bwMode="auto">
          <a:xfrm>
            <a:off x="3720033" y="3398614"/>
            <a:ext cx="1336675" cy="533400"/>
          </a:xfrm>
          <a:prstGeom prst="rect">
            <a:avLst/>
          </a:prstGeom>
          <a:ln w="12700" cap="rnd">
            <a:noFill/>
            <a:miter lim="800000"/>
            <a:headEnd/>
            <a:tailEnd/>
          </a:ln>
        </p:spPr>
        <p:txBody>
          <a:bodyPr wrap="none" anchor="ctr"/>
          <a:lstStyle/>
          <a:p>
            <a:endParaRPr lang="zh-CN" altLang="en-US"/>
          </a:p>
        </p:txBody>
      </p:sp>
      <p:grpSp>
        <p:nvGrpSpPr>
          <p:cNvPr id="92" name="Group 91"/>
          <p:cNvGrpSpPr>
            <a:grpSpLocks/>
          </p:cNvGrpSpPr>
          <p:nvPr/>
        </p:nvGrpSpPr>
        <p:grpSpPr bwMode="auto">
          <a:xfrm>
            <a:off x="3885133" y="3779614"/>
            <a:ext cx="1131887" cy="396875"/>
            <a:chOff x="2640" y="1872"/>
            <a:chExt cx="528" cy="250"/>
          </a:xfrm>
        </p:grpSpPr>
        <p:sp>
          <p:nvSpPr>
            <p:cNvPr id="93" name="Text Box 9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94" name="Line 9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95" name="Rectangle 94"/>
          <p:cNvSpPr>
            <a:spLocks noChangeArrowheads="1"/>
          </p:cNvSpPr>
          <p:nvPr/>
        </p:nvSpPr>
        <p:spPr bwMode="auto">
          <a:xfrm>
            <a:off x="5150370" y="44939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96" name="Rectangle 95"/>
          <p:cNvSpPr>
            <a:spLocks noChangeArrowheads="1"/>
          </p:cNvSpPr>
          <p:nvPr/>
        </p:nvSpPr>
        <p:spPr bwMode="auto">
          <a:xfrm>
            <a:off x="3720033" y="3932014"/>
            <a:ext cx="1336675" cy="533400"/>
          </a:xfrm>
          <a:prstGeom prst="rect">
            <a:avLst/>
          </a:prstGeom>
          <a:ln w="12700" cap="rnd">
            <a:noFill/>
            <a:miter lim="800000"/>
            <a:headEnd/>
            <a:tailEnd/>
          </a:ln>
        </p:spPr>
        <p:txBody>
          <a:bodyPr wrap="none" anchor="ctr"/>
          <a:lstStyle/>
          <a:p>
            <a:endParaRPr lang="zh-CN" altLang="en-US"/>
          </a:p>
        </p:txBody>
      </p:sp>
      <p:grpSp>
        <p:nvGrpSpPr>
          <p:cNvPr id="97" name="Group 96"/>
          <p:cNvGrpSpPr>
            <a:grpSpLocks/>
          </p:cNvGrpSpPr>
          <p:nvPr/>
        </p:nvGrpSpPr>
        <p:grpSpPr bwMode="auto">
          <a:xfrm>
            <a:off x="3885133" y="4220939"/>
            <a:ext cx="1131887" cy="396875"/>
            <a:chOff x="2640" y="1872"/>
            <a:chExt cx="528" cy="250"/>
          </a:xfrm>
        </p:grpSpPr>
        <p:sp>
          <p:nvSpPr>
            <p:cNvPr id="98" name="Text Box 9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99" name="Line 9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00" name="Text Box 99"/>
          <p:cNvSpPr txBox="1">
            <a:spLocks noChangeArrowheads="1"/>
          </p:cNvSpPr>
          <p:nvPr/>
        </p:nvSpPr>
        <p:spPr bwMode="auto">
          <a:xfrm>
            <a:off x="5220220" y="4417789"/>
            <a:ext cx="42227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3</a:t>
            </a:r>
          </a:p>
        </p:txBody>
      </p:sp>
      <p:sp useBgFill="1">
        <p:nvSpPr>
          <p:cNvPr id="101" name="Rectangle 100"/>
          <p:cNvSpPr>
            <a:spLocks noChangeArrowheads="1"/>
          </p:cNvSpPr>
          <p:nvPr/>
        </p:nvSpPr>
        <p:spPr bwMode="auto">
          <a:xfrm>
            <a:off x="3720033" y="4236814"/>
            <a:ext cx="1336675" cy="533400"/>
          </a:xfrm>
          <a:prstGeom prst="rect">
            <a:avLst/>
          </a:prstGeom>
          <a:ln w="12700" cap="rnd">
            <a:noFill/>
            <a:miter lim="800000"/>
            <a:headEnd/>
            <a:tailEnd/>
          </a:ln>
        </p:spPr>
        <p:txBody>
          <a:bodyPr wrap="none" anchor="ctr"/>
          <a:lstStyle/>
          <a:p>
            <a:endParaRPr lang="zh-CN" altLang="en-US"/>
          </a:p>
        </p:txBody>
      </p:sp>
      <p:grpSp>
        <p:nvGrpSpPr>
          <p:cNvPr id="102" name="Group 101"/>
          <p:cNvGrpSpPr>
            <a:grpSpLocks/>
          </p:cNvGrpSpPr>
          <p:nvPr/>
        </p:nvGrpSpPr>
        <p:grpSpPr bwMode="auto">
          <a:xfrm>
            <a:off x="3885133" y="3703414"/>
            <a:ext cx="1131887" cy="396875"/>
            <a:chOff x="2640" y="1872"/>
            <a:chExt cx="528" cy="250"/>
          </a:xfrm>
        </p:grpSpPr>
        <p:sp>
          <p:nvSpPr>
            <p:cNvPr id="103" name="Text Box 10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04" name="Line 10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05" name="Rectangle 104"/>
          <p:cNvSpPr>
            <a:spLocks noChangeArrowheads="1"/>
          </p:cNvSpPr>
          <p:nvPr/>
        </p:nvSpPr>
        <p:spPr bwMode="auto">
          <a:xfrm>
            <a:off x="2196033" y="40367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06" name="Rectangle 105"/>
          <p:cNvSpPr>
            <a:spLocks noChangeArrowheads="1"/>
          </p:cNvSpPr>
          <p:nvPr/>
        </p:nvSpPr>
        <p:spPr bwMode="auto">
          <a:xfrm>
            <a:off x="1070495" y="3350989"/>
            <a:ext cx="1092200" cy="533400"/>
          </a:xfrm>
          <a:prstGeom prst="rect">
            <a:avLst/>
          </a:prstGeom>
          <a:ln w="12700" cap="rnd">
            <a:noFill/>
            <a:miter lim="800000"/>
            <a:headEnd/>
            <a:tailEnd/>
          </a:ln>
        </p:spPr>
        <p:txBody>
          <a:bodyPr wrap="none" anchor="ctr"/>
          <a:lstStyle/>
          <a:p>
            <a:endParaRPr lang="zh-CN" altLang="en-US"/>
          </a:p>
        </p:txBody>
      </p:sp>
      <p:grpSp>
        <p:nvGrpSpPr>
          <p:cNvPr id="107" name="Group 106"/>
          <p:cNvGrpSpPr>
            <a:grpSpLocks/>
          </p:cNvGrpSpPr>
          <p:nvPr/>
        </p:nvGrpSpPr>
        <p:grpSpPr bwMode="auto">
          <a:xfrm>
            <a:off x="1211783" y="3808189"/>
            <a:ext cx="923925" cy="396875"/>
            <a:chOff x="2640" y="1872"/>
            <a:chExt cx="528" cy="250"/>
          </a:xfrm>
        </p:grpSpPr>
        <p:sp>
          <p:nvSpPr>
            <p:cNvPr id="108" name="Text Box 10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09" name="Line 10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10" name="Rectangle 109"/>
          <p:cNvSpPr>
            <a:spLocks noChangeArrowheads="1"/>
          </p:cNvSpPr>
          <p:nvPr/>
        </p:nvSpPr>
        <p:spPr bwMode="auto">
          <a:xfrm>
            <a:off x="5150370" y="44939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11" name="Rectangle 110"/>
          <p:cNvSpPr>
            <a:spLocks noChangeArrowheads="1"/>
          </p:cNvSpPr>
          <p:nvPr/>
        </p:nvSpPr>
        <p:spPr bwMode="auto">
          <a:xfrm>
            <a:off x="3720033" y="3779614"/>
            <a:ext cx="1336675" cy="533400"/>
          </a:xfrm>
          <a:prstGeom prst="rect">
            <a:avLst/>
          </a:prstGeom>
          <a:ln w="12700" cap="rnd">
            <a:noFill/>
            <a:miter lim="800000"/>
            <a:headEnd/>
            <a:tailEnd/>
          </a:ln>
        </p:spPr>
        <p:txBody>
          <a:bodyPr wrap="none" anchor="ctr"/>
          <a:lstStyle/>
          <a:p>
            <a:endParaRPr lang="zh-CN" altLang="en-US"/>
          </a:p>
        </p:txBody>
      </p:sp>
      <p:grpSp>
        <p:nvGrpSpPr>
          <p:cNvPr id="112" name="Group 111"/>
          <p:cNvGrpSpPr>
            <a:grpSpLocks/>
          </p:cNvGrpSpPr>
          <p:nvPr/>
        </p:nvGrpSpPr>
        <p:grpSpPr bwMode="auto">
          <a:xfrm>
            <a:off x="3885133" y="4236814"/>
            <a:ext cx="1131887" cy="396875"/>
            <a:chOff x="2640" y="1872"/>
            <a:chExt cx="528" cy="250"/>
          </a:xfrm>
        </p:grpSpPr>
        <p:sp>
          <p:nvSpPr>
            <p:cNvPr id="113" name="Text Box 11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14" name="Line 11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15" name="Rectangle 114"/>
          <p:cNvSpPr>
            <a:spLocks noChangeArrowheads="1"/>
          </p:cNvSpPr>
          <p:nvPr/>
        </p:nvSpPr>
        <p:spPr bwMode="auto">
          <a:xfrm>
            <a:off x="5150370" y="49511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16" name="Rectangle 115"/>
          <p:cNvSpPr>
            <a:spLocks noChangeArrowheads="1"/>
          </p:cNvSpPr>
          <p:nvPr/>
        </p:nvSpPr>
        <p:spPr bwMode="auto">
          <a:xfrm>
            <a:off x="3720033" y="4236814"/>
            <a:ext cx="1336675" cy="533400"/>
          </a:xfrm>
          <a:prstGeom prst="rect">
            <a:avLst/>
          </a:prstGeom>
          <a:ln w="12700" cap="rnd">
            <a:noFill/>
            <a:miter lim="800000"/>
            <a:headEnd/>
            <a:tailEnd/>
          </a:ln>
        </p:spPr>
        <p:txBody>
          <a:bodyPr wrap="none" anchor="ctr"/>
          <a:lstStyle/>
          <a:p>
            <a:endParaRPr lang="zh-CN" altLang="en-US"/>
          </a:p>
        </p:txBody>
      </p:sp>
      <p:grpSp>
        <p:nvGrpSpPr>
          <p:cNvPr id="117" name="Group 116"/>
          <p:cNvGrpSpPr>
            <a:grpSpLocks/>
          </p:cNvGrpSpPr>
          <p:nvPr/>
        </p:nvGrpSpPr>
        <p:grpSpPr bwMode="auto">
          <a:xfrm>
            <a:off x="3885133" y="4694014"/>
            <a:ext cx="1131887" cy="396875"/>
            <a:chOff x="2640" y="1872"/>
            <a:chExt cx="528" cy="250"/>
          </a:xfrm>
        </p:grpSpPr>
        <p:sp>
          <p:nvSpPr>
            <p:cNvPr id="118" name="Text Box 11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19" name="Line 11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useBgFill="1">
        <p:nvSpPr>
          <p:cNvPr id="120" name="Rectangle 119"/>
          <p:cNvSpPr>
            <a:spLocks noChangeArrowheads="1"/>
          </p:cNvSpPr>
          <p:nvPr/>
        </p:nvSpPr>
        <p:spPr bwMode="auto">
          <a:xfrm>
            <a:off x="1070495" y="3884389"/>
            <a:ext cx="1092200" cy="533400"/>
          </a:xfrm>
          <a:prstGeom prst="rect">
            <a:avLst/>
          </a:prstGeom>
          <a:ln w="12700" cap="rnd">
            <a:noFill/>
            <a:miter lim="800000"/>
            <a:headEnd/>
            <a:tailEnd/>
          </a:ln>
        </p:spPr>
        <p:txBody>
          <a:bodyPr wrap="none" anchor="ctr"/>
          <a:lstStyle/>
          <a:p>
            <a:endParaRPr lang="zh-CN" altLang="en-US"/>
          </a:p>
        </p:txBody>
      </p:sp>
      <p:grpSp>
        <p:nvGrpSpPr>
          <p:cNvPr id="121" name="Group 120"/>
          <p:cNvGrpSpPr>
            <a:grpSpLocks/>
          </p:cNvGrpSpPr>
          <p:nvPr/>
        </p:nvGrpSpPr>
        <p:grpSpPr bwMode="auto">
          <a:xfrm>
            <a:off x="1211783" y="4249514"/>
            <a:ext cx="923925" cy="396875"/>
            <a:chOff x="2640" y="1872"/>
            <a:chExt cx="528" cy="250"/>
          </a:xfrm>
        </p:grpSpPr>
        <p:sp>
          <p:nvSpPr>
            <p:cNvPr id="122" name="Text Box 121"/>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23" name="Line 12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24" name="Text Box 123"/>
          <p:cNvSpPr txBox="1">
            <a:spLocks noChangeArrowheads="1"/>
          </p:cNvSpPr>
          <p:nvPr/>
        </p:nvSpPr>
        <p:spPr bwMode="auto">
          <a:xfrm>
            <a:off x="5080520" y="4874989"/>
            <a:ext cx="63182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18</a:t>
            </a:r>
          </a:p>
        </p:txBody>
      </p:sp>
      <p:sp useBgFill="1">
        <p:nvSpPr>
          <p:cNvPr id="125" name="Rectangle 124"/>
          <p:cNvSpPr>
            <a:spLocks noChangeArrowheads="1"/>
          </p:cNvSpPr>
          <p:nvPr/>
        </p:nvSpPr>
        <p:spPr bwMode="auto">
          <a:xfrm>
            <a:off x="3720033" y="4770214"/>
            <a:ext cx="1336675" cy="533400"/>
          </a:xfrm>
          <a:prstGeom prst="rect">
            <a:avLst/>
          </a:prstGeom>
          <a:ln w="12700" cap="rnd">
            <a:noFill/>
            <a:miter lim="800000"/>
            <a:headEnd/>
            <a:tailEnd/>
          </a:ln>
        </p:spPr>
        <p:txBody>
          <a:bodyPr wrap="none" anchor="ctr"/>
          <a:lstStyle/>
          <a:p>
            <a:endParaRPr lang="zh-CN" altLang="en-US"/>
          </a:p>
        </p:txBody>
      </p:sp>
      <p:grpSp>
        <p:nvGrpSpPr>
          <p:cNvPr id="126" name="Group 125"/>
          <p:cNvGrpSpPr>
            <a:grpSpLocks/>
          </p:cNvGrpSpPr>
          <p:nvPr/>
        </p:nvGrpSpPr>
        <p:grpSpPr bwMode="auto">
          <a:xfrm>
            <a:off x="3885133" y="4236814"/>
            <a:ext cx="1131887" cy="396875"/>
            <a:chOff x="2640" y="1872"/>
            <a:chExt cx="528" cy="250"/>
          </a:xfrm>
        </p:grpSpPr>
        <p:sp>
          <p:nvSpPr>
            <p:cNvPr id="127" name="Text Box 126"/>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28" name="Line 12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29" name="Rectangle 128"/>
          <p:cNvSpPr>
            <a:spLocks noChangeArrowheads="1"/>
          </p:cNvSpPr>
          <p:nvPr/>
        </p:nvSpPr>
        <p:spPr bwMode="auto">
          <a:xfrm>
            <a:off x="5080520" y="49511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30" name="Rectangle 129"/>
          <p:cNvSpPr>
            <a:spLocks noChangeArrowheads="1"/>
          </p:cNvSpPr>
          <p:nvPr/>
        </p:nvSpPr>
        <p:spPr bwMode="auto">
          <a:xfrm>
            <a:off x="3720033" y="4313014"/>
            <a:ext cx="1336675" cy="533400"/>
          </a:xfrm>
          <a:prstGeom prst="rect">
            <a:avLst/>
          </a:prstGeom>
          <a:ln w="12700" cap="rnd">
            <a:noFill/>
            <a:miter lim="800000"/>
            <a:headEnd/>
            <a:tailEnd/>
          </a:ln>
        </p:spPr>
        <p:txBody>
          <a:bodyPr wrap="none" anchor="ctr"/>
          <a:lstStyle/>
          <a:p>
            <a:endParaRPr lang="zh-CN" altLang="en-US"/>
          </a:p>
        </p:txBody>
      </p:sp>
      <p:grpSp>
        <p:nvGrpSpPr>
          <p:cNvPr id="131" name="Group 130"/>
          <p:cNvGrpSpPr>
            <a:grpSpLocks/>
          </p:cNvGrpSpPr>
          <p:nvPr/>
        </p:nvGrpSpPr>
        <p:grpSpPr bwMode="auto">
          <a:xfrm>
            <a:off x="3885133" y="4694014"/>
            <a:ext cx="1131887" cy="396875"/>
            <a:chOff x="2640" y="1872"/>
            <a:chExt cx="528" cy="250"/>
          </a:xfrm>
        </p:grpSpPr>
        <p:sp>
          <p:nvSpPr>
            <p:cNvPr id="132" name="Text Box 131"/>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33" name="Line 13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34" name="Rectangle 133"/>
          <p:cNvSpPr>
            <a:spLocks noChangeArrowheads="1"/>
          </p:cNvSpPr>
          <p:nvPr/>
        </p:nvSpPr>
        <p:spPr bwMode="auto">
          <a:xfrm>
            <a:off x="5080520" y="54083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35" name="Rectangle 134"/>
          <p:cNvSpPr>
            <a:spLocks noChangeArrowheads="1"/>
          </p:cNvSpPr>
          <p:nvPr/>
        </p:nvSpPr>
        <p:spPr bwMode="auto">
          <a:xfrm>
            <a:off x="3720033" y="4694014"/>
            <a:ext cx="1336675" cy="533400"/>
          </a:xfrm>
          <a:prstGeom prst="rect">
            <a:avLst/>
          </a:prstGeom>
          <a:ln w="12700" cap="rnd">
            <a:noFill/>
            <a:miter lim="800000"/>
            <a:headEnd/>
            <a:tailEnd/>
          </a:ln>
        </p:spPr>
        <p:txBody>
          <a:bodyPr wrap="none" anchor="ctr"/>
          <a:lstStyle/>
          <a:p>
            <a:endParaRPr lang="zh-CN" altLang="en-US"/>
          </a:p>
        </p:txBody>
      </p:sp>
      <p:grpSp>
        <p:nvGrpSpPr>
          <p:cNvPr id="136" name="Group 135"/>
          <p:cNvGrpSpPr>
            <a:grpSpLocks/>
          </p:cNvGrpSpPr>
          <p:nvPr/>
        </p:nvGrpSpPr>
        <p:grpSpPr bwMode="auto">
          <a:xfrm>
            <a:off x="3885133" y="4982939"/>
            <a:ext cx="1131887" cy="396875"/>
            <a:chOff x="2640" y="1872"/>
            <a:chExt cx="528" cy="250"/>
          </a:xfrm>
        </p:grpSpPr>
        <p:sp>
          <p:nvSpPr>
            <p:cNvPr id="137" name="Text Box 136"/>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38" name="Line 13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39" name="Rectangle 138"/>
          <p:cNvSpPr>
            <a:spLocks noChangeArrowheads="1"/>
          </p:cNvSpPr>
          <p:nvPr/>
        </p:nvSpPr>
        <p:spPr bwMode="auto">
          <a:xfrm>
            <a:off x="2196033" y="49511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40" name="Rectangle 139"/>
          <p:cNvSpPr>
            <a:spLocks noChangeArrowheads="1"/>
          </p:cNvSpPr>
          <p:nvPr/>
        </p:nvSpPr>
        <p:spPr bwMode="auto">
          <a:xfrm>
            <a:off x="1070495" y="4341589"/>
            <a:ext cx="1092200" cy="533400"/>
          </a:xfrm>
          <a:prstGeom prst="rect">
            <a:avLst/>
          </a:prstGeom>
          <a:ln w="12700" cap="rnd">
            <a:noFill/>
            <a:miter lim="800000"/>
            <a:headEnd/>
            <a:tailEnd/>
          </a:ln>
        </p:spPr>
        <p:txBody>
          <a:bodyPr wrap="none" anchor="ctr"/>
          <a:lstStyle/>
          <a:p>
            <a:endParaRPr lang="zh-CN" altLang="en-US"/>
          </a:p>
        </p:txBody>
      </p:sp>
      <p:grpSp>
        <p:nvGrpSpPr>
          <p:cNvPr id="141" name="Group 140"/>
          <p:cNvGrpSpPr>
            <a:grpSpLocks/>
          </p:cNvGrpSpPr>
          <p:nvPr/>
        </p:nvGrpSpPr>
        <p:grpSpPr bwMode="auto">
          <a:xfrm>
            <a:off x="1211783" y="4722589"/>
            <a:ext cx="923925" cy="396875"/>
            <a:chOff x="2640" y="1872"/>
            <a:chExt cx="528" cy="250"/>
          </a:xfrm>
        </p:grpSpPr>
        <p:sp>
          <p:nvSpPr>
            <p:cNvPr id="142" name="Text Box 141"/>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43" name="Line 14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44" name="Text Box 143"/>
          <p:cNvSpPr txBox="1">
            <a:spLocks noChangeArrowheads="1"/>
          </p:cNvSpPr>
          <p:nvPr/>
        </p:nvSpPr>
        <p:spPr bwMode="auto">
          <a:xfrm>
            <a:off x="5150370" y="5332189"/>
            <a:ext cx="49212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23</a:t>
            </a:r>
          </a:p>
        </p:txBody>
      </p:sp>
      <p:sp useBgFill="1">
        <p:nvSpPr>
          <p:cNvPr id="145" name="Rectangle 144"/>
          <p:cNvSpPr>
            <a:spLocks noChangeArrowheads="1"/>
          </p:cNvSpPr>
          <p:nvPr/>
        </p:nvSpPr>
        <p:spPr bwMode="auto">
          <a:xfrm>
            <a:off x="3720033" y="4922614"/>
            <a:ext cx="1336675" cy="533400"/>
          </a:xfrm>
          <a:prstGeom prst="rect">
            <a:avLst/>
          </a:prstGeom>
          <a:ln w="12700" cap="rnd">
            <a:noFill/>
            <a:miter lim="800000"/>
            <a:headEnd/>
            <a:tailEnd/>
          </a:ln>
        </p:spPr>
        <p:txBody>
          <a:bodyPr wrap="none" anchor="ctr"/>
          <a:lstStyle/>
          <a:p>
            <a:endParaRPr lang="zh-CN" altLang="en-US"/>
          </a:p>
        </p:txBody>
      </p:sp>
      <p:grpSp>
        <p:nvGrpSpPr>
          <p:cNvPr id="146" name="Group 145"/>
          <p:cNvGrpSpPr>
            <a:grpSpLocks/>
          </p:cNvGrpSpPr>
          <p:nvPr/>
        </p:nvGrpSpPr>
        <p:grpSpPr bwMode="auto">
          <a:xfrm>
            <a:off x="3885133" y="4678139"/>
            <a:ext cx="1131887" cy="396875"/>
            <a:chOff x="2640" y="1872"/>
            <a:chExt cx="528" cy="250"/>
          </a:xfrm>
        </p:grpSpPr>
        <p:sp>
          <p:nvSpPr>
            <p:cNvPr id="147" name="Text Box 146"/>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48" name="Line 14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49" name="Rectangle 148"/>
          <p:cNvSpPr>
            <a:spLocks noChangeArrowheads="1"/>
          </p:cNvSpPr>
          <p:nvPr/>
        </p:nvSpPr>
        <p:spPr bwMode="auto">
          <a:xfrm>
            <a:off x="2196033" y="44939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p:nvSpPr>
          <p:cNvPr id="150" name="Text Box 149"/>
          <p:cNvSpPr txBox="1">
            <a:spLocks noChangeArrowheads="1"/>
          </p:cNvSpPr>
          <p:nvPr/>
        </p:nvSpPr>
        <p:spPr bwMode="auto">
          <a:xfrm>
            <a:off x="2337320" y="4951189"/>
            <a:ext cx="420688"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a:t>
            </a:r>
          </a:p>
        </p:txBody>
      </p:sp>
      <p:sp useBgFill="1">
        <p:nvSpPr>
          <p:cNvPr id="151" name="Rectangle 150"/>
          <p:cNvSpPr>
            <a:spLocks noChangeArrowheads="1"/>
          </p:cNvSpPr>
          <p:nvPr/>
        </p:nvSpPr>
        <p:spPr bwMode="auto">
          <a:xfrm>
            <a:off x="1070495" y="4798789"/>
            <a:ext cx="1092200" cy="533400"/>
          </a:xfrm>
          <a:prstGeom prst="rect">
            <a:avLst/>
          </a:prstGeom>
          <a:ln w="12700" cap="rnd">
            <a:noFill/>
            <a:miter lim="800000"/>
            <a:headEnd/>
            <a:tailEnd/>
          </a:ln>
        </p:spPr>
        <p:txBody>
          <a:bodyPr wrap="none" anchor="ctr"/>
          <a:lstStyle/>
          <a:p>
            <a:endParaRPr lang="zh-CN" altLang="en-US"/>
          </a:p>
        </p:txBody>
      </p:sp>
      <p:grpSp>
        <p:nvGrpSpPr>
          <p:cNvPr id="152" name="Group 151"/>
          <p:cNvGrpSpPr>
            <a:grpSpLocks/>
          </p:cNvGrpSpPr>
          <p:nvPr/>
        </p:nvGrpSpPr>
        <p:grpSpPr bwMode="auto">
          <a:xfrm>
            <a:off x="1211783" y="4249514"/>
            <a:ext cx="923925" cy="396875"/>
            <a:chOff x="2640" y="1872"/>
            <a:chExt cx="528" cy="250"/>
          </a:xfrm>
        </p:grpSpPr>
        <p:sp>
          <p:nvSpPr>
            <p:cNvPr id="153" name="Text Box 15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54" name="Line 1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55" name="Text Box 154"/>
          <p:cNvSpPr txBox="1">
            <a:spLocks noChangeArrowheads="1"/>
          </p:cNvSpPr>
          <p:nvPr/>
        </p:nvSpPr>
        <p:spPr bwMode="auto">
          <a:xfrm>
            <a:off x="5150370" y="4874989"/>
            <a:ext cx="350838"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4</a:t>
            </a:r>
          </a:p>
        </p:txBody>
      </p:sp>
      <p:sp useBgFill="1">
        <p:nvSpPr>
          <p:cNvPr id="156" name="Rectangle 155"/>
          <p:cNvSpPr>
            <a:spLocks noChangeArrowheads="1"/>
          </p:cNvSpPr>
          <p:nvPr/>
        </p:nvSpPr>
        <p:spPr bwMode="auto">
          <a:xfrm>
            <a:off x="3720033" y="4694014"/>
            <a:ext cx="1336675" cy="533400"/>
          </a:xfrm>
          <a:prstGeom prst="rect">
            <a:avLst/>
          </a:prstGeom>
          <a:ln w="12700" cap="rnd">
            <a:noFill/>
            <a:miter lim="800000"/>
            <a:headEnd/>
            <a:tailEnd/>
          </a:ln>
        </p:spPr>
        <p:txBody>
          <a:bodyPr wrap="none" anchor="ctr"/>
          <a:lstStyle/>
          <a:p>
            <a:endParaRPr lang="zh-CN" altLang="en-US"/>
          </a:p>
        </p:txBody>
      </p:sp>
      <p:grpSp>
        <p:nvGrpSpPr>
          <p:cNvPr id="157" name="Group 156"/>
          <p:cNvGrpSpPr>
            <a:grpSpLocks/>
          </p:cNvGrpSpPr>
          <p:nvPr/>
        </p:nvGrpSpPr>
        <p:grpSpPr bwMode="auto">
          <a:xfrm>
            <a:off x="3885133" y="4236814"/>
            <a:ext cx="1131887" cy="396875"/>
            <a:chOff x="2640" y="1872"/>
            <a:chExt cx="528" cy="250"/>
          </a:xfrm>
        </p:grpSpPr>
        <p:sp>
          <p:nvSpPr>
            <p:cNvPr id="158" name="Text Box 15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59" name="Line 1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60" name="Rectangle 159"/>
          <p:cNvSpPr>
            <a:spLocks noChangeArrowheads="1"/>
          </p:cNvSpPr>
          <p:nvPr/>
        </p:nvSpPr>
        <p:spPr bwMode="auto">
          <a:xfrm>
            <a:off x="2265883" y="49511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61" name="Rectangle 160"/>
          <p:cNvSpPr>
            <a:spLocks noChangeArrowheads="1"/>
          </p:cNvSpPr>
          <p:nvPr/>
        </p:nvSpPr>
        <p:spPr bwMode="auto">
          <a:xfrm>
            <a:off x="1070495" y="4265389"/>
            <a:ext cx="1092200" cy="533400"/>
          </a:xfrm>
          <a:prstGeom prst="rect">
            <a:avLst/>
          </a:prstGeom>
          <a:ln w="12700" cap="rnd">
            <a:noFill/>
            <a:miter lim="800000"/>
            <a:headEnd/>
            <a:tailEnd/>
          </a:ln>
        </p:spPr>
        <p:txBody>
          <a:bodyPr wrap="none" anchor="ctr"/>
          <a:lstStyle/>
          <a:p>
            <a:endParaRPr lang="zh-CN" altLang="en-US"/>
          </a:p>
        </p:txBody>
      </p:sp>
      <p:grpSp>
        <p:nvGrpSpPr>
          <p:cNvPr id="162" name="Group 161"/>
          <p:cNvGrpSpPr>
            <a:grpSpLocks/>
          </p:cNvGrpSpPr>
          <p:nvPr/>
        </p:nvGrpSpPr>
        <p:grpSpPr bwMode="auto">
          <a:xfrm>
            <a:off x="1211783" y="4722589"/>
            <a:ext cx="923925" cy="396875"/>
            <a:chOff x="2640" y="1872"/>
            <a:chExt cx="528" cy="250"/>
          </a:xfrm>
        </p:grpSpPr>
        <p:sp>
          <p:nvSpPr>
            <p:cNvPr id="163" name="Text Box 16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64" name="Line 1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65" name="Rectangle 164"/>
          <p:cNvSpPr>
            <a:spLocks noChangeArrowheads="1"/>
          </p:cNvSpPr>
          <p:nvPr/>
        </p:nvSpPr>
        <p:spPr bwMode="auto">
          <a:xfrm>
            <a:off x="5009083" y="49511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66" name="Rectangle 165"/>
          <p:cNvSpPr>
            <a:spLocks noChangeArrowheads="1"/>
          </p:cNvSpPr>
          <p:nvPr/>
        </p:nvSpPr>
        <p:spPr bwMode="auto">
          <a:xfrm>
            <a:off x="3720033" y="4236814"/>
            <a:ext cx="1336675" cy="533400"/>
          </a:xfrm>
          <a:prstGeom prst="rect">
            <a:avLst/>
          </a:prstGeom>
          <a:ln w="12700" cap="rnd">
            <a:noFill/>
            <a:miter lim="800000"/>
            <a:headEnd/>
            <a:tailEnd/>
          </a:ln>
        </p:spPr>
        <p:txBody>
          <a:bodyPr wrap="none" anchor="ctr"/>
          <a:lstStyle/>
          <a:p>
            <a:endParaRPr lang="zh-CN" altLang="en-US"/>
          </a:p>
        </p:txBody>
      </p:sp>
      <p:grpSp>
        <p:nvGrpSpPr>
          <p:cNvPr id="167" name="Group 166"/>
          <p:cNvGrpSpPr>
            <a:grpSpLocks/>
          </p:cNvGrpSpPr>
          <p:nvPr/>
        </p:nvGrpSpPr>
        <p:grpSpPr bwMode="auto">
          <a:xfrm>
            <a:off x="3885133" y="4694014"/>
            <a:ext cx="1131887" cy="396875"/>
            <a:chOff x="2640" y="1872"/>
            <a:chExt cx="528" cy="250"/>
          </a:xfrm>
        </p:grpSpPr>
        <p:sp>
          <p:nvSpPr>
            <p:cNvPr id="168" name="Text Box 16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69" name="Line 16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70" name="Rectangle 169"/>
          <p:cNvSpPr>
            <a:spLocks noChangeArrowheads="1"/>
          </p:cNvSpPr>
          <p:nvPr/>
        </p:nvSpPr>
        <p:spPr bwMode="auto">
          <a:xfrm>
            <a:off x="5080520" y="54083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71" name="Rectangle 170"/>
          <p:cNvSpPr>
            <a:spLocks noChangeArrowheads="1"/>
          </p:cNvSpPr>
          <p:nvPr/>
        </p:nvSpPr>
        <p:spPr bwMode="auto">
          <a:xfrm>
            <a:off x="3720033" y="4846414"/>
            <a:ext cx="1336675" cy="533400"/>
          </a:xfrm>
          <a:prstGeom prst="rect">
            <a:avLst/>
          </a:prstGeom>
          <a:ln w="12700" cap="rnd">
            <a:noFill/>
            <a:miter lim="800000"/>
            <a:headEnd/>
            <a:tailEnd/>
          </a:ln>
        </p:spPr>
        <p:txBody>
          <a:bodyPr wrap="none" anchor="ctr"/>
          <a:lstStyle/>
          <a:p>
            <a:endParaRPr lang="zh-CN" altLang="en-US"/>
          </a:p>
        </p:txBody>
      </p:sp>
      <p:grpSp>
        <p:nvGrpSpPr>
          <p:cNvPr id="172" name="Group 171"/>
          <p:cNvGrpSpPr>
            <a:grpSpLocks/>
          </p:cNvGrpSpPr>
          <p:nvPr/>
        </p:nvGrpSpPr>
        <p:grpSpPr bwMode="auto">
          <a:xfrm>
            <a:off x="3885133" y="4998814"/>
            <a:ext cx="1131887" cy="396875"/>
            <a:chOff x="2640" y="1872"/>
            <a:chExt cx="528" cy="250"/>
          </a:xfrm>
        </p:grpSpPr>
        <p:sp>
          <p:nvSpPr>
            <p:cNvPr id="173" name="Text Box 17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74" name="Line 1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75" name="Text Box 174"/>
          <p:cNvSpPr txBox="1">
            <a:spLocks noChangeArrowheads="1"/>
          </p:cNvSpPr>
          <p:nvPr/>
        </p:nvSpPr>
        <p:spPr bwMode="auto">
          <a:xfrm>
            <a:off x="5150370" y="5332189"/>
            <a:ext cx="561975" cy="457200"/>
          </a:xfrm>
          <a:prstGeom prst="rect">
            <a:avLst/>
          </a:prstGeom>
          <a:noFill/>
          <a:ln w="12700" cap="rnd">
            <a:noFill/>
            <a:miter lim="800000"/>
            <a:headEnd/>
            <a:tailEnd/>
          </a:ln>
        </p:spPr>
        <p:txBody>
          <a:bodyPr>
            <a:spAutoFit/>
          </a:bodyPr>
          <a:lstStyle/>
          <a:p>
            <a:pPr eaLnBrk="0" hangingPunct="0"/>
            <a:r>
              <a:rPr lang="en-US" altLang="zh-CN" sz="2400" b="0">
                <a:latin typeface="宋体" pitchFamily="2" charset="-122"/>
              </a:rPr>
              <a:t>19</a:t>
            </a:r>
          </a:p>
        </p:txBody>
      </p:sp>
      <p:sp useBgFill="1">
        <p:nvSpPr>
          <p:cNvPr id="176" name="Rectangle 175"/>
          <p:cNvSpPr>
            <a:spLocks noChangeArrowheads="1"/>
          </p:cNvSpPr>
          <p:nvPr/>
        </p:nvSpPr>
        <p:spPr bwMode="auto">
          <a:xfrm>
            <a:off x="3720033" y="4922614"/>
            <a:ext cx="1336675" cy="533400"/>
          </a:xfrm>
          <a:prstGeom prst="rect">
            <a:avLst/>
          </a:prstGeom>
          <a:ln w="12700" cap="rnd">
            <a:noFill/>
            <a:miter lim="800000"/>
            <a:headEnd/>
            <a:tailEnd/>
          </a:ln>
        </p:spPr>
        <p:txBody>
          <a:bodyPr wrap="none" anchor="ctr"/>
          <a:lstStyle/>
          <a:p>
            <a:endParaRPr lang="zh-CN" altLang="en-US"/>
          </a:p>
        </p:txBody>
      </p:sp>
      <p:grpSp>
        <p:nvGrpSpPr>
          <p:cNvPr id="177" name="Group 176"/>
          <p:cNvGrpSpPr>
            <a:grpSpLocks/>
          </p:cNvGrpSpPr>
          <p:nvPr/>
        </p:nvGrpSpPr>
        <p:grpSpPr bwMode="auto">
          <a:xfrm>
            <a:off x="3885133" y="4678139"/>
            <a:ext cx="1131887" cy="396875"/>
            <a:chOff x="2640" y="1872"/>
            <a:chExt cx="528" cy="250"/>
          </a:xfrm>
        </p:grpSpPr>
        <p:sp>
          <p:nvSpPr>
            <p:cNvPr id="178" name="Text Box 17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top</a:t>
              </a:r>
            </a:p>
          </p:txBody>
        </p:sp>
        <p:sp>
          <p:nvSpPr>
            <p:cNvPr id="179" name="Line 1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80" name="Rectangle 179"/>
          <p:cNvSpPr>
            <a:spLocks noChangeArrowheads="1"/>
          </p:cNvSpPr>
          <p:nvPr/>
        </p:nvSpPr>
        <p:spPr bwMode="auto">
          <a:xfrm>
            <a:off x="5150370" y="54083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81" name="Rectangle 180"/>
          <p:cNvSpPr>
            <a:spLocks noChangeArrowheads="1"/>
          </p:cNvSpPr>
          <p:nvPr/>
        </p:nvSpPr>
        <p:spPr bwMode="auto">
          <a:xfrm>
            <a:off x="3720033" y="4770214"/>
            <a:ext cx="1336675" cy="533400"/>
          </a:xfrm>
          <a:prstGeom prst="rect">
            <a:avLst/>
          </a:prstGeom>
          <a:ln w="12700" cap="rnd">
            <a:noFill/>
            <a:miter lim="800000"/>
            <a:headEnd/>
            <a:tailEnd/>
          </a:ln>
        </p:spPr>
        <p:txBody>
          <a:bodyPr wrap="none" anchor="ctr"/>
          <a:lstStyle/>
          <a:p>
            <a:endParaRPr lang="zh-CN" altLang="en-US"/>
          </a:p>
        </p:txBody>
      </p:sp>
      <p:grpSp>
        <p:nvGrpSpPr>
          <p:cNvPr id="182" name="Group 181"/>
          <p:cNvGrpSpPr>
            <a:grpSpLocks/>
          </p:cNvGrpSpPr>
          <p:nvPr/>
        </p:nvGrpSpPr>
        <p:grpSpPr bwMode="auto">
          <a:xfrm>
            <a:off x="3643833" y="4982939"/>
            <a:ext cx="1430337" cy="396875"/>
            <a:chOff x="2640" y="1872"/>
            <a:chExt cx="528" cy="250"/>
          </a:xfrm>
        </p:grpSpPr>
        <p:sp>
          <p:nvSpPr>
            <p:cNvPr id="183" name="Text Box 182"/>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top</a:t>
              </a:r>
            </a:p>
          </p:txBody>
        </p:sp>
        <p:sp>
          <p:nvSpPr>
            <p:cNvPr id="184" name="Line 18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85" name="Rectangle 184"/>
          <p:cNvSpPr>
            <a:spLocks noChangeArrowheads="1"/>
          </p:cNvSpPr>
          <p:nvPr/>
        </p:nvSpPr>
        <p:spPr bwMode="auto">
          <a:xfrm>
            <a:off x="2196033" y="5408389"/>
            <a:ext cx="492125" cy="381000"/>
          </a:xfrm>
          <a:prstGeom prst="rect">
            <a:avLst/>
          </a:prstGeom>
          <a:solidFill>
            <a:srgbClr val="00CCFF"/>
          </a:solidFill>
          <a:ln w="12700" cap="rnd">
            <a:noFill/>
            <a:miter lim="800000"/>
            <a:headEnd/>
            <a:tailEnd/>
          </a:ln>
        </p:spPr>
        <p:txBody>
          <a:bodyPr wrap="none" anchor="ctr"/>
          <a:lstStyle/>
          <a:p>
            <a:endParaRPr lang="zh-CN" altLang="en-US"/>
          </a:p>
        </p:txBody>
      </p:sp>
      <p:sp useBgFill="1">
        <p:nvSpPr>
          <p:cNvPr id="186" name="Rectangle 185"/>
          <p:cNvSpPr>
            <a:spLocks noChangeArrowheads="1"/>
          </p:cNvSpPr>
          <p:nvPr/>
        </p:nvSpPr>
        <p:spPr bwMode="auto">
          <a:xfrm>
            <a:off x="1070495" y="4798789"/>
            <a:ext cx="1092200" cy="533400"/>
          </a:xfrm>
          <a:prstGeom prst="rect">
            <a:avLst/>
          </a:prstGeom>
          <a:ln w="12700" cap="rnd">
            <a:noFill/>
            <a:miter lim="800000"/>
            <a:headEnd/>
            <a:tailEnd/>
          </a:ln>
        </p:spPr>
        <p:txBody>
          <a:bodyPr wrap="none" anchor="ctr"/>
          <a:lstStyle/>
          <a:p>
            <a:endParaRPr lang="zh-CN" altLang="en-US"/>
          </a:p>
        </p:txBody>
      </p:sp>
      <p:grpSp>
        <p:nvGrpSpPr>
          <p:cNvPr id="187" name="Group 186"/>
          <p:cNvGrpSpPr>
            <a:grpSpLocks/>
          </p:cNvGrpSpPr>
          <p:nvPr/>
        </p:nvGrpSpPr>
        <p:grpSpPr bwMode="auto">
          <a:xfrm>
            <a:off x="765695" y="5027389"/>
            <a:ext cx="1441450" cy="396875"/>
            <a:chOff x="2640" y="1872"/>
            <a:chExt cx="528" cy="250"/>
          </a:xfrm>
        </p:grpSpPr>
        <p:sp>
          <p:nvSpPr>
            <p:cNvPr id="188" name="Text Box 187"/>
            <p:cNvSpPr txBox="1">
              <a:spLocks noChangeArrowheads="1"/>
            </p:cNvSpPr>
            <p:nvPr/>
          </p:nvSpPr>
          <p:spPr bwMode="auto">
            <a:xfrm>
              <a:off x="2688" y="1872"/>
              <a:ext cx="384" cy="250"/>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top</a:t>
              </a:r>
            </a:p>
          </p:txBody>
        </p:sp>
        <p:sp>
          <p:nvSpPr>
            <p:cNvPr id="189" name="Line 18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90" name="Text Box 189"/>
          <p:cNvSpPr txBox="1">
            <a:spLocks noChangeArrowheads="1"/>
          </p:cNvSpPr>
          <p:nvPr/>
        </p:nvSpPr>
        <p:spPr bwMode="auto">
          <a:xfrm>
            <a:off x="3672408" y="1141189"/>
            <a:ext cx="352425"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5</a:t>
            </a:r>
          </a:p>
        </p:txBody>
      </p:sp>
      <p:sp>
        <p:nvSpPr>
          <p:cNvPr id="191" name="Text Box 190"/>
          <p:cNvSpPr txBox="1">
            <a:spLocks noChangeArrowheads="1"/>
          </p:cNvSpPr>
          <p:nvPr/>
        </p:nvSpPr>
        <p:spPr bwMode="auto">
          <a:xfrm>
            <a:off x="1559445" y="1141189"/>
            <a:ext cx="2324100" cy="396875"/>
          </a:xfrm>
          <a:prstGeom prst="rect">
            <a:avLst/>
          </a:prstGeom>
          <a:noFill/>
          <a:ln w="12700" cap="rnd">
            <a:noFill/>
            <a:miter lim="800000"/>
            <a:headEnd/>
            <a:tailEnd/>
          </a:ln>
        </p:spPr>
        <p:txBody>
          <a:bodyPr>
            <a:spAutoFit/>
          </a:bodyPr>
          <a:lstStyle/>
          <a:p>
            <a:pPr eaLnBrk="0" hangingPunct="0"/>
            <a:r>
              <a:rPr lang="zh-CN" altLang="en-US" sz="2000" i="1">
                <a:latin typeface="宋体" pitchFamily="2" charset="-122"/>
              </a:rPr>
              <a:t>读入表达式过程：</a:t>
            </a:r>
          </a:p>
        </p:txBody>
      </p:sp>
      <p:sp>
        <p:nvSpPr>
          <p:cNvPr id="192" name="Text Box 191"/>
          <p:cNvSpPr txBox="1">
            <a:spLocks noChangeArrowheads="1"/>
          </p:cNvSpPr>
          <p:nvPr/>
        </p:nvSpPr>
        <p:spPr bwMode="auto">
          <a:xfrm>
            <a:off x="3813695" y="1141189"/>
            <a:ext cx="352425"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a:t>
            </a:r>
          </a:p>
        </p:txBody>
      </p:sp>
      <p:sp>
        <p:nvSpPr>
          <p:cNvPr id="193" name="Text Box 192"/>
          <p:cNvSpPr txBox="1">
            <a:spLocks noChangeArrowheads="1"/>
          </p:cNvSpPr>
          <p:nvPr/>
        </p:nvSpPr>
        <p:spPr bwMode="auto">
          <a:xfrm>
            <a:off x="3954983" y="1125314"/>
            <a:ext cx="211137"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6</a:t>
            </a:r>
          </a:p>
        </p:txBody>
      </p:sp>
      <p:sp>
        <p:nvSpPr>
          <p:cNvPr id="194" name="Text Box 193"/>
          <p:cNvSpPr txBox="1">
            <a:spLocks noChangeArrowheads="1"/>
          </p:cNvSpPr>
          <p:nvPr/>
        </p:nvSpPr>
        <p:spPr bwMode="auto">
          <a:xfrm>
            <a:off x="4094683" y="1217389"/>
            <a:ext cx="352425" cy="304800"/>
          </a:xfrm>
          <a:prstGeom prst="rect">
            <a:avLst/>
          </a:prstGeom>
          <a:noFill/>
          <a:ln w="12700" cap="rnd">
            <a:noFill/>
            <a:miter lim="800000"/>
            <a:headEnd/>
            <a:tailEnd/>
          </a:ln>
        </p:spPr>
        <p:txBody>
          <a:bodyPr>
            <a:spAutoFit/>
          </a:bodyPr>
          <a:lstStyle/>
          <a:p>
            <a:pPr eaLnBrk="0" hangingPunct="0"/>
            <a:r>
              <a:rPr lang="en-US" altLang="zh-CN" sz="1400" b="0">
                <a:latin typeface="宋体" pitchFamily="2" charset="-122"/>
              </a:rPr>
              <a:t>×</a:t>
            </a:r>
          </a:p>
        </p:txBody>
      </p:sp>
      <p:sp>
        <p:nvSpPr>
          <p:cNvPr id="195" name="Text Box 194"/>
          <p:cNvSpPr txBox="1">
            <a:spLocks noChangeArrowheads="1"/>
          </p:cNvSpPr>
          <p:nvPr/>
        </p:nvSpPr>
        <p:spPr bwMode="auto">
          <a:xfrm>
            <a:off x="4235970" y="1125314"/>
            <a:ext cx="422275"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a:t>
            </a:r>
          </a:p>
        </p:txBody>
      </p:sp>
      <p:sp>
        <p:nvSpPr>
          <p:cNvPr id="196" name="Text Box 195"/>
          <p:cNvSpPr txBox="1">
            <a:spLocks noChangeArrowheads="1"/>
          </p:cNvSpPr>
          <p:nvPr/>
        </p:nvSpPr>
        <p:spPr bwMode="auto">
          <a:xfrm>
            <a:off x="4375670" y="1125314"/>
            <a:ext cx="422275"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1</a:t>
            </a:r>
          </a:p>
        </p:txBody>
      </p:sp>
      <p:sp>
        <p:nvSpPr>
          <p:cNvPr id="197" name="Text Box 196"/>
          <p:cNvSpPr txBox="1">
            <a:spLocks noChangeArrowheads="1"/>
          </p:cNvSpPr>
          <p:nvPr/>
        </p:nvSpPr>
        <p:spPr bwMode="auto">
          <a:xfrm>
            <a:off x="4516958" y="1125314"/>
            <a:ext cx="422275"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a:t>
            </a:r>
          </a:p>
        </p:txBody>
      </p:sp>
      <p:sp>
        <p:nvSpPr>
          <p:cNvPr id="198" name="Text Box 197"/>
          <p:cNvSpPr txBox="1">
            <a:spLocks noChangeArrowheads="1"/>
          </p:cNvSpPr>
          <p:nvPr/>
        </p:nvSpPr>
        <p:spPr bwMode="auto">
          <a:xfrm>
            <a:off x="4658245" y="1125314"/>
            <a:ext cx="422275"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2</a:t>
            </a:r>
          </a:p>
        </p:txBody>
      </p:sp>
      <p:sp>
        <p:nvSpPr>
          <p:cNvPr id="199" name="Text Box 198"/>
          <p:cNvSpPr txBox="1">
            <a:spLocks noChangeArrowheads="1"/>
          </p:cNvSpPr>
          <p:nvPr/>
        </p:nvSpPr>
        <p:spPr bwMode="auto">
          <a:xfrm>
            <a:off x="4797945" y="1125314"/>
            <a:ext cx="422275"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a:t>
            </a:r>
          </a:p>
        </p:txBody>
      </p:sp>
      <p:sp>
        <p:nvSpPr>
          <p:cNvPr id="200" name="Text Box 199"/>
          <p:cNvSpPr txBox="1">
            <a:spLocks noChangeArrowheads="1"/>
          </p:cNvSpPr>
          <p:nvPr/>
        </p:nvSpPr>
        <p:spPr bwMode="auto">
          <a:xfrm>
            <a:off x="4939233" y="1125314"/>
            <a:ext cx="422275"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a:t>
            </a:r>
          </a:p>
        </p:txBody>
      </p:sp>
      <p:sp>
        <p:nvSpPr>
          <p:cNvPr id="201" name="Text Box 200"/>
          <p:cNvSpPr txBox="1">
            <a:spLocks noChangeArrowheads="1"/>
          </p:cNvSpPr>
          <p:nvPr/>
        </p:nvSpPr>
        <p:spPr bwMode="auto">
          <a:xfrm>
            <a:off x="5080520" y="1125314"/>
            <a:ext cx="420688"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4</a:t>
            </a:r>
          </a:p>
        </p:txBody>
      </p:sp>
      <p:sp>
        <p:nvSpPr>
          <p:cNvPr id="202" name="Text Box 201"/>
          <p:cNvSpPr txBox="1">
            <a:spLocks noChangeArrowheads="1"/>
          </p:cNvSpPr>
          <p:nvPr/>
        </p:nvSpPr>
        <p:spPr bwMode="auto">
          <a:xfrm>
            <a:off x="5220220" y="1125314"/>
            <a:ext cx="422275"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a:t>
            </a:r>
          </a:p>
        </p:txBody>
      </p:sp>
      <p:sp>
        <p:nvSpPr>
          <p:cNvPr id="203" name="Text Box 202"/>
          <p:cNvSpPr txBox="1">
            <a:spLocks noChangeArrowheads="1"/>
          </p:cNvSpPr>
          <p:nvPr/>
        </p:nvSpPr>
        <p:spPr bwMode="auto">
          <a:xfrm>
            <a:off x="5318645" y="760189"/>
            <a:ext cx="633413" cy="396875"/>
          </a:xfrm>
          <a:prstGeom prst="rect">
            <a:avLst/>
          </a:prstGeom>
          <a:noFill/>
          <a:ln w="12700" cap="rnd">
            <a:noFill/>
            <a:miter lim="800000"/>
            <a:headEnd/>
            <a:tailEnd/>
          </a:ln>
        </p:spPr>
        <p:txBody>
          <a:bodyPr>
            <a:spAutoFit/>
          </a:bodyPr>
          <a:lstStyle/>
          <a:p>
            <a:pPr eaLnBrk="0" hangingPunct="0"/>
            <a:r>
              <a:rPr lang="en-US" altLang="zh-CN" sz="2000">
                <a:latin typeface="宋体" pitchFamily="2" charset="-122"/>
              </a:rPr>
              <a:t>=19</a:t>
            </a:r>
          </a:p>
        </p:txBody>
      </p:sp>
      <p:sp>
        <p:nvSpPr>
          <p:cNvPr id="204" name="Text Box 203"/>
          <p:cNvSpPr txBox="1">
            <a:spLocks noChangeArrowheads="1"/>
          </p:cNvSpPr>
          <p:nvPr/>
        </p:nvSpPr>
        <p:spPr bwMode="auto">
          <a:xfrm>
            <a:off x="6979170" y="2115914"/>
            <a:ext cx="1265238" cy="396875"/>
          </a:xfrm>
          <a:prstGeom prst="rect">
            <a:avLst/>
          </a:prstGeom>
          <a:noFill/>
          <a:ln w="12700" cap="rnd">
            <a:noFill/>
            <a:miter lim="800000"/>
            <a:headEnd/>
            <a:tailEnd/>
          </a:ln>
        </p:spPr>
        <p:txBody>
          <a:bodyPr>
            <a:spAutoFit/>
          </a:bodyPr>
          <a:lstStyle/>
          <a:p>
            <a:pPr eaLnBrk="0" hangingPunct="0"/>
            <a:r>
              <a:rPr lang="en-US" altLang="zh-CN" sz="2000" b="0">
                <a:latin typeface="1+"/>
              </a:rPr>
              <a:t>1+2=3</a:t>
            </a:r>
          </a:p>
        </p:txBody>
      </p:sp>
      <p:sp>
        <p:nvSpPr>
          <p:cNvPr id="205" name="Text Box 204"/>
          <p:cNvSpPr txBox="1">
            <a:spLocks noChangeArrowheads="1"/>
          </p:cNvSpPr>
          <p:nvPr/>
        </p:nvSpPr>
        <p:spPr bwMode="auto">
          <a:xfrm>
            <a:off x="6979170" y="2512789"/>
            <a:ext cx="1125538"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6</a:t>
            </a:r>
            <a:r>
              <a:rPr lang="en-US" altLang="zh-CN" sz="1600" b="0">
                <a:latin typeface="宋体" pitchFamily="2" charset="-122"/>
              </a:rPr>
              <a:t>×</a:t>
            </a:r>
            <a:r>
              <a:rPr lang="en-US" altLang="zh-CN" sz="2000" b="0">
                <a:latin typeface="宋体" pitchFamily="2" charset="-122"/>
              </a:rPr>
              <a:t>3=18</a:t>
            </a:r>
            <a:endParaRPr lang="en-US" altLang="zh-CN" sz="1600" b="0">
              <a:latin typeface="宋体" pitchFamily="2" charset="-122"/>
            </a:endParaRPr>
          </a:p>
        </p:txBody>
      </p:sp>
      <p:sp>
        <p:nvSpPr>
          <p:cNvPr id="206" name="Text Box 205"/>
          <p:cNvSpPr txBox="1">
            <a:spLocks noChangeArrowheads="1"/>
          </p:cNvSpPr>
          <p:nvPr/>
        </p:nvSpPr>
        <p:spPr bwMode="auto">
          <a:xfrm>
            <a:off x="6979170" y="2954114"/>
            <a:ext cx="1125538"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5+18=23</a:t>
            </a:r>
            <a:endParaRPr lang="en-US" altLang="zh-CN" sz="1600" b="0">
              <a:latin typeface="宋体" pitchFamily="2" charset="-122"/>
            </a:endParaRPr>
          </a:p>
        </p:txBody>
      </p:sp>
      <p:sp>
        <p:nvSpPr>
          <p:cNvPr id="207" name="Text Box 206"/>
          <p:cNvSpPr txBox="1">
            <a:spLocks noChangeArrowheads="1"/>
          </p:cNvSpPr>
          <p:nvPr/>
        </p:nvSpPr>
        <p:spPr bwMode="auto">
          <a:xfrm>
            <a:off x="6979170" y="3427189"/>
            <a:ext cx="1125538" cy="396875"/>
          </a:xfrm>
          <a:prstGeom prst="rect">
            <a:avLst/>
          </a:prstGeom>
          <a:noFill/>
          <a:ln w="12700" cap="rnd">
            <a:noFill/>
            <a:miter lim="800000"/>
            <a:headEnd/>
            <a:tailEnd/>
          </a:ln>
        </p:spPr>
        <p:txBody>
          <a:bodyPr>
            <a:spAutoFit/>
          </a:bodyPr>
          <a:lstStyle/>
          <a:p>
            <a:pPr eaLnBrk="0" hangingPunct="0"/>
            <a:r>
              <a:rPr lang="en-US" altLang="zh-CN" sz="2000" b="0">
                <a:latin typeface="宋体" pitchFamily="2" charset="-122"/>
              </a:rPr>
              <a:t>23-4=19</a:t>
            </a:r>
            <a:endParaRPr lang="en-US" altLang="zh-CN" sz="1600" b="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Right)">
                                      <p:cBhvr>
                                        <p:cTn id="10" dur="500"/>
                                        <p:tgtEl>
                                          <p:spTgt spid="22"/>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46"/>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499"/>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
                                        </p:tgtEl>
                                        <p:attrNameLst>
                                          <p:attrName>style.visibility</p:attrName>
                                        </p:attrNameLst>
                                      </p:cBhvr>
                                      <p:to>
                                        <p:strVal val="visible"/>
                                      </p:to>
                                    </p:set>
                                    <p:anim calcmode="lin" valueType="num">
                                      <p:cBhvr additive="base">
                                        <p:cTn id="25" dur="500" fill="hold"/>
                                        <p:tgtEl>
                                          <p:spTgt spid="190"/>
                                        </p:tgtEl>
                                        <p:attrNameLst>
                                          <p:attrName>ppt_x</p:attrName>
                                        </p:attrNameLst>
                                      </p:cBhvr>
                                      <p:tavLst>
                                        <p:tav tm="0">
                                          <p:val>
                                            <p:strVal val="1+#ppt_w/2"/>
                                          </p:val>
                                        </p:tav>
                                        <p:tav tm="100000">
                                          <p:val>
                                            <p:strVal val="#ppt_x"/>
                                          </p:val>
                                        </p:tav>
                                      </p:tavLst>
                                    </p:anim>
                                    <p:anim calcmode="lin" valueType="num">
                                      <p:cBhvr additive="base">
                                        <p:cTn id="26" dur="500" fill="hold"/>
                                        <p:tgtEl>
                                          <p:spTgt spid="190"/>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100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1+#ppt_w/2"/>
                                          </p:val>
                                        </p:tav>
                                        <p:tav tm="100000">
                                          <p:val>
                                            <p:strVal val="#ppt_x"/>
                                          </p:val>
                                        </p:tav>
                                      </p:tavLst>
                                    </p:anim>
                                    <p:anim calcmode="lin" valueType="num">
                                      <p:cBhvr additive="base">
                                        <p:cTn id="31" dur="500" fill="hold"/>
                                        <p:tgtEl>
                                          <p:spTgt spid="41"/>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42"/>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0"/>
                                  </p:stCondLst>
                                  <p:childTnLst>
                                    <p:set>
                                      <p:cBhvr>
                                        <p:cTn id="37" dur="1" fill="hold">
                                          <p:stCondLst>
                                            <p:cond delay="499"/>
                                          </p:stCondLst>
                                        </p:cTn>
                                        <p:tgtEl>
                                          <p:spTgt spid="4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92"/>
                                        </p:tgtEl>
                                        <p:attrNameLst>
                                          <p:attrName>style.visibility</p:attrName>
                                        </p:attrNameLst>
                                      </p:cBhvr>
                                      <p:to>
                                        <p:strVal val="visible"/>
                                      </p:to>
                                    </p:set>
                                    <p:anim calcmode="lin" valueType="num">
                                      <p:cBhvr additive="base">
                                        <p:cTn id="42" dur="500" fill="hold"/>
                                        <p:tgtEl>
                                          <p:spTgt spid="192"/>
                                        </p:tgtEl>
                                        <p:attrNameLst>
                                          <p:attrName>ppt_x</p:attrName>
                                        </p:attrNameLst>
                                      </p:cBhvr>
                                      <p:tavLst>
                                        <p:tav tm="0">
                                          <p:val>
                                            <p:strVal val="1+#ppt_w/2"/>
                                          </p:val>
                                        </p:tav>
                                        <p:tav tm="100000">
                                          <p:val>
                                            <p:strVal val="#ppt_x"/>
                                          </p:val>
                                        </p:tav>
                                      </p:tavLst>
                                    </p:anim>
                                    <p:anim calcmode="lin" valueType="num">
                                      <p:cBhvr additive="base">
                                        <p:cTn id="43" dur="500" fill="hold"/>
                                        <p:tgtEl>
                                          <p:spTgt spid="192"/>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2" fill="hold" grpId="0" nodeType="afterEffect">
                                  <p:stCondLst>
                                    <p:cond delay="100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1+#ppt_w/2"/>
                                          </p:val>
                                        </p:tav>
                                        <p:tav tm="100000">
                                          <p:val>
                                            <p:strVal val="#ppt_x"/>
                                          </p:val>
                                        </p:tav>
                                      </p:tavLst>
                                    </p:anim>
                                    <p:anim calcmode="lin" valueType="num">
                                      <p:cBhvr additive="base">
                                        <p:cTn id="48" dur="500" fill="hold"/>
                                        <p:tgtEl>
                                          <p:spTgt spid="50"/>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51"/>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nodeType="afterEffect">
                                  <p:stCondLst>
                                    <p:cond delay="0"/>
                                  </p:stCondLst>
                                  <p:childTnLst>
                                    <p:set>
                                      <p:cBhvr>
                                        <p:cTn id="54" dur="1" fill="hold">
                                          <p:stCondLst>
                                            <p:cond delay="499"/>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93"/>
                                        </p:tgtEl>
                                        <p:attrNameLst>
                                          <p:attrName>style.visibility</p:attrName>
                                        </p:attrNameLst>
                                      </p:cBhvr>
                                      <p:to>
                                        <p:strVal val="visible"/>
                                      </p:to>
                                    </p:set>
                                    <p:anim calcmode="lin" valueType="num">
                                      <p:cBhvr additive="base">
                                        <p:cTn id="59" dur="500" fill="hold"/>
                                        <p:tgtEl>
                                          <p:spTgt spid="193"/>
                                        </p:tgtEl>
                                        <p:attrNameLst>
                                          <p:attrName>ppt_x</p:attrName>
                                        </p:attrNameLst>
                                      </p:cBhvr>
                                      <p:tavLst>
                                        <p:tav tm="0">
                                          <p:val>
                                            <p:strVal val="1+#ppt_w/2"/>
                                          </p:val>
                                        </p:tav>
                                        <p:tav tm="100000">
                                          <p:val>
                                            <p:strVal val="#ppt_x"/>
                                          </p:val>
                                        </p:tav>
                                      </p:tavLst>
                                    </p:anim>
                                    <p:anim calcmode="lin" valueType="num">
                                      <p:cBhvr additive="base">
                                        <p:cTn id="60" dur="500" fill="hold"/>
                                        <p:tgtEl>
                                          <p:spTgt spid="193"/>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2" fill="hold" grpId="0" nodeType="afterEffect">
                                  <p:stCondLst>
                                    <p:cond delay="1000"/>
                                  </p:stCondLst>
                                  <p:childTnLst>
                                    <p:set>
                                      <p:cBhvr>
                                        <p:cTn id="63" dur="1" fill="hold">
                                          <p:stCondLst>
                                            <p:cond delay="0"/>
                                          </p:stCondLst>
                                        </p:cTn>
                                        <p:tgtEl>
                                          <p:spTgt spid="55"/>
                                        </p:tgtEl>
                                        <p:attrNameLst>
                                          <p:attrName>style.visibility</p:attrName>
                                        </p:attrNameLst>
                                      </p:cBhvr>
                                      <p:to>
                                        <p:strVal val="visible"/>
                                      </p:to>
                                    </p:set>
                                    <p:anim calcmode="lin" valueType="num">
                                      <p:cBhvr additive="base">
                                        <p:cTn id="64" dur="500" fill="hold"/>
                                        <p:tgtEl>
                                          <p:spTgt spid="55"/>
                                        </p:tgtEl>
                                        <p:attrNameLst>
                                          <p:attrName>ppt_x</p:attrName>
                                        </p:attrNameLst>
                                      </p:cBhvr>
                                      <p:tavLst>
                                        <p:tav tm="0">
                                          <p:val>
                                            <p:strVal val="1+#ppt_w/2"/>
                                          </p:val>
                                        </p:tav>
                                        <p:tav tm="100000">
                                          <p:val>
                                            <p:strVal val="#ppt_x"/>
                                          </p:val>
                                        </p:tav>
                                      </p:tavLst>
                                    </p:anim>
                                    <p:anim calcmode="lin" valueType="num">
                                      <p:cBhvr additive="base">
                                        <p:cTn id="65" dur="500" fill="hold"/>
                                        <p:tgtEl>
                                          <p:spTgt spid="55"/>
                                        </p:tgtEl>
                                        <p:attrNameLst>
                                          <p:attrName>ppt_y</p:attrName>
                                        </p:attrNameLst>
                                      </p:cBhvr>
                                      <p:tavLst>
                                        <p:tav tm="0">
                                          <p:val>
                                            <p:strVal val="#ppt_y"/>
                                          </p:val>
                                        </p:tav>
                                        <p:tav tm="100000">
                                          <p:val>
                                            <p:strVal val="#ppt_y"/>
                                          </p:val>
                                        </p:tav>
                                      </p:tavLst>
                                    </p:anim>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499"/>
                                          </p:stCondLst>
                                        </p:cTn>
                                        <p:tgtEl>
                                          <p:spTgt spid="56"/>
                                        </p:tgtEl>
                                        <p:attrNameLst>
                                          <p:attrName>style.visibility</p:attrName>
                                        </p:attrNameLst>
                                      </p:cBhvr>
                                      <p:to>
                                        <p:strVal val="visible"/>
                                      </p:to>
                                    </p:set>
                                  </p:childTnLst>
                                </p:cTn>
                              </p:par>
                            </p:childTnLst>
                          </p:cTn>
                        </p:par>
                        <p:par>
                          <p:cTn id="69" fill="hold">
                            <p:stCondLst>
                              <p:cond delay="2500"/>
                            </p:stCondLst>
                            <p:childTnLst>
                              <p:par>
                                <p:cTn id="70" presetID="1" presetClass="entr" presetSubtype="0" fill="hold" nodeType="afterEffect">
                                  <p:stCondLst>
                                    <p:cond delay="0"/>
                                  </p:stCondLst>
                                  <p:childTnLst>
                                    <p:set>
                                      <p:cBhvr>
                                        <p:cTn id="71" dur="1" fill="hold">
                                          <p:stCondLst>
                                            <p:cond delay="499"/>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94"/>
                                        </p:tgtEl>
                                        <p:attrNameLst>
                                          <p:attrName>style.visibility</p:attrName>
                                        </p:attrNameLst>
                                      </p:cBhvr>
                                      <p:to>
                                        <p:strVal val="visible"/>
                                      </p:to>
                                    </p:set>
                                    <p:anim calcmode="lin" valueType="num">
                                      <p:cBhvr additive="base">
                                        <p:cTn id="76" dur="500" fill="hold"/>
                                        <p:tgtEl>
                                          <p:spTgt spid="194"/>
                                        </p:tgtEl>
                                        <p:attrNameLst>
                                          <p:attrName>ppt_x</p:attrName>
                                        </p:attrNameLst>
                                      </p:cBhvr>
                                      <p:tavLst>
                                        <p:tav tm="0">
                                          <p:val>
                                            <p:strVal val="1+#ppt_w/2"/>
                                          </p:val>
                                        </p:tav>
                                        <p:tav tm="100000">
                                          <p:val>
                                            <p:strVal val="#ppt_x"/>
                                          </p:val>
                                        </p:tav>
                                      </p:tavLst>
                                    </p:anim>
                                    <p:anim calcmode="lin" valueType="num">
                                      <p:cBhvr additive="base">
                                        <p:cTn id="77" dur="500" fill="hold"/>
                                        <p:tgtEl>
                                          <p:spTgt spid="194"/>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 presetClass="entr" presetSubtype="2" fill="hold" grpId="0" nodeType="afterEffect">
                                  <p:stCondLst>
                                    <p:cond delay="100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1+#ppt_w/2"/>
                                          </p:val>
                                        </p:tav>
                                        <p:tav tm="100000">
                                          <p:val>
                                            <p:strVal val="#ppt_x"/>
                                          </p:val>
                                        </p:tav>
                                      </p:tavLst>
                                    </p:anim>
                                    <p:anim calcmode="lin" valueType="num">
                                      <p:cBhvr additive="base">
                                        <p:cTn id="82" dur="500" fill="hold"/>
                                        <p:tgtEl>
                                          <p:spTgt spid="60"/>
                                        </p:tgtEl>
                                        <p:attrNameLst>
                                          <p:attrName>ppt_y</p:attrName>
                                        </p:attrNameLst>
                                      </p:cBhvr>
                                      <p:tavLst>
                                        <p:tav tm="0">
                                          <p:val>
                                            <p:strVal val="#ppt_y"/>
                                          </p:val>
                                        </p:tav>
                                        <p:tav tm="100000">
                                          <p:val>
                                            <p:strVal val="#ppt_y"/>
                                          </p:val>
                                        </p:tav>
                                      </p:tavLst>
                                    </p:anim>
                                  </p:childTnLst>
                                </p:cTn>
                              </p:par>
                            </p:childTnLst>
                          </p:cTn>
                        </p:par>
                        <p:par>
                          <p:cTn id="83" fill="hold">
                            <p:stCondLst>
                              <p:cond delay="2000"/>
                            </p:stCondLst>
                            <p:childTnLst>
                              <p:par>
                                <p:cTn id="84" presetID="1" presetClass="entr" presetSubtype="0" fill="hold" grpId="0" nodeType="afterEffect">
                                  <p:stCondLst>
                                    <p:cond delay="0"/>
                                  </p:stCondLst>
                                  <p:childTnLst>
                                    <p:set>
                                      <p:cBhvr>
                                        <p:cTn id="85" dur="1" fill="hold">
                                          <p:stCondLst>
                                            <p:cond delay="499"/>
                                          </p:stCondLst>
                                        </p:cTn>
                                        <p:tgtEl>
                                          <p:spTgt spid="61"/>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nodeType="afterEffect">
                                  <p:stCondLst>
                                    <p:cond delay="0"/>
                                  </p:stCondLst>
                                  <p:childTnLst>
                                    <p:set>
                                      <p:cBhvr>
                                        <p:cTn id="88" dur="1" fill="hold">
                                          <p:stCondLst>
                                            <p:cond delay="499"/>
                                          </p:stCondLst>
                                        </p:cTn>
                                        <p:tgtEl>
                                          <p:spTgt spid="6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95"/>
                                        </p:tgtEl>
                                        <p:attrNameLst>
                                          <p:attrName>style.visibility</p:attrName>
                                        </p:attrNameLst>
                                      </p:cBhvr>
                                      <p:to>
                                        <p:strVal val="visible"/>
                                      </p:to>
                                    </p:set>
                                    <p:anim calcmode="lin" valueType="num">
                                      <p:cBhvr additive="base">
                                        <p:cTn id="93" dur="500" fill="hold"/>
                                        <p:tgtEl>
                                          <p:spTgt spid="195"/>
                                        </p:tgtEl>
                                        <p:attrNameLst>
                                          <p:attrName>ppt_x</p:attrName>
                                        </p:attrNameLst>
                                      </p:cBhvr>
                                      <p:tavLst>
                                        <p:tav tm="0">
                                          <p:val>
                                            <p:strVal val="1+#ppt_w/2"/>
                                          </p:val>
                                        </p:tav>
                                        <p:tav tm="100000">
                                          <p:val>
                                            <p:strVal val="#ppt_x"/>
                                          </p:val>
                                        </p:tav>
                                      </p:tavLst>
                                    </p:anim>
                                    <p:anim calcmode="lin" valueType="num">
                                      <p:cBhvr additive="base">
                                        <p:cTn id="94" dur="500" fill="hold"/>
                                        <p:tgtEl>
                                          <p:spTgt spid="195"/>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2" fill="hold" grpId="0" nodeType="afterEffect">
                                  <p:stCondLst>
                                    <p:cond delay="100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1+#ppt_w/2"/>
                                          </p:val>
                                        </p:tav>
                                        <p:tav tm="100000">
                                          <p:val>
                                            <p:strVal val="#ppt_x"/>
                                          </p:val>
                                        </p:tav>
                                      </p:tavLst>
                                    </p:anim>
                                    <p:anim calcmode="lin" valueType="num">
                                      <p:cBhvr additive="base">
                                        <p:cTn id="99" dur="500" fill="hold"/>
                                        <p:tgtEl>
                                          <p:spTgt spid="65"/>
                                        </p:tgtEl>
                                        <p:attrNameLst>
                                          <p:attrName>ppt_y</p:attrName>
                                        </p:attrNameLst>
                                      </p:cBhvr>
                                      <p:tavLst>
                                        <p:tav tm="0">
                                          <p:val>
                                            <p:strVal val="#ppt_y"/>
                                          </p:val>
                                        </p:tav>
                                        <p:tav tm="100000">
                                          <p:val>
                                            <p:strVal val="#ppt_y"/>
                                          </p:val>
                                        </p:tav>
                                      </p:tavLst>
                                    </p:anim>
                                  </p:childTnLst>
                                </p:cTn>
                              </p:par>
                            </p:childTnLst>
                          </p:cTn>
                        </p:par>
                        <p:par>
                          <p:cTn id="100" fill="hold">
                            <p:stCondLst>
                              <p:cond delay="2000"/>
                            </p:stCondLst>
                            <p:childTnLst>
                              <p:par>
                                <p:cTn id="101" presetID="1" presetClass="entr" presetSubtype="0" fill="hold" grpId="0" nodeType="afterEffect">
                                  <p:stCondLst>
                                    <p:cond delay="0"/>
                                  </p:stCondLst>
                                  <p:childTnLst>
                                    <p:set>
                                      <p:cBhvr>
                                        <p:cTn id="102" dur="1" fill="hold">
                                          <p:stCondLst>
                                            <p:cond delay="499"/>
                                          </p:stCondLst>
                                        </p:cTn>
                                        <p:tgtEl>
                                          <p:spTgt spid="70"/>
                                        </p:tgtEl>
                                        <p:attrNameLst>
                                          <p:attrName>style.visibility</p:attrName>
                                        </p:attrNameLst>
                                      </p:cBhvr>
                                      <p:to>
                                        <p:strVal val="visible"/>
                                      </p:to>
                                    </p:set>
                                  </p:childTnLst>
                                </p:cTn>
                              </p:par>
                            </p:childTnLst>
                          </p:cTn>
                        </p:par>
                        <p:par>
                          <p:cTn id="103" fill="hold">
                            <p:stCondLst>
                              <p:cond delay="2500"/>
                            </p:stCondLst>
                            <p:childTnLst>
                              <p:par>
                                <p:cTn id="104" presetID="1" presetClass="entr" presetSubtype="0" fill="hold" nodeType="afterEffect">
                                  <p:stCondLst>
                                    <p:cond delay="0"/>
                                  </p:stCondLst>
                                  <p:childTnLst>
                                    <p:set>
                                      <p:cBhvr>
                                        <p:cTn id="105" dur="1" fill="hold">
                                          <p:stCondLst>
                                            <p:cond delay="499"/>
                                          </p:stCondLst>
                                        </p:cTn>
                                        <p:tgtEl>
                                          <p:spTgt spid="6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196"/>
                                        </p:tgtEl>
                                        <p:attrNameLst>
                                          <p:attrName>style.visibility</p:attrName>
                                        </p:attrNameLst>
                                      </p:cBhvr>
                                      <p:to>
                                        <p:strVal val="visible"/>
                                      </p:to>
                                    </p:set>
                                    <p:anim calcmode="lin" valueType="num">
                                      <p:cBhvr additive="base">
                                        <p:cTn id="110" dur="500" fill="hold"/>
                                        <p:tgtEl>
                                          <p:spTgt spid="196"/>
                                        </p:tgtEl>
                                        <p:attrNameLst>
                                          <p:attrName>ppt_x</p:attrName>
                                        </p:attrNameLst>
                                      </p:cBhvr>
                                      <p:tavLst>
                                        <p:tav tm="0">
                                          <p:val>
                                            <p:strVal val="1+#ppt_w/2"/>
                                          </p:val>
                                        </p:tav>
                                        <p:tav tm="100000">
                                          <p:val>
                                            <p:strVal val="#ppt_x"/>
                                          </p:val>
                                        </p:tav>
                                      </p:tavLst>
                                    </p:anim>
                                    <p:anim calcmode="lin" valueType="num">
                                      <p:cBhvr additive="base">
                                        <p:cTn id="111" dur="500" fill="hold"/>
                                        <p:tgtEl>
                                          <p:spTgt spid="196"/>
                                        </p:tgtEl>
                                        <p:attrNameLst>
                                          <p:attrName>ppt_y</p:attrName>
                                        </p:attrNameLst>
                                      </p:cBhvr>
                                      <p:tavLst>
                                        <p:tav tm="0">
                                          <p:val>
                                            <p:strVal val="#ppt_y"/>
                                          </p:val>
                                        </p:tav>
                                        <p:tav tm="100000">
                                          <p:val>
                                            <p:strVal val="#ppt_y"/>
                                          </p:val>
                                        </p:tav>
                                      </p:tavLst>
                                    </p:anim>
                                  </p:childTnLst>
                                </p:cTn>
                              </p:par>
                            </p:childTnLst>
                          </p:cTn>
                        </p:par>
                        <p:par>
                          <p:cTn id="112" fill="hold">
                            <p:stCondLst>
                              <p:cond delay="500"/>
                            </p:stCondLst>
                            <p:childTnLst>
                              <p:par>
                                <p:cTn id="113" presetID="2" presetClass="entr" presetSubtype="2" fill="hold" grpId="0" nodeType="afterEffect">
                                  <p:stCondLst>
                                    <p:cond delay="100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1+#ppt_w/2"/>
                                          </p:val>
                                        </p:tav>
                                        <p:tav tm="100000">
                                          <p:val>
                                            <p:strVal val="#ppt_x"/>
                                          </p:val>
                                        </p:tav>
                                      </p:tavLst>
                                    </p:anim>
                                    <p:anim calcmode="lin" valueType="num">
                                      <p:cBhvr additive="base">
                                        <p:cTn id="116" dur="500" fill="hold"/>
                                        <p:tgtEl>
                                          <p:spTgt spid="69"/>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1" presetClass="entr" presetSubtype="0" fill="hold" grpId="0" nodeType="afterEffect">
                                  <p:stCondLst>
                                    <p:cond delay="0"/>
                                  </p:stCondLst>
                                  <p:childTnLst>
                                    <p:set>
                                      <p:cBhvr>
                                        <p:cTn id="119" dur="1" fill="hold">
                                          <p:stCondLst>
                                            <p:cond delay="499"/>
                                          </p:stCondLst>
                                        </p:cTn>
                                        <p:tgtEl>
                                          <p:spTgt spid="71"/>
                                        </p:tgtEl>
                                        <p:attrNameLst>
                                          <p:attrName>style.visibility</p:attrName>
                                        </p:attrNameLst>
                                      </p:cBhvr>
                                      <p:to>
                                        <p:strVal val="visible"/>
                                      </p:to>
                                    </p:set>
                                  </p:childTnLst>
                                </p:cTn>
                              </p:par>
                            </p:childTnLst>
                          </p:cTn>
                        </p:par>
                        <p:par>
                          <p:cTn id="120" fill="hold">
                            <p:stCondLst>
                              <p:cond delay="2500"/>
                            </p:stCondLst>
                            <p:childTnLst>
                              <p:par>
                                <p:cTn id="121" presetID="1" presetClass="entr" presetSubtype="0" fill="hold" nodeType="afterEffect">
                                  <p:stCondLst>
                                    <p:cond delay="0"/>
                                  </p:stCondLst>
                                  <p:childTnLst>
                                    <p:set>
                                      <p:cBhvr>
                                        <p:cTn id="122" dur="1" fill="hold">
                                          <p:stCondLst>
                                            <p:cond delay="499"/>
                                          </p:stCondLst>
                                        </p:cTn>
                                        <p:tgtEl>
                                          <p:spTgt spid="7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97"/>
                                        </p:tgtEl>
                                        <p:attrNameLst>
                                          <p:attrName>style.visibility</p:attrName>
                                        </p:attrNameLst>
                                      </p:cBhvr>
                                      <p:to>
                                        <p:strVal val="visible"/>
                                      </p:to>
                                    </p:set>
                                    <p:anim calcmode="lin" valueType="num">
                                      <p:cBhvr additive="base">
                                        <p:cTn id="127" dur="500" fill="hold"/>
                                        <p:tgtEl>
                                          <p:spTgt spid="197"/>
                                        </p:tgtEl>
                                        <p:attrNameLst>
                                          <p:attrName>ppt_x</p:attrName>
                                        </p:attrNameLst>
                                      </p:cBhvr>
                                      <p:tavLst>
                                        <p:tav tm="0">
                                          <p:val>
                                            <p:strVal val="1+#ppt_w/2"/>
                                          </p:val>
                                        </p:tav>
                                        <p:tav tm="100000">
                                          <p:val>
                                            <p:strVal val="#ppt_x"/>
                                          </p:val>
                                        </p:tav>
                                      </p:tavLst>
                                    </p:anim>
                                    <p:anim calcmode="lin" valueType="num">
                                      <p:cBhvr additive="base">
                                        <p:cTn id="128" dur="500" fill="hold"/>
                                        <p:tgtEl>
                                          <p:spTgt spid="197"/>
                                        </p:tgtEl>
                                        <p:attrNameLst>
                                          <p:attrName>ppt_y</p:attrName>
                                        </p:attrNameLst>
                                      </p:cBhvr>
                                      <p:tavLst>
                                        <p:tav tm="0">
                                          <p:val>
                                            <p:strVal val="#ppt_y"/>
                                          </p:val>
                                        </p:tav>
                                        <p:tav tm="100000">
                                          <p:val>
                                            <p:strVal val="#ppt_y"/>
                                          </p:val>
                                        </p:tav>
                                      </p:tavLst>
                                    </p:anim>
                                  </p:childTnLst>
                                </p:cTn>
                              </p:par>
                            </p:childTnLst>
                          </p:cTn>
                        </p:par>
                        <p:par>
                          <p:cTn id="129" fill="hold">
                            <p:stCondLst>
                              <p:cond delay="500"/>
                            </p:stCondLst>
                            <p:childTnLst>
                              <p:par>
                                <p:cTn id="130" presetID="2" presetClass="entr" presetSubtype="2" fill="hold" grpId="0" nodeType="afterEffect">
                                  <p:stCondLst>
                                    <p:cond delay="100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1+#ppt_w/2"/>
                                          </p:val>
                                        </p:tav>
                                        <p:tav tm="100000">
                                          <p:val>
                                            <p:strVal val="#ppt_x"/>
                                          </p:val>
                                        </p:tav>
                                      </p:tavLst>
                                    </p:anim>
                                    <p:anim calcmode="lin" valueType="num">
                                      <p:cBhvr additive="base">
                                        <p:cTn id="133" dur="500" fill="hold"/>
                                        <p:tgtEl>
                                          <p:spTgt spid="75"/>
                                        </p:tgtEl>
                                        <p:attrNameLst>
                                          <p:attrName>ppt_y</p:attrName>
                                        </p:attrNameLst>
                                      </p:cBhvr>
                                      <p:tavLst>
                                        <p:tav tm="0">
                                          <p:val>
                                            <p:strVal val="#ppt_y"/>
                                          </p:val>
                                        </p:tav>
                                        <p:tav tm="100000">
                                          <p:val>
                                            <p:strVal val="#ppt_y"/>
                                          </p:val>
                                        </p:tav>
                                      </p:tavLst>
                                    </p:anim>
                                  </p:childTnLst>
                                </p:cTn>
                              </p:par>
                            </p:childTnLst>
                          </p:cTn>
                        </p:par>
                        <p:par>
                          <p:cTn id="134" fill="hold">
                            <p:stCondLst>
                              <p:cond delay="2000"/>
                            </p:stCondLst>
                            <p:childTnLst>
                              <p:par>
                                <p:cTn id="135" presetID="1" presetClass="entr" presetSubtype="0" fill="hold" grpId="0" nodeType="afterEffect">
                                  <p:stCondLst>
                                    <p:cond delay="0"/>
                                  </p:stCondLst>
                                  <p:childTnLst>
                                    <p:set>
                                      <p:cBhvr>
                                        <p:cTn id="136" dur="1" fill="hold">
                                          <p:stCondLst>
                                            <p:cond delay="499"/>
                                          </p:stCondLst>
                                        </p:cTn>
                                        <p:tgtEl>
                                          <p:spTgt spid="76"/>
                                        </p:tgtEl>
                                        <p:attrNameLst>
                                          <p:attrName>style.visibility</p:attrName>
                                        </p:attrNameLst>
                                      </p:cBhvr>
                                      <p:to>
                                        <p:strVal val="visible"/>
                                      </p:to>
                                    </p:set>
                                  </p:childTnLst>
                                </p:cTn>
                              </p:par>
                            </p:childTnLst>
                          </p:cTn>
                        </p:par>
                        <p:par>
                          <p:cTn id="137" fill="hold">
                            <p:stCondLst>
                              <p:cond delay="2500"/>
                            </p:stCondLst>
                            <p:childTnLst>
                              <p:par>
                                <p:cTn id="138" presetID="1" presetClass="entr" presetSubtype="0" fill="hold" nodeType="afterEffect">
                                  <p:stCondLst>
                                    <p:cond delay="0"/>
                                  </p:stCondLst>
                                  <p:childTnLst>
                                    <p:set>
                                      <p:cBhvr>
                                        <p:cTn id="139" dur="1" fill="hold">
                                          <p:stCondLst>
                                            <p:cond delay="499"/>
                                          </p:stCondLst>
                                        </p:cTn>
                                        <p:tgtEl>
                                          <p:spTgt spid="77"/>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198"/>
                                        </p:tgtEl>
                                        <p:attrNameLst>
                                          <p:attrName>style.visibility</p:attrName>
                                        </p:attrNameLst>
                                      </p:cBhvr>
                                      <p:to>
                                        <p:strVal val="visible"/>
                                      </p:to>
                                    </p:set>
                                    <p:anim calcmode="lin" valueType="num">
                                      <p:cBhvr additive="base">
                                        <p:cTn id="144" dur="500" fill="hold"/>
                                        <p:tgtEl>
                                          <p:spTgt spid="198"/>
                                        </p:tgtEl>
                                        <p:attrNameLst>
                                          <p:attrName>ppt_x</p:attrName>
                                        </p:attrNameLst>
                                      </p:cBhvr>
                                      <p:tavLst>
                                        <p:tav tm="0">
                                          <p:val>
                                            <p:strVal val="1+#ppt_w/2"/>
                                          </p:val>
                                        </p:tav>
                                        <p:tav tm="100000">
                                          <p:val>
                                            <p:strVal val="#ppt_x"/>
                                          </p:val>
                                        </p:tav>
                                      </p:tavLst>
                                    </p:anim>
                                    <p:anim calcmode="lin" valueType="num">
                                      <p:cBhvr additive="base">
                                        <p:cTn id="145" dur="500" fill="hold"/>
                                        <p:tgtEl>
                                          <p:spTgt spid="198"/>
                                        </p:tgtEl>
                                        <p:attrNameLst>
                                          <p:attrName>ppt_y</p:attrName>
                                        </p:attrNameLst>
                                      </p:cBhvr>
                                      <p:tavLst>
                                        <p:tav tm="0">
                                          <p:val>
                                            <p:strVal val="#ppt_y"/>
                                          </p:val>
                                        </p:tav>
                                        <p:tav tm="100000">
                                          <p:val>
                                            <p:strVal val="#ppt_y"/>
                                          </p:val>
                                        </p:tav>
                                      </p:tavLst>
                                    </p:anim>
                                  </p:childTnLst>
                                </p:cTn>
                              </p:par>
                            </p:childTnLst>
                          </p:cTn>
                        </p:par>
                        <p:par>
                          <p:cTn id="146" fill="hold">
                            <p:stCondLst>
                              <p:cond delay="500"/>
                            </p:stCondLst>
                            <p:childTnLst>
                              <p:par>
                                <p:cTn id="147" presetID="2" presetClass="entr" presetSubtype="2" fill="hold" grpId="0" nodeType="afterEffect">
                                  <p:stCondLst>
                                    <p:cond delay="1000"/>
                                  </p:stCondLst>
                                  <p:childTnLst>
                                    <p:set>
                                      <p:cBhvr>
                                        <p:cTn id="148" dur="1" fill="hold">
                                          <p:stCondLst>
                                            <p:cond delay="0"/>
                                          </p:stCondLst>
                                        </p:cTn>
                                        <p:tgtEl>
                                          <p:spTgt spid="80"/>
                                        </p:tgtEl>
                                        <p:attrNameLst>
                                          <p:attrName>style.visibility</p:attrName>
                                        </p:attrNameLst>
                                      </p:cBhvr>
                                      <p:to>
                                        <p:strVal val="visible"/>
                                      </p:to>
                                    </p:set>
                                    <p:anim calcmode="lin" valueType="num">
                                      <p:cBhvr additive="base">
                                        <p:cTn id="149" dur="500" fill="hold"/>
                                        <p:tgtEl>
                                          <p:spTgt spid="80"/>
                                        </p:tgtEl>
                                        <p:attrNameLst>
                                          <p:attrName>ppt_x</p:attrName>
                                        </p:attrNameLst>
                                      </p:cBhvr>
                                      <p:tavLst>
                                        <p:tav tm="0">
                                          <p:val>
                                            <p:strVal val="1+#ppt_w/2"/>
                                          </p:val>
                                        </p:tav>
                                        <p:tav tm="100000">
                                          <p:val>
                                            <p:strVal val="#ppt_x"/>
                                          </p:val>
                                        </p:tav>
                                      </p:tavLst>
                                    </p:anim>
                                    <p:anim calcmode="lin" valueType="num">
                                      <p:cBhvr additive="base">
                                        <p:cTn id="150" dur="500" fill="hold"/>
                                        <p:tgtEl>
                                          <p:spTgt spid="80"/>
                                        </p:tgtEl>
                                        <p:attrNameLst>
                                          <p:attrName>ppt_y</p:attrName>
                                        </p:attrNameLst>
                                      </p:cBhvr>
                                      <p:tavLst>
                                        <p:tav tm="0">
                                          <p:val>
                                            <p:strVal val="#ppt_y"/>
                                          </p:val>
                                        </p:tav>
                                        <p:tav tm="100000">
                                          <p:val>
                                            <p:strVal val="#ppt_y"/>
                                          </p:val>
                                        </p:tav>
                                      </p:tavLst>
                                    </p:anim>
                                  </p:childTnLst>
                                </p:cTn>
                              </p:par>
                            </p:childTnLst>
                          </p:cTn>
                        </p:par>
                        <p:par>
                          <p:cTn id="151" fill="hold">
                            <p:stCondLst>
                              <p:cond delay="2000"/>
                            </p:stCondLst>
                            <p:childTnLst>
                              <p:par>
                                <p:cTn id="152" presetID="1" presetClass="entr" presetSubtype="0" fill="hold" grpId="0" nodeType="afterEffect">
                                  <p:stCondLst>
                                    <p:cond delay="0"/>
                                  </p:stCondLst>
                                  <p:childTnLst>
                                    <p:set>
                                      <p:cBhvr>
                                        <p:cTn id="153" dur="1" fill="hold">
                                          <p:stCondLst>
                                            <p:cond delay="499"/>
                                          </p:stCondLst>
                                        </p:cTn>
                                        <p:tgtEl>
                                          <p:spTgt spid="81"/>
                                        </p:tgtEl>
                                        <p:attrNameLst>
                                          <p:attrName>style.visibility</p:attrName>
                                        </p:attrNameLst>
                                      </p:cBhvr>
                                      <p:to>
                                        <p:strVal val="visible"/>
                                      </p:to>
                                    </p:set>
                                  </p:childTnLst>
                                </p:cTn>
                              </p:par>
                            </p:childTnLst>
                          </p:cTn>
                        </p:par>
                        <p:par>
                          <p:cTn id="154" fill="hold">
                            <p:stCondLst>
                              <p:cond delay="2500"/>
                            </p:stCondLst>
                            <p:childTnLst>
                              <p:par>
                                <p:cTn id="155" presetID="1" presetClass="entr" presetSubtype="0" fill="hold" nodeType="afterEffect">
                                  <p:stCondLst>
                                    <p:cond delay="0"/>
                                  </p:stCondLst>
                                  <p:childTnLst>
                                    <p:set>
                                      <p:cBhvr>
                                        <p:cTn id="156" dur="1" fill="hold">
                                          <p:stCondLst>
                                            <p:cond delay="499"/>
                                          </p:stCondLst>
                                        </p:cTn>
                                        <p:tgtEl>
                                          <p:spTgt spid="8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199"/>
                                        </p:tgtEl>
                                        <p:attrNameLst>
                                          <p:attrName>style.visibility</p:attrName>
                                        </p:attrNameLst>
                                      </p:cBhvr>
                                      <p:to>
                                        <p:strVal val="visible"/>
                                      </p:to>
                                    </p:set>
                                    <p:anim calcmode="lin" valueType="num">
                                      <p:cBhvr additive="base">
                                        <p:cTn id="161" dur="500" fill="hold"/>
                                        <p:tgtEl>
                                          <p:spTgt spid="199"/>
                                        </p:tgtEl>
                                        <p:attrNameLst>
                                          <p:attrName>ppt_x</p:attrName>
                                        </p:attrNameLst>
                                      </p:cBhvr>
                                      <p:tavLst>
                                        <p:tav tm="0">
                                          <p:val>
                                            <p:strVal val="1+#ppt_w/2"/>
                                          </p:val>
                                        </p:tav>
                                        <p:tav tm="100000">
                                          <p:val>
                                            <p:strVal val="#ppt_x"/>
                                          </p:val>
                                        </p:tav>
                                      </p:tavLst>
                                    </p:anim>
                                    <p:anim calcmode="lin" valueType="num">
                                      <p:cBhvr additive="base">
                                        <p:cTn id="162" dur="500" fill="hold"/>
                                        <p:tgtEl>
                                          <p:spTgt spid="199"/>
                                        </p:tgtEl>
                                        <p:attrNameLst>
                                          <p:attrName>ppt_y</p:attrName>
                                        </p:attrNameLst>
                                      </p:cBhvr>
                                      <p:tavLst>
                                        <p:tav tm="0">
                                          <p:val>
                                            <p:strVal val="#ppt_y"/>
                                          </p:val>
                                        </p:tav>
                                        <p:tav tm="100000">
                                          <p:val>
                                            <p:strVal val="#ppt_y"/>
                                          </p:val>
                                        </p:tav>
                                      </p:tavLst>
                                    </p:anim>
                                  </p:childTnLst>
                                </p:cTn>
                              </p:par>
                            </p:childTnLst>
                          </p:cTn>
                        </p:par>
                        <p:par>
                          <p:cTn id="163" fill="hold">
                            <p:stCondLst>
                              <p:cond delay="500"/>
                            </p:stCondLst>
                            <p:childTnLst>
                              <p:par>
                                <p:cTn id="164" presetID="1" presetClass="entr" presetSubtype="0" fill="hold" grpId="0" nodeType="afterEffect">
                                  <p:stCondLst>
                                    <p:cond delay="1000"/>
                                  </p:stCondLst>
                                  <p:childTnLst>
                                    <p:set>
                                      <p:cBhvr>
                                        <p:cTn id="165" dur="1" fill="hold">
                                          <p:stCondLst>
                                            <p:cond delay="499"/>
                                          </p:stCondLst>
                                        </p:cTn>
                                        <p:tgtEl>
                                          <p:spTgt spid="85"/>
                                        </p:tgtEl>
                                        <p:attrNameLst>
                                          <p:attrName>style.visibility</p:attrName>
                                        </p:attrNameLst>
                                      </p:cBhvr>
                                      <p:to>
                                        <p:strVal val="visible"/>
                                      </p:to>
                                    </p:set>
                                  </p:childTnLst>
                                </p:cTn>
                              </p:par>
                            </p:childTnLst>
                          </p:cTn>
                        </p:par>
                        <p:par>
                          <p:cTn id="166" fill="hold">
                            <p:stCondLst>
                              <p:cond delay="2000"/>
                            </p:stCondLst>
                            <p:childTnLst>
                              <p:par>
                                <p:cTn id="167" presetID="1" presetClass="entr" presetSubtype="0" fill="hold" grpId="0" nodeType="afterEffect">
                                  <p:stCondLst>
                                    <p:cond delay="0"/>
                                  </p:stCondLst>
                                  <p:childTnLst>
                                    <p:set>
                                      <p:cBhvr>
                                        <p:cTn id="168" dur="1" fill="hold">
                                          <p:stCondLst>
                                            <p:cond delay="499"/>
                                          </p:stCondLst>
                                        </p:cTn>
                                        <p:tgtEl>
                                          <p:spTgt spid="86"/>
                                        </p:tgtEl>
                                        <p:attrNameLst>
                                          <p:attrName>style.visibility</p:attrName>
                                        </p:attrNameLst>
                                      </p:cBhvr>
                                      <p:to>
                                        <p:strVal val="visible"/>
                                      </p:to>
                                    </p:set>
                                  </p:childTnLst>
                                </p:cTn>
                              </p:par>
                            </p:childTnLst>
                          </p:cTn>
                        </p:par>
                        <p:par>
                          <p:cTn id="169" fill="hold">
                            <p:stCondLst>
                              <p:cond delay="2500"/>
                            </p:stCondLst>
                            <p:childTnLst>
                              <p:par>
                                <p:cTn id="170" presetID="1" presetClass="entr" presetSubtype="0" fill="hold" nodeType="afterEffect">
                                  <p:stCondLst>
                                    <p:cond delay="0"/>
                                  </p:stCondLst>
                                  <p:childTnLst>
                                    <p:set>
                                      <p:cBhvr>
                                        <p:cTn id="171" dur="1" fill="hold">
                                          <p:stCondLst>
                                            <p:cond delay="499"/>
                                          </p:stCondLst>
                                        </p:cTn>
                                        <p:tgtEl>
                                          <p:spTgt spid="8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90"/>
                                        </p:tgtEl>
                                        <p:attrNameLst>
                                          <p:attrName>style.visibility</p:attrName>
                                        </p:attrNameLst>
                                      </p:cBhvr>
                                      <p:to>
                                        <p:strVal val="visible"/>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91"/>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nodeType="afterEffect">
                                  <p:stCondLst>
                                    <p:cond delay="0"/>
                                  </p:stCondLst>
                                  <p:childTnLst>
                                    <p:set>
                                      <p:cBhvr>
                                        <p:cTn id="181" dur="1" fill="hold">
                                          <p:stCondLst>
                                            <p:cond delay="499"/>
                                          </p:stCondLst>
                                        </p:cTn>
                                        <p:tgtEl>
                                          <p:spTgt spid="92"/>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95"/>
                                        </p:tgtEl>
                                        <p:attrNameLst>
                                          <p:attrName>style.visibility</p:attrName>
                                        </p:attrNameLst>
                                      </p:cBhvr>
                                      <p:to>
                                        <p:strVal val="visible"/>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499"/>
                                          </p:stCondLst>
                                        </p:cTn>
                                        <p:tgtEl>
                                          <p:spTgt spid="96"/>
                                        </p:tgtEl>
                                        <p:attrNameLst>
                                          <p:attrName>style.visibility</p:attrName>
                                        </p:attrNameLst>
                                      </p:cBhvr>
                                      <p:to>
                                        <p:strVal val="visible"/>
                                      </p:to>
                                    </p:set>
                                  </p:childTnLst>
                                </p:cTn>
                              </p:par>
                            </p:childTnLst>
                          </p:cTn>
                        </p:par>
                        <p:par>
                          <p:cTn id="189" fill="hold">
                            <p:stCondLst>
                              <p:cond delay="1000"/>
                            </p:stCondLst>
                            <p:childTnLst>
                              <p:par>
                                <p:cTn id="190" presetID="1" presetClass="entr" presetSubtype="0" fill="hold" nodeType="afterEffect">
                                  <p:stCondLst>
                                    <p:cond delay="0"/>
                                  </p:stCondLst>
                                  <p:childTnLst>
                                    <p:set>
                                      <p:cBhvr>
                                        <p:cTn id="191" dur="1" fill="hold">
                                          <p:stCondLst>
                                            <p:cond delay="499"/>
                                          </p:stCondLst>
                                        </p:cTn>
                                        <p:tgtEl>
                                          <p:spTgt spid="97"/>
                                        </p:tgtEl>
                                        <p:attrNameLst>
                                          <p:attrName>style.visibility</p:attrName>
                                        </p:attrNameLst>
                                      </p:cBhvr>
                                      <p:to>
                                        <p:strVal val="visible"/>
                                      </p:to>
                                    </p:set>
                                  </p:childTnLst>
                                </p:cTn>
                              </p:par>
                            </p:childTnLst>
                          </p:cTn>
                        </p:par>
                        <p:par>
                          <p:cTn id="192" fill="hold">
                            <p:stCondLst>
                              <p:cond delay="1500"/>
                            </p:stCondLst>
                            <p:childTnLst>
                              <p:par>
                                <p:cTn id="193" presetID="4" presetClass="entr" presetSubtype="32" fill="hold" grpId="0" nodeType="afterEffect">
                                  <p:stCondLst>
                                    <p:cond delay="1000"/>
                                  </p:stCondLst>
                                  <p:childTnLst>
                                    <p:set>
                                      <p:cBhvr>
                                        <p:cTn id="194" dur="1" fill="hold">
                                          <p:stCondLst>
                                            <p:cond delay="0"/>
                                          </p:stCondLst>
                                        </p:cTn>
                                        <p:tgtEl>
                                          <p:spTgt spid="204"/>
                                        </p:tgtEl>
                                        <p:attrNameLst>
                                          <p:attrName>style.visibility</p:attrName>
                                        </p:attrNameLst>
                                      </p:cBhvr>
                                      <p:to>
                                        <p:strVal val="visible"/>
                                      </p:to>
                                    </p:set>
                                    <p:animEffect transition="in" filter="box(out)">
                                      <p:cBhvr>
                                        <p:cTn id="195" dur="500"/>
                                        <p:tgtEl>
                                          <p:spTgt spid="204"/>
                                        </p:tgtEl>
                                      </p:cBhvr>
                                    </p:animEffect>
                                  </p:childTnLst>
                                </p:cTn>
                              </p:par>
                            </p:childTnLst>
                          </p:cTn>
                        </p:par>
                        <p:par>
                          <p:cTn id="196" fill="hold">
                            <p:stCondLst>
                              <p:cond delay="3000"/>
                            </p:stCondLst>
                            <p:childTnLst>
                              <p:par>
                                <p:cTn id="197" presetID="2" presetClass="entr" presetSubtype="2" fill="hold" grpId="0" nodeType="afterEffect">
                                  <p:stCondLst>
                                    <p:cond delay="1000"/>
                                  </p:stCondLst>
                                  <p:childTnLst>
                                    <p:set>
                                      <p:cBhvr>
                                        <p:cTn id="198" dur="1" fill="hold">
                                          <p:stCondLst>
                                            <p:cond delay="0"/>
                                          </p:stCondLst>
                                        </p:cTn>
                                        <p:tgtEl>
                                          <p:spTgt spid="100"/>
                                        </p:tgtEl>
                                        <p:attrNameLst>
                                          <p:attrName>style.visibility</p:attrName>
                                        </p:attrNameLst>
                                      </p:cBhvr>
                                      <p:to>
                                        <p:strVal val="visible"/>
                                      </p:to>
                                    </p:set>
                                    <p:anim calcmode="lin" valueType="num">
                                      <p:cBhvr additive="base">
                                        <p:cTn id="199" dur="500" fill="hold"/>
                                        <p:tgtEl>
                                          <p:spTgt spid="100"/>
                                        </p:tgtEl>
                                        <p:attrNameLst>
                                          <p:attrName>ppt_x</p:attrName>
                                        </p:attrNameLst>
                                      </p:cBhvr>
                                      <p:tavLst>
                                        <p:tav tm="0">
                                          <p:val>
                                            <p:strVal val="1+#ppt_w/2"/>
                                          </p:val>
                                        </p:tav>
                                        <p:tav tm="100000">
                                          <p:val>
                                            <p:strVal val="#ppt_x"/>
                                          </p:val>
                                        </p:tav>
                                      </p:tavLst>
                                    </p:anim>
                                    <p:anim calcmode="lin" valueType="num">
                                      <p:cBhvr additive="base">
                                        <p:cTn id="200" dur="500" fill="hold"/>
                                        <p:tgtEl>
                                          <p:spTgt spid="100"/>
                                        </p:tgtEl>
                                        <p:attrNameLst>
                                          <p:attrName>ppt_y</p:attrName>
                                        </p:attrNameLst>
                                      </p:cBhvr>
                                      <p:tavLst>
                                        <p:tav tm="0">
                                          <p:val>
                                            <p:strVal val="#ppt_y"/>
                                          </p:val>
                                        </p:tav>
                                        <p:tav tm="100000">
                                          <p:val>
                                            <p:strVal val="#ppt_y"/>
                                          </p:val>
                                        </p:tav>
                                      </p:tavLst>
                                    </p:anim>
                                  </p:childTnLst>
                                </p:cTn>
                              </p:par>
                            </p:childTnLst>
                          </p:cTn>
                        </p:par>
                        <p:par>
                          <p:cTn id="201" fill="hold">
                            <p:stCondLst>
                              <p:cond delay="4500"/>
                            </p:stCondLst>
                            <p:childTnLst>
                              <p:par>
                                <p:cTn id="202" presetID="1" presetClass="entr" presetSubtype="0" fill="hold" grpId="0" nodeType="afterEffect">
                                  <p:stCondLst>
                                    <p:cond delay="0"/>
                                  </p:stCondLst>
                                  <p:childTnLst>
                                    <p:set>
                                      <p:cBhvr>
                                        <p:cTn id="203" dur="1" fill="hold">
                                          <p:stCondLst>
                                            <p:cond delay="499"/>
                                          </p:stCondLst>
                                        </p:cTn>
                                        <p:tgtEl>
                                          <p:spTgt spid="101"/>
                                        </p:tgtEl>
                                        <p:attrNameLst>
                                          <p:attrName>style.visibility</p:attrName>
                                        </p:attrNameLst>
                                      </p:cBhvr>
                                      <p:to>
                                        <p:strVal val="visible"/>
                                      </p:to>
                                    </p:set>
                                  </p:childTnLst>
                                </p:cTn>
                              </p:par>
                            </p:childTnLst>
                          </p:cTn>
                        </p:par>
                        <p:par>
                          <p:cTn id="204" fill="hold">
                            <p:stCondLst>
                              <p:cond delay="5000"/>
                            </p:stCondLst>
                            <p:childTnLst>
                              <p:par>
                                <p:cTn id="205" presetID="1" presetClass="entr" presetSubtype="0" fill="hold" nodeType="afterEffect">
                                  <p:stCondLst>
                                    <p:cond delay="0"/>
                                  </p:stCondLst>
                                  <p:childTnLst>
                                    <p:set>
                                      <p:cBhvr>
                                        <p:cTn id="206" dur="1" fill="hold">
                                          <p:stCondLst>
                                            <p:cond delay="499"/>
                                          </p:stCondLst>
                                        </p:cTn>
                                        <p:tgtEl>
                                          <p:spTgt spid="10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499"/>
                                          </p:stCondLst>
                                        </p:cTn>
                                        <p:tgtEl>
                                          <p:spTgt spid="105"/>
                                        </p:tgtEl>
                                        <p:attrNameLst>
                                          <p:attrName>style.visibility</p:attrName>
                                        </p:attrNameLst>
                                      </p:cBhvr>
                                      <p:to>
                                        <p:strVal val="visible"/>
                                      </p:to>
                                    </p:set>
                                  </p:childTnLst>
                                </p:cTn>
                              </p:par>
                            </p:childTnLst>
                          </p:cTn>
                        </p:par>
                        <p:par>
                          <p:cTn id="211" fill="hold">
                            <p:stCondLst>
                              <p:cond delay="500"/>
                            </p:stCondLst>
                            <p:childTnLst>
                              <p:par>
                                <p:cTn id="212" presetID="1" presetClass="entr" presetSubtype="0" fill="hold" grpId="0" nodeType="afterEffect">
                                  <p:stCondLst>
                                    <p:cond delay="0"/>
                                  </p:stCondLst>
                                  <p:childTnLst>
                                    <p:set>
                                      <p:cBhvr>
                                        <p:cTn id="213" dur="1" fill="hold">
                                          <p:stCondLst>
                                            <p:cond delay="499"/>
                                          </p:stCondLst>
                                        </p:cTn>
                                        <p:tgtEl>
                                          <p:spTgt spid="106"/>
                                        </p:tgtEl>
                                        <p:attrNameLst>
                                          <p:attrName>style.visibility</p:attrName>
                                        </p:attrNameLst>
                                      </p:cBhvr>
                                      <p:to>
                                        <p:strVal val="visible"/>
                                      </p:to>
                                    </p:set>
                                  </p:childTnLst>
                                </p:cTn>
                              </p:par>
                            </p:childTnLst>
                          </p:cTn>
                        </p:par>
                        <p:par>
                          <p:cTn id="214" fill="hold">
                            <p:stCondLst>
                              <p:cond delay="1000"/>
                            </p:stCondLst>
                            <p:childTnLst>
                              <p:par>
                                <p:cTn id="215" presetID="1" presetClass="entr" presetSubtype="0" fill="hold" nodeType="afterEffect">
                                  <p:stCondLst>
                                    <p:cond delay="0"/>
                                  </p:stCondLst>
                                  <p:childTnLst>
                                    <p:set>
                                      <p:cBhvr>
                                        <p:cTn id="216" dur="1" fill="hold">
                                          <p:stCondLst>
                                            <p:cond delay="499"/>
                                          </p:stCondLst>
                                        </p:cTn>
                                        <p:tgtEl>
                                          <p:spTgt spid="10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499"/>
                                          </p:stCondLst>
                                        </p:cTn>
                                        <p:tgtEl>
                                          <p:spTgt spid="149"/>
                                        </p:tgtEl>
                                        <p:attrNameLst>
                                          <p:attrName>style.visibility</p:attrName>
                                        </p:attrNameLst>
                                      </p:cBhvr>
                                      <p:to>
                                        <p:strVal val="visible"/>
                                      </p:to>
                                    </p:se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499"/>
                                          </p:stCondLst>
                                        </p:cTn>
                                        <p:tgtEl>
                                          <p:spTgt spid="120"/>
                                        </p:tgtEl>
                                        <p:attrNameLst>
                                          <p:attrName>style.visibility</p:attrName>
                                        </p:attrNameLst>
                                      </p:cBhvr>
                                      <p:to>
                                        <p:strVal val="visible"/>
                                      </p:to>
                                    </p:set>
                                  </p:childTnLst>
                                </p:cTn>
                              </p:par>
                            </p:childTnLst>
                          </p:cTn>
                        </p:par>
                        <p:par>
                          <p:cTn id="224" fill="hold">
                            <p:stCondLst>
                              <p:cond delay="1000"/>
                            </p:stCondLst>
                            <p:childTnLst>
                              <p:par>
                                <p:cTn id="225" presetID="1" presetClass="entr" presetSubtype="0" fill="hold" nodeType="afterEffect">
                                  <p:stCondLst>
                                    <p:cond delay="0"/>
                                  </p:stCondLst>
                                  <p:childTnLst>
                                    <p:set>
                                      <p:cBhvr>
                                        <p:cTn id="226" dur="1" fill="hold">
                                          <p:stCondLst>
                                            <p:cond delay="499"/>
                                          </p:stCondLst>
                                        </p:cTn>
                                        <p:tgtEl>
                                          <p:spTgt spid="12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499"/>
                                          </p:stCondLst>
                                        </p:cTn>
                                        <p:tgtEl>
                                          <p:spTgt spid="110"/>
                                        </p:tgtEl>
                                        <p:attrNameLst>
                                          <p:attrName>style.visibility</p:attrName>
                                        </p:attrNameLst>
                                      </p:cBhvr>
                                      <p:to>
                                        <p:strVal val="visible"/>
                                      </p:to>
                                    </p:set>
                                  </p:childTnLst>
                                </p:cTn>
                              </p:par>
                            </p:childTnLst>
                          </p:cTn>
                        </p:par>
                        <p:par>
                          <p:cTn id="231" fill="hold">
                            <p:stCondLst>
                              <p:cond delay="500"/>
                            </p:stCondLst>
                            <p:childTnLst>
                              <p:par>
                                <p:cTn id="232" presetID="1" presetClass="entr" presetSubtype="0" fill="hold" grpId="0" nodeType="afterEffect">
                                  <p:stCondLst>
                                    <p:cond delay="0"/>
                                  </p:stCondLst>
                                  <p:childTnLst>
                                    <p:set>
                                      <p:cBhvr>
                                        <p:cTn id="233" dur="1" fill="hold">
                                          <p:stCondLst>
                                            <p:cond delay="499"/>
                                          </p:stCondLst>
                                        </p:cTn>
                                        <p:tgtEl>
                                          <p:spTgt spid="111"/>
                                        </p:tgtEl>
                                        <p:attrNameLst>
                                          <p:attrName>style.visibility</p:attrName>
                                        </p:attrNameLst>
                                      </p:cBhvr>
                                      <p:to>
                                        <p:strVal val="visible"/>
                                      </p:to>
                                    </p:set>
                                  </p:childTnLst>
                                </p:cTn>
                              </p:par>
                            </p:childTnLst>
                          </p:cTn>
                        </p:par>
                        <p:par>
                          <p:cTn id="234" fill="hold">
                            <p:stCondLst>
                              <p:cond delay="1000"/>
                            </p:stCondLst>
                            <p:childTnLst>
                              <p:par>
                                <p:cTn id="235" presetID="1" presetClass="entr" presetSubtype="0" fill="hold" nodeType="afterEffect">
                                  <p:stCondLst>
                                    <p:cond delay="0"/>
                                  </p:stCondLst>
                                  <p:childTnLst>
                                    <p:set>
                                      <p:cBhvr>
                                        <p:cTn id="236" dur="1" fill="hold">
                                          <p:stCondLst>
                                            <p:cond delay="499"/>
                                          </p:stCondLst>
                                        </p:cTn>
                                        <p:tgtEl>
                                          <p:spTgt spid="112"/>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115"/>
                                        </p:tgtEl>
                                        <p:attrNameLst>
                                          <p:attrName>style.visibility</p:attrName>
                                        </p:attrNameLst>
                                      </p:cBhvr>
                                      <p:to>
                                        <p:strVal val="visible"/>
                                      </p:to>
                                    </p:set>
                                  </p:childTnLst>
                                </p:cTn>
                              </p:par>
                            </p:childTnLst>
                          </p:cTn>
                        </p:par>
                        <p:par>
                          <p:cTn id="241" fill="hold">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116"/>
                                        </p:tgtEl>
                                        <p:attrNameLst>
                                          <p:attrName>style.visibility</p:attrName>
                                        </p:attrNameLst>
                                      </p:cBhvr>
                                      <p:to>
                                        <p:strVal val="visible"/>
                                      </p:to>
                                    </p:set>
                                  </p:childTnLst>
                                </p:cTn>
                              </p:par>
                            </p:childTnLst>
                          </p:cTn>
                        </p:par>
                        <p:par>
                          <p:cTn id="244" fill="hold">
                            <p:stCondLst>
                              <p:cond delay="1000"/>
                            </p:stCondLst>
                            <p:childTnLst>
                              <p:par>
                                <p:cTn id="245" presetID="1" presetClass="entr" presetSubtype="0" fill="hold" nodeType="afterEffect">
                                  <p:stCondLst>
                                    <p:cond delay="0"/>
                                  </p:stCondLst>
                                  <p:childTnLst>
                                    <p:set>
                                      <p:cBhvr>
                                        <p:cTn id="246" dur="1" fill="hold">
                                          <p:stCondLst>
                                            <p:cond delay="499"/>
                                          </p:stCondLst>
                                        </p:cTn>
                                        <p:tgtEl>
                                          <p:spTgt spid="117"/>
                                        </p:tgtEl>
                                        <p:attrNameLst>
                                          <p:attrName>style.visibility</p:attrName>
                                        </p:attrNameLst>
                                      </p:cBhvr>
                                      <p:to>
                                        <p:strVal val="visible"/>
                                      </p:to>
                                    </p:set>
                                  </p:childTnLst>
                                </p:cTn>
                              </p:par>
                            </p:childTnLst>
                          </p:cTn>
                        </p:par>
                        <p:par>
                          <p:cTn id="247" fill="hold">
                            <p:stCondLst>
                              <p:cond delay="1500"/>
                            </p:stCondLst>
                            <p:childTnLst>
                              <p:par>
                                <p:cTn id="248" presetID="4" presetClass="entr" presetSubtype="32" fill="hold" grpId="0" nodeType="afterEffect">
                                  <p:stCondLst>
                                    <p:cond delay="1000"/>
                                  </p:stCondLst>
                                  <p:childTnLst>
                                    <p:set>
                                      <p:cBhvr>
                                        <p:cTn id="249" dur="1" fill="hold">
                                          <p:stCondLst>
                                            <p:cond delay="0"/>
                                          </p:stCondLst>
                                        </p:cTn>
                                        <p:tgtEl>
                                          <p:spTgt spid="205"/>
                                        </p:tgtEl>
                                        <p:attrNameLst>
                                          <p:attrName>style.visibility</p:attrName>
                                        </p:attrNameLst>
                                      </p:cBhvr>
                                      <p:to>
                                        <p:strVal val="visible"/>
                                      </p:to>
                                    </p:set>
                                    <p:animEffect transition="in" filter="box(out)">
                                      <p:cBhvr>
                                        <p:cTn id="250" dur="500"/>
                                        <p:tgtEl>
                                          <p:spTgt spid="205"/>
                                        </p:tgtEl>
                                      </p:cBhvr>
                                    </p:animEffect>
                                  </p:childTnLst>
                                </p:cTn>
                              </p:par>
                            </p:childTnLst>
                          </p:cTn>
                        </p:par>
                        <p:par>
                          <p:cTn id="251" fill="hold">
                            <p:stCondLst>
                              <p:cond delay="3000"/>
                            </p:stCondLst>
                            <p:childTnLst>
                              <p:par>
                                <p:cTn id="252" presetID="2" presetClass="entr" presetSubtype="2" fill="hold" grpId="0" nodeType="afterEffect">
                                  <p:stCondLst>
                                    <p:cond delay="1000"/>
                                  </p:stCondLst>
                                  <p:childTnLst>
                                    <p:set>
                                      <p:cBhvr>
                                        <p:cTn id="253" dur="1" fill="hold">
                                          <p:stCondLst>
                                            <p:cond delay="0"/>
                                          </p:stCondLst>
                                        </p:cTn>
                                        <p:tgtEl>
                                          <p:spTgt spid="124"/>
                                        </p:tgtEl>
                                        <p:attrNameLst>
                                          <p:attrName>style.visibility</p:attrName>
                                        </p:attrNameLst>
                                      </p:cBhvr>
                                      <p:to>
                                        <p:strVal val="visible"/>
                                      </p:to>
                                    </p:set>
                                    <p:anim calcmode="lin" valueType="num">
                                      <p:cBhvr additive="base">
                                        <p:cTn id="254" dur="500" fill="hold"/>
                                        <p:tgtEl>
                                          <p:spTgt spid="124"/>
                                        </p:tgtEl>
                                        <p:attrNameLst>
                                          <p:attrName>ppt_x</p:attrName>
                                        </p:attrNameLst>
                                      </p:cBhvr>
                                      <p:tavLst>
                                        <p:tav tm="0">
                                          <p:val>
                                            <p:strVal val="1+#ppt_w/2"/>
                                          </p:val>
                                        </p:tav>
                                        <p:tav tm="100000">
                                          <p:val>
                                            <p:strVal val="#ppt_x"/>
                                          </p:val>
                                        </p:tav>
                                      </p:tavLst>
                                    </p:anim>
                                    <p:anim calcmode="lin" valueType="num">
                                      <p:cBhvr additive="base">
                                        <p:cTn id="255" dur="500" fill="hold"/>
                                        <p:tgtEl>
                                          <p:spTgt spid="124"/>
                                        </p:tgtEl>
                                        <p:attrNameLst>
                                          <p:attrName>ppt_y</p:attrName>
                                        </p:attrNameLst>
                                      </p:cBhvr>
                                      <p:tavLst>
                                        <p:tav tm="0">
                                          <p:val>
                                            <p:strVal val="#ppt_y"/>
                                          </p:val>
                                        </p:tav>
                                        <p:tav tm="100000">
                                          <p:val>
                                            <p:strVal val="#ppt_y"/>
                                          </p:val>
                                        </p:tav>
                                      </p:tavLst>
                                    </p:anim>
                                  </p:childTnLst>
                                </p:cTn>
                              </p:par>
                            </p:childTnLst>
                          </p:cTn>
                        </p:par>
                        <p:par>
                          <p:cTn id="256" fill="hold">
                            <p:stCondLst>
                              <p:cond delay="4500"/>
                            </p:stCondLst>
                            <p:childTnLst>
                              <p:par>
                                <p:cTn id="257" presetID="1" presetClass="entr" presetSubtype="0" fill="hold" grpId="0" nodeType="afterEffect">
                                  <p:stCondLst>
                                    <p:cond delay="0"/>
                                  </p:stCondLst>
                                  <p:childTnLst>
                                    <p:set>
                                      <p:cBhvr>
                                        <p:cTn id="258" dur="1" fill="hold">
                                          <p:stCondLst>
                                            <p:cond delay="499"/>
                                          </p:stCondLst>
                                        </p:cTn>
                                        <p:tgtEl>
                                          <p:spTgt spid="125"/>
                                        </p:tgtEl>
                                        <p:attrNameLst>
                                          <p:attrName>style.visibility</p:attrName>
                                        </p:attrNameLst>
                                      </p:cBhvr>
                                      <p:to>
                                        <p:strVal val="visible"/>
                                      </p:to>
                                    </p:set>
                                  </p:childTnLst>
                                </p:cTn>
                              </p:par>
                            </p:childTnLst>
                          </p:cTn>
                        </p:par>
                        <p:par>
                          <p:cTn id="259" fill="hold">
                            <p:stCondLst>
                              <p:cond delay="5000"/>
                            </p:stCondLst>
                            <p:childTnLst>
                              <p:par>
                                <p:cTn id="260" presetID="1" presetClass="entr" presetSubtype="0" fill="hold" nodeType="afterEffect">
                                  <p:stCondLst>
                                    <p:cond delay="0"/>
                                  </p:stCondLst>
                                  <p:childTnLst>
                                    <p:set>
                                      <p:cBhvr>
                                        <p:cTn id="261" dur="1" fill="hold">
                                          <p:stCondLst>
                                            <p:cond delay="499"/>
                                          </p:stCondLst>
                                        </p:cTn>
                                        <p:tgtEl>
                                          <p:spTgt spid="12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499"/>
                                          </p:stCondLst>
                                        </p:cTn>
                                        <p:tgtEl>
                                          <p:spTgt spid="139"/>
                                        </p:tgtEl>
                                        <p:attrNameLst>
                                          <p:attrName>style.visibility</p:attrName>
                                        </p:attrNameLst>
                                      </p:cBhvr>
                                      <p:to>
                                        <p:strVal val="visible"/>
                                      </p:to>
                                    </p:set>
                                  </p:childTnLst>
                                </p:cTn>
                              </p:par>
                            </p:childTnLst>
                          </p:cTn>
                        </p:par>
                        <p:par>
                          <p:cTn id="266" fill="hold">
                            <p:stCondLst>
                              <p:cond delay="500"/>
                            </p:stCondLst>
                            <p:childTnLst>
                              <p:par>
                                <p:cTn id="267" presetID="1" presetClass="entr" presetSubtype="0" fill="hold" grpId="0" nodeType="afterEffect">
                                  <p:stCondLst>
                                    <p:cond delay="0"/>
                                  </p:stCondLst>
                                  <p:childTnLst>
                                    <p:set>
                                      <p:cBhvr>
                                        <p:cTn id="268" dur="1" fill="hold">
                                          <p:stCondLst>
                                            <p:cond delay="499"/>
                                          </p:stCondLst>
                                        </p:cTn>
                                        <p:tgtEl>
                                          <p:spTgt spid="140"/>
                                        </p:tgtEl>
                                        <p:attrNameLst>
                                          <p:attrName>style.visibility</p:attrName>
                                        </p:attrNameLst>
                                      </p:cBhvr>
                                      <p:to>
                                        <p:strVal val="visible"/>
                                      </p:to>
                                    </p:set>
                                  </p:childTnLst>
                                </p:cTn>
                              </p:par>
                            </p:childTnLst>
                          </p:cTn>
                        </p:par>
                        <p:par>
                          <p:cTn id="269" fill="hold">
                            <p:stCondLst>
                              <p:cond delay="1000"/>
                            </p:stCondLst>
                            <p:childTnLst>
                              <p:par>
                                <p:cTn id="270" presetID="1" presetClass="entr" presetSubtype="0" fill="hold" nodeType="afterEffect">
                                  <p:stCondLst>
                                    <p:cond delay="0"/>
                                  </p:stCondLst>
                                  <p:childTnLst>
                                    <p:set>
                                      <p:cBhvr>
                                        <p:cTn id="271" dur="1" fill="hold">
                                          <p:stCondLst>
                                            <p:cond delay="499"/>
                                          </p:stCondLst>
                                        </p:cTn>
                                        <p:tgtEl>
                                          <p:spTgt spid="141"/>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499"/>
                                          </p:stCondLst>
                                        </p:cTn>
                                        <p:tgtEl>
                                          <p:spTgt spid="129"/>
                                        </p:tgtEl>
                                        <p:attrNameLst>
                                          <p:attrName>style.visibility</p:attrName>
                                        </p:attrNameLst>
                                      </p:cBhvr>
                                      <p:to>
                                        <p:strVal val="visible"/>
                                      </p:to>
                                    </p:set>
                                  </p:childTnLst>
                                </p:cTn>
                              </p:par>
                            </p:childTnLst>
                          </p:cTn>
                        </p:par>
                        <p:par>
                          <p:cTn id="276" fill="hold">
                            <p:stCondLst>
                              <p:cond delay="500"/>
                            </p:stCondLst>
                            <p:childTnLst>
                              <p:par>
                                <p:cTn id="277" presetID="1" presetClass="entr" presetSubtype="0" fill="hold" grpId="0" nodeType="afterEffect">
                                  <p:stCondLst>
                                    <p:cond delay="0"/>
                                  </p:stCondLst>
                                  <p:childTnLst>
                                    <p:set>
                                      <p:cBhvr>
                                        <p:cTn id="278" dur="1" fill="hold">
                                          <p:stCondLst>
                                            <p:cond delay="499"/>
                                          </p:stCondLst>
                                        </p:cTn>
                                        <p:tgtEl>
                                          <p:spTgt spid="130"/>
                                        </p:tgtEl>
                                        <p:attrNameLst>
                                          <p:attrName>style.visibility</p:attrName>
                                        </p:attrNameLst>
                                      </p:cBhvr>
                                      <p:to>
                                        <p:strVal val="visible"/>
                                      </p:to>
                                    </p:set>
                                  </p:childTnLst>
                                </p:cTn>
                              </p:par>
                            </p:childTnLst>
                          </p:cTn>
                        </p:par>
                        <p:par>
                          <p:cTn id="279" fill="hold">
                            <p:stCondLst>
                              <p:cond delay="1000"/>
                            </p:stCondLst>
                            <p:childTnLst>
                              <p:par>
                                <p:cTn id="280" presetID="1" presetClass="entr" presetSubtype="0" fill="hold" nodeType="afterEffect">
                                  <p:stCondLst>
                                    <p:cond delay="0"/>
                                  </p:stCondLst>
                                  <p:childTnLst>
                                    <p:set>
                                      <p:cBhvr>
                                        <p:cTn id="281" dur="1" fill="hold">
                                          <p:stCondLst>
                                            <p:cond delay="499"/>
                                          </p:stCondLst>
                                        </p:cTn>
                                        <p:tgtEl>
                                          <p:spTgt spid="131"/>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grpId="0" nodeType="clickEffect">
                                  <p:stCondLst>
                                    <p:cond delay="0"/>
                                  </p:stCondLst>
                                  <p:childTnLst>
                                    <p:set>
                                      <p:cBhvr>
                                        <p:cTn id="285" dur="1" fill="hold">
                                          <p:stCondLst>
                                            <p:cond delay="499"/>
                                          </p:stCondLst>
                                        </p:cTn>
                                        <p:tgtEl>
                                          <p:spTgt spid="134"/>
                                        </p:tgtEl>
                                        <p:attrNameLst>
                                          <p:attrName>style.visibility</p:attrName>
                                        </p:attrNameLst>
                                      </p:cBhvr>
                                      <p:to>
                                        <p:strVal val="visible"/>
                                      </p:to>
                                    </p:set>
                                  </p:childTnLst>
                                </p:cTn>
                              </p:par>
                            </p:childTnLst>
                          </p:cTn>
                        </p:par>
                        <p:par>
                          <p:cTn id="286" fill="hold">
                            <p:stCondLst>
                              <p:cond delay="500"/>
                            </p:stCondLst>
                            <p:childTnLst>
                              <p:par>
                                <p:cTn id="287" presetID="1" presetClass="entr" presetSubtype="0" fill="hold" grpId="0" nodeType="afterEffect">
                                  <p:stCondLst>
                                    <p:cond delay="0"/>
                                  </p:stCondLst>
                                  <p:childTnLst>
                                    <p:set>
                                      <p:cBhvr>
                                        <p:cTn id="288" dur="1" fill="hold">
                                          <p:stCondLst>
                                            <p:cond delay="499"/>
                                          </p:stCondLst>
                                        </p:cTn>
                                        <p:tgtEl>
                                          <p:spTgt spid="135"/>
                                        </p:tgtEl>
                                        <p:attrNameLst>
                                          <p:attrName>style.visibility</p:attrName>
                                        </p:attrNameLst>
                                      </p:cBhvr>
                                      <p:to>
                                        <p:strVal val="visible"/>
                                      </p:to>
                                    </p:set>
                                  </p:childTnLst>
                                </p:cTn>
                              </p:par>
                            </p:childTnLst>
                          </p:cTn>
                        </p:par>
                        <p:par>
                          <p:cTn id="289" fill="hold">
                            <p:stCondLst>
                              <p:cond delay="1000"/>
                            </p:stCondLst>
                            <p:childTnLst>
                              <p:par>
                                <p:cTn id="290" presetID="1" presetClass="entr" presetSubtype="0" fill="hold" nodeType="afterEffect">
                                  <p:stCondLst>
                                    <p:cond delay="0"/>
                                  </p:stCondLst>
                                  <p:childTnLst>
                                    <p:set>
                                      <p:cBhvr>
                                        <p:cTn id="291" dur="1" fill="hold">
                                          <p:stCondLst>
                                            <p:cond delay="499"/>
                                          </p:stCondLst>
                                        </p:cTn>
                                        <p:tgtEl>
                                          <p:spTgt spid="136"/>
                                        </p:tgtEl>
                                        <p:attrNameLst>
                                          <p:attrName>style.visibility</p:attrName>
                                        </p:attrNameLst>
                                      </p:cBhvr>
                                      <p:to>
                                        <p:strVal val="visible"/>
                                      </p:to>
                                    </p:set>
                                  </p:childTnLst>
                                </p:cTn>
                              </p:par>
                            </p:childTnLst>
                          </p:cTn>
                        </p:par>
                        <p:par>
                          <p:cTn id="292" fill="hold">
                            <p:stCondLst>
                              <p:cond delay="1500"/>
                            </p:stCondLst>
                            <p:childTnLst>
                              <p:par>
                                <p:cTn id="293" presetID="4" presetClass="entr" presetSubtype="32" fill="hold" grpId="0" nodeType="afterEffect">
                                  <p:stCondLst>
                                    <p:cond delay="1000"/>
                                  </p:stCondLst>
                                  <p:childTnLst>
                                    <p:set>
                                      <p:cBhvr>
                                        <p:cTn id="294" dur="1" fill="hold">
                                          <p:stCondLst>
                                            <p:cond delay="0"/>
                                          </p:stCondLst>
                                        </p:cTn>
                                        <p:tgtEl>
                                          <p:spTgt spid="206"/>
                                        </p:tgtEl>
                                        <p:attrNameLst>
                                          <p:attrName>style.visibility</p:attrName>
                                        </p:attrNameLst>
                                      </p:cBhvr>
                                      <p:to>
                                        <p:strVal val="visible"/>
                                      </p:to>
                                    </p:set>
                                    <p:animEffect transition="in" filter="box(out)">
                                      <p:cBhvr>
                                        <p:cTn id="295" dur="500"/>
                                        <p:tgtEl>
                                          <p:spTgt spid="206"/>
                                        </p:tgtEl>
                                      </p:cBhvr>
                                    </p:animEffect>
                                  </p:childTnLst>
                                </p:cTn>
                              </p:par>
                            </p:childTnLst>
                          </p:cTn>
                        </p:par>
                        <p:par>
                          <p:cTn id="296" fill="hold">
                            <p:stCondLst>
                              <p:cond delay="3000"/>
                            </p:stCondLst>
                            <p:childTnLst>
                              <p:par>
                                <p:cTn id="297" presetID="2" presetClass="entr" presetSubtype="2" fill="hold" grpId="0" nodeType="afterEffect">
                                  <p:stCondLst>
                                    <p:cond delay="1000"/>
                                  </p:stCondLst>
                                  <p:childTnLst>
                                    <p:set>
                                      <p:cBhvr>
                                        <p:cTn id="298" dur="1" fill="hold">
                                          <p:stCondLst>
                                            <p:cond delay="0"/>
                                          </p:stCondLst>
                                        </p:cTn>
                                        <p:tgtEl>
                                          <p:spTgt spid="144"/>
                                        </p:tgtEl>
                                        <p:attrNameLst>
                                          <p:attrName>style.visibility</p:attrName>
                                        </p:attrNameLst>
                                      </p:cBhvr>
                                      <p:to>
                                        <p:strVal val="visible"/>
                                      </p:to>
                                    </p:set>
                                    <p:anim calcmode="lin" valueType="num">
                                      <p:cBhvr additive="base">
                                        <p:cTn id="299" dur="500" fill="hold"/>
                                        <p:tgtEl>
                                          <p:spTgt spid="144"/>
                                        </p:tgtEl>
                                        <p:attrNameLst>
                                          <p:attrName>ppt_x</p:attrName>
                                        </p:attrNameLst>
                                      </p:cBhvr>
                                      <p:tavLst>
                                        <p:tav tm="0">
                                          <p:val>
                                            <p:strVal val="1+#ppt_w/2"/>
                                          </p:val>
                                        </p:tav>
                                        <p:tav tm="100000">
                                          <p:val>
                                            <p:strVal val="#ppt_x"/>
                                          </p:val>
                                        </p:tav>
                                      </p:tavLst>
                                    </p:anim>
                                    <p:anim calcmode="lin" valueType="num">
                                      <p:cBhvr additive="base">
                                        <p:cTn id="300" dur="500" fill="hold"/>
                                        <p:tgtEl>
                                          <p:spTgt spid="144"/>
                                        </p:tgtEl>
                                        <p:attrNameLst>
                                          <p:attrName>ppt_y</p:attrName>
                                        </p:attrNameLst>
                                      </p:cBhvr>
                                      <p:tavLst>
                                        <p:tav tm="0">
                                          <p:val>
                                            <p:strVal val="#ppt_y"/>
                                          </p:val>
                                        </p:tav>
                                        <p:tav tm="100000">
                                          <p:val>
                                            <p:strVal val="#ppt_y"/>
                                          </p:val>
                                        </p:tav>
                                      </p:tavLst>
                                    </p:anim>
                                  </p:childTnLst>
                                </p:cTn>
                              </p:par>
                            </p:childTnLst>
                          </p:cTn>
                        </p:par>
                        <p:par>
                          <p:cTn id="301" fill="hold">
                            <p:stCondLst>
                              <p:cond delay="4500"/>
                            </p:stCondLst>
                            <p:childTnLst>
                              <p:par>
                                <p:cTn id="302" presetID="1" presetClass="entr" presetSubtype="0" fill="hold" grpId="0" nodeType="afterEffect">
                                  <p:stCondLst>
                                    <p:cond delay="0"/>
                                  </p:stCondLst>
                                  <p:childTnLst>
                                    <p:set>
                                      <p:cBhvr>
                                        <p:cTn id="303" dur="1" fill="hold">
                                          <p:stCondLst>
                                            <p:cond delay="499"/>
                                          </p:stCondLst>
                                        </p:cTn>
                                        <p:tgtEl>
                                          <p:spTgt spid="145"/>
                                        </p:tgtEl>
                                        <p:attrNameLst>
                                          <p:attrName>style.visibility</p:attrName>
                                        </p:attrNameLst>
                                      </p:cBhvr>
                                      <p:to>
                                        <p:strVal val="visible"/>
                                      </p:to>
                                    </p:set>
                                  </p:childTnLst>
                                </p:cTn>
                              </p:par>
                            </p:childTnLst>
                          </p:cTn>
                        </p:par>
                        <p:par>
                          <p:cTn id="304" fill="hold">
                            <p:stCondLst>
                              <p:cond delay="5000"/>
                            </p:stCondLst>
                            <p:childTnLst>
                              <p:par>
                                <p:cTn id="305" presetID="1" presetClass="entr" presetSubtype="0" fill="hold" nodeType="afterEffect">
                                  <p:stCondLst>
                                    <p:cond delay="0"/>
                                  </p:stCondLst>
                                  <p:childTnLst>
                                    <p:set>
                                      <p:cBhvr>
                                        <p:cTn id="306" dur="1" fill="hold">
                                          <p:stCondLst>
                                            <p:cond delay="499"/>
                                          </p:stCondLst>
                                        </p:cTn>
                                        <p:tgtEl>
                                          <p:spTgt spid="146"/>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2" presetClass="entr" presetSubtype="2" fill="hold" grpId="0" nodeType="clickEffect">
                                  <p:stCondLst>
                                    <p:cond delay="0"/>
                                  </p:stCondLst>
                                  <p:childTnLst>
                                    <p:set>
                                      <p:cBhvr>
                                        <p:cTn id="310" dur="1" fill="hold">
                                          <p:stCondLst>
                                            <p:cond delay="0"/>
                                          </p:stCondLst>
                                        </p:cTn>
                                        <p:tgtEl>
                                          <p:spTgt spid="200"/>
                                        </p:tgtEl>
                                        <p:attrNameLst>
                                          <p:attrName>style.visibility</p:attrName>
                                        </p:attrNameLst>
                                      </p:cBhvr>
                                      <p:to>
                                        <p:strVal val="visible"/>
                                      </p:to>
                                    </p:set>
                                    <p:anim calcmode="lin" valueType="num">
                                      <p:cBhvr additive="base">
                                        <p:cTn id="311" dur="500" fill="hold"/>
                                        <p:tgtEl>
                                          <p:spTgt spid="200"/>
                                        </p:tgtEl>
                                        <p:attrNameLst>
                                          <p:attrName>ppt_x</p:attrName>
                                        </p:attrNameLst>
                                      </p:cBhvr>
                                      <p:tavLst>
                                        <p:tav tm="0">
                                          <p:val>
                                            <p:strVal val="1+#ppt_w/2"/>
                                          </p:val>
                                        </p:tav>
                                        <p:tav tm="100000">
                                          <p:val>
                                            <p:strVal val="#ppt_x"/>
                                          </p:val>
                                        </p:tav>
                                      </p:tavLst>
                                    </p:anim>
                                    <p:anim calcmode="lin" valueType="num">
                                      <p:cBhvr additive="base">
                                        <p:cTn id="312" dur="500" fill="hold"/>
                                        <p:tgtEl>
                                          <p:spTgt spid="200"/>
                                        </p:tgtEl>
                                        <p:attrNameLst>
                                          <p:attrName>ppt_y</p:attrName>
                                        </p:attrNameLst>
                                      </p:cBhvr>
                                      <p:tavLst>
                                        <p:tav tm="0">
                                          <p:val>
                                            <p:strVal val="#ppt_y"/>
                                          </p:val>
                                        </p:tav>
                                        <p:tav tm="100000">
                                          <p:val>
                                            <p:strVal val="#ppt_y"/>
                                          </p:val>
                                        </p:tav>
                                      </p:tavLst>
                                    </p:anim>
                                  </p:childTnLst>
                                </p:cTn>
                              </p:par>
                            </p:childTnLst>
                          </p:cTn>
                        </p:par>
                        <p:par>
                          <p:cTn id="313" fill="hold">
                            <p:stCondLst>
                              <p:cond delay="500"/>
                            </p:stCondLst>
                            <p:childTnLst>
                              <p:par>
                                <p:cTn id="314" presetID="2" presetClass="entr" presetSubtype="2" fill="hold" grpId="0" nodeType="afterEffect">
                                  <p:stCondLst>
                                    <p:cond delay="1000"/>
                                  </p:stCondLst>
                                  <p:childTnLst>
                                    <p:set>
                                      <p:cBhvr>
                                        <p:cTn id="315" dur="1" fill="hold">
                                          <p:stCondLst>
                                            <p:cond delay="0"/>
                                          </p:stCondLst>
                                        </p:cTn>
                                        <p:tgtEl>
                                          <p:spTgt spid="150"/>
                                        </p:tgtEl>
                                        <p:attrNameLst>
                                          <p:attrName>style.visibility</p:attrName>
                                        </p:attrNameLst>
                                      </p:cBhvr>
                                      <p:to>
                                        <p:strVal val="visible"/>
                                      </p:to>
                                    </p:set>
                                    <p:anim calcmode="lin" valueType="num">
                                      <p:cBhvr additive="base">
                                        <p:cTn id="316" dur="500" fill="hold"/>
                                        <p:tgtEl>
                                          <p:spTgt spid="150"/>
                                        </p:tgtEl>
                                        <p:attrNameLst>
                                          <p:attrName>ppt_x</p:attrName>
                                        </p:attrNameLst>
                                      </p:cBhvr>
                                      <p:tavLst>
                                        <p:tav tm="0">
                                          <p:val>
                                            <p:strVal val="1+#ppt_w/2"/>
                                          </p:val>
                                        </p:tav>
                                        <p:tav tm="100000">
                                          <p:val>
                                            <p:strVal val="#ppt_x"/>
                                          </p:val>
                                        </p:tav>
                                      </p:tavLst>
                                    </p:anim>
                                    <p:anim calcmode="lin" valueType="num">
                                      <p:cBhvr additive="base">
                                        <p:cTn id="317" dur="500" fill="hold"/>
                                        <p:tgtEl>
                                          <p:spTgt spid="150"/>
                                        </p:tgtEl>
                                        <p:attrNameLst>
                                          <p:attrName>ppt_y</p:attrName>
                                        </p:attrNameLst>
                                      </p:cBhvr>
                                      <p:tavLst>
                                        <p:tav tm="0">
                                          <p:val>
                                            <p:strVal val="#ppt_y"/>
                                          </p:val>
                                        </p:tav>
                                        <p:tav tm="100000">
                                          <p:val>
                                            <p:strVal val="#ppt_y"/>
                                          </p:val>
                                        </p:tav>
                                      </p:tavLst>
                                    </p:anim>
                                  </p:childTnLst>
                                </p:cTn>
                              </p:par>
                            </p:childTnLst>
                          </p:cTn>
                        </p:par>
                        <p:par>
                          <p:cTn id="318" fill="hold">
                            <p:stCondLst>
                              <p:cond delay="2000"/>
                            </p:stCondLst>
                            <p:childTnLst>
                              <p:par>
                                <p:cTn id="319" presetID="1" presetClass="entr" presetSubtype="0" fill="hold" grpId="0" nodeType="afterEffect">
                                  <p:stCondLst>
                                    <p:cond delay="0"/>
                                  </p:stCondLst>
                                  <p:childTnLst>
                                    <p:set>
                                      <p:cBhvr>
                                        <p:cTn id="320" dur="1" fill="hold">
                                          <p:stCondLst>
                                            <p:cond delay="499"/>
                                          </p:stCondLst>
                                        </p:cTn>
                                        <p:tgtEl>
                                          <p:spTgt spid="151"/>
                                        </p:tgtEl>
                                        <p:attrNameLst>
                                          <p:attrName>style.visibility</p:attrName>
                                        </p:attrNameLst>
                                      </p:cBhvr>
                                      <p:to>
                                        <p:strVal val="visible"/>
                                      </p:to>
                                    </p:set>
                                  </p:childTnLst>
                                </p:cTn>
                              </p:par>
                            </p:childTnLst>
                          </p:cTn>
                        </p:par>
                        <p:par>
                          <p:cTn id="321" fill="hold">
                            <p:stCondLst>
                              <p:cond delay="2500"/>
                            </p:stCondLst>
                            <p:childTnLst>
                              <p:par>
                                <p:cTn id="322" presetID="1" presetClass="entr" presetSubtype="0" fill="hold" nodeType="afterEffect">
                                  <p:stCondLst>
                                    <p:cond delay="0"/>
                                  </p:stCondLst>
                                  <p:childTnLst>
                                    <p:set>
                                      <p:cBhvr>
                                        <p:cTn id="323" dur="1" fill="hold">
                                          <p:stCondLst>
                                            <p:cond delay="499"/>
                                          </p:stCondLst>
                                        </p:cTn>
                                        <p:tgtEl>
                                          <p:spTgt spid="152"/>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presetID="2" presetClass="entr" presetSubtype="2" fill="hold" grpId="0" nodeType="clickEffect">
                                  <p:stCondLst>
                                    <p:cond delay="0"/>
                                  </p:stCondLst>
                                  <p:childTnLst>
                                    <p:set>
                                      <p:cBhvr>
                                        <p:cTn id="327" dur="1" fill="hold">
                                          <p:stCondLst>
                                            <p:cond delay="0"/>
                                          </p:stCondLst>
                                        </p:cTn>
                                        <p:tgtEl>
                                          <p:spTgt spid="201"/>
                                        </p:tgtEl>
                                        <p:attrNameLst>
                                          <p:attrName>style.visibility</p:attrName>
                                        </p:attrNameLst>
                                      </p:cBhvr>
                                      <p:to>
                                        <p:strVal val="visible"/>
                                      </p:to>
                                    </p:set>
                                    <p:anim calcmode="lin" valueType="num">
                                      <p:cBhvr additive="base">
                                        <p:cTn id="328" dur="500" fill="hold"/>
                                        <p:tgtEl>
                                          <p:spTgt spid="201"/>
                                        </p:tgtEl>
                                        <p:attrNameLst>
                                          <p:attrName>ppt_x</p:attrName>
                                        </p:attrNameLst>
                                      </p:cBhvr>
                                      <p:tavLst>
                                        <p:tav tm="0">
                                          <p:val>
                                            <p:strVal val="1+#ppt_w/2"/>
                                          </p:val>
                                        </p:tav>
                                        <p:tav tm="100000">
                                          <p:val>
                                            <p:strVal val="#ppt_x"/>
                                          </p:val>
                                        </p:tav>
                                      </p:tavLst>
                                    </p:anim>
                                    <p:anim calcmode="lin" valueType="num">
                                      <p:cBhvr additive="base">
                                        <p:cTn id="329" dur="500" fill="hold"/>
                                        <p:tgtEl>
                                          <p:spTgt spid="201"/>
                                        </p:tgtEl>
                                        <p:attrNameLst>
                                          <p:attrName>ppt_y</p:attrName>
                                        </p:attrNameLst>
                                      </p:cBhvr>
                                      <p:tavLst>
                                        <p:tav tm="0">
                                          <p:val>
                                            <p:strVal val="#ppt_y"/>
                                          </p:val>
                                        </p:tav>
                                        <p:tav tm="100000">
                                          <p:val>
                                            <p:strVal val="#ppt_y"/>
                                          </p:val>
                                        </p:tav>
                                      </p:tavLst>
                                    </p:anim>
                                  </p:childTnLst>
                                </p:cTn>
                              </p:par>
                            </p:childTnLst>
                          </p:cTn>
                        </p:par>
                        <p:par>
                          <p:cTn id="330" fill="hold">
                            <p:stCondLst>
                              <p:cond delay="500"/>
                            </p:stCondLst>
                            <p:childTnLst>
                              <p:par>
                                <p:cTn id="331" presetID="2" presetClass="entr" presetSubtype="2" fill="hold" grpId="0" nodeType="afterEffect">
                                  <p:stCondLst>
                                    <p:cond delay="1000"/>
                                  </p:stCondLst>
                                  <p:childTnLst>
                                    <p:set>
                                      <p:cBhvr>
                                        <p:cTn id="332" dur="1" fill="hold">
                                          <p:stCondLst>
                                            <p:cond delay="0"/>
                                          </p:stCondLst>
                                        </p:cTn>
                                        <p:tgtEl>
                                          <p:spTgt spid="155"/>
                                        </p:tgtEl>
                                        <p:attrNameLst>
                                          <p:attrName>style.visibility</p:attrName>
                                        </p:attrNameLst>
                                      </p:cBhvr>
                                      <p:to>
                                        <p:strVal val="visible"/>
                                      </p:to>
                                    </p:set>
                                    <p:anim calcmode="lin" valueType="num">
                                      <p:cBhvr additive="base">
                                        <p:cTn id="333" dur="500" fill="hold"/>
                                        <p:tgtEl>
                                          <p:spTgt spid="155"/>
                                        </p:tgtEl>
                                        <p:attrNameLst>
                                          <p:attrName>ppt_x</p:attrName>
                                        </p:attrNameLst>
                                      </p:cBhvr>
                                      <p:tavLst>
                                        <p:tav tm="0">
                                          <p:val>
                                            <p:strVal val="1+#ppt_w/2"/>
                                          </p:val>
                                        </p:tav>
                                        <p:tav tm="100000">
                                          <p:val>
                                            <p:strVal val="#ppt_x"/>
                                          </p:val>
                                        </p:tav>
                                      </p:tavLst>
                                    </p:anim>
                                    <p:anim calcmode="lin" valueType="num">
                                      <p:cBhvr additive="base">
                                        <p:cTn id="334" dur="500" fill="hold"/>
                                        <p:tgtEl>
                                          <p:spTgt spid="155"/>
                                        </p:tgtEl>
                                        <p:attrNameLst>
                                          <p:attrName>ppt_y</p:attrName>
                                        </p:attrNameLst>
                                      </p:cBhvr>
                                      <p:tavLst>
                                        <p:tav tm="0">
                                          <p:val>
                                            <p:strVal val="#ppt_y"/>
                                          </p:val>
                                        </p:tav>
                                        <p:tav tm="100000">
                                          <p:val>
                                            <p:strVal val="#ppt_y"/>
                                          </p:val>
                                        </p:tav>
                                      </p:tavLst>
                                    </p:anim>
                                  </p:childTnLst>
                                </p:cTn>
                              </p:par>
                            </p:childTnLst>
                          </p:cTn>
                        </p:par>
                        <p:par>
                          <p:cTn id="335" fill="hold">
                            <p:stCondLst>
                              <p:cond delay="2000"/>
                            </p:stCondLst>
                            <p:childTnLst>
                              <p:par>
                                <p:cTn id="336" presetID="1" presetClass="entr" presetSubtype="0" fill="hold" grpId="0" nodeType="afterEffect">
                                  <p:stCondLst>
                                    <p:cond delay="1000"/>
                                  </p:stCondLst>
                                  <p:childTnLst>
                                    <p:set>
                                      <p:cBhvr>
                                        <p:cTn id="337" dur="1" fill="hold">
                                          <p:stCondLst>
                                            <p:cond delay="499"/>
                                          </p:stCondLst>
                                        </p:cTn>
                                        <p:tgtEl>
                                          <p:spTgt spid="156"/>
                                        </p:tgtEl>
                                        <p:attrNameLst>
                                          <p:attrName>style.visibility</p:attrName>
                                        </p:attrNameLst>
                                      </p:cBhvr>
                                      <p:to>
                                        <p:strVal val="visible"/>
                                      </p:to>
                                    </p:set>
                                  </p:childTnLst>
                                </p:cTn>
                              </p:par>
                            </p:childTnLst>
                          </p:cTn>
                        </p:par>
                        <p:par>
                          <p:cTn id="338" fill="hold">
                            <p:stCondLst>
                              <p:cond delay="3500"/>
                            </p:stCondLst>
                            <p:childTnLst>
                              <p:par>
                                <p:cTn id="339" presetID="1" presetClass="entr" presetSubtype="0" fill="hold" nodeType="afterEffect">
                                  <p:stCondLst>
                                    <p:cond delay="0"/>
                                  </p:stCondLst>
                                  <p:childTnLst>
                                    <p:set>
                                      <p:cBhvr>
                                        <p:cTn id="340" dur="1" fill="hold">
                                          <p:stCondLst>
                                            <p:cond delay="499"/>
                                          </p:stCondLst>
                                        </p:cTn>
                                        <p:tgtEl>
                                          <p:spTgt spid="157"/>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2" presetClass="entr" presetSubtype="2" fill="hold" grpId="0" nodeType="clickEffect">
                                  <p:stCondLst>
                                    <p:cond delay="0"/>
                                  </p:stCondLst>
                                  <p:childTnLst>
                                    <p:set>
                                      <p:cBhvr>
                                        <p:cTn id="344" dur="1" fill="hold">
                                          <p:stCondLst>
                                            <p:cond delay="0"/>
                                          </p:stCondLst>
                                        </p:cTn>
                                        <p:tgtEl>
                                          <p:spTgt spid="202"/>
                                        </p:tgtEl>
                                        <p:attrNameLst>
                                          <p:attrName>style.visibility</p:attrName>
                                        </p:attrNameLst>
                                      </p:cBhvr>
                                      <p:to>
                                        <p:strVal val="visible"/>
                                      </p:to>
                                    </p:set>
                                    <p:anim calcmode="lin" valueType="num">
                                      <p:cBhvr additive="base">
                                        <p:cTn id="345" dur="500" fill="hold"/>
                                        <p:tgtEl>
                                          <p:spTgt spid="202"/>
                                        </p:tgtEl>
                                        <p:attrNameLst>
                                          <p:attrName>ppt_x</p:attrName>
                                        </p:attrNameLst>
                                      </p:cBhvr>
                                      <p:tavLst>
                                        <p:tav tm="0">
                                          <p:val>
                                            <p:strVal val="1+#ppt_w/2"/>
                                          </p:val>
                                        </p:tav>
                                        <p:tav tm="100000">
                                          <p:val>
                                            <p:strVal val="#ppt_x"/>
                                          </p:val>
                                        </p:tav>
                                      </p:tavLst>
                                    </p:anim>
                                    <p:anim calcmode="lin" valueType="num">
                                      <p:cBhvr additive="base">
                                        <p:cTn id="346" dur="500" fill="hold"/>
                                        <p:tgtEl>
                                          <p:spTgt spid="202"/>
                                        </p:tgtEl>
                                        <p:attrNameLst>
                                          <p:attrName>ppt_y</p:attrName>
                                        </p:attrNameLst>
                                      </p:cBhvr>
                                      <p:tavLst>
                                        <p:tav tm="0">
                                          <p:val>
                                            <p:strVal val="#ppt_y"/>
                                          </p:val>
                                        </p:tav>
                                        <p:tav tm="100000">
                                          <p:val>
                                            <p:strVal val="#ppt_y"/>
                                          </p:val>
                                        </p:tav>
                                      </p:tavLst>
                                    </p:anim>
                                  </p:childTnLst>
                                </p:cTn>
                              </p:par>
                            </p:childTnLst>
                          </p:cTn>
                        </p:par>
                        <p:par>
                          <p:cTn id="347" fill="hold">
                            <p:stCondLst>
                              <p:cond delay="500"/>
                            </p:stCondLst>
                            <p:childTnLst>
                              <p:par>
                                <p:cTn id="348" presetID="1" presetClass="entr" presetSubtype="0" fill="hold" grpId="0" nodeType="afterEffect">
                                  <p:stCondLst>
                                    <p:cond delay="1000"/>
                                  </p:stCondLst>
                                  <p:childTnLst>
                                    <p:set>
                                      <p:cBhvr>
                                        <p:cTn id="349" dur="1" fill="hold">
                                          <p:stCondLst>
                                            <p:cond delay="499"/>
                                          </p:stCondLst>
                                        </p:cTn>
                                        <p:tgtEl>
                                          <p:spTgt spid="160"/>
                                        </p:tgtEl>
                                        <p:attrNameLst>
                                          <p:attrName>style.visibility</p:attrName>
                                        </p:attrNameLst>
                                      </p:cBhvr>
                                      <p:to>
                                        <p:strVal val="visible"/>
                                      </p:to>
                                    </p:set>
                                  </p:childTnLst>
                                </p:cTn>
                              </p:par>
                            </p:childTnLst>
                          </p:cTn>
                        </p:par>
                        <p:par>
                          <p:cTn id="350" fill="hold">
                            <p:stCondLst>
                              <p:cond delay="2000"/>
                            </p:stCondLst>
                            <p:childTnLst>
                              <p:par>
                                <p:cTn id="351" presetID="1" presetClass="entr" presetSubtype="0" fill="hold" grpId="0" nodeType="afterEffect">
                                  <p:stCondLst>
                                    <p:cond delay="0"/>
                                  </p:stCondLst>
                                  <p:childTnLst>
                                    <p:set>
                                      <p:cBhvr>
                                        <p:cTn id="352" dur="1" fill="hold">
                                          <p:stCondLst>
                                            <p:cond delay="499"/>
                                          </p:stCondLst>
                                        </p:cTn>
                                        <p:tgtEl>
                                          <p:spTgt spid="161"/>
                                        </p:tgtEl>
                                        <p:attrNameLst>
                                          <p:attrName>style.visibility</p:attrName>
                                        </p:attrNameLst>
                                      </p:cBhvr>
                                      <p:to>
                                        <p:strVal val="visible"/>
                                      </p:to>
                                    </p:set>
                                  </p:childTnLst>
                                </p:cTn>
                              </p:par>
                            </p:childTnLst>
                          </p:cTn>
                        </p:par>
                        <p:par>
                          <p:cTn id="353" fill="hold">
                            <p:stCondLst>
                              <p:cond delay="2500"/>
                            </p:stCondLst>
                            <p:childTnLst>
                              <p:par>
                                <p:cTn id="354" presetID="1" presetClass="entr" presetSubtype="0" fill="hold" nodeType="afterEffect">
                                  <p:stCondLst>
                                    <p:cond delay="0"/>
                                  </p:stCondLst>
                                  <p:childTnLst>
                                    <p:set>
                                      <p:cBhvr>
                                        <p:cTn id="355" dur="1" fill="hold">
                                          <p:stCondLst>
                                            <p:cond delay="499"/>
                                          </p:stCondLst>
                                        </p:cTn>
                                        <p:tgtEl>
                                          <p:spTgt spid="16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499"/>
                                          </p:stCondLst>
                                        </p:cTn>
                                        <p:tgtEl>
                                          <p:spTgt spid="165"/>
                                        </p:tgtEl>
                                        <p:attrNameLst>
                                          <p:attrName>style.visibility</p:attrName>
                                        </p:attrNameLst>
                                      </p:cBhvr>
                                      <p:to>
                                        <p:strVal val="visible"/>
                                      </p:to>
                                    </p:set>
                                  </p:childTnLst>
                                </p:cTn>
                              </p:par>
                            </p:childTnLst>
                          </p:cTn>
                        </p:par>
                        <p:par>
                          <p:cTn id="360" fill="hold">
                            <p:stCondLst>
                              <p:cond delay="500"/>
                            </p:stCondLst>
                            <p:childTnLst>
                              <p:par>
                                <p:cTn id="361" presetID="1" presetClass="entr" presetSubtype="0" fill="hold" grpId="0" nodeType="afterEffect">
                                  <p:stCondLst>
                                    <p:cond delay="0"/>
                                  </p:stCondLst>
                                  <p:childTnLst>
                                    <p:set>
                                      <p:cBhvr>
                                        <p:cTn id="362" dur="1" fill="hold">
                                          <p:stCondLst>
                                            <p:cond delay="499"/>
                                          </p:stCondLst>
                                        </p:cTn>
                                        <p:tgtEl>
                                          <p:spTgt spid="166"/>
                                        </p:tgtEl>
                                        <p:attrNameLst>
                                          <p:attrName>style.visibility</p:attrName>
                                        </p:attrNameLst>
                                      </p:cBhvr>
                                      <p:to>
                                        <p:strVal val="visible"/>
                                      </p:to>
                                    </p:set>
                                  </p:childTnLst>
                                </p:cTn>
                              </p:par>
                            </p:childTnLst>
                          </p:cTn>
                        </p:par>
                        <p:par>
                          <p:cTn id="363" fill="hold">
                            <p:stCondLst>
                              <p:cond delay="1000"/>
                            </p:stCondLst>
                            <p:childTnLst>
                              <p:par>
                                <p:cTn id="364" presetID="1" presetClass="entr" presetSubtype="0" fill="hold" nodeType="afterEffect">
                                  <p:stCondLst>
                                    <p:cond delay="0"/>
                                  </p:stCondLst>
                                  <p:childTnLst>
                                    <p:set>
                                      <p:cBhvr>
                                        <p:cTn id="365" dur="1" fill="hold">
                                          <p:stCondLst>
                                            <p:cond delay="499"/>
                                          </p:stCondLst>
                                        </p:cTn>
                                        <p:tgtEl>
                                          <p:spTgt spid="167"/>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grpId="0" nodeType="clickEffect">
                                  <p:stCondLst>
                                    <p:cond delay="0"/>
                                  </p:stCondLst>
                                  <p:childTnLst>
                                    <p:set>
                                      <p:cBhvr>
                                        <p:cTn id="369" dur="1" fill="hold">
                                          <p:stCondLst>
                                            <p:cond delay="499"/>
                                          </p:stCondLst>
                                        </p:cTn>
                                        <p:tgtEl>
                                          <p:spTgt spid="170"/>
                                        </p:tgtEl>
                                        <p:attrNameLst>
                                          <p:attrName>style.visibility</p:attrName>
                                        </p:attrNameLst>
                                      </p:cBhvr>
                                      <p:to>
                                        <p:strVal val="visible"/>
                                      </p:to>
                                    </p:set>
                                  </p:childTnLst>
                                </p:cTn>
                              </p:par>
                            </p:childTnLst>
                          </p:cTn>
                        </p:par>
                        <p:par>
                          <p:cTn id="370" fill="hold">
                            <p:stCondLst>
                              <p:cond delay="500"/>
                            </p:stCondLst>
                            <p:childTnLst>
                              <p:par>
                                <p:cTn id="371" presetID="1" presetClass="entr" presetSubtype="0" fill="hold" grpId="0" nodeType="afterEffect">
                                  <p:stCondLst>
                                    <p:cond delay="0"/>
                                  </p:stCondLst>
                                  <p:childTnLst>
                                    <p:set>
                                      <p:cBhvr>
                                        <p:cTn id="372" dur="1" fill="hold">
                                          <p:stCondLst>
                                            <p:cond delay="499"/>
                                          </p:stCondLst>
                                        </p:cTn>
                                        <p:tgtEl>
                                          <p:spTgt spid="171"/>
                                        </p:tgtEl>
                                        <p:attrNameLst>
                                          <p:attrName>style.visibility</p:attrName>
                                        </p:attrNameLst>
                                      </p:cBhvr>
                                      <p:to>
                                        <p:strVal val="visible"/>
                                      </p:to>
                                    </p:set>
                                  </p:childTnLst>
                                </p:cTn>
                              </p:par>
                            </p:childTnLst>
                          </p:cTn>
                        </p:par>
                        <p:par>
                          <p:cTn id="373" fill="hold">
                            <p:stCondLst>
                              <p:cond delay="1000"/>
                            </p:stCondLst>
                            <p:childTnLst>
                              <p:par>
                                <p:cTn id="374" presetID="1" presetClass="entr" presetSubtype="0" fill="hold" nodeType="afterEffect">
                                  <p:stCondLst>
                                    <p:cond delay="0"/>
                                  </p:stCondLst>
                                  <p:childTnLst>
                                    <p:set>
                                      <p:cBhvr>
                                        <p:cTn id="375" dur="1" fill="hold">
                                          <p:stCondLst>
                                            <p:cond delay="499"/>
                                          </p:stCondLst>
                                        </p:cTn>
                                        <p:tgtEl>
                                          <p:spTgt spid="172"/>
                                        </p:tgtEl>
                                        <p:attrNameLst>
                                          <p:attrName>style.visibility</p:attrName>
                                        </p:attrNameLst>
                                      </p:cBhvr>
                                      <p:to>
                                        <p:strVal val="visible"/>
                                      </p:to>
                                    </p:set>
                                  </p:childTnLst>
                                </p:cTn>
                              </p:par>
                            </p:childTnLst>
                          </p:cTn>
                        </p:par>
                        <p:par>
                          <p:cTn id="376" fill="hold">
                            <p:stCondLst>
                              <p:cond delay="1500"/>
                            </p:stCondLst>
                            <p:childTnLst>
                              <p:par>
                                <p:cTn id="377" presetID="4" presetClass="entr" presetSubtype="32" fill="hold" grpId="0" nodeType="afterEffect">
                                  <p:stCondLst>
                                    <p:cond delay="1000"/>
                                  </p:stCondLst>
                                  <p:childTnLst>
                                    <p:set>
                                      <p:cBhvr>
                                        <p:cTn id="378" dur="1" fill="hold">
                                          <p:stCondLst>
                                            <p:cond delay="0"/>
                                          </p:stCondLst>
                                        </p:cTn>
                                        <p:tgtEl>
                                          <p:spTgt spid="207"/>
                                        </p:tgtEl>
                                        <p:attrNameLst>
                                          <p:attrName>style.visibility</p:attrName>
                                        </p:attrNameLst>
                                      </p:cBhvr>
                                      <p:to>
                                        <p:strVal val="visible"/>
                                      </p:to>
                                    </p:set>
                                    <p:animEffect transition="in" filter="box(out)">
                                      <p:cBhvr>
                                        <p:cTn id="379" dur="500"/>
                                        <p:tgtEl>
                                          <p:spTgt spid="207"/>
                                        </p:tgtEl>
                                      </p:cBhvr>
                                    </p:animEffect>
                                  </p:childTnLst>
                                </p:cTn>
                              </p:par>
                            </p:childTnLst>
                          </p:cTn>
                        </p:par>
                        <p:par>
                          <p:cTn id="380" fill="hold">
                            <p:stCondLst>
                              <p:cond delay="3000"/>
                            </p:stCondLst>
                            <p:childTnLst>
                              <p:par>
                                <p:cTn id="381" presetID="2" presetClass="entr" presetSubtype="2" fill="hold" grpId="0" nodeType="afterEffect">
                                  <p:stCondLst>
                                    <p:cond delay="1000"/>
                                  </p:stCondLst>
                                  <p:childTnLst>
                                    <p:set>
                                      <p:cBhvr>
                                        <p:cTn id="382" dur="1" fill="hold">
                                          <p:stCondLst>
                                            <p:cond delay="0"/>
                                          </p:stCondLst>
                                        </p:cTn>
                                        <p:tgtEl>
                                          <p:spTgt spid="175"/>
                                        </p:tgtEl>
                                        <p:attrNameLst>
                                          <p:attrName>style.visibility</p:attrName>
                                        </p:attrNameLst>
                                      </p:cBhvr>
                                      <p:to>
                                        <p:strVal val="visible"/>
                                      </p:to>
                                    </p:set>
                                    <p:anim calcmode="lin" valueType="num">
                                      <p:cBhvr additive="base">
                                        <p:cTn id="383" dur="500" fill="hold"/>
                                        <p:tgtEl>
                                          <p:spTgt spid="175"/>
                                        </p:tgtEl>
                                        <p:attrNameLst>
                                          <p:attrName>ppt_x</p:attrName>
                                        </p:attrNameLst>
                                      </p:cBhvr>
                                      <p:tavLst>
                                        <p:tav tm="0">
                                          <p:val>
                                            <p:strVal val="1+#ppt_w/2"/>
                                          </p:val>
                                        </p:tav>
                                        <p:tav tm="100000">
                                          <p:val>
                                            <p:strVal val="#ppt_x"/>
                                          </p:val>
                                        </p:tav>
                                      </p:tavLst>
                                    </p:anim>
                                    <p:anim calcmode="lin" valueType="num">
                                      <p:cBhvr additive="base">
                                        <p:cTn id="384" dur="500" fill="hold"/>
                                        <p:tgtEl>
                                          <p:spTgt spid="175"/>
                                        </p:tgtEl>
                                        <p:attrNameLst>
                                          <p:attrName>ppt_y</p:attrName>
                                        </p:attrNameLst>
                                      </p:cBhvr>
                                      <p:tavLst>
                                        <p:tav tm="0">
                                          <p:val>
                                            <p:strVal val="#ppt_y"/>
                                          </p:val>
                                        </p:tav>
                                        <p:tav tm="100000">
                                          <p:val>
                                            <p:strVal val="#ppt_y"/>
                                          </p:val>
                                        </p:tav>
                                      </p:tavLst>
                                    </p:anim>
                                  </p:childTnLst>
                                </p:cTn>
                              </p:par>
                            </p:childTnLst>
                          </p:cTn>
                        </p:par>
                        <p:par>
                          <p:cTn id="385" fill="hold">
                            <p:stCondLst>
                              <p:cond delay="4500"/>
                            </p:stCondLst>
                            <p:childTnLst>
                              <p:par>
                                <p:cTn id="386" presetID="1" presetClass="entr" presetSubtype="0" fill="hold" grpId="0" nodeType="afterEffect">
                                  <p:stCondLst>
                                    <p:cond delay="0"/>
                                  </p:stCondLst>
                                  <p:childTnLst>
                                    <p:set>
                                      <p:cBhvr>
                                        <p:cTn id="387" dur="1" fill="hold">
                                          <p:stCondLst>
                                            <p:cond delay="499"/>
                                          </p:stCondLst>
                                        </p:cTn>
                                        <p:tgtEl>
                                          <p:spTgt spid="176"/>
                                        </p:tgtEl>
                                        <p:attrNameLst>
                                          <p:attrName>style.visibility</p:attrName>
                                        </p:attrNameLst>
                                      </p:cBhvr>
                                      <p:to>
                                        <p:strVal val="visible"/>
                                      </p:to>
                                    </p:set>
                                  </p:childTnLst>
                                </p:cTn>
                              </p:par>
                            </p:childTnLst>
                          </p:cTn>
                        </p:par>
                        <p:par>
                          <p:cTn id="388" fill="hold">
                            <p:stCondLst>
                              <p:cond delay="5000"/>
                            </p:stCondLst>
                            <p:childTnLst>
                              <p:par>
                                <p:cTn id="389" presetID="1" presetClass="entr" presetSubtype="0" fill="hold" nodeType="afterEffect">
                                  <p:stCondLst>
                                    <p:cond delay="0"/>
                                  </p:stCondLst>
                                  <p:childTnLst>
                                    <p:set>
                                      <p:cBhvr>
                                        <p:cTn id="390" dur="1" fill="hold">
                                          <p:stCondLst>
                                            <p:cond delay="499"/>
                                          </p:stCondLst>
                                        </p:cTn>
                                        <p:tgtEl>
                                          <p:spTgt spid="177"/>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ntr" presetSubtype="0" fill="hold" grpId="0" nodeType="clickEffect">
                                  <p:stCondLst>
                                    <p:cond delay="0"/>
                                  </p:stCondLst>
                                  <p:childTnLst>
                                    <p:set>
                                      <p:cBhvr>
                                        <p:cTn id="394" dur="1" fill="hold">
                                          <p:stCondLst>
                                            <p:cond delay="499"/>
                                          </p:stCondLst>
                                        </p:cTn>
                                        <p:tgtEl>
                                          <p:spTgt spid="185"/>
                                        </p:tgtEl>
                                        <p:attrNameLst>
                                          <p:attrName>style.visibility</p:attrName>
                                        </p:attrNameLst>
                                      </p:cBhvr>
                                      <p:to>
                                        <p:strVal val="visible"/>
                                      </p:to>
                                    </p:set>
                                  </p:childTnLst>
                                </p:cTn>
                              </p:par>
                            </p:childTnLst>
                          </p:cTn>
                        </p:par>
                        <p:par>
                          <p:cTn id="395" fill="hold">
                            <p:stCondLst>
                              <p:cond delay="500"/>
                            </p:stCondLst>
                            <p:childTnLst>
                              <p:par>
                                <p:cTn id="396" presetID="1" presetClass="entr" presetSubtype="0" fill="hold" grpId="0" nodeType="afterEffect">
                                  <p:stCondLst>
                                    <p:cond delay="0"/>
                                  </p:stCondLst>
                                  <p:childTnLst>
                                    <p:set>
                                      <p:cBhvr>
                                        <p:cTn id="397" dur="1" fill="hold">
                                          <p:stCondLst>
                                            <p:cond delay="499"/>
                                          </p:stCondLst>
                                        </p:cTn>
                                        <p:tgtEl>
                                          <p:spTgt spid="186"/>
                                        </p:tgtEl>
                                        <p:attrNameLst>
                                          <p:attrName>style.visibility</p:attrName>
                                        </p:attrNameLst>
                                      </p:cBhvr>
                                      <p:to>
                                        <p:strVal val="visible"/>
                                      </p:to>
                                    </p:set>
                                  </p:childTnLst>
                                </p:cTn>
                              </p:par>
                            </p:childTnLst>
                          </p:cTn>
                        </p:par>
                        <p:par>
                          <p:cTn id="398" fill="hold">
                            <p:stCondLst>
                              <p:cond delay="1000"/>
                            </p:stCondLst>
                            <p:childTnLst>
                              <p:par>
                                <p:cTn id="399" presetID="1" presetClass="entr" presetSubtype="0" fill="hold" nodeType="afterEffect">
                                  <p:stCondLst>
                                    <p:cond delay="0"/>
                                  </p:stCondLst>
                                  <p:childTnLst>
                                    <p:set>
                                      <p:cBhvr>
                                        <p:cTn id="400" dur="1" fill="hold">
                                          <p:stCondLst>
                                            <p:cond delay="499"/>
                                          </p:stCondLst>
                                        </p:cTn>
                                        <p:tgtEl>
                                          <p:spTgt spid="187"/>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grpId="0" nodeType="clickEffect">
                                  <p:stCondLst>
                                    <p:cond delay="0"/>
                                  </p:stCondLst>
                                  <p:childTnLst>
                                    <p:set>
                                      <p:cBhvr>
                                        <p:cTn id="404" dur="1" fill="hold">
                                          <p:stCondLst>
                                            <p:cond delay="499"/>
                                          </p:stCondLst>
                                        </p:cTn>
                                        <p:tgtEl>
                                          <p:spTgt spid="180"/>
                                        </p:tgtEl>
                                        <p:attrNameLst>
                                          <p:attrName>style.visibility</p:attrName>
                                        </p:attrNameLst>
                                      </p:cBhvr>
                                      <p:to>
                                        <p:strVal val="visible"/>
                                      </p:to>
                                    </p:set>
                                  </p:childTnLst>
                                </p:cTn>
                              </p:par>
                            </p:childTnLst>
                          </p:cTn>
                        </p:par>
                        <p:par>
                          <p:cTn id="405" fill="hold">
                            <p:stCondLst>
                              <p:cond delay="500"/>
                            </p:stCondLst>
                            <p:childTnLst>
                              <p:par>
                                <p:cTn id="406" presetID="1" presetClass="entr" presetSubtype="0" fill="hold" grpId="0" nodeType="afterEffect">
                                  <p:stCondLst>
                                    <p:cond delay="0"/>
                                  </p:stCondLst>
                                  <p:childTnLst>
                                    <p:set>
                                      <p:cBhvr>
                                        <p:cTn id="407" dur="1" fill="hold">
                                          <p:stCondLst>
                                            <p:cond delay="499"/>
                                          </p:stCondLst>
                                        </p:cTn>
                                        <p:tgtEl>
                                          <p:spTgt spid="181"/>
                                        </p:tgtEl>
                                        <p:attrNameLst>
                                          <p:attrName>style.visibility</p:attrName>
                                        </p:attrNameLst>
                                      </p:cBhvr>
                                      <p:to>
                                        <p:strVal val="visible"/>
                                      </p:to>
                                    </p:set>
                                  </p:childTnLst>
                                </p:cTn>
                              </p:par>
                            </p:childTnLst>
                          </p:cTn>
                        </p:par>
                        <p:par>
                          <p:cTn id="408" fill="hold">
                            <p:stCondLst>
                              <p:cond delay="1000"/>
                            </p:stCondLst>
                            <p:childTnLst>
                              <p:par>
                                <p:cTn id="409" presetID="1" presetClass="entr" presetSubtype="0" fill="hold" nodeType="afterEffect">
                                  <p:stCondLst>
                                    <p:cond delay="0"/>
                                  </p:stCondLst>
                                  <p:childTnLst>
                                    <p:set>
                                      <p:cBhvr>
                                        <p:cTn id="410" dur="1" fill="hold">
                                          <p:stCondLst>
                                            <p:cond delay="499"/>
                                          </p:stCondLst>
                                        </p:cTn>
                                        <p:tgtEl>
                                          <p:spTgt spid="182"/>
                                        </p:tgtEl>
                                        <p:attrNameLst>
                                          <p:attrName>style.visibility</p:attrName>
                                        </p:attrNameLst>
                                      </p:cBhvr>
                                      <p:to>
                                        <p:strVal val="visible"/>
                                      </p:to>
                                    </p:set>
                                  </p:childTnLst>
                                </p:cTn>
                              </p:par>
                            </p:childTnLst>
                          </p:cTn>
                        </p:par>
                        <p:par>
                          <p:cTn id="411" fill="hold">
                            <p:stCondLst>
                              <p:cond delay="1500"/>
                            </p:stCondLst>
                            <p:childTnLst>
                              <p:par>
                                <p:cTn id="412" presetID="2" presetClass="entr" presetSubtype="2" fill="hold" grpId="0" nodeType="afterEffect">
                                  <p:stCondLst>
                                    <p:cond delay="1000"/>
                                  </p:stCondLst>
                                  <p:childTnLst>
                                    <p:set>
                                      <p:cBhvr>
                                        <p:cTn id="413" dur="1" fill="hold">
                                          <p:stCondLst>
                                            <p:cond delay="0"/>
                                          </p:stCondLst>
                                        </p:cTn>
                                        <p:tgtEl>
                                          <p:spTgt spid="203"/>
                                        </p:tgtEl>
                                        <p:attrNameLst>
                                          <p:attrName>style.visibility</p:attrName>
                                        </p:attrNameLst>
                                      </p:cBhvr>
                                      <p:to>
                                        <p:strVal val="visible"/>
                                      </p:to>
                                    </p:set>
                                    <p:anim calcmode="lin" valueType="num">
                                      <p:cBhvr additive="base">
                                        <p:cTn id="414" dur="500" fill="hold"/>
                                        <p:tgtEl>
                                          <p:spTgt spid="203"/>
                                        </p:tgtEl>
                                        <p:attrNameLst>
                                          <p:attrName>ppt_x</p:attrName>
                                        </p:attrNameLst>
                                      </p:cBhvr>
                                      <p:tavLst>
                                        <p:tav tm="0">
                                          <p:val>
                                            <p:strVal val="1+#ppt_w/2"/>
                                          </p:val>
                                        </p:tav>
                                        <p:tav tm="100000">
                                          <p:val>
                                            <p:strVal val="#ppt_x"/>
                                          </p:val>
                                        </p:tav>
                                      </p:tavLst>
                                    </p:anim>
                                    <p:anim calcmode="lin" valueType="num">
                                      <p:cBhvr additive="base">
                                        <p:cTn id="415" dur="500" fill="hold"/>
                                        <p:tgtEl>
                                          <p:spTgt spid="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41" grpId="0" autoUpdateAnimBg="0"/>
      <p:bldP spid="42" grpId="0" animBg="1"/>
      <p:bldP spid="46" grpId="0" animBg="1"/>
      <p:bldP spid="50" grpId="0" autoUpdateAnimBg="0"/>
      <p:bldP spid="51" grpId="0" animBg="1"/>
      <p:bldP spid="55" grpId="0" autoUpdateAnimBg="0"/>
      <p:bldP spid="56" grpId="0" animBg="1"/>
      <p:bldP spid="60" grpId="0" autoUpdateAnimBg="0"/>
      <p:bldP spid="61" grpId="0" animBg="1"/>
      <p:bldP spid="65" grpId="0" autoUpdateAnimBg="0"/>
      <p:bldP spid="69" grpId="0" autoUpdateAnimBg="0"/>
      <p:bldP spid="70" grpId="0" animBg="1"/>
      <p:bldP spid="71" grpId="0" animBg="1"/>
      <p:bldP spid="75" grpId="0" autoUpdateAnimBg="0"/>
      <p:bldP spid="76" grpId="0" animBg="1"/>
      <p:bldP spid="80" grpId="0" autoUpdateAnimBg="0"/>
      <p:bldP spid="81" grpId="0" animBg="1"/>
      <p:bldP spid="85" grpId="0" animBg="1"/>
      <p:bldP spid="86" grpId="0" animBg="1"/>
      <p:bldP spid="90" grpId="0" animBg="1"/>
      <p:bldP spid="91" grpId="0" animBg="1"/>
      <p:bldP spid="95" grpId="0" animBg="1"/>
      <p:bldP spid="96" grpId="0" animBg="1"/>
      <p:bldP spid="100" grpId="0" autoUpdateAnimBg="0"/>
      <p:bldP spid="101" grpId="0" animBg="1"/>
      <p:bldP spid="105" grpId="0" animBg="1"/>
      <p:bldP spid="106" grpId="0" animBg="1"/>
      <p:bldP spid="110" grpId="0" animBg="1"/>
      <p:bldP spid="111" grpId="0" animBg="1"/>
      <p:bldP spid="115" grpId="0" animBg="1"/>
      <p:bldP spid="116" grpId="0" animBg="1"/>
      <p:bldP spid="120" grpId="0" animBg="1"/>
      <p:bldP spid="124" grpId="0" autoUpdateAnimBg="0"/>
      <p:bldP spid="125" grpId="0" animBg="1"/>
      <p:bldP spid="129" grpId="0" animBg="1"/>
      <p:bldP spid="130" grpId="0" animBg="1"/>
      <p:bldP spid="134" grpId="0" animBg="1"/>
      <p:bldP spid="135" grpId="0" animBg="1"/>
      <p:bldP spid="139" grpId="0" animBg="1"/>
      <p:bldP spid="140" grpId="0" animBg="1"/>
      <p:bldP spid="144" grpId="0" autoUpdateAnimBg="0"/>
      <p:bldP spid="145" grpId="0" animBg="1"/>
      <p:bldP spid="149" grpId="0" animBg="1"/>
      <p:bldP spid="150" grpId="0" autoUpdateAnimBg="0"/>
      <p:bldP spid="151" grpId="0" animBg="1"/>
      <p:bldP spid="155" grpId="0" autoUpdateAnimBg="0"/>
      <p:bldP spid="156" grpId="0" animBg="1"/>
      <p:bldP spid="160" grpId="0" animBg="1"/>
      <p:bldP spid="161" grpId="0" animBg="1"/>
      <p:bldP spid="165" grpId="0" animBg="1"/>
      <p:bldP spid="166" grpId="0" animBg="1"/>
      <p:bldP spid="170" grpId="0" animBg="1"/>
      <p:bldP spid="171" grpId="0" animBg="1"/>
      <p:bldP spid="175" grpId="0" autoUpdateAnimBg="0"/>
      <p:bldP spid="176" grpId="0" animBg="1"/>
      <p:bldP spid="180" grpId="0" animBg="1"/>
      <p:bldP spid="181" grpId="0" animBg="1"/>
      <p:bldP spid="185" grpId="0" animBg="1"/>
      <p:bldP spid="186" grpId="0" animBg="1"/>
      <p:bldP spid="190" grpId="0" autoUpdateAnimBg="0"/>
      <p:bldP spid="192" grpId="0" autoUpdateAnimBg="0"/>
      <p:bldP spid="193" grpId="0" autoUpdateAnimBg="0"/>
      <p:bldP spid="194" grpId="0" autoUpdateAnimBg="0"/>
      <p:bldP spid="195" grpId="0" autoUpdateAnimBg="0"/>
      <p:bldP spid="196" grpId="0" autoUpdateAnimBg="0"/>
      <p:bldP spid="197" grpId="0" autoUpdateAnimBg="0"/>
      <p:bldP spid="198" grpId="0" autoUpdateAnimBg="0"/>
      <p:bldP spid="199" grpId="0" autoUpdateAnimBg="0"/>
      <p:bldP spid="200" grpId="0" autoUpdateAnimBg="0"/>
      <p:bldP spid="201" grpId="0" autoUpdateAnimBg="0"/>
      <p:bldP spid="202" grpId="0" autoUpdateAnimBg="0"/>
      <p:bldP spid="203" grpId="0" autoUpdateAnimBg="0"/>
      <p:bldP spid="204" grpId="0" autoUpdateAnimBg="0"/>
      <p:bldP spid="205" grpId="0" autoUpdateAnimBg="0"/>
      <p:bldP spid="206" grpId="0" autoUpdateAnimBg="0"/>
      <p:bldP spid="20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latin typeface="+mn-ea"/>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2338</TotalTime>
  <Words>1371</Words>
  <Application>Microsoft Office PowerPoint</Application>
  <PresentationFormat>全屏显示(4:3)</PresentationFormat>
  <Paragraphs>330</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栈</vt:lpstr>
      <vt:lpstr>应试时对栈的要求：</vt:lpstr>
      <vt:lpstr>一些典型的用到栈的问题：</vt:lpstr>
      <vt:lpstr>栈的基本函数的实现：</vt:lpstr>
      <vt:lpstr>栈存储示意图</vt:lpstr>
      <vt:lpstr>表达式计算</vt:lpstr>
      <vt:lpstr>书上的算法原文（1）</vt:lpstr>
      <vt:lpstr>书上的算法原文（2）</vt:lpstr>
      <vt:lpstr>示意图</vt:lpstr>
      <vt:lpstr>算法的实现：In()函数的实现</vt:lpstr>
      <vt:lpstr>两个栈的实现：</vt:lpstr>
      <vt:lpstr>栈函数的实现（1）</vt:lpstr>
      <vt:lpstr>栈函数的实现（2）</vt:lpstr>
      <vt:lpstr>栈函数的实现（3）</vt:lpstr>
      <vt:lpstr>栈函数的实现（4）</vt:lpstr>
      <vt:lpstr>操作符比较函数：规则</vt:lpstr>
      <vt:lpstr>操作符比较函数：代码(1)</vt:lpstr>
      <vt:lpstr>操作符比较函数：代码(2)</vt:lpstr>
      <vt:lpstr>计算函数</vt:lpstr>
      <vt:lpstr>解析表达式函数（1）</vt:lpstr>
      <vt:lpstr>解析表达式函数（2）</vt:lpstr>
      <vt:lpstr>测试代码：主函数</vt:lpstr>
      <vt:lpstr>函数：把数值字符串转换成数值</vt:lpstr>
      <vt:lpstr>ston函数的实现（1）</vt:lpstr>
      <vt:lpstr>ston函数的实现（2）</vt:lpstr>
      <vt:lpstr>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栈</dc:title>
  <dc:creator>Liu Shuzhong</dc:creator>
  <cp:lastModifiedBy>Liu Shuzhong</cp:lastModifiedBy>
  <cp:revision>137</cp:revision>
  <dcterms:created xsi:type="dcterms:W3CDTF">2021-09-19T11:30:48Z</dcterms:created>
  <dcterms:modified xsi:type="dcterms:W3CDTF">2021-09-22T03:01:04Z</dcterms:modified>
</cp:coreProperties>
</file>