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8" r:id="rId16"/>
    <p:sldId id="28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90" r:id="rId32"/>
    <p:sldId id="291" r:id="rId33"/>
    <p:sldId id="284" r:id="rId34"/>
    <p:sldId id="285" r:id="rId35"/>
    <p:sldId id="286" r:id="rId36"/>
    <p:sldId id="287" r:id="rId37"/>
    <p:sldId id="292" r:id="rId38"/>
    <p:sldId id="293" r:id="rId39"/>
    <p:sldId id="294" r:id="rId40"/>
    <p:sldId id="29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56" autoAdjust="0"/>
  </p:normalViewPr>
  <p:slideViewPr>
    <p:cSldViewPr>
      <p:cViewPr varScale="1">
        <p:scale>
          <a:sx n="60" d="100"/>
          <a:sy n="60" d="100"/>
        </p:scale>
        <p:origin x="-14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2021/9/19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332656"/>
            <a:ext cx="8280920" cy="720080"/>
          </a:xfrm>
        </p:spPr>
        <p:txBody>
          <a:bodyPr>
            <a:normAutofit/>
          </a:bodyPr>
          <a:lstStyle/>
          <a:p>
            <a:pPr algn="l"/>
            <a:r>
              <a:rPr lang="zh-CN" altLang="en-US" sz="2800" dirty="0" smtClean="0"/>
              <a:t>一、笔答应试的注意事项：</a:t>
            </a:r>
            <a:endParaRPr lang="zh-CN" altLang="en-US" sz="2800" dirty="0"/>
          </a:p>
        </p:txBody>
      </p:sp>
      <p:sp>
        <p:nvSpPr>
          <p:cNvPr id="4" name="TextBox 3"/>
          <p:cNvSpPr txBox="1"/>
          <p:nvPr/>
        </p:nvSpPr>
        <p:spPr>
          <a:xfrm>
            <a:off x="539552" y="980728"/>
            <a:ext cx="7704856" cy="5262979"/>
          </a:xfrm>
          <a:prstGeom prst="rect">
            <a:avLst/>
          </a:prstGeom>
          <a:noFill/>
        </p:spPr>
        <p:txBody>
          <a:bodyPr wrap="square" rtlCol="0">
            <a:spAutoFit/>
          </a:bodyPr>
          <a:lstStyle/>
          <a:p>
            <a:pPr defTabSz="720000">
              <a:lnSpc>
                <a:spcPct val="150000"/>
              </a:lnSpc>
            </a:pPr>
            <a:r>
              <a:rPr lang="en-US" altLang="zh-CN" sz="2800" dirty="0" smtClean="0"/>
              <a:t>1</a:t>
            </a:r>
            <a:r>
              <a:rPr lang="zh-CN" altLang="en-US" sz="2800" dirty="0" smtClean="0"/>
              <a:t>、一个算法要求以函数的形式给出。</a:t>
            </a:r>
            <a:endParaRPr lang="en-US" altLang="zh-CN" sz="2800" dirty="0" smtClean="0"/>
          </a:p>
          <a:p>
            <a:pPr defTabSz="720000">
              <a:lnSpc>
                <a:spcPct val="150000"/>
              </a:lnSpc>
            </a:pPr>
            <a:r>
              <a:rPr lang="en-US" altLang="zh-CN" sz="2800" dirty="0" smtClean="0"/>
              <a:t>2</a:t>
            </a:r>
            <a:r>
              <a:rPr lang="zh-CN" altLang="en-US" sz="2800" dirty="0" smtClean="0"/>
              <a:t>、函数所处理的源数据以及函数得出的结果要通过的参数、函数的返回值的形式实现。通过注释说明这些（忌讳使用全局变量）。</a:t>
            </a:r>
            <a:endParaRPr lang="en-US" altLang="zh-CN" sz="2800" dirty="0" smtClean="0"/>
          </a:p>
          <a:p>
            <a:pPr defTabSz="720000">
              <a:lnSpc>
                <a:spcPct val="150000"/>
              </a:lnSpc>
            </a:pPr>
            <a:r>
              <a:rPr lang="en-US" altLang="zh-CN" sz="2800" dirty="0" smtClean="0"/>
              <a:t>3</a:t>
            </a:r>
            <a:r>
              <a:rPr lang="zh-CN" altLang="en-US" sz="2800" dirty="0" smtClean="0"/>
              <a:t>、函数所使用的数据类型需要给出定义。</a:t>
            </a:r>
            <a:endParaRPr lang="en-US" altLang="zh-CN" sz="2800" dirty="0" smtClean="0"/>
          </a:p>
          <a:p>
            <a:pPr defTabSz="720000">
              <a:lnSpc>
                <a:spcPct val="150000"/>
              </a:lnSpc>
            </a:pPr>
            <a:r>
              <a:rPr lang="en-US" altLang="zh-CN" sz="2800" dirty="0" smtClean="0"/>
              <a:t>4</a:t>
            </a:r>
            <a:r>
              <a:rPr lang="zh-CN" altLang="en-US" sz="2800" dirty="0" smtClean="0"/>
              <a:t>、函数中使用的临时变量需要在注释中说明，但一般省略变量定义部分。</a:t>
            </a:r>
            <a:endParaRPr lang="en-US" altLang="zh-CN" sz="2800" dirty="0" smtClean="0"/>
          </a:p>
          <a:p>
            <a:pPr defTabSz="720000">
              <a:lnSpc>
                <a:spcPct val="150000"/>
              </a:lnSpc>
            </a:pPr>
            <a:r>
              <a:rPr lang="en-US" altLang="zh-CN" sz="2800" dirty="0" smtClean="0"/>
              <a:t>5</a:t>
            </a:r>
            <a:r>
              <a:rPr lang="zh-CN" altLang="en-US" sz="2800" dirty="0" smtClean="0"/>
              <a:t>、可以省略的算法：站、队列相关。</a:t>
            </a:r>
            <a:endParaRPr lang="zh-C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712968" cy="706090"/>
          </a:xfrm>
        </p:spPr>
        <p:txBody>
          <a:bodyPr>
            <a:normAutofit/>
          </a:bodyPr>
          <a:lstStyle/>
          <a:p>
            <a:pPr algn="l"/>
            <a:r>
              <a:rPr lang="zh-CN" altLang="en-US" sz="2800" dirty="0" smtClean="0"/>
              <a:t>算法</a:t>
            </a:r>
            <a:r>
              <a:rPr lang="en-US" altLang="zh-CN" sz="2800" dirty="0" smtClean="0"/>
              <a:t>2</a:t>
            </a:r>
            <a:r>
              <a:rPr lang="zh-CN" altLang="en-US" sz="2800" dirty="0" smtClean="0"/>
              <a:t>完整算法（</a:t>
            </a:r>
            <a:r>
              <a:rPr lang="en-US" altLang="zh-CN" sz="2800" dirty="0" smtClean="0"/>
              <a:t>2</a:t>
            </a:r>
            <a:r>
              <a:rPr lang="zh-CN" altLang="en-US" sz="2800" dirty="0" smtClean="0"/>
              <a:t>）：</a:t>
            </a:r>
            <a:endParaRPr lang="zh-CN" altLang="en-US" sz="2800" dirty="0"/>
          </a:p>
        </p:txBody>
      </p:sp>
      <p:sp>
        <p:nvSpPr>
          <p:cNvPr id="3" name="TextBox 2"/>
          <p:cNvSpPr txBox="1"/>
          <p:nvPr/>
        </p:nvSpPr>
        <p:spPr>
          <a:xfrm>
            <a:off x="395536" y="980728"/>
            <a:ext cx="8280920" cy="5262979"/>
          </a:xfrm>
          <a:prstGeom prst="rect">
            <a:avLst/>
          </a:prstGeom>
          <a:noFill/>
        </p:spPr>
        <p:txBody>
          <a:bodyPr wrap="square" rtlCol="0">
            <a:spAutoFit/>
          </a:bodyPr>
          <a:lstStyle/>
          <a:p>
            <a:r>
              <a:rPr lang="en-US" altLang="zh-CN" sz="2800" dirty="0" smtClean="0"/>
              <a:t>//</a:t>
            </a:r>
            <a:r>
              <a:rPr lang="zh-CN" altLang="en-US" sz="2800" dirty="0" smtClean="0"/>
              <a:t>进行</a:t>
            </a:r>
            <a:r>
              <a:rPr lang="en-US" altLang="zh-CN" sz="2800" dirty="0" smtClean="0"/>
              <a:t>n-1</a:t>
            </a:r>
            <a:r>
              <a:rPr lang="zh-CN" altLang="en-US" sz="2800" dirty="0" smtClean="0"/>
              <a:t>轮报数</a:t>
            </a:r>
            <a:r>
              <a:rPr lang="en-US" altLang="zh-CN" sz="2800" dirty="0" smtClean="0"/>
              <a:t>      </a:t>
            </a:r>
          </a:p>
          <a:p>
            <a:r>
              <a:rPr lang="en-US" altLang="zh-CN" sz="2800" dirty="0" smtClean="0"/>
              <a:t>      while(n&gt;1){</a:t>
            </a:r>
          </a:p>
          <a:p>
            <a:r>
              <a:rPr lang="en-US" altLang="zh-CN" sz="2800" dirty="0" smtClean="0"/>
              <a:t>            r=1;</a:t>
            </a:r>
          </a:p>
          <a:p>
            <a:r>
              <a:rPr lang="en-US" altLang="zh-CN" sz="2800" dirty="0" smtClean="0"/>
              <a:t>            while(r&lt;m){</a:t>
            </a:r>
          </a:p>
          <a:p>
            <a:r>
              <a:rPr lang="en-US" altLang="zh-CN" sz="2800" dirty="0" smtClean="0"/>
              <a:t>                 r++; p=(p+1)%n;</a:t>
            </a:r>
          </a:p>
          <a:p>
            <a:r>
              <a:rPr lang="en-US" altLang="zh-CN" sz="2800" dirty="0" smtClean="0"/>
              <a:t>             }</a:t>
            </a:r>
          </a:p>
          <a:p>
            <a:r>
              <a:rPr lang="en-US" altLang="zh-CN" sz="2800" dirty="0" smtClean="0"/>
              <a:t>             for(</a:t>
            </a:r>
            <a:r>
              <a:rPr lang="en-US" altLang="zh-CN" sz="2800" dirty="0" err="1" smtClean="0"/>
              <a:t>i</a:t>
            </a:r>
            <a:r>
              <a:rPr lang="en-US" altLang="zh-CN" sz="2800" dirty="0" smtClean="0"/>
              <a:t>=p+1;i&lt;</a:t>
            </a:r>
            <a:r>
              <a:rPr lang="en-US" altLang="zh-CN" sz="2800" dirty="0" err="1" smtClean="0"/>
              <a:t>n;i</a:t>
            </a:r>
            <a:r>
              <a:rPr lang="en-US" altLang="zh-CN" sz="2800" dirty="0" smtClean="0"/>
              <a:t>++)</a:t>
            </a:r>
          </a:p>
          <a:p>
            <a:r>
              <a:rPr lang="en-US" altLang="zh-CN" sz="2800" dirty="0" smtClean="0"/>
              <a:t>                  a[</a:t>
            </a:r>
            <a:r>
              <a:rPr lang="en-US" altLang="zh-CN" sz="2800" dirty="0" err="1" smtClean="0"/>
              <a:t>i</a:t>
            </a:r>
            <a:r>
              <a:rPr lang="en-US" altLang="zh-CN" sz="2800" dirty="0" smtClean="0"/>
              <a:t>]=a[i+1];</a:t>
            </a:r>
          </a:p>
          <a:p>
            <a:r>
              <a:rPr lang="en-US" altLang="zh-CN" sz="2800" dirty="0" smtClean="0"/>
              <a:t>             n--;</a:t>
            </a:r>
          </a:p>
          <a:p>
            <a:r>
              <a:rPr lang="en-US" altLang="zh-CN" sz="2800" dirty="0" smtClean="0"/>
              <a:t>        }</a:t>
            </a:r>
          </a:p>
          <a:p>
            <a:r>
              <a:rPr lang="en-US" altLang="zh-CN" sz="2800" dirty="0" smtClean="0"/>
              <a:t>      return a[0];</a:t>
            </a:r>
          </a:p>
          <a:p>
            <a:r>
              <a:rPr lang="en-US" altLang="zh-CN" sz="2800" dirty="0" smtClean="0"/>
              <a:t>}</a:t>
            </a:r>
            <a:endParaRPr lang="zh-CN" alt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35280" cy="634082"/>
          </a:xfrm>
        </p:spPr>
        <p:txBody>
          <a:bodyPr>
            <a:normAutofit/>
          </a:bodyPr>
          <a:lstStyle/>
          <a:p>
            <a:pPr algn="l"/>
            <a:r>
              <a:rPr lang="zh-CN" altLang="en-US" sz="2800" dirty="0" smtClean="0"/>
              <a:t>算法的上机实现：</a:t>
            </a:r>
            <a:endParaRPr lang="zh-CN" altLang="en-US" sz="2800" dirty="0"/>
          </a:p>
        </p:txBody>
      </p:sp>
      <p:sp>
        <p:nvSpPr>
          <p:cNvPr id="3" name="TextBox 2"/>
          <p:cNvSpPr txBox="1"/>
          <p:nvPr/>
        </p:nvSpPr>
        <p:spPr>
          <a:xfrm>
            <a:off x="539552" y="1052736"/>
            <a:ext cx="8064896" cy="5189177"/>
          </a:xfrm>
          <a:prstGeom prst="rect">
            <a:avLst/>
          </a:prstGeom>
          <a:noFill/>
        </p:spPr>
        <p:txBody>
          <a:bodyPr wrap="square" rtlCol="0">
            <a:spAutoFit/>
          </a:bodyPr>
          <a:lstStyle/>
          <a:p>
            <a:pPr>
              <a:lnSpc>
                <a:spcPct val="150000"/>
              </a:lnSpc>
            </a:pPr>
            <a:r>
              <a:rPr lang="zh-CN" altLang="en-US" sz="2800" dirty="0" smtClean="0"/>
              <a:t>算法的上机实现，主要需要完成下列工作：</a:t>
            </a:r>
            <a:endParaRPr lang="en-US" altLang="zh-CN" sz="2800" dirty="0" smtClean="0"/>
          </a:p>
          <a:p>
            <a:pPr>
              <a:lnSpc>
                <a:spcPct val="150000"/>
              </a:lnSpc>
            </a:pPr>
            <a:r>
              <a:rPr lang="zh-CN" altLang="en-US" sz="2800" dirty="0" smtClean="0"/>
              <a:t>一、对于算法函数，对于函数中使用的局部变量，完成变量的定义，如果需要，变量对应的数据类型在合适的位置完成数据类型的定义；对于不符合语法的伪代码。把它编程合法的代码。</a:t>
            </a:r>
            <a:endParaRPr lang="en-US" altLang="zh-CN" sz="2800" dirty="0" smtClean="0"/>
          </a:p>
          <a:p>
            <a:pPr>
              <a:lnSpc>
                <a:spcPct val="150000"/>
              </a:lnSpc>
            </a:pPr>
            <a:r>
              <a:rPr lang="zh-CN" altLang="en-US" sz="2800" dirty="0" smtClean="0"/>
              <a:t>二、在主函数中，声明算法函数需要的参数等变量的声明，准备好调用算法函数所需要的数据，调用算法函数后，输出算法函数的结果。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算法</a:t>
            </a:r>
            <a:r>
              <a:rPr lang="en-US" altLang="zh-CN" sz="2800" dirty="0" smtClean="0"/>
              <a:t>1</a:t>
            </a:r>
            <a:r>
              <a:rPr lang="zh-CN" altLang="en-US" sz="2800" dirty="0" smtClean="0"/>
              <a:t>的上机源程序</a:t>
            </a:r>
            <a:r>
              <a:rPr lang="en-US" altLang="zh-CN" sz="2800" dirty="0" smtClean="0"/>
              <a:t>-1</a:t>
            </a:r>
            <a:endParaRPr lang="zh-CN" altLang="en-US" sz="2800" dirty="0"/>
          </a:p>
        </p:txBody>
      </p:sp>
      <p:sp>
        <p:nvSpPr>
          <p:cNvPr id="3" name="TextBox 2"/>
          <p:cNvSpPr txBox="1"/>
          <p:nvPr/>
        </p:nvSpPr>
        <p:spPr>
          <a:xfrm>
            <a:off x="539552" y="980728"/>
            <a:ext cx="8280920" cy="5262979"/>
          </a:xfrm>
          <a:prstGeom prst="rect">
            <a:avLst/>
          </a:prstGeom>
          <a:noFill/>
        </p:spPr>
        <p:txBody>
          <a:bodyPr wrap="square" rtlCol="0">
            <a:spAutoFit/>
          </a:bodyPr>
          <a:lstStyle/>
          <a:p>
            <a:r>
              <a:rPr lang="en-US" altLang="zh-CN" sz="2800" dirty="0" smtClean="0"/>
              <a:t>#include&lt;</a:t>
            </a:r>
            <a:r>
              <a:rPr lang="en-US" altLang="zh-CN" sz="2800" dirty="0" err="1" smtClean="0"/>
              <a:t>iostream.h</a:t>
            </a:r>
            <a:r>
              <a:rPr lang="en-US" altLang="zh-CN" sz="2800" dirty="0" smtClean="0"/>
              <a:t>&gt;</a:t>
            </a:r>
          </a:p>
          <a:p>
            <a:r>
              <a:rPr lang="en-US" altLang="zh-CN" sz="2800" dirty="0" smtClean="0"/>
              <a:t>#include&lt;</a:t>
            </a:r>
            <a:r>
              <a:rPr lang="en-US" altLang="zh-CN" sz="2800" dirty="0" err="1" smtClean="0"/>
              <a:t>malloc.h</a:t>
            </a:r>
            <a:r>
              <a:rPr lang="en-US" altLang="zh-CN" sz="2800" dirty="0" smtClean="0"/>
              <a:t>&gt;</a:t>
            </a:r>
          </a:p>
          <a:p>
            <a:r>
              <a:rPr lang="en-US" altLang="zh-CN" sz="2800" dirty="0" err="1" smtClean="0"/>
              <a:t>int</a:t>
            </a:r>
            <a:r>
              <a:rPr lang="en-US" altLang="zh-CN" sz="2800" dirty="0" smtClean="0"/>
              <a:t> </a:t>
            </a:r>
            <a:r>
              <a:rPr lang="en-US" altLang="zh-CN" sz="2800" dirty="0" err="1" smtClean="0"/>
              <a:t>monkeyKing</a:t>
            </a:r>
            <a:r>
              <a:rPr lang="en-US" altLang="zh-CN" sz="2800" dirty="0" smtClean="0"/>
              <a:t>(</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p>
          <a:p>
            <a:r>
              <a:rPr lang="en-US" altLang="zh-CN" sz="2800" dirty="0" smtClean="0"/>
              <a:t>	</a:t>
            </a:r>
            <a:r>
              <a:rPr lang="en-US" altLang="zh-CN" sz="2800" dirty="0" err="1" smtClean="0"/>
              <a:t>int</a:t>
            </a:r>
            <a:r>
              <a:rPr lang="en-US" altLang="zh-CN" sz="2800" dirty="0" smtClean="0"/>
              <a:t> *a;</a:t>
            </a:r>
          </a:p>
          <a:p>
            <a:r>
              <a:rPr lang="en-US" altLang="zh-CN" sz="2800" dirty="0" smtClean="0"/>
              <a:t>	</a:t>
            </a:r>
            <a:r>
              <a:rPr lang="en-US" altLang="zh-CN" sz="2800" dirty="0" err="1" smtClean="0"/>
              <a:t>int</a:t>
            </a:r>
            <a:r>
              <a:rPr lang="en-US" altLang="zh-CN" sz="2800" dirty="0" smtClean="0"/>
              <a:t> </a:t>
            </a:r>
            <a:r>
              <a:rPr lang="en-US" altLang="zh-CN" sz="2800" dirty="0" err="1" smtClean="0"/>
              <a:t>r,p,i</a:t>
            </a:r>
            <a:r>
              <a:rPr lang="en-US" altLang="zh-CN" sz="2800" dirty="0" smtClean="0"/>
              <a:t>;</a:t>
            </a:r>
          </a:p>
          <a:p>
            <a:r>
              <a:rPr lang="en-US" altLang="zh-CN" sz="2800" dirty="0" smtClean="0"/>
              <a:t>	a=(</a:t>
            </a:r>
            <a:r>
              <a:rPr lang="en-US" altLang="zh-CN" sz="2800" dirty="0" err="1" smtClean="0"/>
              <a:t>int</a:t>
            </a:r>
            <a:r>
              <a:rPr lang="en-US" altLang="zh-CN" sz="2800" dirty="0" smtClean="0"/>
              <a:t> *)</a:t>
            </a:r>
            <a:r>
              <a:rPr lang="en-US" altLang="zh-CN" sz="2800" dirty="0" err="1" smtClean="0"/>
              <a:t>malloc</a:t>
            </a:r>
            <a:r>
              <a:rPr lang="en-US" altLang="zh-CN" sz="2800" dirty="0" smtClean="0"/>
              <a:t>(n*</a:t>
            </a:r>
            <a:r>
              <a:rPr lang="en-US" altLang="zh-CN" sz="2800" dirty="0" err="1" smtClean="0"/>
              <a:t>sizeof</a:t>
            </a:r>
            <a:r>
              <a:rPr lang="en-US" altLang="zh-CN" sz="2800" dirty="0" smtClean="0"/>
              <a:t>(</a:t>
            </a:r>
            <a:r>
              <a:rPr lang="en-US" altLang="zh-CN" sz="2800" dirty="0" err="1" smtClean="0"/>
              <a:t>int</a:t>
            </a:r>
            <a:r>
              <a:rPr lang="en-US" altLang="zh-CN" sz="2800" dirty="0" smtClean="0"/>
              <a:t>));</a:t>
            </a:r>
          </a:p>
          <a:p>
            <a:r>
              <a:rPr lang="en-US" altLang="zh-CN" sz="2800" dirty="0" smtClean="0"/>
              <a:t>	for(</a:t>
            </a:r>
            <a:r>
              <a:rPr lang="en-US" altLang="zh-CN" sz="2800" dirty="0" err="1" smtClean="0"/>
              <a:t>i</a:t>
            </a:r>
            <a:r>
              <a:rPr lang="en-US" altLang="zh-CN" sz="2800" dirty="0" smtClean="0"/>
              <a:t>=0;i&lt;</a:t>
            </a:r>
            <a:r>
              <a:rPr lang="en-US" altLang="zh-CN" sz="2800" dirty="0" err="1" smtClean="0"/>
              <a:t>n;i</a:t>
            </a:r>
            <a:r>
              <a:rPr lang="en-US" altLang="zh-CN" sz="2800" dirty="0" smtClean="0"/>
              <a:t>++)</a:t>
            </a:r>
          </a:p>
          <a:p>
            <a:r>
              <a:rPr lang="en-US" altLang="zh-CN" sz="2800" dirty="0" smtClean="0"/>
              <a:t>		a[</a:t>
            </a:r>
            <a:r>
              <a:rPr lang="en-US" altLang="zh-CN" sz="2800" dirty="0" err="1" smtClean="0"/>
              <a:t>i</a:t>
            </a:r>
            <a:r>
              <a:rPr lang="en-US" altLang="zh-CN" sz="2800" dirty="0" smtClean="0"/>
              <a:t>]=i+1;</a:t>
            </a:r>
          </a:p>
          <a:p>
            <a:r>
              <a:rPr lang="en-US" altLang="zh-CN" sz="2800" dirty="0" smtClean="0"/>
              <a:t>	r=1; p=0;</a:t>
            </a:r>
          </a:p>
          <a:p>
            <a:r>
              <a:rPr lang="en-US" altLang="zh-CN" sz="2800" dirty="0" smtClean="0"/>
              <a:t>	while(r&lt;k){</a:t>
            </a:r>
          </a:p>
          <a:p>
            <a:r>
              <a:rPr lang="en-US" altLang="zh-CN" sz="2800" dirty="0" smtClean="0"/>
              <a:t>       		r++;       p=(p+1)%n;</a:t>
            </a:r>
          </a:p>
          <a:p>
            <a:r>
              <a:rPr lang="en-US" altLang="zh-CN" sz="28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算法</a:t>
            </a:r>
            <a:r>
              <a:rPr lang="en-US" altLang="zh-CN" sz="2800" dirty="0" smtClean="0"/>
              <a:t>1</a:t>
            </a:r>
            <a:r>
              <a:rPr lang="zh-CN" altLang="en-US" sz="2800" dirty="0" smtClean="0"/>
              <a:t>源程序</a:t>
            </a:r>
            <a:r>
              <a:rPr lang="en-US" altLang="zh-CN" sz="2800" dirty="0" smtClean="0"/>
              <a:t>-2</a:t>
            </a:r>
            <a:endParaRPr lang="zh-CN" altLang="en-US" sz="2800" dirty="0"/>
          </a:p>
        </p:txBody>
      </p:sp>
      <p:sp>
        <p:nvSpPr>
          <p:cNvPr id="3" name="TextBox 2"/>
          <p:cNvSpPr txBox="1"/>
          <p:nvPr/>
        </p:nvSpPr>
        <p:spPr>
          <a:xfrm>
            <a:off x="467544" y="980728"/>
            <a:ext cx="8280920" cy="4832092"/>
          </a:xfrm>
          <a:prstGeom prst="rect">
            <a:avLst/>
          </a:prstGeom>
          <a:noFill/>
        </p:spPr>
        <p:txBody>
          <a:bodyPr wrap="square" rtlCol="0">
            <a:spAutoFit/>
          </a:bodyPr>
          <a:lstStyle/>
          <a:p>
            <a:r>
              <a:rPr lang="pt-BR" altLang="zh-CN" sz="2800" dirty="0" smtClean="0"/>
              <a:t>      while(n&gt;1){</a:t>
            </a:r>
          </a:p>
          <a:p>
            <a:r>
              <a:rPr lang="pt-BR" altLang="zh-CN" sz="2800" dirty="0" smtClean="0"/>
              <a:t>          r=1;</a:t>
            </a:r>
          </a:p>
          <a:p>
            <a:r>
              <a:rPr lang="pt-BR" altLang="zh-CN" sz="2800" dirty="0" smtClean="0"/>
              <a:t>          while(r&lt;m){</a:t>
            </a:r>
          </a:p>
          <a:p>
            <a:r>
              <a:rPr lang="pt-BR" altLang="zh-CN" sz="2800" dirty="0" smtClean="0"/>
              <a:t>              r++; p=(p+1)%n;</a:t>
            </a:r>
          </a:p>
          <a:p>
            <a:r>
              <a:rPr lang="pt-BR" altLang="zh-CN" sz="2800" dirty="0" smtClean="0"/>
              <a:t>          }</a:t>
            </a:r>
          </a:p>
          <a:p>
            <a:r>
              <a:rPr lang="pt-BR" altLang="zh-CN" sz="2800" dirty="0" smtClean="0"/>
              <a:t>         for(i=p;i&lt;n-1;i++)</a:t>
            </a:r>
          </a:p>
          <a:p>
            <a:r>
              <a:rPr lang="pt-BR" altLang="zh-CN" sz="2800" dirty="0" smtClean="0"/>
              <a:t>              a[i]=a[i+1];</a:t>
            </a:r>
          </a:p>
          <a:p>
            <a:r>
              <a:rPr lang="pt-BR" altLang="zh-CN" sz="2800" dirty="0" smtClean="0"/>
              <a:t>         n--;</a:t>
            </a:r>
          </a:p>
          <a:p>
            <a:r>
              <a:rPr lang="pt-BR" altLang="zh-CN" sz="2800" dirty="0" smtClean="0"/>
              <a:t>      }</a:t>
            </a:r>
          </a:p>
          <a:p>
            <a:r>
              <a:rPr lang="pt-BR" altLang="zh-CN" sz="2800" dirty="0" smtClean="0"/>
              <a:t>  return a[0];</a:t>
            </a:r>
          </a:p>
          <a:p>
            <a:r>
              <a:rPr lang="pt-BR" altLang="zh-CN" sz="2800" dirty="0" smtClean="0"/>
              <a:t>}</a:t>
            </a:r>
            <a:endParaRPr lang="zh-CN" alt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算法</a:t>
            </a:r>
            <a:r>
              <a:rPr lang="en-US" altLang="zh-CN" sz="2800" dirty="0" smtClean="0"/>
              <a:t>1</a:t>
            </a:r>
            <a:r>
              <a:rPr lang="zh-CN" altLang="en-US" sz="2800" dirty="0" smtClean="0"/>
              <a:t>源程序</a:t>
            </a:r>
            <a:r>
              <a:rPr lang="en-US" altLang="zh-CN" sz="2800" dirty="0" smtClean="0"/>
              <a:t>-3</a:t>
            </a:r>
            <a:r>
              <a:rPr lang="zh-CN" altLang="en-US" sz="2800" dirty="0" smtClean="0"/>
              <a:t>：主函数部分</a:t>
            </a:r>
            <a:endParaRPr lang="zh-CN" altLang="en-US" sz="2800" dirty="0"/>
          </a:p>
        </p:txBody>
      </p:sp>
      <p:sp>
        <p:nvSpPr>
          <p:cNvPr id="3" name="TextBox 2"/>
          <p:cNvSpPr txBox="1"/>
          <p:nvPr/>
        </p:nvSpPr>
        <p:spPr>
          <a:xfrm>
            <a:off x="539552" y="1124744"/>
            <a:ext cx="7920880" cy="3108543"/>
          </a:xfrm>
          <a:prstGeom prst="rect">
            <a:avLst/>
          </a:prstGeom>
          <a:noFill/>
        </p:spPr>
        <p:txBody>
          <a:bodyPr wrap="square" rtlCol="0">
            <a:spAutoFit/>
          </a:bodyPr>
          <a:lstStyle/>
          <a:p>
            <a:r>
              <a:rPr lang="en-US" altLang="zh-CN" sz="2800" dirty="0" err="1" smtClean="0"/>
              <a:t>int</a:t>
            </a:r>
            <a:r>
              <a:rPr lang="en-US" altLang="zh-CN" sz="2800" dirty="0" smtClean="0"/>
              <a:t> main(){</a:t>
            </a:r>
          </a:p>
          <a:p>
            <a:r>
              <a:rPr lang="en-US" altLang="zh-CN" sz="2800" dirty="0" smtClean="0"/>
              <a:t>	</a:t>
            </a:r>
            <a:r>
              <a:rPr lang="en-US" altLang="zh-CN" sz="2800" dirty="0" err="1" smtClean="0"/>
              <a:t>int</a:t>
            </a:r>
            <a:r>
              <a:rPr lang="en-US" altLang="zh-CN" sz="2800" dirty="0" smtClean="0"/>
              <a:t> </a:t>
            </a:r>
            <a:r>
              <a:rPr lang="en-US" altLang="zh-CN" sz="2800" dirty="0" err="1" smtClean="0"/>
              <a:t>n,k,m,king</a:t>
            </a:r>
            <a:r>
              <a:rPr lang="en-US" altLang="zh-CN" sz="2800" dirty="0" smtClean="0"/>
              <a:t>;</a:t>
            </a:r>
          </a:p>
          <a:p>
            <a:r>
              <a:rPr lang="en-US" altLang="zh-CN" sz="2800" dirty="0" smtClean="0"/>
              <a:t>	</a:t>
            </a:r>
            <a:r>
              <a:rPr lang="en-US" altLang="zh-CN" sz="2800" dirty="0" err="1" smtClean="0"/>
              <a:t>cin</a:t>
            </a:r>
            <a:r>
              <a:rPr lang="en-US" altLang="zh-CN" sz="2800" dirty="0" smtClean="0"/>
              <a:t>&gt;&gt;n&gt;&gt;k&gt;&gt;m;</a:t>
            </a:r>
          </a:p>
          <a:p>
            <a:r>
              <a:rPr lang="en-US" altLang="zh-CN" sz="2800" dirty="0" smtClean="0"/>
              <a:t>	king=</a:t>
            </a:r>
            <a:r>
              <a:rPr lang="en-US" altLang="zh-CN" sz="2800" dirty="0" err="1" smtClean="0"/>
              <a:t>monkeyKing</a:t>
            </a:r>
            <a:r>
              <a:rPr lang="en-US" altLang="zh-CN" sz="2800" dirty="0" smtClean="0"/>
              <a:t>(</a:t>
            </a:r>
            <a:r>
              <a:rPr lang="en-US" altLang="zh-CN" sz="2800" dirty="0" err="1" smtClean="0"/>
              <a:t>n,k,m</a:t>
            </a:r>
            <a:r>
              <a:rPr lang="en-US" altLang="zh-CN" sz="2800" dirty="0" smtClean="0"/>
              <a:t>);</a:t>
            </a:r>
          </a:p>
          <a:p>
            <a:r>
              <a:rPr lang="en-US" altLang="zh-CN" sz="2800" dirty="0" smtClean="0"/>
              <a:t>	</a:t>
            </a:r>
            <a:r>
              <a:rPr lang="en-US" altLang="zh-CN" sz="2800" dirty="0" err="1" smtClean="0"/>
              <a:t>cout</a:t>
            </a:r>
            <a:r>
              <a:rPr lang="en-US" altLang="zh-CN" sz="2800" dirty="0" smtClean="0"/>
              <a:t>&lt;&lt;king&lt;&lt;</a:t>
            </a:r>
            <a:r>
              <a:rPr lang="en-US" altLang="zh-CN" sz="2800" dirty="0" err="1" smtClean="0"/>
              <a:t>endl</a:t>
            </a:r>
            <a:r>
              <a:rPr lang="en-US" altLang="zh-CN" sz="2800" dirty="0" smtClean="0"/>
              <a:t>;</a:t>
            </a:r>
          </a:p>
          <a:p>
            <a:r>
              <a:rPr lang="en-US" altLang="zh-CN" sz="2800" dirty="0" smtClean="0"/>
              <a:t>	return 0;</a:t>
            </a:r>
          </a:p>
          <a:p>
            <a:r>
              <a:rPr lang="en-US" altLang="zh-CN" sz="2800" dirty="0" smtClean="0"/>
              <a:t>}</a:t>
            </a:r>
            <a:endParaRPr lang="zh-CN" alt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程序改进，增加中间过程的打印</a:t>
            </a:r>
            <a:endParaRPr lang="zh-CN" altLang="en-US" sz="2800" dirty="0"/>
          </a:p>
        </p:txBody>
      </p:sp>
      <p:sp>
        <p:nvSpPr>
          <p:cNvPr id="3" name="TextBox 2"/>
          <p:cNvSpPr txBox="1"/>
          <p:nvPr/>
        </p:nvSpPr>
        <p:spPr>
          <a:xfrm>
            <a:off x="539552" y="1268760"/>
            <a:ext cx="8064896" cy="1384995"/>
          </a:xfrm>
          <a:prstGeom prst="rect">
            <a:avLst/>
          </a:prstGeom>
          <a:noFill/>
        </p:spPr>
        <p:txBody>
          <a:bodyPr wrap="square" rtlCol="0">
            <a:spAutoFit/>
          </a:bodyPr>
          <a:lstStyle/>
          <a:p>
            <a:r>
              <a:rPr lang="zh-CN" altLang="en-US" sz="2800" dirty="0" smtClean="0"/>
              <a:t>         在每轮选举前，从开始报数的编号开始，从小到大依次（循环打印）参与选举的所有编号。利用如下函数实现：</a:t>
            </a:r>
            <a:endParaRPr lang="zh-CN" altLang="en-US" sz="2800" dirty="0" smtClean="0"/>
          </a:p>
        </p:txBody>
      </p:sp>
      <p:sp>
        <p:nvSpPr>
          <p:cNvPr id="4" name="TextBox 3"/>
          <p:cNvSpPr txBox="1"/>
          <p:nvPr/>
        </p:nvSpPr>
        <p:spPr>
          <a:xfrm>
            <a:off x="611560" y="2708920"/>
            <a:ext cx="8064896" cy="3108543"/>
          </a:xfrm>
          <a:prstGeom prst="rect">
            <a:avLst/>
          </a:prstGeom>
          <a:noFill/>
          <a:ln>
            <a:solidFill>
              <a:schemeClr val="accent1"/>
            </a:solidFill>
          </a:ln>
        </p:spPr>
        <p:txBody>
          <a:bodyPr wrap="square" rtlCol="0">
            <a:spAutoFit/>
          </a:bodyPr>
          <a:lstStyle/>
          <a:p>
            <a:r>
              <a:rPr lang="en-US" altLang="zh-CN" sz="2800" dirty="0" smtClean="0"/>
              <a:t>void printArray1(</a:t>
            </a:r>
            <a:r>
              <a:rPr lang="en-US" altLang="zh-CN" sz="2800" dirty="0" err="1" smtClean="0"/>
              <a:t>int</a:t>
            </a:r>
            <a:r>
              <a:rPr lang="en-US" altLang="zh-CN" sz="2800" dirty="0" smtClean="0"/>
              <a:t> *</a:t>
            </a:r>
            <a:r>
              <a:rPr lang="en-US" altLang="zh-CN" sz="2800" dirty="0" err="1" smtClean="0"/>
              <a:t>a,int</a:t>
            </a:r>
            <a:r>
              <a:rPr lang="en-US" altLang="zh-CN" sz="2800" dirty="0" smtClean="0"/>
              <a:t> </a:t>
            </a:r>
            <a:r>
              <a:rPr lang="en-US" altLang="zh-CN" sz="2800" dirty="0" err="1" smtClean="0"/>
              <a:t>n,int</a:t>
            </a:r>
            <a:r>
              <a:rPr lang="en-US" altLang="zh-CN" sz="2800" dirty="0" smtClean="0"/>
              <a:t> p){</a:t>
            </a:r>
          </a:p>
          <a:p>
            <a:r>
              <a:rPr lang="en-US" altLang="zh-CN" sz="2800" dirty="0" smtClean="0"/>
              <a:t>//</a:t>
            </a:r>
            <a:r>
              <a:rPr lang="zh-CN" altLang="en-US" sz="2800" dirty="0" smtClean="0"/>
              <a:t>从第</a:t>
            </a:r>
            <a:r>
              <a:rPr lang="en-US" altLang="zh-CN" sz="2800" dirty="0" smtClean="0"/>
              <a:t>r</a:t>
            </a:r>
            <a:r>
              <a:rPr lang="zh-CN" altLang="en-US" sz="2800" dirty="0" smtClean="0"/>
              <a:t>个元素开始环状打印</a:t>
            </a:r>
            <a:r>
              <a:rPr lang="en-US" altLang="zh-CN" sz="2800" dirty="0" smtClean="0"/>
              <a:t>a</a:t>
            </a:r>
            <a:r>
              <a:rPr lang="zh-CN" altLang="en-US" sz="2800" dirty="0" smtClean="0"/>
              <a:t>数组的</a:t>
            </a:r>
            <a:r>
              <a:rPr lang="en-US" altLang="zh-CN" sz="2800" dirty="0" smtClean="0"/>
              <a:t>n</a:t>
            </a:r>
            <a:r>
              <a:rPr lang="zh-CN" altLang="en-US" sz="2800" dirty="0" smtClean="0"/>
              <a:t>个元素</a:t>
            </a:r>
          </a:p>
          <a:p>
            <a:r>
              <a:rPr lang="zh-CN" altLang="en-US"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a:t>
            </a:r>
          </a:p>
          <a:p>
            <a:r>
              <a:rPr lang="en-US" altLang="zh-CN" sz="2800" dirty="0" smtClean="0"/>
              <a:t>	for(</a:t>
            </a:r>
            <a:r>
              <a:rPr lang="en-US" altLang="zh-CN" sz="2800" dirty="0" err="1" smtClean="0"/>
              <a:t>i</a:t>
            </a:r>
            <a:r>
              <a:rPr lang="en-US" altLang="zh-CN" sz="2800" dirty="0" smtClean="0"/>
              <a:t>=</a:t>
            </a:r>
            <a:r>
              <a:rPr lang="en-US" altLang="zh-CN" sz="2800" dirty="0" err="1" smtClean="0"/>
              <a:t>p;i</a:t>
            </a:r>
            <a:r>
              <a:rPr lang="en-US" altLang="zh-CN" sz="2800" dirty="0" smtClean="0"/>
              <a:t>&lt;</a:t>
            </a:r>
            <a:r>
              <a:rPr lang="en-US" altLang="zh-CN" sz="2800" dirty="0" err="1" smtClean="0"/>
              <a:t>n+p;i</a:t>
            </a:r>
            <a:r>
              <a:rPr lang="en-US" altLang="zh-CN" sz="2800" dirty="0" smtClean="0"/>
              <a:t>++)</a:t>
            </a:r>
          </a:p>
          <a:p>
            <a:r>
              <a:rPr lang="en-US" altLang="zh-CN" sz="2800" dirty="0" smtClean="0"/>
              <a:t>		</a:t>
            </a:r>
            <a:r>
              <a:rPr lang="en-US" altLang="zh-CN" sz="2800" dirty="0" err="1" smtClean="0"/>
              <a:t>cout</a:t>
            </a:r>
            <a:r>
              <a:rPr lang="en-US" altLang="zh-CN" sz="2800" dirty="0" smtClean="0"/>
              <a:t>&lt;&lt;' '&lt;&lt;a[</a:t>
            </a:r>
            <a:r>
              <a:rPr lang="en-US" altLang="zh-CN" sz="2800" dirty="0" err="1" smtClean="0"/>
              <a:t>i%n</a:t>
            </a:r>
            <a:r>
              <a:rPr lang="en-US" altLang="zh-CN" sz="2800" dirty="0" smtClean="0"/>
              <a:t>];</a:t>
            </a:r>
          </a:p>
          <a:p>
            <a:r>
              <a:rPr lang="en-US" altLang="zh-CN" sz="2800" dirty="0" smtClean="0"/>
              <a:t>	</a:t>
            </a:r>
            <a:r>
              <a:rPr lang="en-US" altLang="zh-CN" sz="2800" dirty="0" err="1" smtClean="0"/>
              <a:t>cout</a:t>
            </a:r>
            <a:r>
              <a:rPr lang="en-US" altLang="zh-CN" sz="2800" dirty="0" smtClean="0"/>
              <a:t>&lt;&lt;</a:t>
            </a:r>
            <a:r>
              <a:rPr lang="en-US" altLang="zh-CN" sz="2800" dirty="0" err="1" smtClean="0"/>
              <a:t>endl</a:t>
            </a:r>
            <a:r>
              <a:rPr lang="en-US" altLang="zh-CN" sz="2800" dirty="0" smtClean="0"/>
              <a:t>;</a:t>
            </a:r>
          </a:p>
          <a:p>
            <a:r>
              <a:rPr lang="en-US" altLang="zh-CN" sz="2800" dirty="0" smtClean="0"/>
              <a:t>}</a:t>
            </a:r>
            <a:endParaRPr lang="zh-CN" alt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pPr algn="l"/>
            <a:r>
              <a:rPr lang="zh-CN" altLang="en-US" sz="2800" dirty="0" smtClean="0"/>
              <a:t>改进后的程序片段：</a:t>
            </a:r>
            <a:endParaRPr lang="zh-CN" altLang="en-US" sz="2800" dirty="0"/>
          </a:p>
        </p:txBody>
      </p:sp>
      <p:sp>
        <p:nvSpPr>
          <p:cNvPr id="3" name="TextBox 2"/>
          <p:cNvSpPr txBox="1"/>
          <p:nvPr/>
        </p:nvSpPr>
        <p:spPr>
          <a:xfrm>
            <a:off x="539552" y="764704"/>
            <a:ext cx="8136904" cy="523220"/>
          </a:xfrm>
          <a:prstGeom prst="rect">
            <a:avLst/>
          </a:prstGeom>
          <a:noFill/>
        </p:spPr>
        <p:txBody>
          <a:bodyPr wrap="square" rtlCol="0">
            <a:spAutoFit/>
          </a:bodyPr>
          <a:lstStyle/>
          <a:p>
            <a:r>
              <a:rPr lang="zh-CN" altLang="en-US" sz="2800" dirty="0" smtClean="0"/>
              <a:t>函数</a:t>
            </a:r>
            <a:r>
              <a:rPr lang="en-US" altLang="zh-CN" sz="2800" dirty="0" err="1" smtClean="0"/>
              <a:t>monkeyKing</a:t>
            </a:r>
            <a:r>
              <a:rPr lang="zh-CN" altLang="en-US" sz="2800" dirty="0" smtClean="0"/>
              <a:t>函数代码片段：</a:t>
            </a:r>
            <a:endParaRPr lang="zh-CN" altLang="en-US" sz="2800" dirty="0" smtClean="0"/>
          </a:p>
        </p:txBody>
      </p:sp>
      <p:sp>
        <p:nvSpPr>
          <p:cNvPr id="6" name="TextBox 5"/>
          <p:cNvSpPr txBox="1"/>
          <p:nvPr/>
        </p:nvSpPr>
        <p:spPr>
          <a:xfrm>
            <a:off x="611560" y="1340768"/>
            <a:ext cx="8136904" cy="4832092"/>
          </a:xfrm>
          <a:prstGeom prst="rect">
            <a:avLst/>
          </a:prstGeom>
          <a:noFill/>
          <a:ln>
            <a:solidFill>
              <a:schemeClr val="accent1"/>
            </a:solidFill>
          </a:ln>
        </p:spPr>
        <p:txBody>
          <a:bodyPr wrap="square" rtlCol="0">
            <a:spAutoFit/>
          </a:bodyPr>
          <a:lstStyle/>
          <a:p>
            <a:r>
              <a:rPr lang="pt-BR" altLang="zh-CN" sz="2800" dirty="0" smtClean="0"/>
              <a:t>        printArray1(a,n,p</a:t>
            </a:r>
            <a:r>
              <a:rPr lang="pt-BR" altLang="zh-CN" sz="2800" dirty="0" smtClean="0"/>
              <a:t>);</a:t>
            </a:r>
          </a:p>
          <a:p>
            <a:r>
              <a:rPr lang="pt-BR" altLang="zh-CN" sz="2800" dirty="0" smtClean="0"/>
              <a:t>        while(n&gt;1</a:t>
            </a:r>
            <a:r>
              <a:rPr lang="pt-BR" altLang="zh-CN" sz="2800" dirty="0" smtClean="0"/>
              <a:t>){</a:t>
            </a:r>
          </a:p>
          <a:p>
            <a:r>
              <a:rPr lang="pt-BR" altLang="zh-CN" sz="2800" dirty="0" smtClean="0"/>
              <a:t>        </a:t>
            </a:r>
            <a:r>
              <a:rPr lang="pt-BR" altLang="zh-CN" sz="2800" dirty="0" smtClean="0"/>
              <a:t>	r=1</a:t>
            </a:r>
            <a:r>
              <a:rPr lang="pt-BR" altLang="zh-CN" sz="2800" dirty="0" smtClean="0"/>
              <a:t>;</a:t>
            </a:r>
          </a:p>
          <a:p>
            <a:r>
              <a:rPr lang="pt-BR" altLang="zh-CN" sz="2800" dirty="0" smtClean="0"/>
              <a:t>        </a:t>
            </a:r>
            <a:r>
              <a:rPr lang="pt-BR" altLang="zh-CN" sz="2800" dirty="0" smtClean="0"/>
              <a:t>	while(r&lt;m</a:t>
            </a:r>
            <a:r>
              <a:rPr lang="pt-BR" altLang="zh-CN" sz="2800" dirty="0" smtClean="0"/>
              <a:t>){</a:t>
            </a:r>
          </a:p>
          <a:p>
            <a:r>
              <a:rPr lang="pt-BR" altLang="zh-CN" sz="2800" dirty="0" smtClean="0"/>
              <a:t>           </a:t>
            </a:r>
            <a:r>
              <a:rPr lang="pt-BR" altLang="zh-CN" sz="2800" dirty="0" smtClean="0"/>
              <a:t>		  </a:t>
            </a:r>
            <a:r>
              <a:rPr lang="pt-BR" altLang="zh-CN" sz="2800" dirty="0" smtClean="0"/>
              <a:t>r++; p=(p+1)%n;</a:t>
            </a:r>
          </a:p>
          <a:p>
            <a:r>
              <a:rPr lang="pt-BR" altLang="zh-CN" sz="2800" dirty="0" smtClean="0"/>
              <a:t>         </a:t>
            </a:r>
            <a:r>
              <a:rPr lang="pt-BR" altLang="zh-CN" sz="2800" dirty="0" smtClean="0"/>
              <a:t>	}</a:t>
            </a:r>
            <a:endParaRPr lang="pt-BR" altLang="zh-CN" sz="2800" dirty="0" smtClean="0"/>
          </a:p>
          <a:p>
            <a:r>
              <a:rPr lang="pt-BR" altLang="zh-CN" sz="2800" dirty="0" smtClean="0"/>
              <a:t>         </a:t>
            </a:r>
            <a:r>
              <a:rPr lang="pt-BR" altLang="zh-CN" sz="2800" dirty="0" smtClean="0"/>
              <a:t>	for(i=p;i&lt;n-1;i</a:t>
            </a:r>
            <a:r>
              <a:rPr lang="pt-BR" altLang="zh-CN" sz="2800" dirty="0" smtClean="0"/>
              <a:t>++)</a:t>
            </a:r>
          </a:p>
          <a:p>
            <a:r>
              <a:rPr lang="pt-BR" altLang="zh-CN" sz="2800" dirty="0" smtClean="0"/>
              <a:t>              a[i]=a[i+1];</a:t>
            </a:r>
          </a:p>
          <a:p>
            <a:r>
              <a:rPr lang="pt-BR" altLang="zh-CN" sz="2800" dirty="0" smtClean="0"/>
              <a:t>         </a:t>
            </a:r>
            <a:r>
              <a:rPr lang="pt-BR" altLang="zh-CN" sz="2800" dirty="0" smtClean="0"/>
              <a:t>	n-</a:t>
            </a:r>
            <a:r>
              <a:rPr lang="pt-BR" altLang="zh-CN" sz="2800" dirty="0" smtClean="0"/>
              <a:t>-;</a:t>
            </a:r>
          </a:p>
          <a:p>
            <a:r>
              <a:rPr lang="pt-BR" altLang="zh-CN" sz="2800" dirty="0" smtClean="0"/>
              <a:t>         	printArray1(a,n,p</a:t>
            </a:r>
            <a:r>
              <a:rPr lang="pt-BR" altLang="zh-CN" sz="2800" dirty="0" smtClean="0"/>
              <a:t>);</a:t>
            </a:r>
          </a:p>
          <a:p>
            <a:r>
              <a:rPr lang="pt-BR" altLang="zh-CN" sz="2800" dirty="0" smtClean="0"/>
              <a:t>     </a:t>
            </a:r>
            <a:r>
              <a:rPr lang="pt-BR" altLang="zh-CN" sz="2800" dirty="0" smtClean="0"/>
              <a:t>   }</a:t>
            </a:r>
            <a:endParaRPr lang="pt-BR" altLang="zh-CN"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pPr algn="l"/>
            <a:r>
              <a:rPr lang="zh-CN" altLang="en-US" sz="2800" dirty="0" smtClean="0"/>
              <a:t>算法</a:t>
            </a:r>
            <a:r>
              <a:rPr lang="en-US" altLang="zh-CN" sz="2800" dirty="0" smtClean="0"/>
              <a:t>2</a:t>
            </a:r>
            <a:r>
              <a:rPr lang="zh-CN" altLang="en-US" sz="2800" dirty="0" smtClean="0"/>
              <a:t>：用单链循环表实现</a:t>
            </a:r>
            <a:endParaRPr lang="zh-CN" altLang="en-US" sz="2800" dirty="0"/>
          </a:p>
        </p:txBody>
      </p:sp>
      <p:sp>
        <p:nvSpPr>
          <p:cNvPr id="3" name="TextBox 2"/>
          <p:cNvSpPr txBox="1"/>
          <p:nvPr/>
        </p:nvSpPr>
        <p:spPr>
          <a:xfrm>
            <a:off x="539552" y="1124744"/>
            <a:ext cx="8136904" cy="4401205"/>
          </a:xfrm>
          <a:prstGeom prst="rect">
            <a:avLst/>
          </a:prstGeom>
          <a:noFill/>
        </p:spPr>
        <p:txBody>
          <a:bodyPr wrap="square" rtlCol="0">
            <a:spAutoFit/>
          </a:bodyPr>
          <a:lstStyle/>
          <a:p>
            <a:r>
              <a:rPr lang="zh-CN" altLang="en-US" sz="2800" dirty="0" smtClean="0"/>
              <a:t>数据类型与变量说明：</a:t>
            </a:r>
            <a:endParaRPr lang="en-US" altLang="zh-CN" sz="2800" dirty="0" smtClean="0"/>
          </a:p>
          <a:p>
            <a:r>
              <a:rPr lang="en-US" altLang="zh-CN" sz="2800" dirty="0" smtClean="0"/>
              <a:t>1</a:t>
            </a:r>
            <a:r>
              <a:rPr lang="zh-CN" altLang="en-US" sz="2800" dirty="0" smtClean="0"/>
              <a:t>、</a:t>
            </a:r>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LNode</a:t>
            </a:r>
            <a:r>
              <a:rPr lang="en-US" altLang="zh-CN" sz="2800" dirty="0" smtClean="0"/>
              <a:t>{</a:t>
            </a:r>
          </a:p>
          <a:p>
            <a:r>
              <a:rPr lang="en-US" altLang="zh-CN" sz="2800" dirty="0" smtClean="0"/>
              <a:t>	</a:t>
            </a:r>
            <a:r>
              <a:rPr lang="en-US" altLang="zh-CN" sz="2800" dirty="0" err="1" smtClean="0"/>
              <a:t>int</a:t>
            </a:r>
            <a:r>
              <a:rPr lang="en-US" altLang="zh-CN" sz="2800" dirty="0" smtClean="0"/>
              <a:t> num;</a:t>
            </a:r>
          </a:p>
          <a:p>
            <a:r>
              <a:rPr lang="en-US" altLang="zh-CN" sz="2800" dirty="0" smtClean="0"/>
              <a:t>	</a:t>
            </a:r>
            <a:r>
              <a:rPr lang="en-US" altLang="zh-CN" sz="2800" dirty="0" err="1" smtClean="0"/>
              <a:t>struct</a:t>
            </a:r>
            <a:r>
              <a:rPr lang="en-US" altLang="zh-CN" sz="2800" dirty="0" smtClean="0"/>
              <a:t> </a:t>
            </a:r>
            <a:r>
              <a:rPr lang="en-US" altLang="zh-CN" sz="2800" dirty="0" err="1" smtClean="0"/>
              <a:t>LNode</a:t>
            </a:r>
            <a:r>
              <a:rPr lang="en-US" altLang="zh-CN" sz="2800" dirty="0" smtClean="0"/>
              <a:t> *next;</a:t>
            </a:r>
          </a:p>
          <a:p>
            <a:r>
              <a:rPr lang="en-US" altLang="zh-CN" sz="2800" dirty="0" smtClean="0"/>
              <a:t>       } </a:t>
            </a:r>
            <a:r>
              <a:rPr lang="en-US" altLang="zh-CN" sz="2800" dirty="0" err="1" smtClean="0"/>
              <a:t>LNode</a:t>
            </a:r>
            <a:r>
              <a:rPr lang="en-US" altLang="zh-CN" sz="2800" dirty="0" smtClean="0"/>
              <a:t>,*</a:t>
            </a:r>
            <a:r>
              <a:rPr lang="en-US" altLang="zh-CN" sz="2800" dirty="0" err="1" smtClean="0"/>
              <a:t>LinkList</a:t>
            </a:r>
            <a:r>
              <a:rPr lang="en-US" altLang="zh-CN" sz="2800" dirty="0" smtClean="0"/>
              <a:t>;</a:t>
            </a:r>
          </a:p>
          <a:p>
            <a:r>
              <a:rPr lang="en-US" altLang="zh-CN" sz="2800" dirty="0" smtClean="0"/>
              <a:t>2</a:t>
            </a:r>
            <a:r>
              <a:rPr lang="zh-CN" altLang="en-US" sz="2800" dirty="0" smtClean="0"/>
              <a:t>、用不含头结点的单链循环表存储参与选举的猴子的编号，每个结点的数据域存储对应的编号；</a:t>
            </a:r>
            <a:endParaRPr lang="en-US" altLang="zh-CN" sz="2800" dirty="0" smtClean="0"/>
          </a:p>
          <a:p>
            <a:r>
              <a:rPr lang="en-US" altLang="zh-CN" sz="2800" dirty="0" smtClean="0"/>
              <a:t>3</a:t>
            </a:r>
            <a:r>
              <a:rPr lang="zh-CN" altLang="en-US" sz="2800" dirty="0" smtClean="0"/>
              <a:t>、</a:t>
            </a:r>
            <a:r>
              <a:rPr lang="en-US" altLang="zh-CN" sz="2800" dirty="0" smtClean="0"/>
              <a:t>n</a:t>
            </a:r>
            <a:r>
              <a:rPr lang="zh-CN" altLang="en-US" sz="2800" dirty="0" smtClean="0"/>
              <a:t>：参与选举的猴子和数量，初始值为函数参数；</a:t>
            </a:r>
            <a:endParaRPr lang="en-US" altLang="zh-CN" sz="2800" dirty="0" smtClean="0"/>
          </a:p>
          <a:p>
            <a:r>
              <a:rPr lang="en-US" altLang="zh-CN" sz="2800" dirty="0" smtClean="0"/>
              <a:t>4</a:t>
            </a:r>
            <a:r>
              <a:rPr lang="zh-CN" altLang="en-US" sz="2800" dirty="0" smtClean="0"/>
              <a:t>、</a:t>
            </a:r>
            <a:r>
              <a:rPr lang="en-US" altLang="zh-CN" sz="2800" dirty="0" smtClean="0"/>
              <a:t>r</a:t>
            </a:r>
            <a:r>
              <a:rPr lang="zh-CN" altLang="en-US" sz="2800" dirty="0" smtClean="0"/>
              <a:t>：报数过程中正在报的数；</a:t>
            </a:r>
            <a:endParaRPr lang="en-US" altLang="zh-CN" sz="2800" dirty="0" smtClean="0"/>
          </a:p>
          <a:p>
            <a:r>
              <a:rPr lang="en-US" altLang="zh-CN" sz="2800" dirty="0" smtClean="0"/>
              <a:t>5</a:t>
            </a:r>
            <a:r>
              <a:rPr lang="zh-CN" altLang="en-US" sz="2800" dirty="0" smtClean="0"/>
              <a:t>、</a:t>
            </a:r>
            <a:r>
              <a:rPr lang="en-US" altLang="zh-CN" sz="2800" dirty="0" err="1" smtClean="0"/>
              <a:t>p</a:t>
            </a:r>
            <a:r>
              <a:rPr lang="zh-CN" altLang="en-US" sz="2800" dirty="0" smtClean="0"/>
              <a:t>：正在报数的猴子在数组</a:t>
            </a:r>
            <a:r>
              <a:rPr lang="en-US" altLang="zh-CN" sz="2800" dirty="0" smtClean="0"/>
              <a:t>a</a:t>
            </a:r>
            <a:r>
              <a:rPr lang="zh-CN" altLang="en-US" sz="2800" dirty="0" smtClean="0"/>
              <a:t>中对应的序号；</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顶层算法：</a:t>
            </a:r>
            <a:endParaRPr lang="zh-CN" altLang="en-US" sz="2800" dirty="0"/>
          </a:p>
        </p:txBody>
      </p:sp>
      <p:sp>
        <p:nvSpPr>
          <p:cNvPr id="4" name="TextBox 3"/>
          <p:cNvSpPr txBox="1"/>
          <p:nvPr/>
        </p:nvSpPr>
        <p:spPr>
          <a:xfrm>
            <a:off x="323528" y="908720"/>
            <a:ext cx="8640960" cy="5693866"/>
          </a:xfrm>
          <a:prstGeom prst="rect">
            <a:avLst/>
          </a:prstGeom>
          <a:noFill/>
        </p:spPr>
        <p:txBody>
          <a:bodyPr wrap="square" rtlCol="0">
            <a:spAutoFit/>
          </a:bodyPr>
          <a:lstStyle/>
          <a:p>
            <a:r>
              <a:rPr lang="en-US" altLang="zh-CN" sz="2800" dirty="0" err="1" smtClean="0"/>
              <a:t>LinkList</a:t>
            </a:r>
            <a:r>
              <a:rPr lang="en-US" altLang="zh-CN" sz="2800" dirty="0" smtClean="0"/>
              <a:t> </a:t>
            </a:r>
            <a:r>
              <a:rPr lang="en-US" altLang="zh-CN" sz="2800" dirty="0" err="1" smtClean="0"/>
              <a:t>monkeyKing</a:t>
            </a:r>
            <a:r>
              <a:rPr lang="en-US" altLang="zh-CN" sz="2800" dirty="0" smtClean="0"/>
              <a:t>(</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p>
          <a:p>
            <a:r>
              <a:rPr lang="en-US" altLang="zh-CN" sz="2800" dirty="0" smtClean="0"/>
              <a:t>      </a:t>
            </a:r>
            <a:r>
              <a:rPr lang="zh-CN" altLang="en-US" sz="2800" dirty="0" smtClean="0"/>
              <a:t>构造</a:t>
            </a:r>
            <a:r>
              <a:rPr lang="en-US" altLang="zh-CN" sz="2800" dirty="0" smtClean="0"/>
              <a:t>n</a:t>
            </a:r>
            <a:r>
              <a:rPr lang="zh-CN" altLang="en-US" sz="2800" dirty="0" smtClean="0"/>
              <a:t>个结点的单链循环表并初始化数据，表头结点指针</a:t>
            </a:r>
            <a:r>
              <a:rPr lang="en-US" altLang="zh-CN" sz="2800" dirty="0" smtClean="0"/>
              <a:t>p</a:t>
            </a:r>
            <a:r>
              <a:rPr lang="zh-CN" altLang="en-US" sz="2800" dirty="0" smtClean="0"/>
              <a:t>，循环表中</a:t>
            </a:r>
            <a:r>
              <a:rPr lang="en-US" altLang="zh-CN" sz="2800" dirty="0" smtClean="0"/>
              <a:t>p</a:t>
            </a:r>
            <a:r>
              <a:rPr lang="zh-CN" altLang="en-US" sz="2800" dirty="0" smtClean="0"/>
              <a:t>的前驱结点指针为</a:t>
            </a:r>
            <a:r>
              <a:rPr lang="en-US" altLang="zh-CN" sz="2800" dirty="0" smtClean="0"/>
              <a:t>q</a:t>
            </a:r>
            <a:r>
              <a:rPr lang="zh-CN" altLang="en-US" sz="2800" dirty="0" smtClean="0"/>
              <a:t>；</a:t>
            </a:r>
            <a:endParaRPr lang="en-US" altLang="zh-CN" sz="2800" dirty="0" smtClean="0"/>
          </a:p>
          <a:p>
            <a:r>
              <a:rPr lang="en-US" altLang="zh-CN" sz="2800" dirty="0" smtClean="0"/>
              <a:t>      </a:t>
            </a:r>
            <a:r>
              <a:rPr lang="zh-CN" altLang="en-US" sz="2800" dirty="0" smtClean="0"/>
              <a:t>根据</a:t>
            </a:r>
            <a:r>
              <a:rPr lang="en-US" altLang="zh-CN" sz="2800" dirty="0" smtClean="0"/>
              <a:t>k</a:t>
            </a:r>
            <a:r>
              <a:rPr lang="zh-CN" altLang="en-US" sz="2800" dirty="0" smtClean="0"/>
              <a:t>确定开始报数的结点</a:t>
            </a:r>
            <a:r>
              <a:rPr lang="en-US" altLang="zh-CN" sz="2800" dirty="0" smtClean="0"/>
              <a:t>p</a:t>
            </a:r>
            <a:r>
              <a:rPr lang="zh-CN" altLang="en-US" sz="2800" dirty="0" smtClean="0"/>
              <a:t>，</a:t>
            </a:r>
            <a:r>
              <a:rPr lang="en-US" altLang="zh-CN" sz="2800" dirty="0" smtClean="0"/>
              <a:t>q</a:t>
            </a:r>
            <a:r>
              <a:rPr lang="zh-CN" altLang="en-US" sz="2800" dirty="0" smtClean="0"/>
              <a:t>指向</a:t>
            </a:r>
            <a:r>
              <a:rPr lang="en-US" altLang="zh-CN" sz="2800" dirty="0" smtClean="0"/>
              <a:t>p</a:t>
            </a:r>
            <a:r>
              <a:rPr lang="zh-CN" altLang="en-US" sz="2800" dirty="0" smtClean="0"/>
              <a:t>的前驱</a:t>
            </a:r>
            <a:r>
              <a:rPr lang="en-US" altLang="zh-CN" sz="2800" dirty="0" smtClean="0"/>
              <a:t>;</a:t>
            </a:r>
          </a:p>
          <a:p>
            <a:r>
              <a:rPr lang="en-US" altLang="zh-CN" sz="2800" dirty="0" smtClean="0"/>
              <a:t>       while(n&gt;1){</a:t>
            </a:r>
          </a:p>
          <a:p>
            <a:r>
              <a:rPr lang="en-US" altLang="zh-CN" sz="2800" dirty="0" smtClean="0"/>
              <a:t>                </a:t>
            </a:r>
            <a:r>
              <a:rPr lang="en-US" altLang="zh-CN" sz="2800" dirty="0" err="1" smtClean="0"/>
              <a:t>i</a:t>
            </a:r>
            <a:r>
              <a:rPr lang="en-US" altLang="zh-CN" sz="2800" dirty="0" smtClean="0"/>
              <a:t>=1;</a:t>
            </a:r>
          </a:p>
          <a:p>
            <a:r>
              <a:rPr lang="en-US" altLang="zh-CN" sz="2800" dirty="0" smtClean="0"/>
              <a:t>               p</a:t>
            </a:r>
            <a:r>
              <a:rPr lang="zh-CN" altLang="en-US" sz="2800" dirty="0" smtClean="0"/>
              <a:t>在单链循环表中依次向后</a:t>
            </a:r>
            <a:r>
              <a:rPr lang="en-US" altLang="zh-CN" sz="2800" dirty="0" smtClean="0"/>
              <a:t>m-1</a:t>
            </a:r>
            <a:r>
              <a:rPr lang="zh-CN" altLang="en-US" sz="2800" dirty="0" smtClean="0"/>
              <a:t>次，</a:t>
            </a:r>
            <a:r>
              <a:rPr lang="en-US" altLang="zh-CN" sz="2800" dirty="0" smtClean="0"/>
              <a:t>q</a:t>
            </a:r>
            <a:r>
              <a:rPr lang="zh-CN" altLang="en-US" sz="2800" dirty="0" smtClean="0"/>
              <a:t>同步移动；</a:t>
            </a:r>
            <a:endParaRPr lang="en-US" altLang="zh-CN" sz="2800" dirty="0" smtClean="0"/>
          </a:p>
          <a:p>
            <a:r>
              <a:rPr lang="en-US" altLang="zh-CN" sz="2800" dirty="0" smtClean="0"/>
              <a:t>               </a:t>
            </a:r>
            <a:r>
              <a:rPr lang="zh-CN" altLang="en-US" sz="2800" dirty="0" smtClean="0"/>
              <a:t>从单链循环表中删除</a:t>
            </a:r>
            <a:r>
              <a:rPr lang="en-US" altLang="zh-CN" sz="2800" dirty="0" smtClean="0"/>
              <a:t>p</a:t>
            </a:r>
            <a:r>
              <a:rPr lang="zh-CN" altLang="en-US" sz="2800" dirty="0" smtClean="0"/>
              <a:t>结点，</a:t>
            </a:r>
            <a:r>
              <a:rPr lang="en-US" altLang="zh-CN" sz="2800" dirty="0" smtClean="0"/>
              <a:t>p</a:t>
            </a:r>
            <a:r>
              <a:rPr lang="zh-CN" altLang="en-US" sz="2800" dirty="0" smtClean="0"/>
              <a:t>指向被删除结点的后继；</a:t>
            </a:r>
            <a:endParaRPr lang="en-US" altLang="zh-CN" sz="2800" dirty="0" smtClean="0"/>
          </a:p>
          <a:p>
            <a:r>
              <a:rPr lang="en-US" altLang="zh-CN" sz="2800" dirty="0" smtClean="0"/>
              <a:t>               n--;</a:t>
            </a:r>
          </a:p>
          <a:p>
            <a:r>
              <a:rPr lang="en-US" altLang="zh-CN" sz="2800" dirty="0" smtClean="0"/>
              <a:t>        }</a:t>
            </a:r>
          </a:p>
          <a:p>
            <a:r>
              <a:rPr lang="en-US" altLang="zh-CN" sz="2800" dirty="0" smtClean="0"/>
              <a:t>        return  p;</a:t>
            </a:r>
          </a:p>
          <a:p>
            <a:r>
              <a:rPr lang="en-US" altLang="zh-CN" sz="2800" dirty="0" smtClean="0"/>
              <a:t>}</a:t>
            </a:r>
            <a:endParaRPr lang="zh-CN" alt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细化</a:t>
            </a:r>
            <a:r>
              <a:rPr lang="en-US" altLang="zh-CN" sz="2800" dirty="0" smtClean="0"/>
              <a:t>1</a:t>
            </a:r>
            <a:r>
              <a:rPr lang="zh-CN" altLang="en-US" sz="2800" dirty="0" smtClean="0"/>
              <a:t>：创建单链循环表部分</a:t>
            </a:r>
            <a:endParaRPr lang="zh-CN" altLang="en-US" sz="2800" dirty="0"/>
          </a:p>
        </p:txBody>
      </p:sp>
      <p:sp>
        <p:nvSpPr>
          <p:cNvPr id="4" name="TextBox 3"/>
          <p:cNvSpPr txBox="1"/>
          <p:nvPr/>
        </p:nvSpPr>
        <p:spPr>
          <a:xfrm>
            <a:off x="467544" y="980728"/>
            <a:ext cx="8352928" cy="4832092"/>
          </a:xfrm>
          <a:prstGeom prst="rect">
            <a:avLst/>
          </a:prstGeom>
          <a:noFill/>
        </p:spPr>
        <p:txBody>
          <a:bodyPr wrap="square" rtlCol="0">
            <a:spAutoFit/>
          </a:bodyPr>
          <a:lstStyle/>
          <a:p>
            <a:r>
              <a:rPr lang="en-US" altLang="zh-CN" sz="2800" dirty="0" smtClean="0"/>
              <a:t>	h=r=(</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a:t>
            </a:r>
          </a:p>
          <a:p>
            <a:r>
              <a:rPr lang="en-US" altLang="zh-CN" sz="2800" dirty="0" smtClean="0"/>
              <a:t>	h-&gt;num=1;</a:t>
            </a:r>
          </a:p>
          <a:p>
            <a:r>
              <a:rPr lang="en-US" altLang="zh-CN" sz="2800" dirty="0" smtClean="0"/>
              <a:t>	h-&gt;next=NULL;</a:t>
            </a:r>
          </a:p>
          <a:p>
            <a:r>
              <a:rPr lang="en-US" altLang="zh-CN" sz="2800" dirty="0" smtClean="0"/>
              <a:t>	for(</a:t>
            </a:r>
            <a:r>
              <a:rPr lang="en-US" altLang="zh-CN" sz="2800" dirty="0" err="1" smtClean="0"/>
              <a:t>i</a:t>
            </a:r>
            <a:r>
              <a:rPr lang="en-US" altLang="zh-CN" sz="2800" dirty="0" smtClean="0"/>
              <a:t>=2;i&lt;=</a:t>
            </a:r>
            <a:r>
              <a:rPr lang="en-US" altLang="zh-CN" sz="2800" dirty="0" err="1" smtClean="0"/>
              <a:t>n;i</a:t>
            </a:r>
            <a:r>
              <a:rPr lang="en-US" altLang="zh-CN" sz="2800" dirty="0" smtClean="0"/>
              <a:t>++){</a:t>
            </a:r>
          </a:p>
          <a:p>
            <a:r>
              <a:rPr lang="en-US" altLang="zh-CN" sz="2800" dirty="0" smtClean="0"/>
              <a:t>       	p=(</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a:t>
            </a:r>
          </a:p>
          <a:p>
            <a:r>
              <a:rPr lang="en-US" altLang="zh-CN" sz="2800" dirty="0" smtClean="0"/>
              <a:t>	   p-&gt;num=</a:t>
            </a:r>
            <a:r>
              <a:rPr lang="en-US" altLang="zh-CN" sz="2800" dirty="0" err="1" smtClean="0"/>
              <a:t>i</a:t>
            </a:r>
            <a:r>
              <a:rPr lang="en-US" altLang="zh-CN" sz="2800" dirty="0" smtClean="0"/>
              <a:t>;</a:t>
            </a:r>
          </a:p>
          <a:p>
            <a:r>
              <a:rPr lang="en-US" altLang="zh-CN" sz="2800" dirty="0" smtClean="0"/>
              <a:t>	   r-&gt;next=p;</a:t>
            </a:r>
          </a:p>
          <a:p>
            <a:r>
              <a:rPr lang="en-US" altLang="zh-CN" sz="2800" dirty="0" smtClean="0"/>
              <a:t>	   r=p;</a:t>
            </a:r>
          </a:p>
          <a:p>
            <a:r>
              <a:rPr lang="en-US" altLang="zh-CN" sz="2800" dirty="0" smtClean="0"/>
              <a:t>	}</a:t>
            </a:r>
          </a:p>
          <a:p>
            <a:r>
              <a:rPr lang="en-US" altLang="zh-CN" sz="2800" dirty="0" smtClean="0"/>
              <a:t>	r-&gt;next=h;</a:t>
            </a:r>
          </a:p>
          <a:p>
            <a:r>
              <a:rPr lang="en-US" altLang="zh-CN" sz="2800" dirty="0" smtClean="0"/>
              <a:t>	</a:t>
            </a:r>
            <a:endParaRPr lang="zh-CN" alt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8229600" cy="850106"/>
          </a:xfrm>
        </p:spPr>
        <p:txBody>
          <a:bodyPr>
            <a:normAutofit/>
          </a:bodyPr>
          <a:lstStyle/>
          <a:p>
            <a:pPr algn="l"/>
            <a:r>
              <a:rPr lang="zh-CN" altLang="en-US" sz="2800" dirty="0" smtClean="0"/>
              <a:t>二、上机复习需要注意的事项</a:t>
            </a:r>
            <a:endParaRPr lang="zh-CN" altLang="en-US" sz="2800" dirty="0"/>
          </a:p>
        </p:txBody>
      </p:sp>
      <p:sp>
        <p:nvSpPr>
          <p:cNvPr id="4" name="TextBox 3"/>
          <p:cNvSpPr txBox="1"/>
          <p:nvPr/>
        </p:nvSpPr>
        <p:spPr>
          <a:xfrm>
            <a:off x="539552" y="980728"/>
            <a:ext cx="7992888" cy="5189177"/>
          </a:xfrm>
          <a:prstGeom prst="rect">
            <a:avLst/>
          </a:prstGeom>
          <a:noFill/>
        </p:spPr>
        <p:txBody>
          <a:bodyPr wrap="square" rtlCol="0">
            <a:spAutoFit/>
          </a:bodyPr>
          <a:lstStyle/>
          <a:p>
            <a:pPr>
              <a:lnSpc>
                <a:spcPct val="150000"/>
              </a:lnSpc>
            </a:pPr>
            <a:r>
              <a:rPr lang="en-US" altLang="zh-CN" sz="2800" dirty="0" smtClean="0"/>
              <a:t>1</a:t>
            </a:r>
            <a:r>
              <a:rPr lang="zh-CN" altLang="en-US" sz="2800" dirty="0" smtClean="0"/>
              <a:t>、掌握算法涉及的源数据的生成程序。主要有线性表（顺序表和链表）、树（二叉树、完全二叉树、孩子兄弟法）、图（邻接矩阵）。键盘输入和文件读取两种方式。</a:t>
            </a:r>
            <a:endParaRPr lang="en-US" altLang="zh-CN" sz="2800" dirty="0" smtClean="0"/>
          </a:p>
          <a:p>
            <a:pPr>
              <a:lnSpc>
                <a:spcPct val="150000"/>
              </a:lnSpc>
            </a:pPr>
            <a:r>
              <a:rPr lang="en-US" altLang="zh-CN" sz="2800" dirty="0" smtClean="0"/>
              <a:t>2</a:t>
            </a:r>
            <a:r>
              <a:rPr lang="zh-CN" altLang="en-US" sz="2800" dirty="0" smtClean="0"/>
              <a:t>、源数据及结果数据的显示（一般为遍历算法）。</a:t>
            </a:r>
            <a:endParaRPr lang="en-US" altLang="zh-CN" sz="2800" dirty="0" smtClean="0"/>
          </a:p>
          <a:p>
            <a:pPr>
              <a:lnSpc>
                <a:spcPct val="150000"/>
              </a:lnSpc>
            </a:pPr>
            <a:r>
              <a:rPr lang="en-US" altLang="zh-CN" sz="2800" dirty="0" smtClean="0"/>
              <a:t>3</a:t>
            </a:r>
            <a:r>
              <a:rPr lang="zh-CN" altLang="en-US" sz="2800" dirty="0" smtClean="0"/>
              <a:t>、一些基本算法的实现：</a:t>
            </a:r>
            <a:endParaRPr lang="en-US" altLang="zh-CN" sz="2800" dirty="0" smtClean="0"/>
          </a:p>
          <a:p>
            <a:pPr>
              <a:lnSpc>
                <a:spcPct val="150000"/>
              </a:lnSpc>
            </a:pPr>
            <a:r>
              <a:rPr lang="en-US" altLang="zh-CN" sz="2800" dirty="0" smtClean="0"/>
              <a:t>       </a:t>
            </a:r>
            <a:r>
              <a:rPr lang="zh-CN" altLang="en-US" sz="2800" dirty="0" smtClean="0"/>
              <a:t>线性表（顺序表、链表）的输出、二叉树的遍历、图的遍历输出、排序。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细化</a:t>
            </a:r>
            <a:r>
              <a:rPr lang="en-US" altLang="zh-CN" sz="2800" dirty="0" smtClean="0"/>
              <a:t>2</a:t>
            </a:r>
            <a:r>
              <a:rPr lang="zh-CN" altLang="en-US" sz="2800" dirty="0" smtClean="0"/>
              <a:t>：确定第一个报数的结点</a:t>
            </a:r>
            <a:endParaRPr lang="zh-CN" altLang="en-US" sz="2800" dirty="0"/>
          </a:p>
        </p:txBody>
      </p:sp>
      <p:sp>
        <p:nvSpPr>
          <p:cNvPr id="4" name="TextBox 3"/>
          <p:cNvSpPr txBox="1"/>
          <p:nvPr/>
        </p:nvSpPr>
        <p:spPr>
          <a:xfrm>
            <a:off x="611560" y="1124744"/>
            <a:ext cx="8064896" cy="1815882"/>
          </a:xfrm>
          <a:prstGeom prst="rect">
            <a:avLst/>
          </a:prstGeom>
          <a:noFill/>
        </p:spPr>
        <p:txBody>
          <a:bodyPr wrap="square" rtlCol="0">
            <a:spAutoFit/>
          </a:bodyPr>
          <a:lstStyle/>
          <a:p>
            <a:r>
              <a:rPr lang="en-US" altLang="zh-CN" sz="2800" dirty="0" smtClean="0"/>
              <a:t>	p=</a:t>
            </a:r>
            <a:r>
              <a:rPr lang="en-US" altLang="zh-CN" sz="2800" dirty="0" err="1" smtClean="0"/>
              <a:t>h;q</a:t>
            </a:r>
            <a:r>
              <a:rPr lang="en-US" altLang="zh-CN" sz="2800" dirty="0" smtClean="0"/>
              <a:t>=r;</a:t>
            </a:r>
          </a:p>
          <a:p>
            <a:r>
              <a:rPr lang="en-US" altLang="zh-CN" sz="2800" dirty="0" smtClean="0"/>
              <a:t>	for(</a:t>
            </a:r>
            <a:r>
              <a:rPr lang="en-US" altLang="zh-CN" sz="2800" dirty="0" err="1" smtClean="0"/>
              <a:t>i</a:t>
            </a:r>
            <a:r>
              <a:rPr lang="en-US" altLang="zh-CN" sz="2800" dirty="0" smtClean="0"/>
              <a:t>=1;i&lt;</a:t>
            </a:r>
            <a:r>
              <a:rPr lang="en-US" altLang="zh-CN" sz="2800" dirty="0" err="1" smtClean="0"/>
              <a:t>k;i</a:t>
            </a:r>
            <a:r>
              <a:rPr lang="en-US" altLang="zh-CN" sz="2800" dirty="0" smtClean="0"/>
              <a:t>++){</a:t>
            </a:r>
          </a:p>
          <a:p>
            <a:r>
              <a:rPr lang="en-US" altLang="zh-CN" sz="2800" dirty="0" smtClean="0"/>
              <a:t>		q=</a:t>
            </a:r>
            <a:r>
              <a:rPr lang="en-US" altLang="zh-CN" sz="2800" dirty="0" err="1" smtClean="0"/>
              <a:t>p;p</a:t>
            </a:r>
            <a:r>
              <a:rPr lang="en-US" altLang="zh-CN" sz="2800" dirty="0" smtClean="0"/>
              <a:t>=p-&gt;next;</a:t>
            </a:r>
          </a:p>
          <a:p>
            <a:r>
              <a:rPr lang="en-US" altLang="zh-CN" sz="2800" dirty="0" smtClean="0"/>
              <a:t>	}</a:t>
            </a:r>
            <a:endParaRPr lang="zh-CN" altLang="en-US"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细化</a:t>
            </a:r>
            <a:r>
              <a:rPr lang="en-US" altLang="zh-CN" sz="2800" dirty="0" smtClean="0"/>
              <a:t>3</a:t>
            </a:r>
            <a:r>
              <a:rPr lang="zh-CN" altLang="en-US" sz="2800" dirty="0" smtClean="0"/>
              <a:t>：选举过程</a:t>
            </a:r>
            <a:endParaRPr lang="zh-CN" altLang="en-US" sz="2800" dirty="0"/>
          </a:p>
        </p:txBody>
      </p:sp>
      <p:sp>
        <p:nvSpPr>
          <p:cNvPr id="3" name="TextBox 2"/>
          <p:cNvSpPr txBox="1"/>
          <p:nvPr/>
        </p:nvSpPr>
        <p:spPr>
          <a:xfrm>
            <a:off x="467544" y="1268760"/>
            <a:ext cx="8280920" cy="3539430"/>
          </a:xfrm>
          <a:prstGeom prst="rect">
            <a:avLst/>
          </a:prstGeom>
          <a:noFill/>
        </p:spPr>
        <p:txBody>
          <a:bodyPr wrap="square" rtlCol="0">
            <a:spAutoFit/>
          </a:bodyPr>
          <a:lstStyle/>
          <a:p>
            <a:r>
              <a:rPr lang="en-US" altLang="zh-CN" sz="2800" dirty="0" smtClean="0"/>
              <a:t>	while(n&gt;1){</a:t>
            </a:r>
          </a:p>
          <a:p>
            <a:r>
              <a:rPr lang="en-US" altLang="zh-CN" sz="2800" dirty="0" smtClean="0"/>
              <a:t>		</a:t>
            </a:r>
            <a:r>
              <a:rPr lang="en-US" altLang="zh-CN" sz="2800" dirty="0" err="1" smtClean="0"/>
              <a:t>i</a:t>
            </a:r>
            <a:r>
              <a:rPr lang="en-US" altLang="zh-CN" sz="2800" dirty="0" smtClean="0"/>
              <a:t>=1;</a:t>
            </a:r>
          </a:p>
          <a:p>
            <a:r>
              <a:rPr lang="en-US" altLang="zh-CN" sz="2800" dirty="0" smtClean="0"/>
              <a:t>		while(</a:t>
            </a:r>
            <a:r>
              <a:rPr lang="en-US" altLang="zh-CN" sz="2800" dirty="0" err="1" smtClean="0"/>
              <a:t>i</a:t>
            </a:r>
            <a:r>
              <a:rPr lang="en-US" altLang="zh-CN" sz="2800" dirty="0" smtClean="0"/>
              <a:t>&lt;k){</a:t>
            </a:r>
          </a:p>
          <a:p>
            <a:r>
              <a:rPr lang="en-US" altLang="zh-CN" sz="2800" dirty="0" smtClean="0"/>
              <a:t>			q=</a:t>
            </a:r>
            <a:r>
              <a:rPr lang="en-US" altLang="zh-CN" sz="2800" dirty="0" err="1" smtClean="0"/>
              <a:t>p;p</a:t>
            </a:r>
            <a:r>
              <a:rPr lang="en-US" altLang="zh-CN" sz="2800" dirty="0" smtClean="0"/>
              <a:t>=p-&gt;</a:t>
            </a:r>
            <a:r>
              <a:rPr lang="en-US" altLang="zh-CN" sz="2800" dirty="0" err="1" smtClean="0"/>
              <a:t>next;i</a:t>
            </a:r>
            <a:r>
              <a:rPr lang="en-US" altLang="zh-CN" sz="2800" dirty="0" smtClean="0"/>
              <a:t>++;</a:t>
            </a:r>
          </a:p>
          <a:p>
            <a:r>
              <a:rPr lang="en-US" altLang="zh-CN" sz="2800" dirty="0" smtClean="0"/>
              <a:t>		}</a:t>
            </a:r>
          </a:p>
          <a:p>
            <a:r>
              <a:rPr lang="en-US" altLang="zh-CN" sz="2800" dirty="0" smtClean="0"/>
              <a:t>		r=</a:t>
            </a:r>
            <a:r>
              <a:rPr lang="en-US" altLang="zh-CN" sz="2800" dirty="0" err="1" smtClean="0"/>
              <a:t>p;p</a:t>
            </a:r>
            <a:r>
              <a:rPr lang="en-US" altLang="zh-CN" sz="2800" dirty="0" smtClean="0"/>
              <a:t>=p-&gt;</a:t>
            </a:r>
            <a:r>
              <a:rPr lang="en-US" altLang="zh-CN" sz="2800" dirty="0" err="1" smtClean="0"/>
              <a:t>next;q</a:t>
            </a:r>
            <a:r>
              <a:rPr lang="en-US" altLang="zh-CN" sz="2800" dirty="0" smtClean="0"/>
              <a:t>-&gt;next=</a:t>
            </a:r>
            <a:r>
              <a:rPr lang="en-US" altLang="zh-CN" sz="2800" dirty="0" err="1" smtClean="0"/>
              <a:t>p;free</a:t>
            </a:r>
            <a:r>
              <a:rPr lang="en-US" altLang="zh-CN" sz="2800" dirty="0" smtClean="0"/>
              <a:t>(r);</a:t>
            </a:r>
          </a:p>
          <a:p>
            <a:r>
              <a:rPr lang="en-US" altLang="zh-CN" sz="2800" dirty="0" smtClean="0"/>
              <a:t>		n--;</a:t>
            </a:r>
          </a:p>
          <a:p>
            <a:r>
              <a:rPr lang="en-US" altLang="zh-CN" sz="2800" dirty="0" smtClean="0"/>
              <a:t>	}</a:t>
            </a:r>
            <a:endParaRPr lang="zh-CN" altLang="en-US"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算法</a:t>
            </a:r>
            <a:r>
              <a:rPr lang="en-US" altLang="zh-CN" sz="2800" dirty="0" smtClean="0"/>
              <a:t>2</a:t>
            </a:r>
            <a:r>
              <a:rPr lang="zh-CN" altLang="en-US" sz="2800" dirty="0" smtClean="0"/>
              <a:t>的完整算法（</a:t>
            </a:r>
            <a:r>
              <a:rPr lang="en-US" altLang="zh-CN" sz="2800" dirty="0" smtClean="0"/>
              <a:t>1</a:t>
            </a:r>
            <a:r>
              <a:rPr lang="zh-CN" altLang="en-US" sz="2800" dirty="0" smtClean="0"/>
              <a:t>）：</a:t>
            </a:r>
            <a:endParaRPr lang="zh-CN" altLang="en-US" sz="2800" dirty="0"/>
          </a:p>
        </p:txBody>
      </p:sp>
      <p:sp>
        <p:nvSpPr>
          <p:cNvPr id="3" name="TextBox 2"/>
          <p:cNvSpPr txBox="1"/>
          <p:nvPr/>
        </p:nvSpPr>
        <p:spPr>
          <a:xfrm>
            <a:off x="539552" y="908720"/>
            <a:ext cx="8064896" cy="5693866"/>
          </a:xfrm>
          <a:prstGeom prst="rect">
            <a:avLst/>
          </a:prstGeom>
          <a:noFill/>
        </p:spPr>
        <p:txBody>
          <a:bodyPr wrap="square" rtlCol="0">
            <a:spAutoFit/>
          </a:bodyPr>
          <a:lstStyle/>
          <a:p>
            <a:r>
              <a:rPr lang="en-US" altLang="zh-CN" sz="2800" dirty="0" err="1" smtClean="0"/>
              <a:t>LinkList</a:t>
            </a:r>
            <a:r>
              <a:rPr lang="en-US" altLang="zh-CN" sz="2800" dirty="0" smtClean="0"/>
              <a:t> </a:t>
            </a:r>
            <a:r>
              <a:rPr lang="en-US" altLang="zh-CN" sz="2800" dirty="0" err="1" smtClean="0"/>
              <a:t>monkeyKing</a:t>
            </a:r>
            <a:r>
              <a:rPr lang="en-US" altLang="zh-CN" sz="2800" dirty="0" smtClean="0"/>
              <a:t>(</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p>
          <a:p>
            <a:r>
              <a:rPr lang="en-US" altLang="zh-CN" sz="2800" dirty="0" smtClean="0"/>
              <a:t>//n</a:t>
            </a:r>
            <a:r>
              <a:rPr lang="zh-CN" altLang="en-US" sz="2800" dirty="0" smtClean="0"/>
              <a:t>为猴子的个数；</a:t>
            </a:r>
            <a:r>
              <a:rPr lang="en-US" altLang="zh-CN" sz="2800" dirty="0" smtClean="0"/>
              <a:t>k</a:t>
            </a:r>
            <a:r>
              <a:rPr lang="zh-CN" altLang="en-US" sz="2800" dirty="0" smtClean="0"/>
              <a:t>为开始报数的参数；</a:t>
            </a:r>
            <a:r>
              <a:rPr lang="en-US" altLang="zh-CN" sz="2800" dirty="0" smtClean="0"/>
              <a:t>m</a:t>
            </a:r>
            <a:r>
              <a:rPr lang="zh-CN" altLang="en-US" sz="2800" dirty="0" smtClean="0"/>
              <a:t>每轮选举报数的次数</a:t>
            </a:r>
            <a:endParaRPr lang="en-US" altLang="zh-CN" sz="2800" dirty="0" smtClean="0"/>
          </a:p>
          <a:p>
            <a:r>
              <a:rPr lang="en-US" altLang="zh-CN" sz="2800" dirty="0" smtClean="0"/>
              <a:t>	h=r=(</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a:t>
            </a:r>
          </a:p>
          <a:p>
            <a:r>
              <a:rPr lang="en-US" altLang="zh-CN" sz="2800" dirty="0" smtClean="0"/>
              <a:t>	h-&gt;num=1;</a:t>
            </a:r>
          </a:p>
          <a:p>
            <a:r>
              <a:rPr lang="en-US" altLang="zh-CN" sz="2800" dirty="0" smtClean="0"/>
              <a:t>	h-&gt;next=NULL;</a:t>
            </a:r>
          </a:p>
          <a:p>
            <a:r>
              <a:rPr lang="en-US" altLang="zh-CN" sz="2800" dirty="0" smtClean="0"/>
              <a:t>	for(</a:t>
            </a:r>
            <a:r>
              <a:rPr lang="en-US" altLang="zh-CN" sz="2800" dirty="0" err="1" smtClean="0"/>
              <a:t>i</a:t>
            </a:r>
            <a:r>
              <a:rPr lang="en-US" altLang="zh-CN" sz="2800" dirty="0" smtClean="0"/>
              <a:t>=2;i&lt;=</a:t>
            </a:r>
            <a:r>
              <a:rPr lang="en-US" altLang="zh-CN" sz="2800" dirty="0" err="1" smtClean="0"/>
              <a:t>n;i</a:t>
            </a:r>
            <a:r>
              <a:rPr lang="en-US" altLang="zh-CN" sz="2800" dirty="0" smtClean="0"/>
              <a:t>++){</a:t>
            </a:r>
          </a:p>
          <a:p>
            <a:r>
              <a:rPr lang="en-US" altLang="zh-CN" sz="2800" dirty="0" smtClean="0"/>
              <a:t>		p=(</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a:t>
            </a:r>
          </a:p>
          <a:p>
            <a:r>
              <a:rPr lang="en-US" altLang="zh-CN" sz="2800" dirty="0" smtClean="0"/>
              <a:t>		p-&gt;num=</a:t>
            </a:r>
            <a:r>
              <a:rPr lang="en-US" altLang="zh-CN" sz="2800" dirty="0" err="1" smtClean="0"/>
              <a:t>i</a:t>
            </a:r>
            <a:r>
              <a:rPr lang="en-US" altLang="zh-CN" sz="2800" dirty="0" smtClean="0"/>
              <a:t>;</a:t>
            </a:r>
          </a:p>
          <a:p>
            <a:r>
              <a:rPr lang="en-US" altLang="zh-CN" sz="2800" dirty="0" smtClean="0"/>
              <a:t>	   	r-&gt;next=p;</a:t>
            </a:r>
          </a:p>
          <a:p>
            <a:r>
              <a:rPr lang="en-US" altLang="zh-CN" sz="2800" dirty="0" smtClean="0"/>
              <a:t>	   	r=p;</a:t>
            </a:r>
          </a:p>
          <a:p>
            <a:r>
              <a:rPr lang="en-US" altLang="zh-CN" sz="2800" dirty="0" smtClean="0"/>
              <a:t>	}</a:t>
            </a:r>
          </a:p>
          <a:p>
            <a:r>
              <a:rPr lang="en-US" altLang="zh-CN" sz="2800" dirty="0" smtClean="0"/>
              <a:t>	r-&gt;next=h;	p=</a:t>
            </a:r>
            <a:r>
              <a:rPr lang="en-US" altLang="zh-CN" sz="2800" dirty="0" err="1" smtClean="0"/>
              <a:t>h;q</a:t>
            </a:r>
            <a:r>
              <a:rPr lang="en-US" altLang="zh-CN" sz="2800" dirty="0" smtClean="0"/>
              <a:t>=r; //</a:t>
            </a:r>
            <a:r>
              <a:rPr lang="zh-CN" altLang="en-US" sz="2800" dirty="0" smtClean="0"/>
              <a:t>构成单链循环表</a:t>
            </a:r>
            <a:endParaRPr lang="en-US" altLang="zh-CN" sz="2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算法</a:t>
            </a:r>
            <a:r>
              <a:rPr lang="en-US" altLang="zh-CN" sz="2800" dirty="0" smtClean="0"/>
              <a:t>2</a:t>
            </a:r>
            <a:r>
              <a:rPr lang="zh-CN" altLang="en-US" sz="2800" dirty="0" smtClean="0"/>
              <a:t>的完整算法（</a:t>
            </a:r>
            <a:r>
              <a:rPr lang="en-US" altLang="zh-CN" sz="2800" dirty="0" smtClean="0"/>
              <a:t>2</a:t>
            </a:r>
            <a:r>
              <a:rPr lang="zh-CN" altLang="en-US" sz="2800" dirty="0" smtClean="0"/>
              <a:t>）：</a:t>
            </a:r>
            <a:endParaRPr lang="zh-CN" altLang="en-US" sz="2800" dirty="0"/>
          </a:p>
        </p:txBody>
      </p:sp>
      <p:sp>
        <p:nvSpPr>
          <p:cNvPr id="3" name="TextBox 2"/>
          <p:cNvSpPr txBox="1"/>
          <p:nvPr/>
        </p:nvSpPr>
        <p:spPr>
          <a:xfrm>
            <a:off x="539552" y="1052736"/>
            <a:ext cx="8208912" cy="5693866"/>
          </a:xfrm>
          <a:prstGeom prst="rect">
            <a:avLst/>
          </a:prstGeom>
          <a:noFill/>
        </p:spPr>
        <p:txBody>
          <a:bodyPr wrap="square" rtlCol="0">
            <a:spAutoFit/>
          </a:bodyPr>
          <a:lstStyle/>
          <a:p>
            <a:r>
              <a:rPr lang="en-US" altLang="zh-CN" sz="2800" dirty="0" smtClean="0"/>
              <a:t>	for(</a:t>
            </a:r>
            <a:r>
              <a:rPr lang="en-US" altLang="zh-CN" sz="2800" dirty="0" err="1" smtClean="0"/>
              <a:t>i</a:t>
            </a:r>
            <a:r>
              <a:rPr lang="en-US" altLang="zh-CN" sz="2800" dirty="0" smtClean="0"/>
              <a:t>=1;i&lt;</a:t>
            </a:r>
            <a:r>
              <a:rPr lang="en-US" altLang="zh-CN" sz="2800" dirty="0" err="1" smtClean="0"/>
              <a:t>k;i</a:t>
            </a:r>
            <a:r>
              <a:rPr lang="en-US" altLang="zh-CN" sz="2800" dirty="0" smtClean="0"/>
              <a:t>++){</a:t>
            </a:r>
          </a:p>
          <a:p>
            <a:r>
              <a:rPr lang="en-US" altLang="zh-CN" sz="2800" dirty="0" smtClean="0"/>
              <a:t>		q=</a:t>
            </a:r>
            <a:r>
              <a:rPr lang="en-US" altLang="zh-CN" sz="2800" dirty="0" err="1" smtClean="0"/>
              <a:t>p;p</a:t>
            </a:r>
            <a:r>
              <a:rPr lang="en-US" altLang="zh-CN" sz="2800" dirty="0" smtClean="0"/>
              <a:t>=p-&gt;next;</a:t>
            </a:r>
          </a:p>
          <a:p>
            <a:r>
              <a:rPr lang="en-US" altLang="zh-CN" sz="2800" dirty="0" smtClean="0"/>
              <a:t>	}</a:t>
            </a:r>
          </a:p>
          <a:p>
            <a:r>
              <a:rPr lang="en-US" altLang="zh-CN" sz="2800" dirty="0" smtClean="0"/>
              <a:t>	while(n&gt;1){</a:t>
            </a:r>
          </a:p>
          <a:p>
            <a:r>
              <a:rPr lang="en-US" altLang="zh-CN" sz="2800" dirty="0" smtClean="0"/>
              <a:t>		</a:t>
            </a:r>
            <a:r>
              <a:rPr lang="en-US" altLang="zh-CN" sz="2800" dirty="0" err="1" smtClean="0"/>
              <a:t>i</a:t>
            </a:r>
            <a:r>
              <a:rPr lang="en-US" altLang="zh-CN" sz="2800" dirty="0" smtClean="0"/>
              <a:t>=1;</a:t>
            </a:r>
          </a:p>
          <a:p>
            <a:r>
              <a:rPr lang="en-US" altLang="zh-CN" sz="2800" dirty="0" smtClean="0"/>
              <a:t>		while(</a:t>
            </a:r>
            <a:r>
              <a:rPr lang="en-US" altLang="zh-CN" sz="2800" dirty="0" err="1" smtClean="0"/>
              <a:t>i</a:t>
            </a:r>
            <a:r>
              <a:rPr lang="en-US" altLang="zh-CN" sz="2800" dirty="0" smtClean="0"/>
              <a:t>&lt;m){</a:t>
            </a:r>
          </a:p>
          <a:p>
            <a:r>
              <a:rPr lang="en-US" altLang="zh-CN" sz="2800" dirty="0" smtClean="0"/>
              <a:t>			q=</a:t>
            </a:r>
            <a:r>
              <a:rPr lang="en-US" altLang="zh-CN" sz="2800" dirty="0" err="1" smtClean="0"/>
              <a:t>p;p</a:t>
            </a:r>
            <a:r>
              <a:rPr lang="en-US" altLang="zh-CN" sz="2800" dirty="0" smtClean="0"/>
              <a:t>=p-&gt;</a:t>
            </a:r>
            <a:r>
              <a:rPr lang="en-US" altLang="zh-CN" sz="2800" dirty="0" err="1" smtClean="0"/>
              <a:t>next;i</a:t>
            </a:r>
            <a:r>
              <a:rPr lang="en-US" altLang="zh-CN" sz="2800" dirty="0" smtClean="0"/>
              <a:t>++;</a:t>
            </a:r>
          </a:p>
          <a:p>
            <a:r>
              <a:rPr lang="en-US" altLang="zh-CN" sz="2800" dirty="0" smtClean="0"/>
              <a:t>		}</a:t>
            </a:r>
          </a:p>
          <a:p>
            <a:r>
              <a:rPr lang="en-US" altLang="zh-CN" sz="2800" dirty="0" smtClean="0"/>
              <a:t>		r=</a:t>
            </a:r>
            <a:r>
              <a:rPr lang="en-US" altLang="zh-CN" sz="2800" dirty="0" err="1" smtClean="0"/>
              <a:t>p;p</a:t>
            </a:r>
            <a:r>
              <a:rPr lang="en-US" altLang="zh-CN" sz="2800" dirty="0" smtClean="0"/>
              <a:t>=p-&gt;</a:t>
            </a:r>
            <a:r>
              <a:rPr lang="en-US" altLang="zh-CN" sz="2800" dirty="0" err="1" smtClean="0"/>
              <a:t>next;q</a:t>
            </a:r>
            <a:r>
              <a:rPr lang="en-US" altLang="zh-CN" sz="2800" dirty="0" smtClean="0"/>
              <a:t>-&gt;next=</a:t>
            </a:r>
            <a:r>
              <a:rPr lang="en-US" altLang="zh-CN" sz="2800" dirty="0" err="1" smtClean="0"/>
              <a:t>p;free</a:t>
            </a:r>
            <a:r>
              <a:rPr lang="en-US" altLang="zh-CN" sz="2800" dirty="0" smtClean="0"/>
              <a:t>(r);</a:t>
            </a:r>
          </a:p>
          <a:p>
            <a:r>
              <a:rPr lang="en-US" altLang="zh-CN" sz="2800" dirty="0" smtClean="0"/>
              <a:t>		n--;</a:t>
            </a:r>
          </a:p>
          <a:p>
            <a:r>
              <a:rPr lang="en-US" altLang="zh-CN" sz="2800" dirty="0" smtClean="0"/>
              <a:t>	}</a:t>
            </a:r>
          </a:p>
          <a:p>
            <a:r>
              <a:rPr lang="en-US" altLang="zh-CN" sz="2800" dirty="0" smtClean="0"/>
              <a:t>	return p;</a:t>
            </a:r>
          </a:p>
          <a:p>
            <a:r>
              <a:rPr lang="en-US" altLang="zh-CN" sz="2800" dirty="0" smtClean="0"/>
              <a:t>}</a:t>
            </a:r>
            <a:endParaRPr lang="zh-CN" altLang="en-US" sz="2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634082"/>
          </a:xfrm>
        </p:spPr>
        <p:txBody>
          <a:bodyPr>
            <a:normAutofit/>
          </a:bodyPr>
          <a:lstStyle/>
          <a:p>
            <a:pPr algn="l"/>
            <a:r>
              <a:rPr lang="zh-CN" altLang="en-US" sz="2800" dirty="0" smtClean="0"/>
              <a:t>算法</a:t>
            </a:r>
            <a:r>
              <a:rPr lang="en-US" altLang="zh-CN" sz="2800" dirty="0" smtClean="0"/>
              <a:t>2</a:t>
            </a:r>
            <a:r>
              <a:rPr lang="zh-CN" altLang="en-US" sz="2800" dirty="0" smtClean="0"/>
              <a:t>源程序（</a:t>
            </a:r>
            <a:r>
              <a:rPr lang="en-US" altLang="zh-CN" sz="2800" dirty="0" smtClean="0"/>
              <a:t>1</a:t>
            </a:r>
            <a:r>
              <a:rPr lang="zh-CN" altLang="en-US" sz="2800" dirty="0" smtClean="0"/>
              <a:t>）</a:t>
            </a:r>
            <a:endParaRPr lang="zh-CN" altLang="en-US" sz="2800" dirty="0"/>
          </a:p>
        </p:txBody>
      </p:sp>
      <p:sp>
        <p:nvSpPr>
          <p:cNvPr id="3" name="TextBox 2"/>
          <p:cNvSpPr txBox="1"/>
          <p:nvPr/>
        </p:nvSpPr>
        <p:spPr>
          <a:xfrm>
            <a:off x="539552" y="1124744"/>
            <a:ext cx="8064896" cy="2677656"/>
          </a:xfrm>
          <a:prstGeom prst="rect">
            <a:avLst/>
          </a:prstGeom>
          <a:noFill/>
        </p:spPr>
        <p:txBody>
          <a:bodyPr wrap="square" rtlCol="0">
            <a:spAutoFit/>
          </a:bodyPr>
          <a:lstStyle/>
          <a:p>
            <a:r>
              <a:rPr lang="en-US" altLang="zh-CN" sz="2800" dirty="0" smtClean="0"/>
              <a:t>#include &lt;</a:t>
            </a:r>
            <a:r>
              <a:rPr lang="en-US" altLang="zh-CN" sz="2800" dirty="0" err="1" smtClean="0"/>
              <a:t>iostream.h</a:t>
            </a:r>
            <a:r>
              <a:rPr lang="en-US" altLang="zh-CN" sz="2800" dirty="0" smtClean="0"/>
              <a:t>&gt;</a:t>
            </a:r>
          </a:p>
          <a:p>
            <a:r>
              <a:rPr lang="en-US" altLang="zh-CN" sz="2800" dirty="0" smtClean="0"/>
              <a:t>#include &lt;</a:t>
            </a:r>
            <a:r>
              <a:rPr lang="en-US" altLang="zh-CN" sz="2800" dirty="0" err="1" smtClean="0"/>
              <a:t>malloc.h</a:t>
            </a:r>
            <a:r>
              <a:rPr lang="en-US" altLang="zh-CN" sz="2800" dirty="0" smtClean="0"/>
              <a:t>&gt;</a:t>
            </a:r>
          </a:p>
          <a:p>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LNode</a:t>
            </a:r>
            <a:r>
              <a:rPr lang="en-US" altLang="zh-CN" sz="2800" dirty="0" smtClean="0"/>
              <a:t>{</a:t>
            </a:r>
          </a:p>
          <a:p>
            <a:r>
              <a:rPr lang="en-US" altLang="zh-CN" sz="2800" dirty="0" smtClean="0"/>
              <a:t>	</a:t>
            </a:r>
            <a:r>
              <a:rPr lang="en-US" altLang="zh-CN" sz="2800" dirty="0" err="1" smtClean="0"/>
              <a:t>int</a:t>
            </a:r>
            <a:r>
              <a:rPr lang="en-US" altLang="zh-CN" sz="2800" dirty="0" smtClean="0"/>
              <a:t> num;</a:t>
            </a:r>
          </a:p>
          <a:p>
            <a:r>
              <a:rPr lang="en-US" altLang="zh-CN" sz="2800" dirty="0" smtClean="0"/>
              <a:t>	</a:t>
            </a:r>
            <a:r>
              <a:rPr lang="en-US" altLang="zh-CN" sz="2800" dirty="0" err="1" smtClean="0"/>
              <a:t>struct</a:t>
            </a:r>
            <a:r>
              <a:rPr lang="en-US" altLang="zh-CN" sz="2800" dirty="0" smtClean="0"/>
              <a:t> </a:t>
            </a:r>
            <a:r>
              <a:rPr lang="en-US" altLang="zh-CN" sz="2800" dirty="0" err="1" smtClean="0"/>
              <a:t>LNode</a:t>
            </a:r>
            <a:r>
              <a:rPr lang="en-US" altLang="zh-CN" sz="2800" dirty="0" smtClean="0"/>
              <a:t> *next;</a:t>
            </a:r>
          </a:p>
          <a:p>
            <a:r>
              <a:rPr lang="en-US" altLang="zh-CN" sz="2800" dirty="0" smtClean="0"/>
              <a:t>} </a:t>
            </a:r>
            <a:r>
              <a:rPr lang="en-US" altLang="zh-CN" sz="2800" dirty="0" err="1" smtClean="0"/>
              <a:t>LNode</a:t>
            </a:r>
            <a:r>
              <a:rPr lang="en-US" altLang="zh-CN" sz="2800" dirty="0" smtClean="0"/>
              <a:t>,*</a:t>
            </a:r>
            <a:r>
              <a:rPr lang="en-US" altLang="zh-CN" sz="2800" dirty="0" err="1" smtClean="0"/>
              <a:t>LinkList</a:t>
            </a:r>
            <a:r>
              <a:rPr lang="en-US" altLang="zh-CN" sz="2800" dirty="0" smtClean="0"/>
              <a:t>;</a:t>
            </a:r>
            <a:endParaRPr lang="zh-CN" altLang="en-US" sz="28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pPr algn="l"/>
            <a:r>
              <a:rPr lang="zh-CN" altLang="en-US" sz="2800" dirty="0" smtClean="0"/>
              <a:t>算法</a:t>
            </a:r>
            <a:r>
              <a:rPr lang="en-US" altLang="zh-CN" sz="2800" dirty="0" smtClean="0"/>
              <a:t>2</a:t>
            </a:r>
            <a:r>
              <a:rPr lang="zh-CN" altLang="en-US" sz="2800" dirty="0" smtClean="0"/>
              <a:t>源程序（</a:t>
            </a:r>
            <a:r>
              <a:rPr lang="en-US" altLang="zh-CN" sz="2800" dirty="0" smtClean="0"/>
              <a:t>2</a:t>
            </a:r>
            <a:r>
              <a:rPr lang="zh-CN" altLang="en-US" sz="2800" dirty="0" smtClean="0"/>
              <a:t>）</a:t>
            </a:r>
            <a:endParaRPr lang="zh-CN" altLang="en-US" sz="2800" dirty="0"/>
          </a:p>
        </p:txBody>
      </p:sp>
      <p:sp>
        <p:nvSpPr>
          <p:cNvPr id="3" name="TextBox 2"/>
          <p:cNvSpPr txBox="1"/>
          <p:nvPr/>
        </p:nvSpPr>
        <p:spPr>
          <a:xfrm>
            <a:off x="395536" y="902325"/>
            <a:ext cx="8280920" cy="5262979"/>
          </a:xfrm>
          <a:prstGeom prst="rect">
            <a:avLst/>
          </a:prstGeom>
          <a:noFill/>
        </p:spPr>
        <p:txBody>
          <a:bodyPr wrap="square" rtlCol="0">
            <a:spAutoFit/>
          </a:bodyPr>
          <a:lstStyle/>
          <a:p>
            <a:r>
              <a:rPr lang="en-US" altLang="zh-CN" sz="2400" dirty="0" err="1" smtClean="0"/>
              <a:t>LinkList</a:t>
            </a:r>
            <a:r>
              <a:rPr lang="en-US" altLang="zh-CN" sz="2400" dirty="0" smtClean="0"/>
              <a:t> </a:t>
            </a:r>
            <a:r>
              <a:rPr lang="en-US" altLang="zh-CN" sz="2400" dirty="0" err="1" smtClean="0"/>
              <a:t>monkeyKing</a:t>
            </a:r>
            <a:r>
              <a:rPr lang="en-US" altLang="zh-CN" sz="2400" dirty="0" smtClean="0"/>
              <a:t>(</a:t>
            </a:r>
            <a:r>
              <a:rPr lang="en-US" altLang="zh-CN" sz="2400" dirty="0" err="1" smtClean="0"/>
              <a:t>int</a:t>
            </a:r>
            <a:r>
              <a:rPr lang="en-US" altLang="zh-CN" sz="2400" dirty="0" smtClean="0"/>
              <a:t> </a:t>
            </a:r>
            <a:r>
              <a:rPr lang="en-US" altLang="zh-CN" sz="2400" dirty="0" err="1" smtClean="0"/>
              <a:t>n,int</a:t>
            </a:r>
            <a:r>
              <a:rPr lang="en-US" altLang="zh-CN" sz="2400" dirty="0" smtClean="0"/>
              <a:t> </a:t>
            </a:r>
            <a:r>
              <a:rPr lang="en-US" altLang="zh-CN" sz="2400" dirty="0" err="1" smtClean="0"/>
              <a:t>k,int</a:t>
            </a:r>
            <a:r>
              <a:rPr lang="en-US" altLang="zh-CN" sz="2400" dirty="0" smtClean="0"/>
              <a:t> m){</a:t>
            </a:r>
          </a:p>
          <a:p>
            <a:r>
              <a:rPr lang="en-US" altLang="zh-CN" sz="2400" dirty="0" smtClean="0"/>
              <a:t>	</a:t>
            </a:r>
            <a:r>
              <a:rPr lang="en-US" altLang="zh-CN" sz="2400" dirty="0" err="1" smtClean="0"/>
              <a:t>LinkList</a:t>
            </a:r>
            <a:r>
              <a:rPr lang="en-US" altLang="zh-CN" sz="2400" dirty="0" smtClean="0"/>
              <a:t> </a:t>
            </a:r>
            <a:r>
              <a:rPr lang="en-US" altLang="zh-CN" sz="2400" dirty="0" err="1" smtClean="0"/>
              <a:t>p,q,r,h</a:t>
            </a:r>
            <a:r>
              <a:rPr lang="en-US" altLang="zh-CN" sz="2400" dirty="0" smtClean="0"/>
              <a:t>;</a:t>
            </a:r>
          </a:p>
          <a:p>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r>
              <a:rPr lang="en-US" altLang="zh-CN" sz="2400" dirty="0" smtClean="0"/>
              <a:t>	h=r=(</a:t>
            </a:r>
            <a:r>
              <a:rPr lang="en-US" altLang="zh-CN" sz="2400" dirty="0" err="1" smtClean="0"/>
              <a:t>LinkList</a:t>
            </a:r>
            <a:r>
              <a:rPr lang="en-US" altLang="zh-CN" sz="2400" dirty="0" smtClean="0"/>
              <a:t>)</a:t>
            </a:r>
            <a:r>
              <a:rPr lang="en-US" altLang="zh-CN" sz="2400" dirty="0" err="1" smtClean="0"/>
              <a:t>malloc</a:t>
            </a:r>
            <a:r>
              <a:rPr lang="en-US" altLang="zh-CN" sz="2400" dirty="0" smtClean="0"/>
              <a:t>(</a:t>
            </a:r>
            <a:r>
              <a:rPr lang="en-US" altLang="zh-CN" sz="2400" dirty="0" err="1" smtClean="0"/>
              <a:t>sizeof</a:t>
            </a:r>
            <a:r>
              <a:rPr lang="en-US" altLang="zh-CN" sz="2400" dirty="0" smtClean="0"/>
              <a:t>(</a:t>
            </a:r>
            <a:r>
              <a:rPr lang="en-US" altLang="zh-CN" sz="2400" dirty="0" err="1" smtClean="0"/>
              <a:t>LNode</a:t>
            </a:r>
            <a:r>
              <a:rPr lang="en-US" altLang="zh-CN" sz="2400" dirty="0" smtClean="0"/>
              <a:t>));</a:t>
            </a:r>
          </a:p>
          <a:p>
            <a:r>
              <a:rPr lang="en-US" altLang="zh-CN" sz="2400" dirty="0" smtClean="0"/>
              <a:t>	h-&gt;num=1;</a:t>
            </a:r>
          </a:p>
          <a:p>
            <a:r>
              <a:rPr lang="en-US" altLang="zh-CN" sz="2400" dirty="0" smtClean="0"/>
              <a:t>	h-&gt;next=NULL;</a:t>
            </a:r>
          </a:p>
          <a:p>
            <a:r>
              <a:rPr lang="en-US" altLang="zh-CN" sz="2400" dirty="0" smtClean="0"/>
              <a:t>	for(</a:t>
            </a:r>
            <a:r>
              <a:rPr lang="en-US" altLang="zh-CN" sz="2400" dirty="0" err="1" smtClean="0"/>
              <a:t>i</a:t>
            </a:r>
            <a:r>
              <a:rPr lang="en-US" altLang="zh-CN" sz="2400" dirty="0" smtClean="0"/>
              <a:t>=2;i&lt;=</a:t>
            </a:r>
            <a:r>
              <a:rPr lang="en-US" altLang="zh-CN" sz="2400" dirty="0" err="1" smtClean="0"/>
              <a:t>n;i</a:t>
            </a:r>
            <a:r>
              <a:rPr lang="en-US" altLang="zh-CN" sz="2400" dirty="0" smtClean="0"/>
              <a:t>++){</a:t>
            </a:r>
          </a:p>
          <a:p>
            <a:r>
              <a:rPr lang="en-US" altLang="zh-CN" sz="2400" dirty="0" smtClean="0"/>
              <a:t>		p=(</a:t>
            </a:r>
            <a:r>
              <a:rPr lang="en-US" altLang="zh-CN" sz="2400" dirty="0" err="1" smtClean="0"/>
              <a:t>LinkList</a:t>
            </a:r>
            <a:r>
              <a:rPr lang="en-US" altLang="zh-CN" sz="2400" dirty="0" smtClean="0"/>
              <a:t>)</a:t>
            </a:r>
            <a:r>
              <a:rPr lang="en-US" altLang="zh-CN" sz="2400" dirty="0" err="1" smtClean="0"/>
              <a:t>malloc</a:t>
            </a:r>
            <a:r>
              <a:rPr lang="en-US" altLang="zh-CN" sz="2400" dirty="0" smtClean="0"/>
              <a:t>(</a:t>
            </a:r>
            <a:r>
              <a:rPr lang="en-US" altLang="zh-CN" sz="2400" dirty="0" err="1" smtClean="0"/>
              <a:t>sizeof</a:t>
            </a:r>
            <a:r>
              <a:rPr lang="en-US" altLang="zh-CN" sz="2400" dirty="0" smtClean="0"/>
              <a:t>(</a:t>
            </a:r>
            <a:r>
              <a:rPr lang="en-US" altLang="zh-CN" sz="2400" dirty="0" err="1" smtClean="0"/>
              <a:t>LNode</a:t>
            </a:r>
            <a:r>
              <a:rPr lang="en-US" altLang="zh-CN" sz="2400" dirty="0" smtClean="0"/>
              <a:t>));</a:t>
            </a:r>
          </a:p>
          <a:p>
            <a:r>
              <a:rPr lang="en-US" altLang="zh-CN" sz="2400" dirty="0" smtClean="0"/>
              <a:t>	   	p-&gt;num=</a:t>
            </a:r>
            <a:r>
              <a:rPr lang="en-US" altLang="zh-CN" sz="2400" dirty="0" err="1" smtClean="0"/>
              <a:t>i</a:t>
            </a:r>
            <a:r>
              <a:rPr lang="en-US" altLang="zh-CN" sz="2400" dirty="0" smtClean="0"/>
              <a:t>;</a:t>
            </a:r>
          </a:p>
          <a:p>
            <a:r>
              <a:rPr lang="en-US" altLang="zh-CN" sz="2400" dirty="0" smtClean="0"/>
              <a:t>	   	r-&gt;next=p;</a:t>
            </a:r>
          </a:p>
          <a:p>
            <a:r>
              <a:rPr lang="en-US" altLang="zh-CN" sz="2400" dirty="0" smtClean="0"/>
              <a:t>	   	r=p;</a:t>
            </a:r>
          </a:p>
          <a:p>
            <a:r>
              <a:rPr lang="en-US" altLang="zh-CN" sz="2400" dirty="0" smtClean="0"/>
              <a:t>	}</a:t>
            </a:r>
          </a:p>
          <a:p>
            <a:r>
              <a:rPr lang="en-US" altLang="zh-CN" sz="2400" dirty="0" smtClean="0"/>
              <a:t>	r-&gt;next=h;</a:t>
            </a:r>
          </a:p>
          <a:p>
            <a:r>
              <a:rPr lang="en-US" altLang="zh-CN" sz="2400" dirty="0" smtClean="0"/>
              <a:t>	p=</a:t>
            </a:r>
            <a:r>
              <a:rPr lang="en-US" altLang="zh-CN" sz="2400" dirty="0" err="1" smtClean="0"/>
              <a:t>h;q</a:t>
            </a:r>
            <a:r>
              <a:rPr lang="en-US" altLang="zh-CN" sz="2400" dirty="0" smtClean="0"/>
              <a:t>=r;</a:t>
            </a:r>
            <a:endParaRPr lang="zh-CN" altLang="en-US"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算法</a:t>
            </a:r>
            <a:r>
              <a:rPr lang="en-US" altLang="zh-CN" sz="2800" dirty="0" smtClean="0"/>
              <a:t>2</a:t>
            </a:r>
            <a:r>
              <a:rPr lang="zh-CN" altLang="en-US" sz="2800" dirty="0" smtClean="0"/>
              <a:t>源程序（</a:t>
            </a:r>
            <a:r>
              <a:rPr lang="en-US" altLang="zh-CN" sz="2800" dirty="0" smtClean="0"/>
              <a:t>3</a:t>
            </a:r>
            <a:r>
              <a:rPr lang="zh-CN" altLang="en-US" sz="2800" dirty="0" smtClean="0"/>
              <a:t>）</a:t>
            </a:r>
            <a:endParaRPr lang="zh-CN" altLang="en-US" sz="2800" dirty="0"/>
          </a:p>
        </p:txBody>
      </p:sp>
      <p:sp>
        <p:nvSpPr>
          <p:cNvPr id="3" name="TextBox 2"/>
          <p:cNvSpPr txBox="1"/>
          <p:nvPr/>
        </p:nvSpPr>
        <p:spPr>
          <a:xfrm>
            <a:off x="539552" y="903486"/>
            <a:ext cx="8208912" cy="5693866"/>
          </a:xfrm>
          <a:prstGeom prst="rect">
            <a:avLst/>
          </a:prstGeom>
          <a:noFill/>
        </p:spPr>
        <p:txBody>
          <a:bodyPr wrap="square" rtlCol="0">
            <a:spAutoFit/>
          </a:bodyPr>
          <a:lstStyle/>
          <a:p>
            <a:r>
              <a:rPr lang="en-US" altLang="zh-CN" sz="2800" dirty="0" smtClean="0"/>
              <a:t>	for(</a:t>
            </a:r>
            <a:r>
              <a:rPr lang="en-US" altLang="zh-CN" sz="2800" dirty="0" err="1" smtClean="0"/>
              <a:t>i</a:t>
            </a:r>
            <a:r>
              <a:rPr lang="en-US" altLang="zh-CN" sz="2800" dirty="0" smtClean="0"/>
              <a:t>=1;i&lt;</a:t>
            </a:r>
            <a:r>
              <a:rPr lang="en-US" altLang="zh-CN" sz="2800" dirty="0" err="1" smtClean="0"/>
              <a:t>k;i</a:t>
            </a:r>
            <a:r>
              <a:rPr lang="en-US" altLang="zh-CN" sz="2800" dirty="0" smtClean="0"/>
              <a:t>++){</a:t>
            </a:r>
          </a:p>
          <a:p>
            <a:r>
              <a:rPr lang="en-US" altLang="zh-CN" sz="2800" dirty="0" smtClean="0"/>
              <a:t>		q=</a:t>
            </a:r>
            <a:r>
              <a:rPr lang="en-US" altLang="zh-CN" sz="2800" dirty="0" err="1" smtClean="0"/>
              <a:t>p;p</a:t>
            </a:r>
            <a:r>
              <a:rPr lang="en-US" altLang="zh-CN" sz="2800" dirty="0" smtClean="0"/>
              <a:t>=p-&gt;next;</a:t>
            </a:r>
          </a:p>
          <a:p>
            <a:r>
              <a:rPr lang="en-US" altLang="zh-CN" sz="2800" dirty="0" smtClean="0"/>
              <a:t>	}</a:t>
            </a:r>
          </a:p>
          <a:p>
            <a:r>
              <a:rPr lang="en-US" altLang="zh-CN" sz="2800" dirty="0" smtClean="0"/>
              <a:t>	while(n&gt;1){</a:t>
            </a:r>
          </a:p>
          <a:p>
            <a:r>
              <a:rPr lang="en-US" altLang="zh-CN" sz="2800" dirty="0" smtClean="0"/>
              <a:t>		</a:t>
            </a:r>
            <a:r>
              <a:rPr lang="en-US" altLang="zh-CN" sz="2800" dirty="0" err="1" smtClean="0"/>
              <a:t>i</a:t>
            </a:r>
            <a:r>
              <a:rPr lang="en-US" altLang="zh-CN" sz="2800" dirty="0" smtClean="0"/>
              <a:t>=1;</a:t>
            </a:r>
          </a:p>
          <a:p>
            <a:r>
              <a:rPr lang="en-US" altLang="zh-CN" sz="2800" dirty="0" smtClean="0"/>
              <a:t>		while(</a:t>
            </a:r>
            <a:r>
              <a:rPr lang="en-US" altLang="zh-CN" sz="2800" dirty="0" err="1" smtClean="0"/>
              <a:t>i</a:t>
            </a:r>
            <a:r>
              <a:rPr lang="en-US" altLang="zh-CN" sz="2800" dirty="0" smtClean="0"/>
              <a:t>&lt;m){</a:t>
            </a:r>
          </a:p>
          <a:p>
            <a:r>
              <a:rPr lang="en-US" altLang="zh-CN" sz="2800" dirty="0" smtClean="0"/>
              <a:t>			q=</a:t>
            </a:r>
            <a:r>
              <a:rPr lang="en-US" altLang="zh-CN" sz="2800" dirty="0" err="1" smtClean="0"/>
              <a:t>p;p</a:t>
            </a:r>
            <a:r>
              <a:rPr lang="en-US" altLang="zh-CN" sz="2800" dirty="0" smtClean="0"/>
              <a:t>=p-&gt;</a:t>
            </a:r>
            <a:r>
              <a:rPr lang="en-US" altLang="zh-CN" sz="2800" dirty="0" err="1" smtClean="0"/>
              <a:t>next;i</a:t>
            </a:r>
            <a:r>
              <a:rPr lang="en-US" altLang="zh-CN" sz="2800" dirty="0" smtClean="0"/>
              <a:t>++;</a:t>
            </a:r>
          </a:p>
          <a:p>
            <a:r>
              <a:rPr lang="en-US" altLang="zh-CN" sz="2800" dirty="0" smtClean="0"/>
              <a:t>		}</a:t>
            </a:r>
          </a:p>
          <a:p>
            <a:r>
              <a:rPr lang="en-US" altLang="zh-CN" sz="2800" dirty="0" smtClean="0"/>
              <a:t>		r=</a:t>
            </a:r>
            <a:r>
              <a:rPr lang="en-US" altLang="zh-CN" sz="2800" dirty="0" err="1" smtClean="0"/>
              <a:t>p;p</a:t>
            </a:r>
            <a:r>
              <a:rPr lang="en-US" altLang="zh-CN" sz="2800" dirty="0" smtClean="0"/>
              <a:t>=p-&gt;</a:t>
            </a:r>
            <a:r>
              <a:rPr lang="en-US" altLang="zh-CN" sz="2800" dirty="0" err="1" smtClean="0"/>
              <a:t>next;q</a:t>
            </a:r>
            <a:r>
              <a:rPr lang="en-US" altLang="zh-CN" sz="2800" dirty="0" smtClean="0"/>
              <a:t>-&gt;next=</a:t>
            </a:r>
            <a:r>
              <a:rPr lang="en-US" altLang="zh-CN" sz="2800" dirty="0" err="1" smtClean="0"/>
              <a:t>p;free</a:t>
            </a:r>
            <a:r>
              <a:rPr lang="en-US" altLang="zh-CN" sz="2800" dirty="0" smtClean="0"/>
              <a:t>(r);</a:t>
            </a:r>
          </a:p>
          <a:p>
            <a:r>
              <a:rPr lang="en-US" altLang="zh-CN" sz="2800" dirty="0" smtClean="0"/>
              <a:t>		n--;</a:t>
            </a:r>
          </a:p>
          <a:p>
            <a:r>
              <a:rPr lang="en-US" altLang="zh-CN" sz="2800" dirty="0" smtClean="0"/>
              <a:t>	}</a:t>
            </a:r>
          </a:p>
          <a:p>
            <a:r>
              <a:rPr lang="en-US" altLang="zh-CN" sz="2800" dirty="0" smtClean="0"/>
              <a:t>	return p;</a:t>
            </a:r>
          </a:p>
          <a:p>
            <a:r>
              <a:rPr lang="en-US" altLang="zh-CN" sz="2800" dirty="0" smtClean="0"/>
              <a:t>}</a:t>
            </a:r>
            <a:endParaRPr lang="zh-CN" altLang="en-US" sz="28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算法</a:t>
            </a:r>
            <a:r>
              <a:rPr lang="en-US" altLang="zh-CN" sz="2800" dirty="0" smtClean="0"/>
              <a:t>2</a:t>
            </a:r>
            <a:r>
              <a:rPr lang="zh-CN" altLang="en-US" sz="2800" dirty="0" smtClean="0"/>
              <a:t>源程序（</a:t>
            </a:r>
            <a:r>
              <a:rPr lang="en-US" altLang="zh-CN" sz="2800" dirty="0" smtClean="0"/>
              <a:t>4</a:t>
            </a:r>
            <a:r>
              <a:rPr lang="zh-CN" altLang="en-US" sz="2800" dirty="0" smtClean="0"/>
              <a:t>）：主函数</a:t>
            </a:r>
            <a:endParaRPr lang="zh-CN" altLang="en-US" sz="2800" dirty="0"/>
          </a:p>
        </p:txBody>
      </p:sp>
      <p:sp>
        <p:nvSpPr>
          <p:cNvPr id="3" name="TextBox 2"/>
          <p:cNvSpPr txBox="1"/>
          <p:nvPr/>
        </p:nvSpPr>
        <p:spPr>
          <a:xfrm>
            <a:off x="611560" y="1196752"/>
            <a:ext cx="8064896" cy="3539430"/>
          </a:xfrm>
          <a:prstGeom prst="rect">
            <a:avLst/>
          </a:prstGeom>
          <a:noFill/>
        </p:spPr>
        <p:txBody>
          <a:bodyPr wrap="square" rtlCol="0">
            <a:spAutoFit/>
          </a:bodyPr>
          <a:lstStyle/>
          <a:p>
            <a:r>
              <a:rPr lang="en-US" altLang="zh-CN" sz="2800" dirty="0" err="1" smtClean="0"/>
              <a:t>int</a:t>
            </a:r>
            <a:r>
              <a:rPr lang="en-US" altLang="zh-CN" sz="2800" dirty="0" smtClean="0"/>
              <a:t> main(){</a:t>
            </a:r>
          </a:p>
          <a:p>
            <a:r>
              <a:rPr lang="en-US" altLang="zh-CN" sz="2800" dirty="0" smtClean="0"/>
              <a:t>	</a:t>
            </a:r>
            <a:r>
              <a:rPr lang="en-US" altLang="zh-CN" sz="2800" dirty="0" err="1" smtClean="0"/>
              <a:t>int</a:t>
            </a:r>
            <a:r>
              <a:rPr lang="en-US" altLang="zh-CN" sz="2800" dirty="0" smtClean="0"/>
              <a:t> </a:t>
            </a:r>
            <a:r>
              <a:rPr lang="en-US" altLang="zh-CN" sz="2800" dirty="0" err="1" smtClean="0"/>
              <a:t>n,k,m</a:t>
            </a:r>
            <a:r>
              <a:rPr lang="en-US" altLang="zh-CN" sz="2800" dirty="0" smtClean="0"/>
              <a:t>;</a:t>
            </a:r>
          </a:p>
          <a:p>
            <a:r>
              <a:rPr lang="en-US" altLang="zh-CN" sz="2800" dirty="0" smtClean="0"/>
              <a:t>	</a:t>
            </a:r>
            <a:r>
              <a:rPr lang="en-US" altLang="zh-CN" sz="2800" dirty="0" err="1" smtClean="0"/>
              <a:t>LinkList</a:t>
            </a:r>
            <a:r>
              <a:rPr lang="en-US" altLang="zh-CN" sz="2800" dirty="0" smtClean="0"/>
              <a:t> p;</a:t>
            </a:r>
          </a:p>
          <a:p>
            <a:r>
              <a:rPr lang="en-US" altLang="zh-CN" sz="2800" dirty="0" smtClean="0"/>
              <a:t>	</a:t>
            </a:r>
            <a:r>
              <a:rPr lang="en-US" altLang="zh-CN" sz="2800" dirty="0" err="1" smtClean="0"/>
              <a:t>cin</a:t>
            </a:r>
            <a:r>
              <a:rPr lang="en-US" altLang="zh-CN" sz="2800" dirty="0" smtClean="0"/>
              <a:t>&gt;&gt;n&gt;&gt;k&gt;&gt;m;</a:t>
            </a:r>
          </a:p>
          <a:p>
            <a:r>
              <a:rPr lang="en-US" altLang="zh-CN" sz="2800" dirty="0" smtClean="0"/>
              <a:t>	p=</a:t>
            </a:r>
            <a:r>
              <a:rPr lang="en-US" altLang="zh-CN" sz="2800" dirty="0" err="1" smtClean="0"/>
              <a:t>monkeyKing</a:t>
            </a:r>
            <a:r>
              <a:rPr lang="en-US" altLang="zh-CN" sz="2800" dirty="0" smtClean="0"/>
              <a:t>(</a:t>
            </a:r>
            <a:r>
              <a:rPr lang="en-US" altLang="zh-CN" sz="2800" dirty="0" err="1" smtClean="0"/>
              <a:t>n,k,m</a:t>
            </a:r>
            <a:r>
              <a:rPr lang="en-US" altLang="zh-CN" sz="2800" dirty="0" smtClean="0"/>
              <a:t>);</a:t>
            </a:r>
          </a:p>
          <a:p>
            <a:r>
              <a:rPr lang="en-US" altLang="zh-CN" sz="2800" dirty="0" smtClean="0"/>
              <a:t>	</a:t>
            </a:r>
            <a:r>
              <a:rPr lang="en-US" altLang="zh-CN" sz="2800" dirty="0" err="1" smtClean="0"/>
              <a:t>cout</a:t>
            </a:r>
            <a:r>
              <a:rPr lang="en-US" altLang="zh-CN" sz="2800" dirty="0" smtClean="0"/>
              <a:t>&lt;&lt;p-&gt;num&lt;&lt;</a:t>
            </a:r>
            <a:r>
              <a:rPr lang="en-US" altLang="zh-CN" sz="2800" dirty="0" err="1" smtClean="0"/>
              <a:t>endl</a:t>
            </a:r>
            <a:r>
              <a:rPr lang="en-US" altLang="zh-CN" sz="2800" dirty="0" smtClean="0"/>
              <a:t>;</a:t>
            </a:r>
          </a:p>
          <a:p>
            <a:r>
              <a:rPr lang="en-US" altLang="zh-CN" sz="2800" dirty="0" smtClean="0"/>
              <a:t>	return 0;</a:t>
            </a:r>
          </a:p>
          <a:p>
            <a:r>
              <a:rPr lang="en-US" altLang="zh-CN" sz="2800" dirty="0" smtClean="0"/>
              <a:t>}</a:t>
            </a:r>
            <a:endParaRPr lang="zh-CN" altLang="en-US" sz="2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算法</a:t>
            </a:r>
            <a:r>
              <a:rPr lang="en-US" altLang="zh-CN" sz="2800" dirty="0" smtClean="0"/>
              <a:t>1</a:t>
            </a:r>
            <a:r>
              <a:rPr lang="zh-CN" altLang="en-US" sz="2800" dirty="0" smtClean="0"/>
              <a:t>增加打印选举过程的功能</a:t>
            </a:r>
            <a:endParaRPr lang="zh-CN" altLang="en-US" sz="2800" dirty="0"/>
          </a:p>
        </p:txBody>
      </p:sp>
      <p:sp>
        <p:nvSpPr>
          <p:cNvPr id="3" name="TextBox 2"/>
          <p:cNvSpPr txBox="1"/>
          <p:nvPr/>
        </p:nvSpPr>
        <p:spPr>
          <a:xfrm>
            <a:off x="611560" y="1124744"/>
            <a:ext cx="8208912" cy="954107"/>
          </a:xfrm>
          <a:prstGeom prst="rect">
            <a:avLst/>
          </a:prstGeom>
          <a:noFill/>
        </p:spPr>
        <p:txBody>
          <a:bodyPr wrap="square" rtlCol="0">
            <a:spAutoFit/>
          </a:bodyPr>
          <a:lstStyle/>
          <a:p>
            <a:r>
              <a:rPr lang="zh-CN" altLang="en-US" sz="2800" dirty="0" smtClean="0"/>
              <a:t>         对于顺序存储数据的算法</a:t>
            </a:r>
            <a:r>
              <a:rPr lang="en-US" altLang="zh-CN" sz="2800" dirty="0" smtClean="0"/>
              <a:t>1</a:t>
            </a:r>
            <a:r>
              <a:rPr lang="zh-CN" altLang="en-US" sz="2800" dirty="0" smtClean="0"/>
              <a:t>，可以加入如下函数，完成每轮选举后，选举状态的打印。</a:t>
            </a:r>
            <a:endParaRPr lang="en-US" altLang="zh-CN" sz="2800" dirty="0" smtClean="0"/>
          </a:p>
        </p:txBody>
      </p:sp>
      <p:sp>
        <p:nvSpPr>
          <p:cNvPr id="4" name="TextBox 3"/>
          <p:cNvSpPr txBox="1"/>
          <p:nvPr/>
        </p:nvSpPr>
        <p:spPr>
          <a:xfrm>
            <a:off x="539552" y="2348880"/>
            <a:ext cx="8136904" cy="3108543"/>
          </a:xfrm>
          <a:prstGeom prst="rect">
            <a:avLst/>
          </a:prstGeom>
          <a:noFill/>
        </p:spPr>
        <p:txBody>
          <a:bodyPr wrap="square" rtlCol="0">
            <a:spAutoFit/>
          </a:bodyPr>
          <a:lstStyle/>
          <a:p>
            <a:r>
              <a:rPr lang="en-US" altLang="zh-CN" sz="2800" dirty="0" smtClean="0"/>
              <a:t>void printArray1(</a:t>
            </a:r>
            <a:r>
              <a:rPr lang="en-US" altLang="zh-CN" sz="2800" dirty="0" err="1" smtClean="0"/>
              <a:t>int</a:t>
            </a:r>
            <a:r>
              <a:rPr lang="en-US" altLang="zh-CN" sz="2800" dirty="0" smtClean="0"/>
              <a:t> *</a:t>
            </a:r>
            <a:r>
              <a:rPr lang="en-US" altLang="zh-CN" sz="2800" dirty="0" err="1" smtClean="0"/>
              <a:t>a,int</a:t>
            </a:r>
            <a:r>
              <a:rPr lang="en-US" altLang="zh-CN" sz="2800" dirty="0" smtClean="0"/>
              <a:t> </a:t>
            </a:r>
            <a:r>
              <a:rPr lang="en-US" altLang="zh-CN" sz="2800" dirty="0" err="1" smtClean="0"/>
              <a:t>n,int</a:t>
            </a:r>
            <a:r>
              <a:rPr lang="en-US" altLang="zh-CN" sz="2800" dirty="0" smtClean="0"/>
              <a:t> r){</a:t>
            </a:r>
          </a:p>
          <a:p>
            <a:r>
              <a:rPr lang="en-US" altLang="zh-CN" sz="2800" dirty="0" smtClean="0"/>
              <a:t>//</a:t>
            </a:r>
            <a:r>
              <a:rPr lang="zh-CN" altLang="en-US" sz="2800" dirty="0" smtClean="0"/>
              <a:t>从第</a:t>
            </a:r>
            <a:r>
              <a:rPr lang="en-US" altLang="zh-CN" sz="2800" dirty="0" smtClean="0"/>
              <a:t>r</a:t>
            </a:r>
            <a:r>
              <a:rPr lang="zh-CN" altLang="en-US" sz="2800" dirty="0" smtClean="0"/>
              <a:t>个元素开始打印数组环状</a:t>
            </a:r>
            <a:r>
              <a:rPr lang="en-US" altLang="zh-CN" sz="2800" dirty="0" smtClean="0"/>
              <a:t>a</a:t>
            </a:r>
            <a:r>
              <a:rPr lang="zh-CN" altLang="en-US" sz="2800" dirty="0" smtClean="0"/>
              <a:t>的</a:t>
            </a:r>
            <a:r>
              <a:rPr lang="en-US" altLang="zh-CN" sz="2800" dirty="0" smtClean="0"/>
              <a:t>n</a:t>
            </a:r>
            <a:r>
              <a:rPr lang="zh-CN" altLang="en-US" sz="2800" dirty="0" smtClean="0"/>
              <a:t>个元素</a:t>
            </a:r>
          </a:p>
          <a:p>
            <a:r>
              <a:rPr lang="zh-CN" altLang="en-US"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a:t>
            </a:r>
          </a:p>
          <a:p>
            <a:r>
              <a:rPr lang="en-US" altLang="zh-CN" sz="2800" dirty="0" smtClean="0"/>
              <a:t>	for(</a:t>
            </a:r>
            <a:r>
              <a:rPr lang="en-US" altLang="zh-CN" sz="2800" dirty="0" err="1" smtClean="0"/>
              <a:t>i</a:t>
            </a:r>
            <a:r>
              <a:rPr lang="en-US" altLang="zh-CN" sz="2800" dirty="0" smtClean="0"/>
              <a:t>=</a:t>
            </a:r>
            <a:r>
              <a:rPr lang="en-US" altLang="zh-CN" sz="2800" dirty="0" err="1" smtClean="0"/>
              <a:t>r;i</a:t>
            </a:r>
            <a:r>
              <a:rPr lang="en-US" altLang="zh-CN" sz="2800" dirty="0" smtClean="0"/>
              <a:t>&lt;</a:t>
            </a:r>
            <a:r>
              <a:rPr lang="en-US" altLang="zh-CN" sz="2800" dirty="0" err="1" smtClean="0"/>
              <a:t>n+r;i</a:t>
            </a:r>
            <a:r>
              <a:rPr lang="en-US" altLang="zh-CN" sz="2800" dirty="0" smtClean="0"/>
              <a:t>++)</a:t>
            </a:r>
          </a:p>
          <a:p>
            <a:r>
              <a:rPr lang="en-US" altLang="zh-CN" sz="2800" dirty="0" smtClean="0"/>
              <a:t>		</a:t>
            </a:r>
            <a:r>
              <a:rPr lang="en-US" altLang="zh-CN" sz="2800" dirty="0" err="1" smtClean="0"/>
              <a:t>cout</a:t>
            </a:r>
            <a:r>
              <a:rPr lang="en-US" altLang="zh-CN" sz="2800" dirty="0" smtClean="0"/>
              <a:t>&lt;&lt;' '&lt;&lt;a[</a:t>
            </a:r>
            <a:r>
              <a:rPr lang="en-US" altLang="zh-CN" sz="2800" dirty="0" err="1" smtClean="0"/>
              <a:t>i%n</a:t>
            </a:r>
            <a:r>
              <a:rPr lang="en-US" altLang="zh-CN" sz="2800" dirty="0" smtClean="0"/>
              <a:t>];</a:t>
            </a:r>
          </a:p>
          <a:p>
            <a:r>
              <a:rPr lang="en-US" altLang="zh-CN" sz="2800" dirty="0" smtClean="0"/>
              <a:t>	</a:t>
            </a:r>
            <a:r>
              <a:rPr lang="en-US" altLang="zh-CN" sz="2800" dirty="0" err="1" smtClean="0"/>
              <a:t>cout</a:t>
            </a:r>
            <a:r>
              <a:rPr lang="en-US" altLang="zh-CN" sz="2800" dirty="0" smtClean="0"/>
              <a:t>&lt;&lt;</a:t>
            </a:r>
            <a:r>
              <a:rPr lang="en-US" altLang="zh-CN" sz="2800" dirty="0" err="1" smtClean="0"/>
              <a:t>endl</a:t>
            </a:r>
            <a:r>
              <a:rPr lang="en-US" altLang="zh-CN" sz="2800" dirty="0" smtClean="0"/>
              <a:t>;</a:t>
            </a:r>
          </a:p>
          <a:p>
            <a:r>
              <a:rPr lang="en-US" altLang="zh-CN" sz="2800" dirty="0" smtClean="0"/>
              <a:t>}</a:t>
            </a:r>
            <a:endParaRPr lang="zh-CN" altLang="en-US" sz="2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p>
            <a:pPr algn="l"/>
            <a:r>
              <a:rPr lang="zh-CN" altLang="en-US" sz="2800" dirty="0" smtClean="0"/>
              <a:t>改进的算法</a:t>
            </a:r>
            <a:r>
              <a:rPr lang="en-US" altLang="zh-CN" sz="2800" dirty="0" smtClean="0"/>
              <a:t>1</a:t>
            </a:r>
            <a:endParaRPr lang="zh-CN" altLang="en-US" sz="2800" dirty="0"/>
          </a:p>
        </p:txBody>
      </p:sp>
      <p:sp>
        <p:nvSpPr>
          <p:cNvPr id="4" name="TextBox 3"/>
          <p:cNvSpPr txBox="1"/>
          <p:nvPr/>
        </p:nvSpPr>
        <p:spPr>
          <a:xfrm>
            <a:off x="539552" y="1052736"/>
            <a:ext cx="8064896" cy="5262979"/>
          </a:xfrm>
          <a:prstGeom prst="rect">
            <a:avLst/>
          </a:prstGeom>
          <a:noFill/>
        </p:spPr>
        <p:txBody>
          <a:bodyPr wrap="square" rtlCol="0">
            <a:spAutoFit/>
          </a:bodyPr>
          <a:lstStyle/>
          <a:p>
            <a:r>
              <a:rPr lang="en-US" altLang="zh-CN" sz="2800" dirty="0" err="1" smtClean="0"/>
              <a:t>int</a:t>
            </a:r>
            <a:r>
              <a:rPr lang="en-US" altLang="zh-CN" sz="2800" dirty="0" smtClean="0"/>
              <a:t> </a:t>
            </a:r>
            <a:r>
              <a:rPr lang="en-US" altLang="zh-CN" sz="2800" dirty="0" err="1" smtClean="0"/>
              <a:t>monkeyKing</a:t>
            </a:r>
            <a:r>
              <a:rPr lang="en-US" altLang="zh-CN" sz="2800" dirty="0" smtClean="0"/>
              <a:t>(</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p>
          <a:p>
            <a:r>
              <a:rPr lang="en-US" altLang="zh-CN" sz="2800" dirty="0" smtClean="0"/>
              <a:t>      </a:t>
            </a:r>
            <a:r>
              <a:rPr lang="zh-CN" altLang="en-US" sz="2800" dirty="0" smtClean="0"/>
              <a:t>声明数组</a:t>
            </a:r>
            <a:r>
              <a:rPr lang="en-US" altLang="zh-CN" sz="2800" dirty="0" smtClean="0"/>
              <a:t>a</a:t>
            </a:r>
            <a:r>
              <a:rPr lang="zh-CN" altLang="en-US" sz="2800" dirty="0" smtClean="0"/>
              <a:t>并初始化数组</a:t>
            </a:r>
            <a:r>
              <a:rPr lang="en-US" altLang="zh-CN" sz="2800" dirty="0" smtClean="0"/>
              <a:t>a</a:t>
            </a:r>
            <a:r>
              <a:rPr lang="zh-CN" altLang="en-US" sz="2800" dirty="0" smtClean="0"/>
              <a:t>；</a:t>
            </a:r>
            <a:endParaRPr lang="en-US" altLang="zh-CN" sz="2800" dirty="0" smtClean="0"/>
          </a:p>
          <a:p>
            <a:r>
              <a:rPr lang="en-US" altLang="zh-CN" sz="2800" dirty="0" smtClean="0"/>
              <a:t>      </a:t>
            </a:r>
            <a:r>
              <a:rPr lang="zh-CN" altLang="en-US" sz="2800" dirty="0" smtClean="0"/>
              <a:t>根据</a:t>
            </a:r>
            <a:r>
              <a:rPr lang="en-US" altLang="zh-CN" sz="2800" dirty="0" smtClean="0"/>
              <a:t>k</a:t>
            </a:r>
            <a:r>
              <a:rPr lang="zh-CN" altLang="en-US" sz="2800" dirty="0" smtClean="0"/>
              <a:t>确定开始报数的数组元素的序号</a:t>
            </a:r>
            <a:r>
              <a:rPr lang="en-US" altLang="zh-CN" sz="2800" dirty="0" smtClean="0"/>
              <a:t>p;</a:t>
            </a:r>
          </a:p>
          <a:p>
            <a:r>
              <a:rPr lang="en-US" altLang="zh-CN" sz="2800" dirty="0" smtClean="0"/>
              <a:t>       printArray1(</a:t>
            </a:r>
            <a:r>
              <a:rPr lang="en-US" altLang="zh-CN" sz="2800" dirty="0" err="1" smtClean="0"/>
              <a:t>a,n,p</a:t>
            </a:r>
            <a:r>
              <a:rPr lang="en-US" altLang="zh-CN" sz="2800" dirty="0" smtClean="0"/>
              <a:t>);</a:t>
            </a:r>
          </a:p>
          <a:p>
            <a:r>
              <a:rPr lang="en-US" altLang="zh-CN" sz="2800" dirty="0" smtClean="0"/>
              <a:t>       while(n&gt;1){</a:t>
            </a:r>
          </a:p>
          <a:p>
            <a:r>
              <a:rPr lang="en-US" altLang="zh-CN" sz="2800" dirty="0" smtClean="0"/>
              <a:t>                r=1;</a:t>
            </a:r>
          </a:p>
          <a:p>
            <a:r>
              <a:rPr lang="en-US" altLang="zh-CN" sz="2800" dirty="0" smtClean="0"/>
              <a:t>               </a:t>
            </a:r>
            <a:r>
              <a:rPr lang="zh-CN" altLang="en-US" sz="2800" dirty="0" smtClean="0"/>
              <a:t>报数</a:t>
            </a:r>
            <a:r>
              <a:rPr lang="en-US" altLang="zh-CN" sz="2800" dirty="0" smtClean="0"/>
              <a:t>m</a:t>
            </a:r>
            <a:r>
              <a:rPr lang="zh-CN" altLang="en-US" sz="2800" dirty="0" smtClean="0"/>
              <a:t>次，</a:t>
            </a:r>
            <a:r>
              <a:rPr lang="en-US" altLang="zh-CN" sz="2800" dirty="0" smtClean="0"/>
              <a:t>p</a:t>
            </a:r>
            <a:r>
              <a:rPr lang="zh-CN" altLang="en-US" sz="2800" dirty="0" smtClean="0"/>
              <a:t>同步移动；</a:t>
            </a:r>
            <a:endParaRPr lang="en-US" altLang="zh-CN" sz="2800" dirty="0" smtClean="0"/>
          </a:p>
          <a:p>
            <a:r>
              <a:rPr lang="en-US" altLang="zh-CN" sz="2800" dirty="0" smtClean="0"/>
              <a:t>               </a:t>
            </a:r>
            <a:r>
              <a:rPr lang="zh-CN" altLang="en-US" sz="2800" dirty="0" smtClean="0"/>
              <a:t>从数组</a:t>
            </a:r>
            <a:r>
              <a:rPr lang="en-US" altLang="zh-CN" sz="2800" dirty="0" smtClean="0"/>
              <a:t>a</a:t>
            </a:r>
            <a:r>
              <a:rPr lang="zh-CN" altLang="en-US" sz="2800" dirty="0" smtClean="0"/>
              <a:t>中删除</a:t>
            </a:r>
            <a:r>
              <a:rPr lang="en-US" altLang="zh-CN" sz="2800" dirty="0" smtClean="0"/>
              <a:t>a[p]</a:t>
            </a:r>
            <a:r>
              <a:rPr lang="zh-CN" altLang="en-US" sz="2800" dirty="0" smtClean="0"/>
              <a:t>元素；</a:t>
            </a:r>
            <a:endParaRPr lang="en-US" altLang="zh-CN" sz="2800" dirty="0" smtClean="0"/>
          </a:p>
          <a:p>
            <a:r>
              <a:rPr lang="en-US" altLang="zh-CN" sz="2800" dirty="0" smtClean="0"/>
              <a:t>               n--;</a:t>
            </a:r>
          </a:p>
          <a:p>
            <a:r>
              <a:rPr lang="en-US" altLang="zh-CN" sz="2800" dirty="0" smtClean="0"/>
              <a:t>	    printArray1(</a:t>
            </a:r>
            <a:r>
              <a:rPr lang="en-US" altLang="zh-CN" sz="2800" dirty="0" err="1" smtClean="0"/>
              <a:t>a,n,p</a:t>
            </a:r>
            <a:r>
              <a:rPr lang="en-US" altLang="zh-CN" sz="2800" dirty="0" smtClean="0"/>
              <a:t>);        }</a:t>
            </a:r>
          </a:p>
          <a:p>
            <a:r>
              <a:rPr lang="en-US" altLang="zh-CN" sz="2800" dirty="0" smtClean="0"/>
              <a:t>        return  a[0];</a:t>
            </a:r>
          </a:p>
          <a:p>
            <a:r>
              <a:rPr lang="en-US" altLang="zh-CN" sz="2800" dirty="0" smtClean="0"/>
              <a:t>}</a:t>
            </a:r>
            <a:endParaRPr lang="zh-CN" alt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例题</a:t>
            </a:r>
            <a:r>
              <a:rPr lang="en-US" altLang="zh-CN" sz="2800" dirty="0" smtClean="0"/>
              <a:t>1</a:t>
            </a:r>
            <a:endParaRPr lang="zh-CN" altLang="en-US" sz="2800" dirty="0"/>
          </a:p>
        </p:txBody>
      </p:sp>
      <p:sp>
        <p:nvSpPr>
          <p:cNvPr id="4" name="TextBox 3"/>
          <p:cNvSpPr txBox="1"/>
          <p:nvPr/>
        </p:nvSpPr>
        <p:spPr>
          <a:xfrm>
            <a:off x="539552" y="1124744"/>
            <a:ext cx="8064896" cy="4401205"/>
          </a:xfrm>
          <a:prstGeom prst="rect">
            <a:avLst/>
          </a:prstGeom>
          <a:noFill/>
        </p:spPr>
        <p:txBody>
          <a:bodyPr wrap="square" rtlCol="0">
            <a:spAutoFit/>
          </a:bodyPr>
          <a:lstStyle/>
          <a:p>
            <a:r>
              <a:rPr lang="zh-CN" altLang="en-US" sz="2800" dirty="0" smtClean="0"/>
              <a:t>         一群猴子（</a:t>
            </a:r>
            <a:r>
              <a:rPr lang="en-US" altLang="zh-CN" sz="2800" dirty="0" smtClean="0"/>
              <a:t>n</a:t>
            </a:r>
            <a:r>
              <a:rPr lang="zh-CN" altLang="en-US" sz="2800" dirty="0" smtClean="0"/>
              <a:t>只）选举猴王，选举规则如下：猴子围坐一圈，从</a:t>
            </a:r>
            <a:r>
              <a:rPr lang="en-US" altLang="zh-CN" sz="2800" dirty="0" smtClean="0"/>
              <a:t>1</a:t>
            </a:r>
            <a:r>
              <a:rPr lang="zh-CN" altLang="en-US" sz="2800" dirty="0" smtClean="0"/>
              <a:t>开始顺时针编号，随后开始报数选举：</a:t>
            </a:r>
            <a:endParaRPr lang="en-US" altLang="zh-CN" sz="2800" dirty="0" smtClean="0"/>
          </a:p>
          <a:p>
            <a:r>
              <a:rPr lang="en-US" altLang="zh-CN" sz="2800" dirty="0" smtClean="0"/>
              <a:t>         1</a:t>
            </a:r>
            <a:r>
              <a:rPr lang="zh-CN" altLang="en-US" sz="2800" dirty="0" smtClean="0"/>
              <a:t>）确定开始报数的位置：从第</a:t>
            </a:r>
            <a:r>
              <a:rPr lang="en-US" altLang="zh-CN" sz="2800" dirty="0" smtClean="0"/>
              <a:t>1</a:t>
            </a:r>
            <a:r>
              <a:rPr lang="zh-CN" altLang="en-US" sz="2800" dirty="0" smtClean="0"/>
              <a:t>号猴子从</a:t>
            </a:r>
            <a:r>
              <a:rPr lang="en-US" altLang="zh-CN" sz="2800" dirty="0" smtClean="0"/>
              <a:t>1</a:t>
            </a:r>
            <a:r>
              <a:rPr lang="zh-CN" altLang="en-US" sz="2800" dirty="0" smtClean="0"/>
              <a:t>开始依次顺时针报数，报数为</a:t>
            </a:r>
            <a:r>
              <a:rPr lang="en-US" altLang="zh-CN" sz="2800" dirty="0" smtClean="0"/>
              <a:t>k</a:t>
            </a:r>
            <a:r>
              <a:rPr lang="zh-CN" altLang="en-US" sz="2800" dirty="0" smtClean="0"/>
              <a:t>的猴子为开始选举报数的猴子；</a:t>
            </a:r>
            <a:endParaRPr lang="en-US" altLang="zh-CN" sz="2800" dirty="0" smtClean="0"/>
          </a:p>
          <a:p>
            <a:r>
              <a:rPr lang="en-US" altLang="zh-CN" sz="2800" dirty="0" smtClean="0"/>
              <a:t>         2</a:t>
            </a:r>
            <a:r>
              <a:rPr lang="zh-CN" altLang="en-US" sz="2800" dirty="0" smtClean="0"/>
              <a:t>）报数猴子从</a:t>
            </a:r>
            <a:r>
              <a:rPr lang="en-US" altLang="zh-CN" sz="2800" dirty="0" smtClean="0"/>
              <a:t>1</a:t>
            </a:r>
            <a:r>
              <a:rPr lang="zh-CN" altLang="en-US" sz="2800" dirty="0" smtClean="0"/>
              <a:t>开始依次报数，报数为</a:t>
            </a:r>
            <a:r>
              <a:rPr lang="en-US" altLang="zh-CN" sz="2800" dirty="0" smtClean="0"/>
              <a:t>m</a:t>
            </a:r>
            <a:r>
              <a:rPr lang="zh-CN" altLang="en-US" sz="2800" dirty="0" smtClean="0"/>
              <a:t>的猴子退出选举，后继猴子重新从</a:t>
            </a:r>
            <a:r>
              <a:rPr lang="en-US" altLang="zh-CN" sz="2800" dirty="0" smtClean="0"/>
              <a:t>1</a:t>
            </a:r>
            <a:r>
              <a:rPr lang="zh-CN" altLang="en-US" sz="2800" dirty="0" smtClean="0"/>
              <a:t>开始依次报数。</a:t>
            </a:r>
            <a:endParaRPr lang="en-US" altLang="zh-CN" sz="2800" dirty="0" smtClean="0"/>
          </a:p>
          <a:p>
            <a:r>
              <a:rPr lang="en-US" altLang="zh-CN" sz="2800" dirty="0" smtClean="0"/>
              <a:t>         3</a:t>
            </a:r>
            <a:r>
              <a:rPr lang="zh-CN" altLang="en-US" sz="2800" dirty="0" smtClean="0"/>
              <a:t>）重复</a:t>
            </a:r>
            <a:r>
              <a:rPr lang="en-US" altLang="zh-CN" sz="2800" dirty="0" smtClean="0"/>
              <a:t>2</a:t>
            </a:r>
            <a:r>
              <a:rPr lang="zh-CN" altLang="en-US" sz="2800" dirty="0" smtClean="0"/>
              <a:t>）的操作，直至剩下最后一个猴子即为猴王。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仿照算法</a:t>
            </a:r>
            <a:r>
              <a:rPr lang="en-US" altLang="zh-CN" sz="2800" dirty="0" smtClean="0"/>
              <a:t>1</a:t>
            </a:r>
            <a:r>
              <a:rPr lang="zh-CN" altLang="en-US" sz="2800" dirty="0" smtClean="0"/>
              <a:t>，在</a:t>
            </a:r>
            <a:r>
              <a:rPr lang="zh-CN" altLang="en-US" sz="2800" dirty="0" smtClean="0"/>
              <a:t>算法</a:t>
            </a:r>
            <a:r>
              <a:rPr lang="en-US" altLang="zh-CN" sz="2800" dirty="0" smtClean="0"/>
              <a:t>2</a:t>
            </a:r>
            <a:r>
              <a:rPr lang="zh-CN" altLang="en-US" sz="2800" dirty="0" smtClean="0"/>
              <a:t>中增加</a:t>
            </a:r>
            <a:r>
              <a:rPr lang="zh-CN" altLang="en-US" sz="2800" dirty="0" smtClean="0"/>
              <a:t>打印选举过程功能</a:t>
            </a:r>
            <a:endParaRPr lang="zh-CN" altLang="en-US" sz="2800" dirty="0"/>
          </a:p>
        </p:txBody>
      </p:sp>
      <p:sp>
        <p:nvSpPr>
          <p:cNvPr id="3" name="TextBox 2"/>
          <p:cNvSpPr txBox="1"/>
          <p:nvPr/>
        </p:nvSpPr>
        <p:spPr>
          <a:xfrm>
            <a:off x="539552" y="980728"/>
            <a:ext cx="8136904" cy="523220"/>
          </a:xfrm>
          <a:prstGeom prst="rect">
            <a:avLst/>
          </a:prstGeom>
          <a:noFill/>
        </p:spPr>
        <p:txBody>
          <a:bodyPr wrap="square" rtlCol="0">
            <a:spAutoFit/>
          </a:bodyPr>
          <a:lstStyle/>
          <a:p>
            <a:r>
              <a:rPr lang="zh-CN" altLang="en-US" sz="2800" dirty="0" smtClean="0"/>
              <a:t>打印无头结点的单链循环表函数：</a:t>
            </a:r>
          </a:p>
        </p:txBody>
      </p:sp>
      <p:sp>
        <p:nvSpPr>
          <p:cNvPr id="4" name="TextBox 3"/>
          <p:cNvSpPr txBox="1"/>
          <p:nvPr/>
        </p:nvSpPr>
        <p:spPr>
          <a:xfrm>
            <a:off x="683568" y="1556792"/>
            <a:ext cx="7992888" cy="4893647"/>
          </a:xfrm>
          <a:prstGeom prst="rect">
            <a:avLst/>
          </a:prstGeom>
          <a:noFill/>
        </p:spPr>
        <p:txBody>
          <a:bodyPr wrap="square" rtlCol="0">
            <a:spAutoFit/>
          </a:bodyPr>
          <a:lstStyle/>
          <a:p>
            <a:r>
              <a:rPr lang="en-US" altLang="zh-CN" sz="2400" dirty="0" smtClean="0"/>
              <a:t>void </a:t>
            </a:r>
            <a:r>
              <a:rPr lang="en-US" altLang="zh-CN" sz="2400" dirty="0" err="1" smtClean="0"/>
              <a:t>printLinkRing</a:t>
            </a:r>
            <a:r>
              <a:rPr lang="en-US" altLang="zh-CN" sz="2400" dirty="0" smtClean="0"/>
              <a:t>(</a:t>
            </a:r>
            <a:r>
              <a:rPr lang="en-US" altLang="zh-CN" sz="2400" dirty="0" err="1" smtClean="0"/>
              <a:t>LinkList</a:t>
            </a:r>
            <a:r>
              <a:rPr lang="en-US" altLang="zh-CN" sz="2400" dirty="0" smtClean="0"/>
              <a:t> h){</a:t>
            </a:r>
          </a:p>
          <a:p>
            <a:r>
              <a:rPr lang="en-US" altLang="zh-CN" sz="2400" dirty="0" smtClean="0"/>
              <a:t>//</a:t>
            </a:r>
            <a:r>
              <a:rPr lang="zh-CN" altLang="en-US" sz="2400" dirty="0" smtClean="0"/>
              <a:t>此函数从</a:t>
            </a:r>
            <a:r>
              <a:rPr lang="en-US" altLang="zh-CN" sz="2400" dirty="0" smtClean="0"/>
              <a:t>h</a:t>
            </a:r>
            <a:r>
              <a:rPr lang="zh-CN" altLang="en-US" sz="2400" dirty="0" smtClean="0"/>
              <a:t>结点开始打印无头结点的的单链循环表全部元素</a:t>
            </a:r>
          </a:p>
          <a:p>
            <a:r>
              <a:rPr lang="zh-CN" altLang="en-US" sz="2400" dirty="0" smtClean="0"/>
              <a:t>	</a:t>
            </a:r>
            <a:r>
              <a:rPr lang="en-US" altLang="zh-CN" sz="2400" dirty="0" err="1" smtClean="0"/>
              <a:t>LinkList</a:t>
            </a:r>
            <a:r>
              <a:rPr lang="en-US" altLang="zh-CN" sz="2400" dirty="0" smtClean="0"/>
              <a:t> q;</a:t>
            </a:r>
          </a:p>
          <a:p>
            <a:r>
              <a:rPr lang="en-US" altLang="zh-CN" sz="2400" dirty="0" smtClean="0"/>
              <a:t>	q=h;</a:t>
            </a:r>
          </a:p>
          <a:p>
            <a:r>
              <a:rPr lang="en-US" altLang="zh-CN" sz="2400" dirty="0" smtClean="0"/>
              <a:t>	if(!q) return;</a:t>
            </a:r>
          </a:p>
          <a:p>
            <a:r>
              <a:rPr lang="en-US" altLang="zh-CN" sz="2400" dirty="0" smtClean="0"/>
              <a:t>    	</a:t>
            </a:r>
            <a:r>
              <a:rPr lang="en-US" altLang="zh-CN" sz="2400" dirty="0" err="1" smtClean="0"/>
              <a:t>cout</a:t>
            </a:r>
            <a:r>
              <a:rPr lang="en-US" altLang="zh-CN" sz="2400" dirty="0" smtClean="0"/>
              <a:t>&lt;&lt;q-&gt;num&lt;&lt;' ';//</a:t>
            </a:r>
            <a:r>
              <a:rPr lang="zh-CN" altLang="en-US" sz="2400" dirty="0" smtClean="0"/>
              <a:t>防止只有一个结点</a:t>
            </a:r>
            <a:endParaRPr lang="en-US" altLang="zh-CN" sz="2400" dirty="0" smtClean="0"/>
          </a:p>
          <a:p>
            <a:r>
              <a:rPr lang="en-US" altLang="zh-CN" sz="2400" dirty="0" smtClean="0"/>
              <a:t>	while(q-&gt;next!=h){</a:t>
            </a:r>
          </a:p>
          <a:p>
            <a:r>
              <a:rPr lang="en-US" altLang="zh-CN" sz="2400" dirty="0" smtClean="0"/>
              <a:t>		q=q-&gt;next;</a:t>
            </a:r>
          </a:p>
          <a:p>
            <a:r>
              <a:rPr lang="en-US" altLang="zh-CN" sz="2400" dirty="0" smtClean="0"/>
              <a:t>	    </a:t>
            </a:r>
            <a:r>
              <a:rPr lang="en-US" altLang="zh-CN" sz="2400" dirty="0" err="1" smtClean="0"/>
              <a:t>cout</a:t>
            </a:r>
            <a:r>
              <a:rPr lang="en-US" altLang="zh-CN" sz="2400" dirty="0" smtClean="0"/>
              <a:t>&lt;&lt;q-&gt;num&lt;&lt;' ';</a:t>
            </a:r>
          </a:p>
          <a:p>
            <a:r>
              <a:rPr lang="en-US" altLang="zh-CN" sz="2400" dirty="0" smtClean="0"/>
              <a:t>	}</a:t>
            </a:r>
          </a:p>
          <a:p>
            <a:r>
              <a:rPr lang="en-US" altLang="zh-CN" sz="2400" dirty="0" smtClean="0"/>
              <a:t>    </a:t>
            </a:r>
            <a:r>
              <a:rPr lang="en-US" altLang="zh-CN" sz="2400" dirty="0" err="1" smtClean="0"/>
              <a:t>cout</a:t>
            </a:r>
            <a:r>
              <a:rPr lang="en-US" altLang="zh-CN" sz="2400" dirty="0" smtClean="0"/>
              <a:t>&lt;&lt;</a:t>
            </a:r>
            <a:r>
              <a:rPr lang="en-US" altLang="zh-CN" sz="2400" dirty="0" err="1" smtClean="0"/>
              <a:t>endl</a:t>
            </a:r>
            <a:r>
              <a:rPr lang="en-US" altLang="zh-CN" sz="2400" dirty="0" smtClean="0"/>
              <a:t>;</a:t>
            </a:r>
          </a:p>
          <a:p>
            <a:r>
              <a:rPr lang="en-US" altLang="zh-CN" sz="2400" dirty="0" smtClean="0"/>
              <a:t>}</a:t>
            </a:r>
            <a:endParaRPr lang="zh-CN" altLang="en-US" sz="24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改进的代码片段：算法</a:t>
            </a:r>
            <a:r>
              <a:rPr lang="en-US" altLang="zh-CN" sz="2800" dirty="0" smtClean="0"/>
              <a:t>2</a:t>
            </a:r>
            <a:r>
              <a:rPr lang="zh-CN" altLang="en-US" sz="2800" dirty="0" smtClean="0"/>
              <a:t>中</a:t>
            </a:r>
            <a:r>
              <a:rPr lang="en-US" altLang="zh-CN" sz="2800" dirty="0" err="1" smtClean="0"/>
              <a:t>monkeyKing</a:t>
            </a:r>
            <a:r>
              <a:rPr lang="zh-CN" altLang="en-US" sz="2800" dirty="0" smtClean="0"/>
              <a:t>的代码片段</a:t>
            </a:r>
            <a:endParaRPr lang="zh-CN" altLang="en-US" sz="2800" dirty="0"/>
          </a:p>
        </p:txBody>
      </p:sp>
      <p:sp>
        <p:nvSpPr>
          <p:cNvPr id="3" name="TextBox 2"/>
          <p:cNvSpPr txBox="1"/>
          <p:nvPr/>
        </p:nvSpPr>
        <p:spPr>
          <a:xfrm>
            <a:off x="395536" y="1124744"/>
            <a:ext cx="8352928" cy="4832092"/>
          </a:xfrm>
          <a:prstGeom prst="rect">
            <a:avLst/>
          </a:prstGeom>
          <a:noFill/>
          <a:ln>
            <a:solidFill>
              <a:schemeClr val="accent1"/>
            </a:solidFill>
          </a:ln>
        </p:spPr>
        <p:txBody>
          <a:bodyPr wrap="square" rtlCol="0">
            <a:spAutoFit/>
          </a:bodyPr>
          <a:lstStyle/>
          <a:p>
            <a:r>
              <a:rPr lang="en-US" altLang="zh-CN" sz="2800" dirty="0" smtClean="0"/>
              <a:t>	</a:t>
            </a:r>
            <a:r>
              <a:rPr lang="en-US" altLang="zh-CN" sz="2800" dirty="0" err="1" smtClean="0"/>
              <a:t>printLinkRing</a:t>
            </a:r>
            <a:r>
              <a:rPr lang="en-US" altLang="zh-CN" sz="2800" dirty="0" smtClean="0"/>
              <a:t>(p);</a:t>
            </a:r>
          </a:p>
          <a:p>
            <a:r>
              <a:rPr lang="en-US" altLang="zh-CN" sz="2800" dirty="0" smtClean="0"/>
              <a:t>	while(n&gt;1){</a:t>
            </a:r>
          </a:p>
          <a:p>
            <a:r>
              <a:rPr lang="en-US" altLang="zh-CN" sz="2800" dirty="0" smtClean="0"/>
              <a:t>		</a:t>
            </a:r>
            <a:r>
              <a:rPr lang="en-US" altLang="zh-CN" sz="2800" dirty="0" err="1" smtClean="0"/>
              <a:t>i</a:t>
            </a:r>
            <a:r>
              <a:rPr lang="en-US" altLang="zh-CN" sz="2800" dirty="0" smtClean="0"/>
              <a:t>=1;</a:t>
            </a:r>
          </a:p>
          <a:p>
            <a:r>
              <a:rPr lang="en-US" altLang="zh-CN" sz="2800" dirty="0" smtClean="0"/>
              <a:t>		while(</a:t>
            </a:r>
            <a:r>
              <a:rPr lang="en-US" altLang="zh-CN" sz="2800" dirty="0" err="1" smtClean="0"/>
              <a:t>i</a:t>
            </a:r>
            <a:r>
              <a:rPr lang="en-US" altLang="zh-CN" sz="2800" dirty="0" smtClean="0"/>
              <a:t>&lt;m){</a:t>
            </a:r>
          </a:p>
          <a:p>
            <a:r>
              <a:rPr lang="en-US" altLang="zh-CN" sz="2800" dirty="0" smtClean="0"/>
              <a:t>			q=</a:t>
            </a:r>
            <a:r>
              <a:rPr lang="en-US" altLang="zh-CN" sz="2800" dirty="0" err="1" smtClean="0"/>
              <a:t>p;p</a:t>
            </a:r>
            <a:r>
              <a:rPr lang="en-US" altLang="zh-CN" sz="2800" dirty="0" smtClean="0"/>
              <a:t>=p-&gt;</a:t>
            </a:r>
            <a:r>
              <a:rPr lang="en-US" altLang="zh-CN" sz="2800" dirty="0" err="1" smtClean="0"/>
              <a:t>next;i</a:t>
            </a:r>
            <a:r>
              <a:rPr lang="en-US" altLang="zh-CN" sz="2800" dirty="0" smtClean="0"/>
              <a:t>++;</a:t>
            </a:r>
          </a:p>
          <a:p>
            <a:r>
              <a:rPr lang="en-US" altLang="zh-CN" sz="2800" dirty="0" smtClean="0"/>
              <a:t>		}</a:t>
            </a:r>
          </a:p>
          <a:p>
            <a:r>
              <a:rPr lang="en-US" altLang="zh-CN" sz="2800" dirty="0" smtClean="0"/>
              <a:t>		r=</a:t>
            </a:r>
            <a:r>
              <a:rPr lang="en-US" altLang="zh-CN" sz="2800" dirty="0" err="1" smtClean="0"/>
              <a:t>p;p</a:t>
            </a:r>
            <a:r>
              <a:rPr lang="en-US" altLang="zh-CN" sz="2800" dirty="0" smtClean="0"/>
              <a:t>=p-&gt;</a:t>
            </a:r>
            <a:r>
              <a:rPr lang="en-US" altLang="zh-CN" sz="2800" dirty="0" err="1" smtClean="0"/>
              <a:t>next;q</a:t>
            </a:r>
            <a:r>
              <a:rPr lang="en-US" altLang="zh-CN" sz="2800" dirty="0" smtClean="0"/>
              <a:t>-&gt;next=</a:t>
            </a:r>
            <a:r>
              <a:rPr lang="en-US" altLang="zh-CN" sz="2800" dirty="0" err="1" smtClean="0"/>
              <a:t>p;free</a:t>
            </a:r>
            <a:r>
              <a:rPr lang="en-US" altLang="zh-CN" sz="2800" dirty="0" smtClean="0"/>
              <a:t>(r);</a:t>
            </a:r>
          </a:p>
          <a:p>
            <a:r>
              <a:rPr lang="en-US" altLang="zh-CN" sz="2800" dirty="0" smtClean="0"/>
              <a:t>		n--;</a:t>
            </a:r>
          </a:p>
          <a:p>
            <a:r>
              <a:rPr lang="en-US" altLang="zh-CN" sz="2800" dirty="0" smtClean="0"/>
              <a:t>		</a:t>
            </a:r>
            <a:r>
              <a:rPr lang="en-US" altLang="zh-CN" sz="2800" dirty="0" err="1" smtClean="0"/>
              <a:t>printLinkRing</a:t>
            </a:r>
            <a:r>
              <a:rPr lang="en-US" altLang="zh-CN" sz="2800" dirty="0" smtClean="0"/>
              <a:t>(p);</a:t>
            </a:r>
          </a:p>
          <a:p>
            <a:r>
              <a:rPr lang="en-US" altLang="zh-CN" sz="2800" dirty="0" smtClean="0"/>
              <a:t>	}</a:t>
            </a:r>
          </a:p>
          <a:p>
            <a:r>
              <a:rPr lang="en-US" altLang="zh-CN" sz="2800" dirty="0" smtClean="0"/>
              <a:t>	return p;</a:t>
            </a:r>
            <a:endParaRPr lang="zh-CN" altLang="en-US" sz="28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算法改进要求：</a:t>
            </a:r>
            <a:endParaRPr lang="zh-CN" altLang="en-US" sz="2800" dirty="0"/>
          </a:p>
        </p:txBody>
      </p:sp>
      <p:sp>
        <p:nvSpPr>
          <p:cNvPr id="3" name="TextBox 2"/>
          <p:cNvSpPr txBox="1"/>
          <p:nvPr/>
        </p:nvSpPr>
        <p:spPr>
          <a:xfrm>
            <a:off x="467544" y="1412776"/>
            <a:ext cx="8208912" cy="1815882"/>
          </a:xfrm>
          <a:prstGeom prst="rect">
            <a:avLst/>
          </a:prstGeom>
          <a:noFill/>
        </p:spPr>
        <p:txBody>
          <a:bodyPr wrap="square" rtlCol="0">
            <a:spAutoFit/>
          </a:bodyPr>
          <a:lstStyle/>
          <a:p>
            <a:r>
              <a:rPr lang="zh-CN" altLang="en-US" sz="2800" dirty="0" smtClean="0"/>
              <a:t>         修改函数的功能，把出列的次序存储起来，存储的数据通过函数返回给主函数。</a:t>
            </a:r>
            <a:endParaRPr lang="en-US" altLang="zh-CN" sz="2800" dirty="0" smtClean="0"/>
          </a:p>
          <a:p>
            <a:r>
              <a:rPr lang="en-US" altLang="zh-CN" sz="2800" dirty="0" smtClean="0"/>
              <a:t> </a:t>
            </a:r>
            <a:r>
              <a:rPr lang="en-US" altLang="zh-CN" sz="2800" dirty="0" smtClean="0"/>
              <a:t>         </a:t>
            </a:r>
            <a:r>
              <a:rPr lang="zh-CN" altLang="en-US" sz="2800" dirty="0" smtClean="0"/>
              <a:t>出列数据的存储可以采取顺序存储方法，也可以采取链表存储方法。</a:t>
            </a:r>
            <a:endParaRPr lang="zh-CN" alt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pPr algn="l"/>
            <a:r>
              <a:rPr lang="zh-CN" altLang="en-US" sz="2800" dirty="0" smtClean="0"/>
              <a:t>约瑟夫（</a:t>
            </a:r>
            <a:r>
              <a:rPr lang="en-US" altLang="zh-CN" sz="2800" dirty="0" smtClean="0"/>
              <a:t>Joseph</a:t>
            </a:r>
            <a:r>
              <a:rPr lang="zh-CN" altLang="en-US" sz="2800" dirty="0" smtClean="0"/>
              <a:t>）环问题求解</a:t>
            </a:r>
            <a:endParaRPr lang="zh-CN" altLang="en-US" sz="2800" dirty="0"/>
          </a:p>
        </p:txBody>
      </p:sp>
      <p:sp>
        <p:nvSpPr>
          <p:cNvPr id="3" name="TextBox 2"/>
          <p:cNvSpPr txBox="1"/>
          <p:nvPr/>
        </p:nvSpPr>
        <p:spPr>
          <a:xfrm>
            <a:off x="467544" y="1340768"/>
            <a:ext cx="8136904" cy="3108543"/>
          </a:xfrm>
          <a:prstGeom prst="rect">
            <a:avLst/>
          </a:prstGeom>
          <a:noFill/>
        </p:spPr>
        <p:txBody>
          <a:bodyPr wrap="square" rtlCol="0">
            <a:spAutoFit/>
          </a:bodyPr>
          <a:lstStyle/>
          <a:p>
            <a:r>
              <a:rPr lang="zh-CN" altLang="en-US" sz="2800" dirty="0" smtClean="0"/>
              <a:t>        问题描述：编号</a:t>
            </a:r>
            <a:r>
              <a:rPr lang="en-US" altLang="zh-CN" sz="2800" dirty="0" smtClean="0"/>
              <a:t>1,2, …,n</a:t>
            </a:r>
            <a:r>
              <a:rPr lang="zh-CN" altLang="en-US" sz="2800" dirty="0" smtClean="0"/>
              <a:t>的</a:t>
            </a:r>
            <a:r>
              <a:rPr lang="en-US" altLang="zh-CN" sz="2800" dirty="0" smtClean="0"/>
              <a:t>n</a:t>
            </a:r>
            <a:r>
              <a:rPr lang="zh-CN" altLang="en-US" sz="2800" dirty="0" smtClean="0"/>
              <a:t>个人按顺时针围坐一圈，每个人握有一个密码（正整数）。一开始，任选一个正整数作为</a:t>
            </a:r>
            <a:r>
              <a:rPr lang="zh-CN" altLang="en-US" sz="2800" dirty="0" smtClean="0"/>
              <a:t>报数上限</a:t>
            </a:r>
            <a:r>
              <a:rPr lang="en-US" altLang="zh-CN" sz="2800" dirty="0" smtClean="0"/>
              <a:t>m</a:t>
            </a:r>
            <a:r>
              <a:rPr lang="zh-CN" altLang="en-US" sz="2800" dirty="0" smtClean="0"/>
              <a:t>，从编号</a:t>
            </a:r>
            <a:r>
              <a:rPr lang="en-US" altLang="zh-CN" sz="2800" dirty="0" smtClean="0"/>
              <a:t>1</a:t>
            </a:r>
            <a:r>
              <a:rPr lang="zh-CN" altLang="en-US" sz="2800" dirty="0" smtClean="0"/>
              <a:t>的人开始依顺时针方向从</a:t>
            </a:r>
            <a:r>
              <a:rPr lang="en-US" altLang="zh-CN" sz="2800" dirty="0" smtClean="0"/>
              <a:t>1</a:t>
            </a:r>
            <a:r>
              <a:rPr lang="zh-CN" altLang="en-US" sz="2800" dirty="0" smtClean="0"/>
              <a:t>开始顺序报数，报到</a:t>
            </a:r>
            <a:r>
              <a:rPr lang="en-US" altLang="zh-CN" sz="2800" dirty="0" smtClean="0"/>
              <a:t>m</a:t>
            </a:r>
            <a:r>
              <a:rPr lang="zh-CN" altLang="en-US" sz="2800" dirty="0" smtClean="0"/>
              <a:t>的人出列，将此人的密码作为新的</a:t>
            </a:r>
            <a:r>
              <a:rPr lang="en-US" altLang="zh-CN" sz="2800" dirty="0" smtClean="0"/>
              <a:t>m</a:t>
            </a:r>
            <a:r>
              <a:rPr lang="zh-CN" altLang="en-US" sz="2800" dirty="0" smtClean="0"/>
              <a:t>值，从他在顺时针方向的下一个人从</a:t>
            </a:r>
            <a:r>
              <a:rPr lang="en-US" altLang="zh-CN" sz="2800" dirty="0" smtClean="0"/>
              <a:t>1</a:t>
            </a:r>
            <a:r>
              <a:rPr lang="zh-CN" altLang="en-US" sz="2800" dirty="0" smtClean="0"/>
              <a:t>开始重新报数，如此下去，直到所有的人全部出列为止。编写程序计算出列顺序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778098"/>
          </a:xfrm>
        </p:spPr>
        <p:txBody>
          <a:bodyPr>
            <a:noAutofit/>
          </a:bodyPr>
          <a:lstStyle/>
          <a:p>
            <a:pPr algn="l"/>
            <a:r>
              <a:rPr lang="zh-CN" altLang="en-US" sz="2800" dirty="0" smtClean="0"/>
              <a:t>此问题与前面问题（猴子选大王）的区别：</a:t>
            </a:r>
            <a:endParaRPr lang="zh-CN" altLang="en-US" sz="2800" dirty="0"/>
          </a:p>
        </p:txBody>
      </p:sp>
      <p:sp>
        <p:nvSpPr>
          <p:cNvPr id="3" name="TextBox 2"/>
          <p:cNvSpPr txBox="1"/>
          <p:nvPr/>
        </p:nvSpPr>
        <p:spPr>
          <a:xfrm>
            <a:off x="395536" y="1256561"/>
            <a:ext cx="8424936" cy="3108543"/>
          </a:xfrm>
          <a:prstGeom prst="rect">
            <a:avLst/>
          </a:prstGeom>
          <a:noFill/>
        </p:spPr>
        <p:txBody>
          <a:bodyPr wrap="square" rtlCol="0">
            <a:spAutoFit/>
          </a:bodyPr>
          <a:lstStyle/>
          <a:p>
            <a:r>
              <a:rPr lang="zh-CN" altLang="en-US" sz="2800" dirty="0" smtClean="0"/>
              <a:t>区别：每轮选举时报数的最大值</a:t>
            </a:r>
            <a:r>
              <a:rPr lang="en-US" altLang="zh-CN" sz="2800" dirty="0" smtClean="0"/>
              <a:t>m</a:t>
            </a:r>
            <a:r>
              <a:rPr lang="zh-CN" altLang="en-US" sz="2800" dirty="0" smtClean="0"/>
              <a:t>不相同。</a:t>
            </a:r>
            <a:endParaRPr lang="en-US" altLang="zh-CN" sz="2800" dirty="0" smtClean="0"/>
          </a:p>
          <a:p>
            <a:r>
              <a:rPr lang="zh-CN" altLang="en-US" sz="2800" dirty="0" smtClean="0"/>
              <a:t>处理方法：存储数据时要同时存储编号和该编号的密码。</a:t>
            </a:r>
            <a:endParaRPr lang="en-US" altLang="zh-CN" sz="2800" dirty="0" smtClean="0"/>
          </a:p>
          <a:p>
            <a:r>
              <a:rPr lang="en-US" altLang="zh-CN" sz="2800" dirty="0" smtClean="0"/>
              <a:t>        1</a:t>
            </a:r>
            <a:r>
              <a:rPr lang="zh-CN" altLang="en-US" sz="2800" dirty="0" smtClean="0"/>
              <a:t>、数组方法实现时，数组元素应该为结构体数组。</a:t>
            </a:r>
            <a:endParaRPr lang="en-US" altLang="zh-CN" sz="2800" dirty="0" smtClean="0"/>
          </a:p>
          <a:p>
            <a:r>
              <a:rPr lang="en-US" altLang="zh-CN" sz="2800" dirty="0" smtClean="0"/>
              <a:t>        2</a:t>
            </a:r>
            <a:r>
              <a:rPr lang="zh-CN" altLang="en-US" sz="2800" dirty="0" smtClean="0"/>
              <a:t>、用单链循环表实现时，结点的数据域含有编号和密码两个字段。</a:t>
            </a:r>
            <a:endParaRPr lang="en-US" altLang="zh-CN" sz="2800" dirty="0" smtClean="0"/>
          </a:p>
        </p:txBody>
      </p:sp>
      <p:sp>
        <p:nvSpPr>
          <p:cNvPr id="4" name="TextBox 3"/>
          <p:cNvSpPr txBox="1"/>
          <p:nvPr/>
        </p:nvSpPr>
        <p:spPr>
          <a:xfrm>
            <a:off x="539552" y="4581128"/>
            <a:ext cx="8136904" cy="1384995"/>
          </a:xfrm>
          <a:prstGeom prst="rect">
            <a:avLst/>
          </a:prstGeom>
          <a:noFill/>
          <a:ln>
            <a:solidFill>
              <a:schemeClr val="accent1"/>
            </a:solidFill>
          </a:ln>
        </p:spPr>
        <p:txBody>
          <a:bodyPr wrap="square" rtlCol="0">
            <a:spAutoFit/>
          </a:bodyPr>
          <a:lstStyle/>
          <a:p>
            <a:r>
              <a:rPr lang="zh-CN" altLang="en-US" sz="2800" dirty="0" smtClean="0"/>
              <a:t>         新的要求：以函数形式完成该算法，出列顺序存储在数组或链表中，利用原来的数组或链表存储出列顺序。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关于顺序表的说明：</a:t>
            </a:r>
            <a:endParaRPr lang="zh-CN" altLang="en-US" sz="2800" dirty="0"/>
          </a:p>
        </p:txBody>
      </p:sp>
      <p:sp>
        <p:nvSpPr>
          <p:cNvPr id="3" name="TextBox 2"/>
          <p:cNvSpPr txBox="1"/>
          <p:nvPr/>
        </p:nvSpPr>
        <p:spPr>
          <a:xfrm>
            <a:off x="539552" y="1052736"/>
            <a:ext cx="8064896" cy="2246769"/>
          </a:xfrm>
          <a:prstGeom prst="rect">
            <a:avLst/>
          </a:prstGeom>
          <a:noFill/>
        </p:spPr>
        <p:txBody>
          <a:bodyPr wrap="square" rtlCol="0">
            <a:spAutoFit/>
          </a:bodyPr>
          <a:lstStyle/>
          <a:p>
            <a:r>
              <a:rPr lang="zh-CN" altLang="en-US" sz="2800" dirty="0" smtClean="0"/>
              <a:t>          顺序表本质上是一维数组。在使用一维数组，需要关注的几个要素：</a:t>
            </a:r>
            <a:endParaRPr lang="en-US" altLang="zh-CN" sz="2800" dirty="0" smtClean="0"/>
          </a:p>
          <a:p>
            <a:r>
              <a:rPr lang="en-US" altLang="zh-CN" sz="2800" dirty="0" smtClean="0"/>
              <a:t> </a:t>
            </a:r>
            <a:r>
              <a:rPr lang="en-US" altLang="zh-CN" sz="2800" dirty="0" smtClean="0"/>
              <a:t>        1</a:t>
            </a:r>
            <a:r>
              <a:rPr lang="zh-CN" altLang="en-US" sz="2800" dirty="0" smtClean="0"/>
              <a:t>、数组的总长度；</a:t>
            </a:r>
            <a:endParaRPr lang="en-US" altLang="zh-CN" sz="2800" dirty="0" smtClean="0"/>
          </a:p>
          <a:p>
            <a:r>
              <a:rPr lang="en-US" altLang="zh-CN" sz="2800" dirty="0" smtClean="0"/>
              <a:t> </a:t>
            </a:r>
            <a:r>
              <a:rPr lang="en-US" altLang="zh-CN" sz="2800" dirty="0" smtClean="0"/>
              <a:t>        2</a:t>
            </a:r>
            <a:r>
              <a:rPr lang="zh-CN" altLang="en-US" sz="2800" dirty="0" smtClean="0"/>
              <a:t>、数组中实际元素的个数；</a:t>
            </a:r>
            <a:endParaRPr lang="en-US" altLang="zh-CN" sz="2800" dirty="0" smtClean="0"/>
          </a:p>
          <a:p>
            <a:r>
              <a:rPr lang="en-US" altLang="zh-CN" sz="2800" dirty="0" smtClean="0"/>
              <a:t> </a:t>
            </a:r>
            <a:r>
              <a:rPr lang="en-US" altLang="zh-CN" sz="2800" dirty="0" smtClean="0"/>
              <a:t>        3</a:t>
            </a:r>
            <a:r>
              <a:rPr lang="zh-CN" altLang="en-US" sz="2800" dirty="0" smtClean="0"/>
              <a:t>、数组的总长度是否可以动态变化？</a:t>
            </a:r>
            <a:endParaRPr lang="zh-CN" altLang="en-US" sz="2800" dirty="0" smtClean="0"/>
          </a:p>
        </p:txBody>
      </p:sp>
      <p:sp>
        <p:nvSpPr>
          <p:cNvPr id="4" name="TextBox 3"/>
          <p:cNvSpPr txBox="1"/>
          <p:nvPr/>
        </p:nvSpPr>
        <p:spPr>
          <a:xfrm>
            <a:off x="539552" y="3501008"/>
            <a:ext cx="7920880" cy="2246769"/>
          </a:xfrm>
          <a:prstGeom prst="rect">
            <a:avLst/>
          </a:prstGeom>
          <a:noFill/>
          <a:ln>
            <a:solidFill>
              <a:schemeClr val="accent1"/>
            </a:solidFill>
          </a:ln>
        </p:spPr>
        <p:txBody>
          <a:bodyPr wrap="square" rtlCol="0">
            <a:spAutoFit/>
          </a:bodyPr>
          <a:lstStyle/>
          <a:p>
            <a:r>
              <a:rPr lang="en-US" altLang="zh-CN" sz="2800" dirty="0" err="1" smtClean="0"/>
              <a:t>typedef</a:t>
            </a:r>
            <a:r>
              <a:rPr lang="en-US" altLang="zh-CN" sz="2800" dirty="0" smtClean="0"/>
              <a:t>   </a:t>
            </a:r>
            <a:r>
              <a:rPr lang="en-US" altLang="zh-CN" sz="2800" dirty="0" err="1" smtClean="0"/>
              <a:t>struct</a:t>
            </a:r>
            <a:r>
              <a:rPr lang="en-US" altLang="zh-CN" sz="2800" dirty="0" smtClean="0"/>
              <a:t> {</a:t>
            </a:r>
          </a:p>
          <a:p>
            <a:r>
              <a:rPr lang="en-US" altLang="zh-CN" sz="2800" dirty="0" smtClean="0"/>
              <a:t> </a:t>
            </a:r>
            <a:r>
              <a:rPr lang="en-US" altLang="zh-CN" sz="2800" dirty="0" smtClean="0"/>
              <a:t>       </a:t>
            </a:r>
            <a:r>
              <a:rPr lang="en-US" altLang="zh-CN" sz="2800" dirty="0" err="1" smtClean="0"/>
              <a:t>ElemType</a:t>
            </a:r>
            <a:r>
              <a:rPr lang="en-US" altLang="zh-CN" sz="2800" dirty="0" smtClean="0"/>
              <a:t>  *</a:t>
            </a:r>
            <a:r>
              <a:rPr lang="en-US" altLang="zh-CN" sz="2800" dirty="0" err="1" smtClean="0"/>
              <a:t>elem</a:t>
            </a:r>
            <a:r>
              <a:rPr lang="en-US" altLang="zh-CN" sz="2800" dirty="0" smtClean="0"/>
              <a:t>;</a:t>
            </a:r>
          </a:p>
          <a:p>
            <a:r>
              <a:rPr lang="en-US" altLang="zh-CN" sz="2800" dirty="0" smtClean="0"/>
              <a:t> </a:t>
            </a:r>
            <a:r>
              <a:rPr lang="en-US" altLang="zh-CN" sz="2800" dirty="0" smtClean="0"/>
              <a:t>       </a:t>
            </a:r>
            <a:r>
              <a:rPr lang="en-US" altLang="zh-CN" sz="2800" dirty="0" err="1" smtClean="0"/>
              <a:t>int</a:t>
            </a:r>
            <a:r>
              <a:rPr lang="en-US" altLang="zh-CN" sz="2800" dirty="0" smtClean="0"/>
              <a:t>  length;</a:t>
            </a:r>
          </a:p>
          <a:p>
            <a:r>
              <a:rPr lang="en-US" altLang="zh-CN" sz="2800" dirty="0" smtClean="0"/>
              <a:t> </a:t>
            </a:r>
            <a:r>
              <a:rPr lang="en-US" altLang="zh-CN" sz="2800" dirty="0" smtClean="0"/>
              <a:t>       </a:t>
            </a:r>
            <a:r>
              <a:rPr lang="en-US" altLang="zh-CN" sz="2800" dirty="0" err="1" smtClean="0"/>
              <a:t>int</a:t>
            </a:r>
            <a:r>
              <a:rPr lang="en-US" altLang="zh-CN" sz="2800" dirty="0" smtClean="0"/>
              <a:t> </a:t>
            </a:r>
            <a:r>
              <a:rPr lang="en-US" altLang="zh-CN" sz="2800" dirty="0" err="1" smtClean="0"/>
              <a:t>listaize</a:t>
            </a:r>
            <a:r>
              <a:rPr lang="en-US" altLang="zh-CN" sz="2800" dirty="0" smtClean="0"/>
              <a:t>;</a:t>
            </a:r>
            <a:endParaRPr lang="en-US" altLang="zh-CN" sz="2800" dirty="0" smtClean="0"/>
          </a:p>
          <a:p>
            <a:r>
              <a:rPr lang="en-US" altLang="zh-CN" sz="2800" dirty="0" smtClean="0"/>
              <a:t>}    </a:t>
            </a:r>
            <a:r>
              <a:rPr lang="en-US" altLang="zh-CN" sz="2800" dirty="0" err="1" smtClean="0"/>
              <a:t>SqList</a:t>
            </a:r>
            <a:r>
              <a:rPr lang="en-US" altLang="zh-CN" sz="2800" dirty="0" smtClean="0"/>
              <a:t>;</a:t>
            </a:r>
            <a:endParaRPr lang="zh-CN" altLang="en-US" sz="28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前面程序中给出了循环打印顺序表数据的代码：</a:t>
            </a:r>
            <a:endParaRPr lang="zh-CN" altLang="en-US" sz="2800" dirty="0"/>
          </a:p>
        </p:txBody>
      </p:sp>
      <p:sp>
        <p:nvSpPr>
          <p:cNvPr id="3" name="TextBox 2"/>
          <p:cNvSpPr txBox="1"/>
          <p:nvPr/>
        </p:nvSpPr>
        <p:spPr>
          <a:xfrm>
            <a:off x="611560" y="1196752"/>
            <a:ext cx="7992888" cy="3108543"/>
          </a:xfrm>
          <a:prstGeom prst="rect">
            <a:avLst/>
          </a:prstGeom>
          <a:noFill/>
          <a:ln>
            <a:solidFill>
              <a:schemeClr val="accent1"/>
            </a:solidFill>
          </a:ln>
        </p:spPr>
        <p:txBody>
          <a:bodyPr wrap="square" rtlCol="0">
            <a:spAutoFit/>
          </a:bodyPr>
          <a:lstStyle/>
          <a:p>
            <a:r>
              <a:rPr lang="en-US" altLang="zh-CN" sz="2800" dirty="0" smtClean="0"/>
              <a:t>void printArray1(</a:t>
            </a:r>
            <a:r>
              <a:rPr lang="en-US" altLang="zh-CN" sz="2800" dirty="0" err="1" smtClean="0"/>
              <a:t>int</a:t>
            </a:r>
            <a:r>
              <a:rPr lang="en-US" altLang="zh-CN" sz="2800" dirty="0" smtClean="0"/>
              <a:t> *</a:t>
            </a:r>
            <a:r>
              <a:rPr lang="en-US" altLang="zh-CN" sz="2800" dirty="0" err="1" smtClean="0"/>
              <a:t>a,int</a:t>
            </a:r>
            <a:r>
              <a:rPr lang="en-US" altLang="zh-CN" sz="2800" dirty="0" smtClean="0"/>
              <a:t> </a:t>
            </a:r>
            <a:r>
              <a:rPr lang="en-US" altLang="zh-CN" sz="2800" dirty="0" err="1" smtClean="0"/>
              <a:t>n,int</a:t>
            </a:r>
            <a:r>
              <a:rPr lang="en-US" altLang="zh-CN" sz="2800" dirty="0" smtClean="0"/>
              <a:t> p){</a:t>
            </a:r>
          </a:p>
          <a:p>
            <a:r>
              <a:rPr lang="en-US" altLang="zh-CN" sz="2800" dirty="0" smtClean="0"/>
              <a:t>//</a:t>
            </a:r>
            <a:r>
              <a:rPr lang="zh-CN" altLang="en-US" sz="2800" dirty="0" smtClean="0"/>
              <a:t>从第</a:t>
            </a:r>
            <a:r>
              <a:rPr lang="en-US" altLang="zh-CN" sz="2800" dirty="0" smtClean="0"/>
              <a:t>r</a:t>
            </a:r>
            <a:r>
              <a:rPr lang="zh-CN" altLang="en-US" sz="2800" dirty="0" smtClean="0"/>
              <a:t>个元素开始环状打印</a:t>
            </a:r>
            <a:r>
              <a:rPr lang="en-US" altLang="zh-CN" sz="2800" dirty="0" smtClean="0"/>
              <a:t>a</a:t>
            </a:r>
            <a:r>
              <a:rPr lang="zh-CN" altLang="en-US" sz="2800" dirty="0" smtClean="0"/>
              <a:t>数组的</a:t>
            </a:r>
            <a:r>
              <a:rPr lang="en-US" altLang="zh-CN" sz="2800" dirty="0" smtClean="0"/>
              <a:t>n</a:t>
            </a:r>
            <a:r>
              <a:rPr lang="zh-CN" altLang="en-US" sz="2800" dirty="0" smtClean="0"/>
              <a:t>个元素</a:t>
            </a:r>
          </a:p>
          <a:p>
            <a:r>
              <a:rPr lang="zh-CN" altLang="en-US"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a:t>
            </a:r>
          </a:p>
          <a:p>
            <a:r>
              <a:rPr lang="en-US" altLang="zh-CN" sz="2800" dirty="0" smtClean="0"/>
              <a:t>	for(</a:t>
            </a:r>
            <a:r>
              <a:rPr lang="en-US" altLang="zh-CN" sz="2800" dirty="0" err="1" smtClean="0"/>
              <a:t>i</a:t>
            </a:r>
            <a:r>
              <a:rPr lang="en-US" altLang="zh-CN" sz="2800" dirty="0" smtClean="0"/>
              <a:t>=</a:t>
            </a:r>
            <a:r>
              <a:rPr lang="en-US" altLang="zh-CN" sz="2800" dirty="0" err="1" smtClean="0"/>
              <a:t>p;i</a:t>
            </a:r>
            <a:r>
              <a:rPr lang="en-US" altLang="zh-CN" sz="2800" dirty="0" smtClean="0"/>
              <a:t>&lt;</a:t>
            </a:r>
            <a:r>
              <a:rPr lang="en-US" altLang="zh-CN" sz="2800" dirty="0" err="1" smtClean="0"/>
              <a:t>n+p;i</a:t>
            </a:r>
            <a:r>
              <a:rPr lang="en-US" altLang="zh-CN" sz="2800" dirty="0" smtClean="0"/>
              <a:t>++)</a:t>
            </a:r>
          </a:p>
          <a:p>
            <a:r>
              <a:rPr lang="en-US" altLang="zh-CN" sz="2800" dirty="0" smtClean="0"/>
              <a:t>		</a:t>
            </a:r>
            <a:r>
              <a:rPr lang="en-US" altLang="zh-CN" sz="2800" dirty="0" err="1" smtClean="0"/>
              <a:t>cout</a:t>
            </a:r>
            <a:r>
              <a:rPr lang="en-US" altLang="zh-CN" sz="2800" dirty="0" smtClean="0"/>
              <a:t>&lt;&lt;' '&lt;&lt;a[</a:t>
            </a:r>
            <a:r>
              <a:rPr lang="en-US" altLang="zh-CN" sz="2800" dirty="0" err="1" smtClean="0"/>
              <a:t>i%n</a:t>
            </a:r>
            <a:r>
              <a:rPr lang="en-US" altLang="zh-CN" sz="2800" dirty="0" smtClean="0"/>
              <a:t>];</a:t>
            </a:r>
          </a:p>
          <a:p>
            <a:r>
              <a:rPr lang="en-US" altLang="zh-CN" sz="2800" dirty="0" smtClean="0"/>
              <a:t>	</a:t>
            </a:r>
            <a:r>
              <a:rPr lang="en-US" altLang="zh-CN" sz="2800" dirty="0" err="1" smtClean="0"/>
              <a:t>cout</a:t>
            </a:r>
            <a:r>
              <a:rPr lang="en-US" altLang="zh-CN" sz="2800" dirty="0" smtClean="0"/>
              <a:t>&lt;&lt;</a:t>
            </a:r>
            <a:r>
              <a:rPr lang="en-US" altLang="zh-CN" sz="2800" dirty="0" err="1" smtClean="0"/>
              <a:t>endl</a:t>
            </a:r>
            <a:r>
              <a:rPr lang="en-US" altLang="zh-CN" sz="2800" dirty="0" smtClean="0"/>
              <a:t>;</a:t>
            </a:r>
          </a:p>
          <a:p>
            <a:r>
              <a:rPr lang="en-US" altLang="zh-CN" sz="2800" dirty="0" smtClean="0"/>
              <a:t>}</a:t>
            </a:r>
            <a:endParaRPr lang="zh-CN" altLang="en-US" sz="2800" dirty="0" smtClean="0"/>
          </a:p>
        </p:txBody>
      </p:sp>
      <p:sp>
        <p:nvSpPr>
          <p:cNvPr id="5" name="TextBox 4"/>
          <p:cNvSpPr txBox="1"/>
          <p:nvPr/>
        </p:nvSpPr>
        <p:spPr>
          <a:xfrm>
            <a:off x="611560" y="4653136"/>
            <a:ext cx="8064896" cy="523220"/>
          </a:xfrm>
          <a:prstGeom prst="rect">
            <a:avLst/>
          </a:prstGeom>
          <a:noFill/>
        </p:spPr>
        <p:txBody>
          <a:bodyPr wrap="square" rtlCol="0">
            <a:spAutoFit/>
          </a:bodyPr>
          <a:lstStyle/>
          <a:p>
            <a:r>
              <a:rPr lang="zh-CN" altLang="en-US" sz="2800" dirty="0" smtClean="0"/>
              <a:t>注：注意语句</a:t>
            </a:r>
            <a:r>
              <a:rPr lang="en-US" altLang="zh-CN" sz="2800" dirty="0" err="1" smtClean="0"/>
              <a:t>i</a:t>
            </a:r>
            <a:r>
              <a:rPr lang="en-US" altLang="zh-CN" sz="2800" dirty="0" smtClean="0"/>
              <a:t>=(i+1)%n</a:t>
            </a:r>
            <a:r>
              <a:rPr lang="zh-CN" altLang="en-US" sz="2800" dirty="0" smtClean="0"/>
              <a:t>的作用</a:t>
            </a:r>
            <a:endParaRPr lang="zh-CN" altLang="en-US"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pPr algn="l"/>
            <a:r>
              <a:rPr lang="zh-CN" altLang="en-US" sz="2800" dirty="0" smtClean="0"/>
              <a:t>有头结点的单链表与无头结点的单链表的区别</a:t>
            </a:r>
            <a:r>
              <a:rPr lang="en-US" altLang="zh-CN" sz="2800" dirty="0" smtClean="0"/>
              <a:t>:1</a:t>
            </a:r>
            <a:endParaRPr lang="zh-CN" altLang="en-US" sz="2800" dirty="0"/>
          </a:p>
        </p:txBody>
      </p:sp>
      <p:sp>
        <p:nvSpPr>
          <p:cNvPr id="3" name="TextBox 2"/>
          <p:cNvSpPr txBox="1"/>
          <p:nvPr/>
        </p:nvSpPr>
        <p:spPr>
          <a:xfrm>
            <a:off x="539552" y="1268760"/>
            <a:ext cx="8208912" cy="3539430"/>
          </a:xfrm>
          <a:prstGeom prst="rect">
            <a:avLst/>
          </a:prstGeom>
          <a:noFill/>
        </p:spPr>
        <p:txBody>
          <a:bodyPr wrap="square" rtlCol="0">
            <a:spAutoFit/>
          </a:bodyPr>
          <a:lstStyle/>
          <a:p>
            <a:r>
              <a:rPr lang="zh-CN" altLang="en-US" sz="2800" dirty="0" smtClean="0"/>
              <a:t>初始化空表代码：</a:t>
            </a:r>
            <a:endParaRPr lang="en-US" altLang="zh-CN" sz="2800" dirty="0" smtClean="0"/>
          </a:p>
          <a:p>
            <a:endParaRPr lang="en-US" altLang="zh-CN" sz="2800" dirty="0" smtClean="0"/>
          </a:p>
          <a:p>
            <a:r>
              <a:rPr lang="en-US" altLang="zh-CN" sz="2800" dirty="0" smtClean="0"/>
              <a:t> </a:t>
            </a:r>
            <a:r>
              <a:rPr lang="zh-CN" altLang="en-US" sz="2800" dirty="0" smtClean="0"/>
              <a:t>有头结点的单链表：</a:t>
            </a:r>
            <a:endParaRPr lang="en-US" altLang="zh-CN" sz="2800" dirty="0" smtClean="0"/>
          </a:p>
          <a:p>
            <a:r>
              <a:rPr lang="en-US" altLang="zh-CN" sz="2800" dirty="0" smtClean="0"/>
              <a:t> </a:t>
            </a:r>
            <a:r>
              <a:rPr lang="en-US" altLang="zh-CN" sz="2800" dirty="0" smtClean="0"/>
              <a:t>         head=(</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a:t>
            </a:r>
          </a:p>
          <a:p>
            <a:r>
              <a:rPr lang="en-US" altLang="zh-CN" sz="2800" dirty="0" smtClean="0"/>
              <a:t> </a:t>
            </a:r>
            <a:r>
              <a:rPr lang="en-US" altLang="zh-CN" sz="2800" dirty="0" smtClean="0"/>
              <a:t>         head-&gt;next=NULL;</a:t>
            </a:r>
          </a:p>
          <a:p>
            <a:endParaRPr lang="en-US" altLang="zh-CN" sz="2800" dirty="0" smtClean="0"/>
          </a:p>
          <a:p>
            <a:r>
              <a:rPr lang="zh-CN" altLang="en-US" sz="2800" dirty="0" smtClean="0"/>
              <a:t>无头</a:t>
            </a:r>
            <a:r>
              <a:rPr lang="zh-CN" altLang="en-US" sz="2800" dirty="0" smtClean="0"/>
              <a:t>结点的单链表：</a:t>
            </a:r>
            <a:endParaRPr lang="en-US" altLang="zh-CN" sz="2800" dirty="0" smtClean="0"/>
          </a:p>
          <a:p>
            <a:r>
              <a:rPr lang="en-US" altLang="zh-CN" sz="2800" dirty="0" smtClean="0"/>
              <a:t> </a:t>
            </a:r>
            <a:r>
              <a:rPr lang="en-US" altLang="zh-CN" sz="2800" dirty="0" smtClean="0"/>
              <a:t>         head=NULL;</a:t>
            </a:r>
            <a:endParaRPr lang="zh-CN" altLang="en-US" sz="28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pPr algn="l"/>
            <a:r>
              <a:rPr lang="zh-CN" altLang="en-US" sz="2800" dirty="0" smtClean="0"/>
              <a:t>有头结点的单链表与无头结点的单链表的区别</a:t>
            </a:r>
            <a:r>
              <a:rPr lang="en-US" altLang="zh-CN" sz="2800" dirty="0" smtClean="0"/>
              <a:t>:2-1</a:t>
            </a:r>
            <a:endParaRPr lang="zh-CN" altLang="en-US" sz="2800" dirty="0"/>
          </a:p>
        </p:txBody>
      </p:sp>
      <p:sp>
        <p:nvSpPr>
          <p:cNvPr id="3" name="TextBox 2"/>
          <p:cNvSpPr txBox="1"/>
          <p:nvPr/>
        </p:nvSpPr>
        <p:spPr>
          <a:xfrm>
            <a:off x="467544" y="1052736"/>
            <a:ext cx="8280920" cy="523220"/>
          </a:xfrm>
          <a:prstGeom prst="rect">
            <a:avLst/>
          </a:prstGeom>
          <a:noFill/>
        </p:spPr>
        <p:txBody>
          <a:bodyPr wrap="square" rtlCol="0">
            <a:spAutoFit/>
          </a:bodyPr>
          <a:lstStyle/>
          <a:p>
            <a:r>
              <a:rPr lang="zh-CN" altLang="en-US" sz="2800" dirty="0" smtClean="0"/>
              <a:t>结点插入算法（在第</a:t>
            </a:r>
            <a:r>
              <a:rPr lang="en-US" altLang="zh-CN" sz="2800" dirty="0" err="1" smtClean="0"/>
              <a:t>i</a:t>
            </a:r>
            <a:r>
              <a:rPr lang="zh-CN" altLang="en-US" sz="2800" dirty="0" smtClean="0"/>
              <a:t>个结点之前插入）：</a:t>
            </a:r>
            <a:endParaRPr lang="zh-CN" altLang="en-US" sz="2800" dirty="0" smtClean="0"/>
          </a:p>
        </p:txBody>
      </p:sp>
      <p:sp>
        <p:nvSpPr>
          <p:cNvPr id="4" name="TextBox 3"/>
          <p:cNvSpPr txBox="1"/>
          <p:nvPr/>
        </p:nvSpPr>
        <p:spPr>
          <a:xfrm>
            <a:off x="467544" y="1681644"/>
            <a:ext cx="8136904" cy="523220"/>
          </a:xfrm>
          <a:prstGeom prst="rect">
            <a:avLst/>
          </a:prstGeom>
          <a:noFill/>
        </p:spPr>
        <p:txBody>
          <a:bodyPr wrap="square" rtlCol="0">
            <a:spAutoFit/>
          </a:bodyPr>
          <a:lstStyle/>
          <a:p>
            <a:r>
              <a:rPr lang="zh-CN" altLang="en-US" sz="2800" dirty="0" smtClean="0"/>
              <a:t>有头结点代码：</a:t>
            </a:r>
            <a:endParaRPr lang="zh-CN" altLang="en-US" sz="2800" dirty="0" smtClean="0"/>
          </a:p>
        </p:txBody>
      </p:sp>
      <p:sp>
        <p:nvSpPr>
          <p:cNvPr id="6" name="TextBox 5"/>
          <p:cNvSpPr txBox="1"/>
          <p:nvPr/>
        </p:nvSpPr>
        <p:spPr>
          <a:xfrm>
            <a:off x="611560" y="2348880"/>
            <a:ext cx="7704856" cy="3108543"/>
          </a:xfrm>
          <a:prstGeom prst="rect">
            <a:avLst/>
          </a:prstGeom>
          <a:noFill/>
          <a:ln>
            <a:solidFill>
              <a:schemeClr val="accent1"/>
            </a:solidFill>
          </a:ln>
        </p:spPr>
        <p:txBody>
          <a:bodyPr wrap="square" rtlCol="0">
            <a:spAutoFit/>
          </a:bodyPr>
          <a:lstStyle/>
          <a:p>
            <a:r>
              <a:rPr lang="en-US" altLang="zh-CN" sz="2800" dirty="0" smtClean="0"/>
              <a:t>void </a:t>
            </a:r>
            <a:r>
              <a:rPr lang="en-US" altLang="zh-CN" sz="2800" dirty="0" err="1" smtClean="0"/>
              <a:t>ListInsert</a:t>
            </a:r>
            <a:r>
              <a:rPr lang="en-US" altLang="zh-CN" sz="2800" dirty="0" smtClean="0"/>
              <a:t>(</a:t>
            </a:r>
            <a:r>
              <a:rPr lang="en-US" altLang="zh-CN" sz="2800" dirty="0" err="1" smtClean="0"/>
              <a:t>LinkList</a:t>
            </a:r>
            <a:r>
              <a:rPr lang="en-US" altLang="zh-CN" sz="2800" dirty="0" smtClean="0"/>
              <a:t> </a:t>
            </a:r>
            <a:r>
              <a:rPr lang="en-US" altLang="zh-CN" sz="2800" dirty="0" err="1" smtClean="0"/>
              <a:t>H,int</a:t>
            </a:r>
            <a:r>
              <a:rPr lang="en-US" altLang="zh-CN" sz="2800" dirty="0" smtClean="0"/>
              <a:t> </a:t>
            </a:r>
            <a:r>
              <a:rPr lang="en-US" altLang="zh-CN" sz="2800" dirty="0" err="1" smtClean="0"/>
              <a:t>i,ElemType</a:t>
            </a:r>
            <a:r>
              <a:rPr lang="en-US" altLang="zh-CN" sz="2800" dirty="0" smtClean="0"/>
              <a:t>  e){</a:t>
            </a:r>
          </a:p>
          <a:p>
            <a:r>
              <a:rPr lang="en-US" altLang="zh-CN" sz="2800" dirty="0" smtClean="0"/>
              <a:t>	</a:t>
            </a:r>
            <a:r>
              <a:rPr lang="en-US" altLang="zh-CN" sz="2800" dirty="0" err="1" smtClean="0"/>
              <a:t>LinkList</a:t>
            </a:r>
            <a:r>
              <a:rPr lang="en-US" altLang="zh-CN" sz="2800" dirty="0" smtClean="0"/>
              <a:t> </a:t>
            </a:r>
            <a:r>
              <a:rPr lang="en-US" altLang="zh-CN" sz="2800" dirty="0" err="1" smtClean="0"/>
              <a:t>p,q</a:t>
            </a:r>
            <a:r>
              <a:rPr lang="en-US" altLang="zh-CN" sz="2800" dirty="0" smtClean="0"/>
              <a:t>;</a:t>
            </a:r>
          </a:p>
          <a:p>
            <a:r>
              <a:rPr lang="en-US" altLang="zh-CN" sz="2800" dirty="0" smtClean="0"/>
              <a:t>	</a:t>
            </a:r>
            <a:r>
              <a:rPr lang="en-US" altLang="zh-CN" sz="2800" dirty="0" err="1" smtClean="0"/>
              <a:t>int</a:t>
            </a:r>
            <a:r>
              <a:rPr lang="en-US" altLang="zh-CN" sz="2800" dirty="0" smtClean="0"/>
              <a:t> j;</a:t>
            </a:r>
          </a:p>
          <a:p>
            <a:r>
              <a:rPr lang="en-US" altLang="zh-CN" sz="2800" dirty="0" smtClean="0"/>
              <a:t>	for(p=</a:t>
            </a:r>
            <a:r>
              <a:rPr lang="en-US" altLang="zh-CN" sz="2800" dirty="0" err="1" smtClean="0"/>
              <a:t>h,j</a:t>
            </a:r>
            <a:r>
              <a:rPr lang="en-US" altLang="zh-CN" sz="2800" dirty="0" smtClean="0"/>
              <a:t>=0;p&amp;&amp;j&lt;i-1;p=p-&gt;</a:t>
            </a:r>
            <a:r>
              <a:rPr lang="en-US" altLang="zh-CN" sz="2800" dirty="0" err="1" smtClean="0"/>
              <a:t>next,j</a:t>
            </a:r>
            <a:r>
              <a:rPr lang="en-US" altLang="zh-CN" sz="2800" dirty="0" smtClean="0"/>
              <a:t>++);</a:t>
            </a:r>
          </a:p>
          <a:p>
            <a:r>
              <a:rPr lang="en-US" altLang="zh-CN" sz="2800" dirty="0" smtClean="0"/>
              <a:t>	q=(</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a:t>
            </a:r>
          </a:p>
          <a:p>
            <a:r>
              <a:rPr lang="en-US" altLang="zh-CN" sz="2800" dirty="0" smtClean="0"/>
              <a:t>	p-&gt;data=e; q-&gt;next=p-&gt;next;	p-&gt;next=q;</a:t>
            </a:r>
          </a:p>
          <a:p>
            <a:r>
              <a:rPr lang="en-US" altLang="zh-CN" sz="2800" dirty="0" smtClean="0"/>
              <a:t>}</a:t>
            </a:r>
            <a:endParaRPr lang="zh-CN" altLang="en-US" sz="2800" dirty="0" smtClean="0"/>
          </a:p>
        </p:txBody>
      </p:sp>
      <p:sp>
        <p:nvSpPr>
          <p:cNvPr id="7" name="TextBox 6"/>
          <p:cNvSpPr txBox="1"/>
          <p:nvPr/>
        </p:nvSpPr>
        <p:spPr>
          <a:xfrm>
            <a:off x="611560" y="5733256"/>
            <a:ext cx="7704856" cy="523220"/>
          </a:xfrm>
          <a:prstGeom prst="rect">
            <a:avLst/>
          </a:prstGeom>
          <a:noFill/>
        </p:spPr>
        <p:txBody>
          <a:bodyPr wrap="square" rtlCol="0">
            <a:spAutoFit/>
          </a:bodyPr>
          <a:lstStyle/>
          <a:p>
            <a:r>
              <a:rPr lang="zh-CN" altLang="en-US" sz="2800" dirty="0" smtClean="0"/>
              <a:t>注：</a:t>
            </a:r>
            <a:r>
              <a:rPr lang="zh-CN" altLang="en-US" sz="2800" dirty="0" smtClean="0"/>
              <a:t>代码省略的</a:t>
            </a:r>
            <a:r>
              <a:rPr lang="en-US" altLang="zh-CN" sz="2800" dirty="0" err="1" smtClean="0"/>
              <a:t>i</a:t>
            </a:r>
            <a:r>
              <a:rPr lang="zh-CN" altLang="en-US" sz="2800" dirty="0" smtClean="0"/>
              <a:t>的错误检查</a:t>
            </a:r>
            <a:endParaRPr lang="zh-CN" altLang="en-US"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8229600" cy="562074"/>
          </a:xfrm>
        </p:spPr>
        <p:txBody>
          <a:bodyPr>
            <a:noAutofit/>
          </a:bodyPr>
          <a:lstStyle/>
          <a:p>
            <a:pPr algn="l"/>
            <a:r>
              <a:rPr lang="zh-CN" altLang="en-US" sz="2800" dirty="0" smtClean="0"/>
              <a:t>有头结点的单链表与无头结点的单链表的区别</a:t>
            </a:r>
            <a:r>
              <a:rPr lang="en-US" altLang="zh-CN" sz="2800" dirty="0" smtClean="0"/>
              <a:t>:</a:t>
            </a:r>
            <a:r>
              <a:rPr lang="en-US" altLang="zh-CN" sz="2800" dirty="0" smtClean="0"/>
              <a:t>2-2</a:t>
            </a:r>
            <a:endParaRPr lang="zh-CN" altLang="en-US" sz="2800" dirty="0"/>
          </a:p>
        </p:txBody>
      </p:sp>
      <p:sp>
        <p:nvSpPr>
          <p:cNvPr id="3" name="TextBox 2"/>
          <p:cNvSpPr txBox="1"/>
          <p:nvPr/>
        </p:nvSpPr>
        <p:spPr>
          <a:xfrm>
            <a:off x="179512" y="476672"/>
            <a:ext cx="8280920" cy="523220"/>
          </a:xfrm>
          <a:prstGeom prst="rect">
            <a:avLst/>
          </a:prstGeom>
          <a:noFill/>
        </p:spPr>
        <p:txBody>
          <a:bodyPr wrap="square" rtlCol="0">
            <a:spAutoFit/>
          </a:bodyPr>
          <a:lstStyle/>
          <a:p>
            <a:r>
              <a:rPr lang="zh-CN" altLang="en-US" sz="2800" dirty="0" smtClean="0"/>
              <a:t>无头结点的单链表：</a:t>
            </a:r>
            <a:endParaRPr lang="zh-CN" altLang="en-US" sz="2800" dirty="0" smtClean="0"/>
          </a:p>
        </p:txBody>
      </p:sp>
      <p:sp>
        <p:nvSpPr>
          <p:cNvPr id="4" name="TextBox 3"/>
          <p:cNvSpPr txBox="1"/>
          <p:nvPr/>
        </p:nvSpPr>
        <p:spPr>
          <a:xfrm>
            <a:off x="323528" y="1052736"/>
            <a:ext cx="8280920" cy="4401205"/>
          </a:xfrm>
          <a:prstGeom prst="rect">
            <a:avLst/>
          </a:prstGeom>
          <a:noFill/>
          <a:ln>
            <a:solidFill>
              <a:schemeClr val="accent1"/>
            </a:solidFill>
          </a:ln>
        </p:spPr>
        <p:txBody>
          <a:bodyPr wrap="square" rtlCol="0">
            <a:spAutoFit/>
          </a:bodyPr>
          <a:lstStyle/>
          <a:p>
            <a:r>
              <a:rPr lang="en-US" altLang="zh-CN" sz="2800" dirty="0" err="1" smtClean="0"/>
              <a:t>LinkList</a:t>
            </a:r>
            <a:r>
              <a:rPr lang="en-US" altLang="zh-CN" sz="2800" dirty="0" smtClean="0"/>
              <a:t> </a:t>
            </a:r>
            <a:r>
              <a:rPr lang="en-US" altLang="zh-CN" sz="2800" dirty="0" err="1" smtClean="0"/>
              <a:t>ListInsert</a:t>
            </a:r>
            <a:r>
              <a:rPr lang="en-US" altLang="zh-CN" sz="2800" dirty="0" smtClean="0"/>
              <a:t>(</a:t>
            </a:r>
            <a:r>
              <a:rPr lang="en-US" altLang="zh-CN" sz="2800" dirty="0" err="1" smtClean="0"/>
              <a:t>LinkList</a:t>
            </a:r>
            <a:r>
              <a:rPr lang="en-US" altLang="zh-CN" sz="2800" dirty="0" smtClean="0"/>
              <a:t> </a:t>
            </a:r>
            <a:r>
              <a:rPr lang="en-US" altLang="zh-CN" sz="2800" dirty="0" err="1" smtClean="0"/>
              <a:t>h,int</a:t>
            </a:r>
            <a:r>
              <a:rPr lang="en-US" altLang="zh-CN" sz="2800" dirty="0" smtClean="0"/>
              <a:t> </a:t>
            </a:r>
            <a:r>
              <a:rPr lang="en-US" altLang="zh-CN" sz="2800" dirty="0" err="1" smtClean="0"/>
              <a:t>i,ElemType</a:t>
            </a:r>
            <a:r>
              <a:rPr lang="en-US" altLang="zh-CN" sz="2800" dirty="0" smtClean="0"/>
              <a:t>  e){</a:t>
            </a:r>
          </a:p>
          <a:p>
            <a:r>
              <a:rPr lang="en-US" altLang="zh-CN" sz="2800" dirty="0" smtClean="0"/>
              <a:t>	</a:t>
            </a:r>
            <a:r>
              <a:rPr lang="en-US" altLang="zh-CN" sz="2800" dirty="0" err="1" smtClean="0"/>
              <a:t>LinkList</a:t>
            </a:r>
            <a:r>
              <a:rPr lang="en-US" altLang="zh-CN" sz="2800" dirty="0" smtClean="0"/>
              <a:t> </a:t>
            </a:r>
            <a:r>
              <a:rPr lang="en-US" altLang="zh-CN" sz="2800" dirty="0" err="1" smtClean="0"/>
              <a:t>p,q</a:t>
            </a:r>
            <a:r>
              <a:rPr lang="en-US" altLang="zh-CN" sz="2800" dirty="0" smtClean="0"/>
              <a:t>;</a:t>
            </a:r>
          </a:p>
          <a:p>
            <a:r>
              <a:rPr lang="en-US" altLang="zh-CN" sz="2800" dirty="0" smtClean="0"/>
              <a:t>	q=(</a:t>
            </a:r>
            <a:r>
              <a:rPr lang="en-US" altLang="zh-CN" sz="2800" dirty="0" err="1" smtClean="0"/>
              <a:t>LinkList</a:t>
            </a:r>
            <a:r>
              <a:rPr lang="en-US" altLang="zh-CN" sz="2800" dirty="0" smtClean="0"/>
              <a:t>)</a:t>
            </a:r>
            <a:r>
              <a:rPr lang="en-US" altLang="zh-CN" sz="2800" dirty="0" err="1" smtClean="0"/>
              <a:t>malloc</a:t>
            </a:r>
            <a:r>
              <a:rPr lang="en-US" altLang="zh-CN" sz="2800" dirty="0" smtClean="0"/>
              <a:t>(</a:t>
            </a:r>
            <a:r>
              <a:rPr lang="en-US" altLang="zh-CN" sz="2800" dirty="0" err="1" smtClean="0"/>
              <a:t>sizeof</a:t>
            </a:r>
            <a:r>
              <a:rPr lang="en-US" altLang="zh-CN" sz="2800" dirty="0" smtClean="0"/>
              <a:t>(</a:t>
            </a:r>
            <a:r>
              <a:rPr lang="en-US" altLang="zh-CN" sz="2800" dirty="0" err="1" smtClean="0"/>
              <a:t>LNode</a:t>
            </a:r>
            <a:r>
              <a:rPr lang="en-US" altLang="zh-CN" sz="2800" dirty="0" smtClean="0"/>
              <a:t>));q-&gt;data=e;</a:t>
            </a:r>
          </a:p>
          <a:p>
            <a:r>
              <a:rPr lang="en-US" altLang="zh-CN" sz="2800" dirty="0" smtClean="0"/>
              <a:t>	if(!h||</a:t>
            </a:r>
            <a:r>
              <a:rPr lang="en-US" altLang="zh-CN" sz="2800" dirty="0" err="1" smtClean="0"/>
              <a:t>i</a:t>
            </a:r>
            <a:r>
              <a:rPr lang="en-US" altLang="zh-CN" sz="2800" dirty="0" smtClean="0"/>
              <a:t>=1){</a:t>
            </a:r>
          </a:p>
          <a:p>
            <a:r>
              <a:rPr lang="en-US" altLang="zh-CN" sz="2800" dirty="0" smtClean="0"/>
              <a:t>		q-&gt;next=</a:t>
            </a:r>
            <a:r>
              <a:rPr lang="en-US" altLang="zh-CN" sz="2800" dirty="0" err="1" smtClean="0"/>
              <a:t>h;h</a:t>
            </a:r>
            <a:r>
              <a:rPr lang="en-US" altLang="zh-CN" sz="2800" dirty="0" smtClean="0"/>
              <a:t>=</a:t>
            </a:r>
            <a:r>
              <a:rPr lang="en-US" altLang="zh-CN" sz="2800" dirty="0" err="1" smtClean="0"/>
              <a:t>q;return</a:t>
            </a:r>
            <a:r>
              <a:rPr lang="en-US" altLang="zh-CN" sz="2800" dirty="0" smtClean="0"/>
              <a:t> h;</a:t>
            </a:r>
          </a:p>
          <a:p>
            <a:r>
              <a:rPr lang="en-US" altLang="zh-CN" sz="2800" dirty="0" smtClean="0"/>
              <a:t>	}</a:t>
            </a:r>
          </a:p>
          <a:p>
            <a:r>
              <a:rPr lang="en-US" altLang="zh-CN" sz="2800" dirty="0" smtClean="0"/>
              <a:t>	</a:t>
            </a:r>
            <a:r>
              <a:rPr lang="en-US" altLang="zh-CN" sz="2800" dirty="0" err="1" smtClean="0"/>
              <a:t>int</a:t>
            </a:r>
            <a:r>
              <a:rPr lang="en-US" altLang="zh-CN" sz="2800" dirty="0" smtClean="0"/>
              <a:t> j;</a:t>
            </a:r>
          </a:p>
          <a:p>
            <a:r>
              <a:rPr lang="en-US" altLang="zh-CN" sz="2800" dirty="0" smtClean="0"/>
              <a:t>	for(p=</a:t>
            </a:r>
            <a:r>
              <a:rPr lang="en-US" altLang="zh-CN" sz="2800" dirty="0" err="1" smtClean="0"/>
              <a:t>h,j</a:t>
            </a:r>
            <a:r>
              <a:rPr lang="en-US" altLang="zh-CN" sz="2800" dirty="0" smtClean="0"/>
              <a:t>=1;p&amp;&amp;j&lt;i-1;p=p-&gt;</a:t>
            </a:r>
            <a:r>
              <a:rPr lang="en-US" altLang="zh-CN" sz="2800" dirty="0" err="1" smtClean="0"/>
              <a:t>next,j</a:t>
            </a:r>
            <a:r>
              <a:rPr lang="en-US" altLang="zh-CN" sz="2800" dirty="0" smtClean="0"/>
              <a:t>++);</a:t>
            </a:r>
          </a:p>
          <a:p>
            <a:r>
              <a:rPr lang="en-US" altLang="zh-CN" sz="2800" dirty="0" smtClean="0"/>
              <a:t>	q-&gt;next=p-&gt;next;	p-&gt;next=q;</a:t>
            </a:r>
          </a:p>
          <a:p>
            <a:r>
              <a:rPr lang="en-US" altLang="zh-CN" sz="2800" dirty="0" smtClean="0"/>
              <a:t>}</a:t>
            </a:r>
            <a:endParaRPr lang="zh-CN" altLang="en-US" sz="2800" dirty="0" smtClean="0"/>
          </a:p>
        </p:txBody>
      </p:sp>
      <p:sp>
        <p:nvSpPr>
          <p:cNvPr id="5" name="TextBox 4"/>
          <p:cNvSpPr txBox="1"/>
          <p:nvPr/>
        </p:nvSpPr>
        <p:spPr>
          <a:xfrm>
            <a:off x="323528" y="5661248"/>
            <a:ext cx="8280920" cy="523220"/>
          </a:xfrm>
          <a:prstGeom prst="rect">
            <a:avLst/>
          </a:prstGeom>
          <a:noFill/>
        </p:spPr>
        <p:txBody>
          <a:bodyPr wrap="square" rtlCol="0">
            <a:spAutoFit/>
          </a:bodyPr>
          <a:lstStyle/>
          <a:p>
            <a:r>
              <a:rPr lang="zh-CN" altLang="en-US" sz="2800" dirty="0" smtClean="0"/>
              <a:t>注：忽略对</a:t>
            </a:r>
            <a:r>
              <a:rPr lang="en-US" altLang="zh-CN" sz="2800" dirty="0" err="1" smtClean="0"/>
              <a:t>i</a:t>
            </a:r>
            <a:r>
              <a:rPr lang="zh-CN" altLang="en-US" sz="2800" dirty="0" smtClean="0"/>
              <a:t>的检查</a:t>
            </a:r>
            <a:endParaRPr lang="zh-CN" alt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8229600" cy="778098"/>
          </a:xfrm>
        </p:spPr>
        <p:txBody>
          <a:bodyPr>
            <a:normAutofit/>
          </a:bodyPr>
          <a:lstStyle/>
          <a:p>
            <a:pPr algn="l"/>
            <a:r>
              <a:rPr lang="zh-CN" altLang="en-US" sz="2800" dirty="0" smtClean="0"/>
              <a:t>函数头部定义及说明：</a:t>
            </a:r>
            <a:endParaRPr lang="zh-CN" altLang="en-US" sz="2800" dirty="0"/>
          </a:p>
        </p:txBody>
      </p:sp>
      <p:sp>
        <p:nvSpPr>
          <p:cNvPr id="4" name="TextBox 3"/>
          <p:cNvSpPr txBox="1"/>
          <p:nvPr/>
        </p:nvSpPr>
        <p:spPr>
          <a:xfrm>
            <a:off x="323528" y="836712"/>
            <a:ext cx="8352928" cy="523220"/>
          </a:xfrm>
          <a:prstGeom prst="rect">
            <a:avLst/>
          </a:prstGeom>
          <a:noFill/>
        </p:spPr>
        <p:txBody>
          <a:bodyPr wrap="square" rtlCol="0">
            <a:spAutoFit/>
          </a:bodyPr>
          <a:lstStyle/>
          <a:p>
            <a:r>
              <a:rPr lang="en-US" altLang="zh-CN" sz="2800" dirty="0" err="1" smtClean="0"/>
              <a:t>int</a:t>
            </a:r>
            <a:r>
              <a:rPr lang="en-US" altLang="zh-CN" sz="2800" dirty="0" smtClean="0"/>
              <a:t>  </a:t>
            </a:r>
            <a:r>
              <a:rPr lang="en-US" altLang="zh-CN" sz="2800" dirty="0" err="1" smtClean="0"/>
              <a:t>monkeyKing</a:t>
            </a:r>
            <a:r>
              <a:rPr lang="en-US" altLang="zh-CN" sz="2800" dirty="0" smtClean="0"/>
              <a:t>( </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endParaRPr lang="zh-CN" altLang="en-US" sz="2800" dirty="0" smtClean="0"/>
          </a:p>
        </p:txBody>
      </p:sp>
      <p:sp>
        <p:nvSpPr>
          <p:cNvPr id="5" name="TextBox 4"/>
          <p:cNvSpPr txBox="1"/>
          <p:nvPr/>
        </p:nvSpPr>
        <p:spPr>
          <a:xfrm>
            <a:off x="323528" y="1700808"/>
            <a:ext cx="8352928" cy="2246769"/>
          </a:xfrm>
          <a:prstGeom prst="rect">
            <a:avLst/>
          </a:prstGeom>
          <a:noFill/>
        </p:spPr>
        <p:txBody>
          <a:bodyPr wrap="square" rtlCol="0">
            <a:spAutoFit/>
          </a:bodyPr>
          <a:lstStyle/>
          <a:p>
            <a:r>
              <a:rPr lang="zh-CN" altLang="en-US" sz="2800" dirty="0" smtClean="0"/>
              <a:t>通过注释说明函数的定义：</a:t>
            </a:r>
            <a:endParaRPr lang="en-US" altLang="zh-CN" sz="2800" dirty="0" smtClean="0"/>
          </a:p>
          <a:p>
            <a:r>
              <a:rPr lang="en-US" altLang="zh-CN" sz="2800" dirty="0" smtClean="0"/>
              <a:t>1</a:t>
            </a:r>
            <a:r>
              <a:rPr lang="zh-CN" altLang="en-US" sz="2800" dirty="0" smtClean="0"/>
              <a:t>）参数</a:t>
            </a:r>
            <a:r>
              <a:rPr lang="en-US" altLang="zh-CN" sz="2800" dirty="0" smtClean="0"/>
              <a:t>n</a:t>
            </a:r>
            <a:r>
              <a:rPr lang="zh-CN" altLang="en-US" sz="2800" dirty="0" smtClean="0"/>
              <a:t>：猴子的个数；</a:t>
            </a:r>
            <a:endParaRPr lang="en-US" altLang="zh-CN" sz="2800" dirty="0" smtClean="0"/>
          </a:p>
          <a:p>
            <a:r>
              <a:rPr lang="en-US" altLang="zh-CN" sz="2800" dirty="0" smtClean="0"/>
              <a:t>2</a:t>
            </a:r>
            <a:r>
              <a:rPr lang="zh-CN" altLang="en-US" sz="2800" dirty="0" smtClean="0"/>
              <a:t>）参数</a:t>
            </a:r>
            <a:r>
              <a:rPr lang="en-US" altLang="zh-CN" sz="2800" dirty="0" smtClean="0"/>
              <a:t>k</a:t>
            </a:r>
            <a:r>
              <a:rPr lang="zh-CN" altLang="en-US" sz="2800" dirty="0" smtClean="0"/>
              <a:t>：确定开始报数位置的报数值；</a:t>
            </a:r>
            <a:endParaRPr lang="en-US" altLang="zh-CN" sz="2800" dirty="0" smtClean="0"/>
          </a:p>
          <a:p>
            <a:r>
              <a:rPr lang="en-US" altLang="zh-CN" sz="2800" dirty="0" smtClean="0"/>
              <a:t>3</a:t>
            </a:r>
            <a:r>
              <a:rPr lang="zh-CN" altLang="en-US" sz="2800" dirty="0" smtClean="0"/>
              <a:t>）参数</a:t>
            </a:r>
            <a:r>
              <a:rPr lang="en-US" altLang="zh-CN" sz="2800" dirty="0" smtClean="0"/>
              <a:t>m</a:t>
            </a:r>
            <a:r>
              <a:rPr lang="zh-CN" altLang="en-US" sz="2800" dirty="0" smtClean="0"/>
              <a:t>：每轮选举报数的值；</a:t>
            </a:r>
            <a:endParaRPr lang="en-US" altLang="zh-CN" sz="2800" dirty="0" smtClean="0"/>
          </a:p>
          <a:p>
            <a:r>
              <a:rPr lang="en-US" altLang="zh-CN" sz="2800" dirty="0" smtClean="0"/>
              <a:t>4</a:t>
            </a:r>
            <a:r>
              <a:rPr lang="zh-CN" altLang="en-US" sz="2800" dirty="0" smtClean="0"/>
              <a:t>）函数返回值：猴王的编号。</a:t>
            </a:r>
          </a:p>
        </p:txBody>
      </p:sp>
      <p:sp>
        <p:nvSpPr>
          <p:cNvPr id="6" name="TextBox 5"/>
          <p:cNvSpPr txBox="1"/>
          <p:nvPr/>
        </p:nvSpPr>
        <p:spPr>
          <a:xfrm>
            <a:off x="395536" y="4581128"/>
            <a:ext cx="8352928" cy="954107"/>
          </a:xfrm>
          <a:prstGeom prst="rect">
            <a:avLst/>
          </a:prstGeom>
          <a:noFill/>
          <a:ln>
            <a:solidFill>
              <a:schemeClr val="accent1"/>
            </a:solidFill>
          </a:ln>
        </p:spPr>
        <p:txBody>
          <a:bodyPr wrap="square" rtlCol="0">
            <a:spAutoFit/>
          </a:bodyPr>
          <a:lstStyle/>
          <a:p>
            <a:r>
              <a:rPr lang="zh-CN" altLang="en-US" sz="2800" dirty="0" smtClean="0"/>
              <a:t>注：从函数的定义看，并没有确定实现算法所使用的数据结构。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Autofit/>
          </a:bodyPr>
          <a:lstStyle/>
          <a:p>
            <a:pPr algn="l"/>
            <a:r>
              <a:rPr lang="zh-CN" altLang="en-US" sz="2800" dirty="0" smtClean="0"/>
              <a:t>无</a:t>
            </a:r>
            <a:r>
              <a:rPr lang="zh-CN" altLang="en-US" sz="2800" dirty="0" smtClean="0"/>
              <a:t>头结点的单</a:t>
            </a:r>
            <a:r>
              <a:rPr lang="zh-CN" altLang="en-US" sz="2800" dirty="0" smtClean="0"/>
              <a:t>链表：</a:t>
            </a:r>
            <a:endParaRPr lang="zh-CN" altLang="en-US" sz="2800" dirty="0"/>
          </a:p>
        </p:txBody>
      </p:sp>
      <p:sp>
        <p:nvSpPr>
          <p:cNvPr id="3" name="TextBox 2"/>
          <p:cNvSpPr txBox="1"/>
          <p:nvPr/>
        </p:nvSpPr>
        <p:spPr>
          <a:xfrm>
            <a:off x="611560" y="1268760"/>
            <a:ext cx="7920880" cy="2603854"/>
          </a:xfrm>
          <a:prstGeom prst="rect">
            <a:avLst/>
          </a:prstGeom>
          <a:noFill/>
        </p:spPr>
        <p:txBody>
          <a:bodyPr wrap="square" rtlCol="0">
            <a:spAutoFit/>
          </a:bodyPr>
          <a:lstStyle/>
          <a:p>
            <a:pPr>
              <a:lnSpc>
                <a:spcPct val="150000"/>
              </a:lnSpc>
            </a:pPr>
            <a:r>
              <a:rPr lang="zh-CN" altLang="en-US" sz="2800" dirty="0" smtClean="0"/>
              <a:t>         对于无头结点的单链表，在编程时最需要注意的是第一个结点变化对表头指针的影响。大家可以对两种单链表编写单链表的删除程序来比较两种链表的不同，从而掌握链表的基本操作。</a:t>
            </a:r>
            <a:endParaRPr lang="zh-CN" alt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pPr algn="l"/>
            <a:r>
              <a:rPr lang="zh-CN" altLang="en-US" sz="2800" dirty="0" smtClean="0"/>
              <a:t>算法</a:t>
            </a:r>
            <a:r>
              <a:rPr lang="en-US" altLang="zh-CN" sz="2800" dirty="0" smtClean="0"/>
              <a:t>1</a:t>
            </a:r>
            <a:r>
              <a:rPr lang="zh-CN" altLang="en-US" sz="2800" dirty="0" smtClean="0"/>
              <a:t>：用一维数组实现</a:t>
            </a:r>
            <a:endParaRPr lang="zh-CN" altLang="en-US" sz="2800" dirty="0"/>
          </a:p>
        </p:txBody>
      </p:sp>
      <p:sp>
        <p:nvSpPr>
          <p:cNvPr id="4" name="TextBox 3"/>
          <p:cNvSpPr txBox="1"/>
          <p:nvPr/>
        </p:nvSpPr>
        <p:spPr>
          <a:xfrm>
            <a:off x="539552" y="1124744"/>
            <a:ext cx="8136904" cy="3323987"/>
          </a:xfrm>
          <a:prstGeom prst="rect">
            <a:avLst/>
          </a:prstGeom>
          <a:noFill/>
        </p:spPr>
        <p:txBody>
          <a:bodyPr wrap="square" rtlCol="0">
            <a:spAutoFit/>
          </a:bodyPr>
          <a:lstStyle/>
          <a:p>
            <a:pPr>
              <a:lnSpc>
                <a:spcPct val="150000"/>
              </a:lnSpc>
            </a:pPr>
            <a:r>
              <a:rPr lang="zh-CN" altLang="en-US" sz="2800" dirty="0" smtClean="0"/>
              <a:t>变量说明：</a:t>
            </a:r>
            <a:endParaRPr lang="en-US" altLang="zh-CN" sz="2800" dirty="0" smtClean="0"/>
          </a:p>
          <a:p>
            <a:pPr>
              <a:lnSpc>
                <a:spcPct val="150000"/>
              </a:lnSpc>
            </a:pPr>
            <a:r>
              <a:rPr lang="en-US" altLang="zh-CN" sz="2800" dirty="0" smtClean="0"/>
              <a:t>1</a:t>
            </a:r>
            <a:r>
              <a:rPr lang="zh-CN" altLang="en-US" sz="2800" dirty="0" smtClean="0"/>
              <a:t>、一维数组</a:t>
            </a:r>
            <a:r>
              <a:rPr lang="en-US" altLang="zh-CN" sz="2800" dirty="0" smtClean="0"/>
              <a:t>a</a:t>
            </a:r>
            <a:r>
              <a:rPr lang="zh-CN" altLang="en-US" sz="2800" dirty="0" smtClean="0"/>
              <a:t>存储参与选举的猴子的编号；</a:t>
            </a:r>
            <a:endParaRPr lang="en-US" altLang="zh-CN" sz="2800" dirty="0" smtClean="0"/>
          </a:p>
          <a:p>
            <a:pPr>
              <a:lnSpc>
                <a:spcPct val="150000"/>
              </a:lnSpc>
            </a:pPr>
            <a:r>
              <a:rPr lang="en-US" altLang="zh-CN" sz="2800" dirty="0" smtClean="0"/>
              <a:t>2</a:t>
            </a:r>
            <a:r>
              <a:rPr lang="zh-CN" altLang="en-US" sz="2800" dirty="0" smtClean="0"/>
              <a:t>、</a:t>
            </a:r>
            <a:r>
              <a:rPr lang="en-US" altLang="zh-CN" sz="2800" dirty="0" smtClean="0"/>
              <a:t>n</a:t>
            </a:r>
            <a:r>
              <a:rPr lang="zh-CN" altLang="en-US" sz="2800" dirty="0" smtClean="0"/>
              <a:t>：参与选举的猴子和数量，初始值为函数参数；</a:t>
            </a:r>
            <a:endParaRPr lang="en-US" altLang="zh-CN" sz="2800" dirty="0" smtClean="0"/>
          </a:p>
          <a:p>
            <a:pPr>
              <a:lnSpc>
                <a:spcPct val="150000"/>
              </a:lnSpc>
            </a:pPr>
            <a:r>
              <a:rPr lang="en-US" altLang="zh-CN" sz="2800" dirty="0" smtClean="0"/>
              <a:t>3</a:t>
            </a:r>
            <a:r>
              <a:rPr lang="zh-CN" altLang="en-US" sz="2800" dirty="0" smtClean="0"/>
              <a:t>、</a:t>
            </a:r>
            <a:r>
              <a:rPr lang="en-US" altLang="zh-CN" sz="2800" dirty="0" smtClean="0"/>
              <a:t>r</a:t>
            </a:r>
            <a:r>
              <a:rPr lang="zh-CN" altLang="en-US" sz="2800" dirty="0" smtClean="0"/>
              <a:t>：报数过程中正在报的数；</a:t>
            </a:r>
            <a:endParaRPr lang="en-US" altLang="zh-CN" sz="2800" dirty="0" smtClean="0"/>
          </a:p>
          <a:p>
            <a:pPr>
              <a:lnSpc>
                <a:spcPct val="150000"/>
              </a:lnSpc>
            </a:pPr>
            <a:r>
              <a:rPr lang="en-US" altLang="zh-CN" sz="2800" dirty="0" smtClean="0"/>
              <a:t>4</a:t>
            </a:r>
            <a:r>
              <a:rPr lang="zh-CN" altLang="en-US" sz="2800" dirty="0" smtClean="0"/>
              <a:t>、</a:t>
            </a:r>
            <a:r>
              <a:rPr lang="en-US" altLang="zh-CN" sz="2800" dirty="0" err="1" smtClean="0"/>
              <a:t>p</a:t>
            </a:r>
            <a:r>
              <a:rPr lang="zh-CN" altLang="en-US" sz="2800" dirty="0" smtClean="0"/>
              <a:t>：正在报数的猴子在数组</a:t>
            </a:r>
            <a:r>
              <a:rPr lang="en-US" altLang="zh-CN" sz="2800" dirty="0" smtClean="0"/>
              <a:t>a</a:t>
            </a:r>
            <a:r>
              <a:rPr lang="zh-CN" altLang="en-US" sz="2800" dirty="0" smtClean="0"/>
              <a:t>中对应的序号；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634082"/>
          </a:xfrm>
        </p:spPr>
        <p:txBody>
          <a:bodyPr>
            <a:normAutofit/>
          </a:bodyPr>
          <a:lstStyle/>
          <a:p>
            <a:pPr algn="l"/>
            <a:r>
              <a:rPr lang="zh-CN" altLang="en-US" sz="2800" dirty="0" smtClean="0"/>
              <a:t>顶层算法：</a:t>
            </a:r>
            <a:endParaRPr lang="zh-CN" altLang="en-US" sz="2800" dirty="0"/>
          </a:p>
        </p:txBody>
      </p:sp>
      <p:sp>
        <p:nvSpPr>
          <p:cNvPr id="4" name="TextBox 3"/>
          <p:cNvSpPr txBox="1"/>
          <p:nvPr/>
        </p:nvSpPr>
        <p:spPr>
          <a:xfrm>
            <a:off x="539552" y="1052736"/>
            <a:ext cx="8064896" cy="4832092"/>
          </a:xfrm>
          <a:prstGeom prst="rect">
            <a:avLst/>
          </a:prstGeom>
          <a:noFill/>
        </p:spPr>
        <p:txBody>
          <a:bodyPr wrap="square" rtlCol="0">
            <a:spAutoFit/>
          </a:bodyPr>
          <a:lstStyle/>
          <a:p>
            <a:r>
              <a:rPr lang="en-US" altLang="zh-CN" sz="2800" dirty="0" err="1" smtClean="0"/>
              <a:t>int</a:t>
            </a:r>
            <a:r>
              <a:rPr lang="en-US" altLang="zh-CN" sz="2800" dirty="0" smtClean="0"/>
              <a:t> </a:t>
            </a:r>
            <a:r>
              <a:rPr lang="en-US" altLang="zh-CN" sz="2800" dirty="0" err="1" smtClean="0"/>
              <a:t>monkeyKing</a:t>
            </a:r>
            <a:r>
              <a:rPr lang="en-US" altLang="zh-CN" sz="2800" dirty="0" smtClean="0"/>
              <a:t>(</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p>
          <a:p>
            <a:r>
              <a:rPr lang="en-US" altLang="zh-CN" sz="2800" dirty="0" smtClean="0"/>
              <a:t>      </a:t>
            </a:r>
            <a:r>
              <a:rPr lang="zh-CN" altLang="en-US" sz="2800" dirty="0" smtClean="0"/>
              <a:t>声明数组</a:t>
            </a:r>
            <a:r>
              <a:rPr lang="en-US" altLang="zh-CN" sz="2800" dirty="0" smtClean="0"/>
              <a:t>a</a:t>
            </a:r>
            <a:r>
              <a:rPr lang="zh-CN" altLang="en-US" sz="2800" dirty="0" smtClean="0"/>
              <a:t>并初始化数组</a:t>
            </a:r>
            <a:r>
              <a:rPr lang="en-US" altLang="zh-CN" sz="2800" dirty="0" smtClean="0"/>
              <a:t>a</a:t>
            </a:r>
            <a:r>
              <a:rPr lang="zh-CN" altLang="en-US" sz="2800" dirty="0" smtClean="0"/>
              <a:t>；</a:t>
            </a:r>
            <a:endParaRPr lang="en-US" altLang="zh-CN" sz="2800" dirty="0" smtClean="0"/>
          </a:p>
          <a:p>
            <a:r>
              <a:rPr lang="en-US" altLang="zh-CN" sz="2800" dirty="0" smtClean="0"/>
              <a:t>      </a:t>
            </a:r>
            <a:r>
              <a:rPr lang="zh-CN" altLang="en-US" sz="2800" dirty="0" smtClean="0"/>
              <a:t>根据</a:t>
            </a:r>
            <a:r>
              <a:rPr lang="en-US" altLang="zh-CN" sz="2800" dirty="0" smtClean="0"/>
              <a:t>k</a:t>
            </a:r>
            <a:r>
              <a:rPr lang="zh-CN" altLang="en-US" sz="2800" dirty="0" smtClean="0"/>
              <a:t>确定开始报数的数组元素的序号</a:t>
            </a:r>
            <a:r>
              <a:rPr lang="en-US" altLang="zh-CN" sz="2800" dirty="0" smtClean="0"/>
              <a:t>p;</a:t>
            </a:r>
          </a:p>
          <a:p>
            <a:r>
              <a:rPr lang="en-US" altLang="zh-CN" sz="2800" dirty="0" smtClean="0"/>
              <a:t>       while(n&gt;1){</a:t>
            </a:r>
          </a:p>
          <a:p>
            <a:r>
              <a:rPr lang="en-US" altLang="zh-CN" sz="2800" dirty="0" smtClean="0"/>
              <a:t>                r=1;</a:t>
            </a:r>
          </a:p>
          <a:p>
            <a:r>
              <a:rPr lang="en-US" altLang="zh-CN" sz="2800" dirty="0" smtClean="0"/>
              <a:t>               </a:t>
            </a:r>
            <a:r>
              <a:rPr lang="zh-CN" altLang="en-US" sz="2800" dirty="0" smtClean="0"/>
              <a:t>报数</a:t>
            </a:r>
            <a:r>
              <a:rPr lang="en-US" altLang="zh-CN" sz="2800" dirty="0" smtClean="0"/>
              <a:t>m</a:t>
            </a:r>
            <a:r>
              <a:rPr lang="zh-CN" altLang="en-US" sz="2800" dirty="0" smtClean="0"/>
              <a:t>次，</a:t>
            </a:r>
            <a:r>
              <a:rPr lang="en-US" altLang="zh-CN" sz="2800" dirty="0" smtClean="0"/>
              <a:t>p</a:t>
            </a:r>
            <a:r>
              <a:rPr lang="zh-CN" altLang="en-US" sz="2800" dirty="0" smtClean="0"/>
              <a:t>同步移动；</a:t>
            </a:r>
            <a:endParaRPr lang="en-US" altLang="zh-CN" sz="2800" dirty="0" smtClean="0"/>
          </a:p>
          <a:p>
            <a:r>
              <a:rPr lang="en-US" altLang="zh-CN" sz="2800" dirty="0" smtClean="0"/>
              <a:t>               </a:t>
            </a:r>
            <a:r>
              <a:rPr lang="zh-CN" altLang="en-US" sz="2800" dirty="0" smtClean="0"/>
              <a:t>从数组</a:t>
            </a:r>
            <a:r>
              <a:rPr lang="en-US" altLang="zh-CN" sz="2800" dirty="0" smtClean="0"/>
              <a:t>a</a:t>
            </a:r>
            <a:r>
              <a:rPr lang="zh-CN" altLang="en-US" sz="2800" dirty="0" smtClean="0"/>
              <a:t>中删除</a:t>
            </a:r>
            <a:r>
              <a:rPr lang="en-US" altLang="zh-CN" sz="2800" dirty="0" smtClean="0"/>
              <a:t>a[p]</a:t>
            </a:r>
            <a:r>
              <a:rPr lang="zh-CN" altLang="en-US" sz="2800" dirty="0" smtClean="0"/>
              <a:t>元素；</a:t>
            </a:r>
            <a:endParaRPr lang="en-US" altLang="zh-CN" sz="2800" dirty="0" smtClean="0"/>
          </a:p>
          <a:p>
            <a:r>
              <a:rPr lang="en-US" altLang="zh-CN" sz="2800" dirty="0" smtClean="0"/>
              <a:t>               n--;</a:t>
            </a:r>
          </a:p>
          <a:p>
            <a:r>
              <a:rPr lang="en-US" altLang="zh-CN" sz="2800" dirty="0" smtClean="0"/>
              <a:t>        }</a:t>
            </a:r>
          </a:p>
          <a:p>
            <a:r>
              <a:rPr lang="en-US" altLang="zh-CN" sz="2800" dirty="0" smtClean="0"/>
              <a:t>        return  a[0];</a:t>
            </a:r>
          </a:p>
          <a:p>
            <a:r>
              <a:rPr lang="en-US" altLang="zh-CN" sz="2800" dirty="0" smtClean="0"/>
              <a:t>}</a:t>
            </a:r>
            <a:endParaRPr lang="zh-CN" alt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06090"/>
          </a:xfrm>
        </p:spPr>
        <p:txBody>
          <a:bodyPr>
            <a:normAutofit/>
          </a:bodyPr>
          <a:lstStyle/>
          <a:p>
            <a:pPr algn="l"/>
            <a:r>
              <a:rPr lang="zh-CN" altLang="en-US" sz="2800" dirty="0" smtClean="0"/>
              <a:t>分块细化：</a:t>
            </a:r>
            <a:endParaRPr lang="zh-CN" altLang="en-US" sz="2800" dirty="0"/>
          </a:p>
        </p:txBody>
      </p:sp>
      <p:sp>
        <p:nvSpPr>
          <p:cNvPr id="3" name="TextBox 2"/>
          <p:cNvSpPr txBox="1"/>
          <p:nvPr/>
        </p:nvSpPr>
        <p:spPr>
          <a:xfrm>
            <a:off x="539552" y="673532"/>
            <a:ext cx="8136904" cy="523220"/>
          </a:xfrm>
          <a:prstGeom prst="rect">
            <a:avLst/>
          </a:prstGeom>
          <a:noFill/>
        </p:spPr>
        <p:txBody>
          <a:bodyPr wrap="square" rtlCol="0">
            <a:spAutoFit/>
          </a:bodyPr>
          <a:lstStyle/>
          <a:p>
            <a:r>
              <a:rPr lang="en-US" altLang="zh-CN" sz="2800" dirty="0" smtClean="0"/>
              <a:t>1</a:t>
            </a:r>
            <a:r>
              <a:rPr lang="zh-CN" altLang="en-US" sz="2800" dirty="0" smtClean="0"/>
              <a:t>、声明数组</a:t>
            </a:r>
            <a:r>
              <a:rPr lang="en-US" altLang="zh-CN" sz="2800" dirty="0" smtClean="0"/>
              <a:t>a</a:t>
            </a:r>
            <a:r>
              <a:rPr lang="zh-CN" altLang="en-US" sz="2800" dirty="0" smtClean="0"/>
              <a:t>并初始化数组</a:t>
            </a:r>
            <a:r>
              <a:rPr lang="en-US" altLang="zh-CN" sz="2800" dirty="0" smtClean="0"/>
              <a:t>a</a:t>
            </a:r>
            <a:r>
              <a:rPr lang="zh-CN" altLang="en-US" sz="2800" dirty="0" smtClean="0"/>
              <a:t>：</a:t>
            </a:r>
          </a:p>
        </p:txBody>
      </p:sp>
      <p:sp>
        <p:nvSpPr>
          <p:cNvPr id="4" name="TextBox 3"/>
          <p:cNvSpPr txBox="1"/>
          <p:nvPr/>
        </p:nvSpPr>
        <p:spPr>
          <a:xfrm>
            <a:off x="611560" y="1268760"/>
            <a:ext cx="8064896" cy="1384995"/>
          </a:xfrm>
          <a:prstGeom prst="rect">
            <a:avLst/>
          </a:prstGeom>
          <a:noFill/>
          <a:ln>
            <a:solidFill>
              <a:schemeClr val="accent1"/>
            </a:solidFill>
          </a:ln>
        </p:spPr>
        <p:txBody>
          <a:bodyPr wrap="square" rtlCol="0">
            <a:spAutoFit/>
          </a:bodyPr>
          <a:lstStyle/>
          <a:p>
            <a:r>
              <a:rPr lang="en-US" altLang="zh-CN" sz="2800" dirty="0" smtClean="0"/>
              <a:t>a=(</a:t>
            </a:r>
            <a:r>
              <a:rPr lang="en-US" altLang="zh-CN" sz="2800" dirty="0" err="1" smtClean="0"/>
              <a:t>int</a:t>
            </a:r>
            <a:r>
              <a:rPr lang="en-US" altLang="zh-CN" sz="2800" dirty="0" smtClean="0"/>
              <a:t> *)</a:t>
            </a:r>
            <a:r>
              <a:rPr lang="en-US" altLang="zh-CN" sz="2800" dirty="0" err="1" smtClean="0"/>
              <a:t>malloc</a:t>
            </a:r>
            <a:r>
              <a:rPr lang="en-US" altLang="zh-CN" sz="2800" dirty="0" smtClean="0"/>
              <a:t>(n*</a:t>
            </a:r>
            <a:r>
              <a:rPr lang="en-US" altLang="zh-CN" sz="2800" dirty="0" err="1" smtClean="0"/>
              <a:t>sizeof</a:t>
            </a:r>
            <a:r>
              <a:rPr lang="en-US" altLang="zh-CN" sz="2800" dirty="0" smtClean="0"/>
              <a:t>(</a:t>
            </a:r>
            <a:r>
              <a:rPr lang="en-US" altLang="zh-CN" sz="2800" dirty="0" err="1" smtClean="0"/>
              <a:t>int</a:t>
            </a:r>
            <a:r>
              <a:rPr lang="en-US" altLang="zh-CN" sz="2800" dirty="0" smtClean="0"/>
              <a:t>));</a:t>
            </a:r>
          </a:p>
          <a:p>
            <a:r>
              <a:rPr lang="en-US" altLang="zh-CN" sz="2800" dirty="0" smtClean="0"/>
              <a:t>for(</a:t>
            </a:r>
            <a:r>
              <a:rPr lang="en-US" altLang="zh-CN" sz="2800" dirty="0" err="1" smtClean="0"/>
              <a:t>i</a:t>
            </a:r>
            <a:r>
              <a:rPr lang="en-US" altLang="zh-CN" sz="2800" dirty="0" smtClean="0"/>
              <a:t>=0;i&lt;</a:t>
            </a:r>
            <a:r>
              <a:rPr lang="en-US" altLang="zh-CN" sz="2800" dirty="0" err="1" smtClean="0"/>
              <a:t>n;i</a:t>
            </a:r>
            <a:r>
              <a:rPr lang="en-US" altLang="zh-CN" sz="2800" dirty="0" smtClean="0"/>
              <a:t>++)</a:t>
            </a:r>
          </a:p>
          <a:p>
            <a:r>
              <a:rPr lang="en-US" altLang="zh-CN" sz="2800" dirty="0" smtClean="0"/>
              <a:t>      a[</a:t>
            </a:r>
            <a:r>
              <a:rPr lang="en-US" altLang="zh-CN" sz="2800" dirty="0" err="1" smtClean="0"/>
              <a:t>i</a:t>
            </a:r>
            <a:r>
              <a:rPr lang="en-US" altLang="zh-CN" sz="2800" dirty="0" smtClean="0"/>
              <a:t>]=i+1; </a:t>
            </a:r>
            <a:endParaRPr lang="zh-CN" altLang="en-US" sz="2800" dirty="0" smtClean="0"/>
          </a:p>
        </p:txBody>
      </p:sp>
      <p:sp>
        <p:nvSpPr>
          <p:cNvPr id="5" name="TextBox 4"/>
          <p:cNvSpPr txBox="1"/>
          <p:nvPr/>
        </p:nvSpPr>
        <p:spPr>
          <a:xfrm>
            <a:off x="539552" y="2852936"/>
            <a:ext cx="8064896" cy="523220"/>
          </a:xfrm>
          <a:prstGeom prst="rect">
            <a:avLst/>
          </a:prstGeom>
          <a:noFill/>
        </p:spPr>
        <p:txBody>
          <a:bodyPr wrap="square" rtlCol="0">
            <a:spAutoFit/>
          </a:bodyPr>
          <a:lstStyle/>
          <a:p>
            <a:r>
              <a:rPr lang="en-US" altLang="zh-CN" sz="2800" dirty="0" smtClean="0"/>
              <a:t>2</a:t>
            </a:r>
            <a:r>
              <a:rPr lang="zh-CN" altLang="en-US" sz="2800" dirty="0" smtClean="0"/>
              <a:t>、根据</a:t>
            </a:r>
            <a:r>
              <a:rPr lang="en-US" altLang="zh-CN" sz="2800" dirty="0" smtClean="0"/>
              <a:t>k</a:t>
            </a:r>
            <a:r>
              <a:rPr lang="zh-CN" altLang="en-US" sz="2800" dirty="0" smtClean="0"/>
              <a:t>确定开始报数的数组元素的序号</a:t>
            </a:r>
            <a:r>
              <a:rPr lang="en-US" altLang="zh-CN" sz="2800" dirty="0" smtClean="0"/>
              <a:t>p;</a:t>
            </a:r>
            <a:endParaRPr lang="zh-CN" altLang="en-US" sz="2800" dirty="0" smtClean="0"/>
          </a:p>
        </p:txBody>
      </p:sp>
      <p:sp>
        <p:nvSpPr>
          <p:cNvPr id="6" name="TextBox 5"/>
          <p:cNvSpPr txBox="1"/>
          <p:nvPr/>
        </p:nvSpPr>
        <p:spPr>
          <a:xfrm>
            <a:off x="611560" y="3429000"/>
            <a:ext cx="7992888" cy="2677656"/>
          </a:xfrm>
          <a:prstGeom prst="rect">
            <a:avLst/>
          </a:prstGeom>
          <a:noFill/>
          <a:ln>
            <a:solidFill>
              <a:schemeClr val="accent1"/>
            </a:solidFill>
          </a:ln>
        </p:spPr>
        <p:txBody>
          <a:bodyPr wrap="square" rtlCol="0">
            <a:spAutoFit/>
          </a:bodyPr>
          <a:lstStyle/>
          <a:p>
            <a:r>
              <a:rPr lang="en-US" altLang="zh-CN" sz="2800" dirty="0" smtClean="0"/>
              <a:t>r=1; p=0;</a:t>
            </a:r>
          </a:p>
          <a:p>
            <a:r>
              <a:rPr lang="en-US" altLang="zh-CN" sz="2800" dirty="0" smtClean="0"/>
              <a:t>while(r&lt;k){</a:t>
            </a:r>
          </a:p>
          <a:p>
            <a:r>
              <a:rPr lang="en-US" altLang="zh-CN" sz="2800" dirty="0" smtClean="0"/>
              <a:t>       r++;</a:t>
            </a:r>
          </a:p>
          <a:p>
            <a:r>
              <a:rPr lang="en-US" altLang="zh-CN" sz="2800" dirty="0" smtClean="0"/>
              <a:t>       p=(p+1)%n;</a:t>
            </a:r>
          </a:p>
          <a:p>
            <a:r>
              <a:rPr lang="en-US" altLang="zh-CN" sz="2800" dirty="0" smtClean="0"/>
              <a:t>}</a:t>
            </a:r>
          </a:p>
          <a:p>
            <a:r>
              <a:rPr lang="en-US" altLang="zh-CN" sz="2800" dirty="0" smtClean="0">
                <a:solidFill>
                  <a:srgbClr val="00B050"/>
                </a:solidFill>
              </a:rPr>
              <a:t>//  p=(</a:t>
            </a:r>
            <a:r>
              <a:rPr lang="en-US" altLang="zh-CN" sz="2800" dirty="0" err="1" smtClean="0">
                <a:solidFill>
                  <a:srgbClr val="00B050"/>
                </a:solidFill>
              </a:rPr>
              <a:t>p+k</a:t>
            </a:r>
            <a:r>
              <a:rPr lang="en-US" altLang="zh-CN" sz="2800" dirty="0" smtClean="0">
                <a:solidFill>
                  <a:srgbClr val="00B050"/>
                </a:solidFill>
              </a:rPr>
              <a:t>)%n;</a:t>
            </a:r>
            <a:endParaRPr lang="zh-CN" altLang="en-US" sz="2800" dirty="0" smtClean="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zh-CN" altLang="en-US" sz="2800" dirty="0" smtClean="0"/>
              <a:t>分块细化：进行</a:t>
            </a:r>
            <a:r>
              <a:rPr lang="en-US" altLang="zh-CN" sz="2800" dirty="0" smtClean="0"/>
              <a:t>n-1</a:t>
            </a:r>
            <a:r>
              <a:rPr lang="zh-CN" altLang="en-US" sz="2800" dirty="0" smtClean="0"/>
              <a:t>轮报数</a:t>
            </a:r>
            <a:endParaRPr lang="zh-CN" altLang="en-US" sz="2800" dirty="0"/>
          </a:p>
        </p:txBody>
      </p:sp>
      <p:sp>
        <p:nvSpPr>
          <p:cNvPr id="3" name="TextBox 2"/>
          <p:cNvSpPr txBox="1"/>
          <p:nvPr/>
        </p:nvSpPr>
        <p:spPr>
          <a:xfrm>
            <a:off x="611560" y="1052736"/>
            <a:ext cx="8064896" cy="3970318"/>
          </a:xfrm>
          <a:prstGeom prst="rect">
            <a:avLst/>
          </a:prstGeom>
          <a:noFill/>
          <a:ln>
            <a:solidFill>
              <a:schemeClr val="accent1"/>
            </a:solidFill>
          </a:ln>
        </p:spPr>
        <p:txBody>
          <a:bodyPr wrap="square" rtlCol="0">
            <a:spAutoFit/>
          </a:bodyPr>
          <a:lstStyle/>
          <a:p>
            <a:r>
              <a:rPr lang="en-US" altLang="zh-CN" sz="2800" dirty="0" smtClean="0"/>
              <a:t>      while(n&gt;1){</a:t>
            </a:r>
          </a:p>
          <a:p>
            <a:r>
              <a:rPr lang="en-US" altLang="zh-CN" sz="2800" dirty="0" smtClean="0"/>
              <a:t>            r=1;</a:t>
            </a:r>
          </a:p>
          <a:p>
            <a:r>
              <a:rPr lang="en-US" altLang="zh-CN" sz="2800" dirty="0" smtClean="0"/>
              <a:t>            while(r&lt;k){</a:t>
            </a:r>
          </a:p>
          <a:p>
            <a:r>
              <a:rPr lang="en-US" altLang="zh-CN" sz="2800" dirty="0" smtClean="0"/>
              <a:t>                 r++; p=(p+1)%n;</a:t>
            </a:r>
          </a:p>
          <a:p>
            <a:r>
              <a:rPr lang="en-US" altLang="zh-CN" sz="2800" dirty="0" smtClean="0"/>
              <a:t>             }</a:t>
            </a:r>
          </a:p>
          <a:p>
            <a:r>
              <a:rPr lang="en-US" altLang="zh-CN" sz="2800" dirty="0" smtClean="0"/>
              <a:t>             for(</a:t>
            </a:r>
            <a:r>
              <a:rPr lang="en-US" altLang="zh-CN" sz="2800" dirty="0" err="1" smtClean="0"/>
              <a:t>i</a:t>
            </a:r>
            <a:r>
              <a:rPr lang="en-US" altLang="zh-CN" sz="2800" dirty="0" smtClean="0"/>
              <a:t>=p+1;i&lt;</a:t>
            </a:r>
            <a:r>
              <a:rPr lang="en-US" altLang="zh-CN" sz="2800" dirty="0" err="1" smtClean="0"/>
              <a:t>n;i</a:t>
            </a:r>
            <a:r>
              <a:rPr lang="en-US" altLang="zh-CN" sz="2800" dirty="0" smtClean="0"/>
              <a:t>++)</a:t>
            </a:r>
          </a:p>
          <a:p>
            <a:r>
              <a:rPr lang="en-US" altLang="zh-CN" sz="2800" dirty="0" smtClean="0"/>
              <a:t>                  a[</a:t>
            </a:r>
            <a:r>
              <a:rPr lang="en-US" altLang="zh-CN" sz="2800" dirty="0" err="1" smtClean="0"/>
              <a:t>i</a:t>
            </a:r>
            <a:r>
              <a:rPr lang="en-US" altLang="zh-CN" sz="2800" dirty="0" smtClean="0"/>
              <a:t>]=a[i+1];</a:t>
            </a:r>
          </a:p>
          <a:p>
            <a:r>
              <a:rPr lang="en-US" altLang="zh-CN" sz="2800" dirty="0" smtClean="0"/>
              <a:t>             n--;</a:t>
            </a:r>
          </a:p>
          <a:p>
            <a:r>
              <a:rPr lang="en-US" altLang="zh-CN" sz="2800" dirty="0" smtClean="0"/>
              <a:t>        }</a:t>
            </a:r>
            <a:endParaRPr lang="zh-CN" alt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16" y="-27384"/>
            <a:ext cx="8229600" cy="706090"/>
          </a:xfrm>
        </p:spPr>
        <p:txBody>
          <a:bodyPr>
            <a:normAutofit/>
          </a:bodyPr>
          <a:lstStyle/>
          <a:p>
            <a:pPr algn="l"/>
            <a:r>
              <a:rPr lang="zh-CN" altLang="en-US" sz="2800" dirty="0" smtClean="0"/>
              <a:t>算法</a:t>
            </a:r>
            <a:r>
              <a:rPr lang="en-US" altLang="zh-CN" sz="2800" dirty="0" smtClean="0"/>
              <a:t>1</a:t>
            </a:r>
            <a:r>
              <a:rPr lang="zh-CN" altLang="en-US" sz="2800" dirty="0" smtClean="0"/>
              <a:t>完整算法（</a:t>
            </a:r>
            <a:r>
              <a:rPr lang="en-US" altLang="zh-CN" sz="2800" dirty="0" smtClean="0"/>
              <a:t>1</a:t>
            </a:r>
            <a:r>
              <a:rPr lang="zh-CN" altLang="en-US" sz="2800" dirty="0" smtClean="0"/>
              <a:t>）：</a:t>
            </a:r>
            <a:endParaRPr lang="zh-CN" altLang="en-US" sz="2800" dirty="0"/>
          </a:p>
        </p:txBody>
      </p:sp>
      <p:sp>
        <p:nvSpPr>
          <p:cNvPr id="3" name="TextBox 2"/>
          <p:cNvSpPr txBox="1"/>
          <p:nvPr/>
        </p:nvSpPr>
        <p:spPr>
          <a:xfrm>
            <a:off x="395536" y="544606"/>
            <a:ext cx="7992888" cy="6555641"/>
          </a:xfrm>
          <a:prstGeom prst="rect">
            <a:avLst/>
          </a:prstGeom>
          <a:noFill/>
        </p:spPr>
        <p:txBody>
          <a:bodyPr wrap="square" rtlCol="0">
            <a:spAutoFit/>
          </a:bodyPr>
          <a:lstStyle/>
          <a:p>
            <a:r>
              <a:rPr lang="zh-CN" altLang="en-US" sz="2800" dirty="0" smtClean="0"/>
              <a:t>函数头部说明（略）；</a:t>
            </a:r>
            <a:endParaRPr lang="en-US" altLang="zh-CN" sz="2800" dirty="0" smtClean="0"/>
          </a:p>
          <a:p>
            <a:r>
              <a:rPr lang="en-US" altLang="zh-CN" sz="2800" dirty="0" err="1" smtClean="0"/>
              <a:t>int</a:t>
            </a:r>
            <a:r>
              <a:rPr lang="en-US" altLang="zh-CN" sz="2800" dirty="0" smtClean="0"/>
              <a:t>  </a:t>
            </a:r>
            <a:r>
              <a:rPr lang="en-US" altLang="zh-CN" sz="2800" dirty="0" err="1" smtClean="0"/>
              <a:t>monkeyKing</a:t>
            </a:r>
            <a:r>
              <a:rPr lang="en-US" altLang="zh-CN" sz="2800" dirty="0" smtClean="0"/>
              <a:t>(</a:t>
            </a:r>
            <a:r>
              <a:rPr lang="en-US" altLang="zh-CN" sz="2800" dirty="0" err="1" smtClean="0"/>
              <a:t>int</a:t>
            </a:r>
            <a:r>
              <a:rPr lang="en-US" altLang="zh-CN" sz="2800" dirty="0" smtClean="0"/>
              <a:t> </a:t>
            </a:r>
            <a:r>
              <a:rPr lang="en-US" altLang="zh-CN" sz="2800" dirty="0" err="1" smtClean="0"/>
              <a:t>n,int</a:t>
            </a:r>
            <a:r>
              <a:rPr lang="en-US" altLang="zh-CN" sz="2800" dirty="0" smtClean="0"/>
              <a:t> </a:t>
            </a:r>
            <a:r>
              <a:rPr lang="en-US" altLang="zh-CN" sz="2800" dirty="0" err="1" smtClean="0"/>
              <a:t>k,int</a:t>
            </a:r>
            <a:r>
              <a:rPr lang="en-US" altLang="zh-CN" sz="2800" dirty="0" smtClean="0"/>
              <a:t> m){</a:t>
            </a:r>
          </a:p>
          <a:p>
            <a:r>
              <a:rPr lang="en-US" altLang="zh-CN" sz="2800" dirty="0" smtClean="0"/>
              <a:t>//</a:t>
            </a:r>
            <a:r>
              <a:rPr lang="zh-CN" altLang="en-US" sz="2800" dirty="0" smtClean="0"/>
              <a:t>变量说明（略）</a:t>
            </a:r>
            <a:endParaRPr lang="en-US" altLang="zh-CN" sz="2800" dirty="0" smtClean="0"/>
          </a:p>
          <a:p>
            <a:r>
              <a:rPr lang="en-US" altLang="zh-CN" sz="2800" dirty="0" smtClean="0"/>
              <a:t>     //</a:t>
            </a:r>
            <a:r>
              <a:rPr lang="zh-CN" altLang="en-US" sz="2800" dirty="0" smtClean="0"/>
              <a:t>初始化数组</a:t>
            </a:r>
            <a:r>
              <a:rPr lang="en-US" altLang="zh-CN" sz="2800" dirty="0" smtClean="0"/>
              <a:t>a</a:t>
            </a:r>
          </a:p>
          <a:p>
            <a:r>
              <a:rPr lang="en-US" altLang="zh-CN" sz="2800" dirty="0" smtClean="0"/>
              <a:t>     a=(</a:t>
            </a:r>
            <a:r>
              <a:rPr lang="en-US" altLang="zh-CN" sz="2800" dirty="0" err="1" smtClean="0"/>
              <a:t>int</a:t>
            </a:r>
            <a:r>
              <a:rPr lang="en-US" altLang="zh-CN" sz="2800" dirty="0" smtClean="0"/>
              <a:t> *)</a:t>
            </a:r>
            <a:r>
              <a:rPr lang="en-US" altLang="zh-CN" sz="2800" dirty="0" err="1" smtClean="0"/>
              <a:t>malloc</a:t>
            </a:r>
            <a:r>
              <a:rPr lang="en-US" altLang="zh-CN" sz="2800" dirty="0" smtClean="0"/>
              <a:t>(n*</a:t>
            </a:r>
            <a:r>
              <a:rPr lang="en-US" altLang="zh-CN" sz="2800" dirty="0" err="1" smtClean="0"/>
              <a:t>sizeof</a:t>
            </a:r>
            <a:r>
              <a:rPr lang="en-US" altLang="zh-CN" sz="2800" dirty="0" smtClean="0"/>
              <a:t>(</a:t>
            </a:r>
            <a:r>
              <a:rPr lang="en-US" altLang="zh-CN" sz="2800" dirty="0" err="1" smtClean="0"/>
              <a:t>int</a:t>
            </a:r>
            <a:r>
              <a:rPr lang="en-US" altLang="zh-CN" sz="2800" dirty="0" smtClean="0"/>
              <a:t>));</a:t>
            </a:r>
          </a:p>
          <a:p>
            <a:r>
              <a:rPr lang="en-US" altLang="zh-CN" sz="2800" dirty="0" smtClean="0"/>
              <a:t>     for(</a:t>
            </a:r>
            <a:r>
              <a:rPr lang="en-US" altLang="zh-CN" sz="2800" dirty="0" err="1" smtClean="0"/>
              <a:t>i</a:t>
            </a:r>
            <a:r>
              <a:rPr lang="en-US" altLang="zh-CN" sz="2800" dirty="0" smtClean="0"/>
              <a:t>=0;i&lt;</a:t>
            </a:r>
            <a:r>
              <a:rPr lang="en-US" altLang="zh-CN" sz="2800" dirty="0" err="1" smtClean="0"/>
              <a:t>n;i</a:t>
            </a:r>
            <a:r>
              <a:rPr lang="en-US" altLang="zh-CN" sz="2800" dirty="0" smtClean="0"/>
              <a:t>++)</a:t>
            </a:r>
          </a:p>
          <a:p>
            <a:r>
              <a:rPr lang="en-US" altLang="zh-CN" sz="2800" dirty="0" smtClean="0"/>
              <a:t>          a[</a:t>
            </a:r>
            <a:r>
              <a:rPr lang="en-US" altLang="zh-CN" sz="2800" dirty="0" err="1" smtClean="0"/>
              <a:t>i</a:t>
            </a:r>
            <a:r>
              <a:rPr lang="en-US" altLang="zh-CN" sz="2800" dirty="0" smtClean="0"/>
              <a:t>]=i+1;</a:t>
            </a:r>
          </a:p>
          <a:p>
            <a:r>
              <a:rPr lang="en-US" altLang="zh-CN" sz="2800" dirty="0" smtClean="0"/>
              <a:t>     //</a:t>
            </a:r>
            <a:r>
              <a:rPr lang="zh-CN" altLang="en-US" sz="2800" dirty="0" smtClean="0"/>
              <a:t>确定第一个报数的序号</a:t>
            </a:r>
            <a:r>
              <a:rPr lang="en-US" altLang="zh-CN" sz="2800" dirty="0" smtClean="0"/>
              <a:t> </a:t>
            </a:r>
          </a:p>
          <a:p>
            <a:r>
              <a:rPr lang="en-US" altLang="zh-CN" sz="2800" dirty="0" smtClean="0"/>
              <a:t>     r=1; p=0;</a:t>
            </a:r>
          </a:p>
          <a:p>
            <a:r>
              <a:rPr lang="en-US" altLang="zh-CN" sz="2800" dirty="0" smtClean="0"/>
              <a:t>     while(r&lt;k){</a:t>
            </a:r>
          </a:p>
          <a:p>
            <a:r>
              <a:rPr lang="en-US" altLang="zh-CN" sz="2800" dirty="0" smtClean="0"/>
              <a:t>           r++;</a:t>
            </a:r>
          </a:p>
          <a:p>
            <a:r>
              <a:rPr lang="en-US" altLang="zh-CN" sz="2800" dirty="0" smtClean="0"/>
              <a:t>           p=(p+1)%n;</a:t>
            </a:r>
          </a:p>
          <a:p>
            <a:r>
              <a:rPr lang="en-US" altLang="zh-CN" sz="2800" dirty="0" smtClean="0"/>
              <a:t>      }</a:t>
            </a:r>
          </a:p>
          <a:p>
            <a:r>
              <a:rPr lang="en-US" altLang="zh-CN" sz="2800" dirty="0" smtClean="0">
                <a:solidFill>
                  <a:srgbClr val="00B050"/>
                </a:solidFill>
              </a:rPr>
              <a:t>//</a:t>
            </a:r>
            <a:r>
              <a:rPr lang="zh-CN" altLang="en-US" sz="2800" dirty="0" smtClean="0">
                <a:solidFill>
                  <a:srgbClr val="00B050"/>
                </a:solidFill>
              </a:rPr>
              <a:t>接下屏</a:t>
            </a:r>
            <a:endParaRPr lang="en-US" altLang="zh-CN" sz="2800" dirty="0" smtClean="0">
              <a:solidFill>
                <a:srgbClr val="00B050"/>
              </a:solidFill>
            </a:endParaRPr>
          </a:p>
          <a:p>
            <a:endParaRPr lang="zh-CN" altLang="en-US" sz="2800" dirty="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4891</TotalTime>
  <Words>2022</Words>
  <Application>Microsoft Office PowerPoint</Application>
  <PresentationFormat>全屏显示(4:3)</PresentationFormat>
  <Paragraphs>384</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一、笔答应试的注意事项：</vt:lpstr>
      <vt:lpstr>二、上机复习需要注意的事项</vt:lpstr>
      <vt:lpstr>例题1</vt:lpstr>
      <vt:lpstr>函数头部定义及说明：</vt:lpstr>
      <vt:lpstr>算法1：用一维数组实现</vt:lpstr>
      <vt:lpstr>顶层算法：</vt:lpstr>
      <vt:lpstr>分块细化：</vt:lpstr>
      <vt:lpstr>分块细化：进行n-1轮报数</vt:lpstr>
      <vt:lpstr>算法1完整算法（1）：</vt:lpstr>
      <vt:lpstr>算法2完整算法（2）：</vt:lpstr>
      <vt:lpstr>算法的上机实现：</vt:lpstr>
      <vt:lpstr>算法1的上机源程序-1</vt:lpstr>
      <vt:lpstr>算法1源程序-2</vt:lpstr>
      <vt:lpstr>算法1源程序-3：主函数部分</vt:lpstr>
      <vt:lpstr>程序改进，增加中间过程的打印</vt:lpstr>
      <vt:lpstr>改进后的程序片段：</vt:lpstr>
      <vt:lpstr>算法2：用单链循环表实现</vt:lpstr>
      <vt:lpstr>顶层算法：</vt:lpstr>
      <vt:lpstr>细化1：创建单链循环表部分</vt:lpstr>
      <vt:lpstr>细化2：确定第一个报数的结点</vt:lpstr>
      <vt:lpstr>细化3：选举过程</vt:lpstr>
      <vt:lpstr>算法2的完整算法（1）：</vt:lpstr>
      <vt:lpstr>算法2的完整算法（2）：</vt:lpstr>
      <vt:lpstr>算法2源程序（1）</vt:lpstr>
      <vt:lpstr>算法2源程序（2）</vt:lpstr>
      <vt:lpstr>算法2源程序（3）</vt:lpstr>
      <vt:lpstr>算法2源程序（4）：主函数</vt:lpstr>
      <vt:lpstr>算法1增加打印选举过程的功能</vt:lpstr>
      <vt:lpstr>改进的算法1</vt:lpstr>
      <vt:lpstr>仿照算法1，在算法2中增加打印选举过程功能</vt:lpstr>
      <vt:lpstr>改进的代码片段：算法2中monkeyKing的代码片段</vt:lpstr>
      <vt:lpstr>算法改进要求：</vt:lpstr>
      <vt:lpstr>约瑟夫（Joseph）环问题求解</vt:lpstr>
      <vt:lpstr>此问题与前面问题（猴子选大王）的区别：</vt:lpstr>
      <vt:lpstr>关于顺序表的说明：</vt:lpstr>
      <vt:lpstr>前面程序中给出了循环打印顺序表数据的代码：</vt:lpstr>
      <vt:lpstr>有头结点的单链表与无头结点的单链表的区别:1</vt:lpstr>
      <vt:lpstr>有头结点的单链表与无头结点的单链表的区别:2-1</vt:lpstr>
      <vt:lpstr>有头结点的单链表与无头结点的单链表的区别:2-2</vt:lpstr>
      <vt:lpstr>无头结点的单链表：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算法复习：</dc:title>
  <dc:creator>Liu Shuzhong</dc:creator>
  <cp:lastModifiedBy>Liu Shuzhong</cp:lastModifiedBy>
  <cp:revision>325</cp:revision>
  <dcterms:created xsi:type="dcterms:W3CDTF">2021-09-05T08:58:04Z</dcterms:created>
  <dcterms:modified xsi:type="dcterms:W3CDTF">2021-09-20T13:57:44Z</dcterms:modified>
</cp:coreProperties>
</file>