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5"/>
  </p:notesMasterIdLst>
  <p:sldIdLst>
    <p:sldId id="343" r:id="rId2"/>
    <p:sldId id="353" r:id="rId3"/>
    <p:sldId id="356" r:id="rId4"/>
    <p:sldId id="359" r:id="rId5"/>
    <p:sldId id="358" r:id="rId6"/>
    <p:sldId id="360" r:id="rId7"/>
    <p:sldId id="361" r:id="rId8"/>
    <p:sldId id="354" r:id="rId9"/>
    <p:sldId id="355" r:id="rId10"/>
    <p:sldId id="365" r:id="rId11"/>
    <p:sldId id="373" r:id="rId12"/>
    <p:sldId id="362" r:id="rId13"/>
    <p:sldId id="366" r:id="rId14"/>
    <p:sldId id="367" r:id="rId15"/>
    <p:sldId id="368" r:id="rId16"/>
    <p:sldId id="369" r:id="rId17"/>
    <p:sldId id="370" r:id="rId18"/>
    <p:sldId id="363" r:id="rId19"/>
    <p:sldId id="344" r:id="rId20"/>
    <p:sldId id="345" r:id="rId21"/>
    <p:sldId id="351" r:id="rId22"/>
    <p:sldId id="371" r:id="rId23"/>
    <p:sldId id="3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746" autoAdjust="0"/>
  </p:normalViewPr>
  <p:slideViewPr>
    <p:cSldViewPr>
      <p:cViewPr>
        <p:scale>
          <a:sx n="80" d="100"/>
          <a:sy n="80" d="100"/>
        </p:scale>
        <p:origin x="-1522" y="-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DEB4B-E447-4F8D-BA29-269297C9895E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B117-E6FF-4C38-8168-E1E166755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2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58C-254D-45B1-B163-4F44FDA896D9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F583-4403-4919-BFAD-728601887BDF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1947-13D3-4F1A-9913-BCED7C1C3EEA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DDC7-F674-4960-9E22-832EEECB5923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9D55-0D0A-40FC-AE61-76185457BAA5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B11A-601D-496B-A913-9EB9992FF08E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C80C-3A14-40DA-8553-2BCF2D9E903C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B5FB-02CF-47E1-8B84-1AC72516C4E9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E0C5-66B9-43E4-AB8E-7D8F94411AA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A48-FA4C-4123-8162-9477C02AC1A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24C1-4832-485E-97F2-F6632D7DED15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Oscillator Circuits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Wien-Bridge </a:t>
            </a:r>
            <a:r>
              <a:rPr lang="en-US" dirty="0" smtClean="0"/>
              <a:t>Oscillator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08" y="1295400"/>
            <a:ext cx="393309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5" b="9656"/>
          <a:stretch/>
        </p:blipFill>
        <p:spPr>
          <a:xfrm>
            <a:off x="435674" y="1295400"/>
            <a:ext cx="4546634" cy="5110393"/>
          </a:xfrm>
        </p:spPr>
      </p:pic>
    </p:spTree>
    <p:extLst>
      <p:ext uri="{BB962C8B-B14F-4D97-AF65-F5344CB8AC3E}">
        <p14:creationId xmlns:p14="http://schemas.microsoft.com/office/powerpoint/2010/main" val="11660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17"/>
          <a:stretch/>
        </p:blipFill>
        <p:spPr>
          <a:xfrm>
            <a:off x="1676400" y="228600"/>
            <a:ext cx="5791200" cy="638439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2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Wien-Bridge </a:t>
            </a:r>
            <a:r>
              <a:rPr lang="en-US" dirty="0" smtClean="0"/>
              <a:t>Oscillator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08" y="1295400"/>
            <a:ext cx="393309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482979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495800"/>
            <a:ext cx="7524750" cy="84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15" y="5486400"/>
            <a:ext cx="115062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5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Generating 25kHz Sine wave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3" b="16653"/>
          <a:stretch/>
        </p:blipFill>
        <p:spPr>
          <a:xfrm>
            <a:off x="1676400" y="838200"/>
            <a:ext cx="5791200" cy="581161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6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Applying </a:t>
            </a:r>
            <a:r>
              <a:rPr lang="en-US" dirty="0" err="1" smtClean="0"/>
              <a:t>Barkausen</a:t>
            </a:r>
            <a:r>
              <a:rPr lang="en-US" dirty="0" smtClean="0"/>
              <a:t> Criterion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4846487" cy="52144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LTSpice</a:t>
            </a:r>
            <a:r>
              <a:rPr lang="en-US" dirty="0" smtClean="0"/>
              <a:t>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1" t="10972" r="18672" b="7083"/>
          <a:stretch/>
        </p:blipFill>
        <p:spPr bwMode="auto">
          <a:xfrm>
            <a:off x="533400" y="838200"/>
            <a:ext cx="7629525" cy="5619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1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799253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36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Zoom the generated waveform</a:t>
            </a:r>
            <a:br>
              <a:rPr lang="en-US" dirty="0" smtClean="0"/>
            </a:br>
            <a:r>
              <a:rPr lang="en-US" dirty="0" smtClean="0"/>
              <a:t>We got sine wave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26346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1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74638"/>
            <a:ext cx="9525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frequency is 25kHz</a:t>
            </a:r>
            <a:br>
              <a:rPr lang="en-US" dirty="0" smtClean="0"/>
            </a:br>
            <a:r>
              <a:rPr lang="en-US" dirty="0" smtClean="0"/>
              <a:t>Time period is 400uS (126.52ms-126.12ms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153400" cy="458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467600" y="5562600"/>
            <a:ext cx="53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5562600"/>
            <a:ext cx="53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Shift Oscillator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Consists of –</a:t>
            </a:r>
            <a:r>
              <a:rPr lang="en-US" sz="2800" dirty="0" err="1" smtClean="0"/>
              <a:t>Ve</a:t>
            </a:r>
            <a:r>
              <a:rPr lang="en-US" sz="2800" dirty="0" smtClean="0"/>
              <a:t> feedback and capacitor and resistor in ladder network.</a:t>
            </a:r>
          </a:p>
          <a:p>
            <a:r>
              <a:rPr lang="en-US" sz="2800" dirty="0" smtClean="0"/>
              <a:t>The 180° phase shift in the equation </a:t>
            </a:r>
            <a:r>
              <a:rPr lang="en-US" sz="2800" dirty="0" err="1" smtClean="0"/>
              <a:t>Aβ</a:t>
            </a:r>
            <a:r>
              <a:rPr lang="en-US" sz="2800" dirty="0" smtClean="0"/>
              <a:t>= 1∠–180° is introduced by active and passive components. </a:t>
            </a:r>
          </a:p>
          <a:p>
            <a:r>
              <a:rPr lang="en-US" sz="2800" dirty="0" smtClean="0"/>
              <a:t>A single pole RL or RC circuit contributes up to 90° phase shift per pole, and because 180° is required for oscillation, at least two poles must be used in oscillator design. </a:t>
            </a:r>
          </a:p>
          <a:p>
            <a:r>
              <a:rPr lang="en-US" sz="2800" dirty="0" smtClean="0"/>
              <a:t>Multiple RC sections are used in low-frequency oscillator 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In the design of electronic systems, standard waveforms are needed</a:t>
            </a:r>
          </a:p>
          <a:p>
            <a:r>
              <a:rPr lang="en-US" sz="2800" dirty="0" smtClean="0"/>
              <a:t>Sinusoidal, square, triangular or pulse</a:t>
            </a:r>
          </a:p>
          <a:p>
            <a:r>
              <a:rPr lang="en-US" sz="2800" dirty="0" smtClean="0"/>
              <a:t>Clock pulses are required in computer &amp; Control systems</a:t>
            </a:r>
          </a:p>
          <a:p>
            <a:r>
              <a:rPr lang="en-US" sz="2800" dirty="0" smtClean="0"/>
              <a:t>In communication systems, Testing and Measurement systems a variety of signals are required </a:t>
            </a:r>
          </a:p>
          <a:p>
            <a:r>
              <a:rPr lang="en-US" sz="2800" dirty="0" smtClean="0"/>
              <a:t>In this lecture we will study how we can generate different signals using different oscillator circuits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Oscillation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315200" cy="4678363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i="1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=</a:t>
            </a:r>
            <a:r>
              <a:rPr lang="en-US" sz="2000" i="1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=</a:t>
            </a:r>
            <a:r>
              <a:rPr lang="en-US" sz="2000" i="1" dirty="0"/>
              <a:t>R</a:t>
            </a:r>
            <a:r>
              <a:rPr lang="en-US" sz="2000" baseline="-25000" dirty="0"/>
              <a:t>3</a:t>
            </a:r>
            <a:r>
              <a:rPr lang="en-US" sz="2000" dirty="0"/>
              <a:t>=</a:t>
            </a:r>
            <a:r>
              <a:rPr lang="en-US" sz="2000" i="1" dirty="0"/>
              <a:t>R</a:t>
            </a:r>
            <a:r>
              <a:rPr lang="en-US" sz="2000" dirty="0"/>
              <a:t> </a:t>
            </a:r>
            <a:r>
              <a:rPr lang="en-US" sz="2000" dirty="0" smtClean="0"/>
              <a:t>  and</a:t>
            </a: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i="1" dirty="0" smtClean="0"/>
              <a:t>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</a:t>
            </a:r>
            <a:r>
              <a:rPr lang="en-US" sz="2000" i="1" dirty="0" smtClean="0"/>
              <a:t>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</a:t>
            </a:r>
            <a:r>
              <a:rPr lang="en-US" sz="2000" i="1" dirty="0" smtClean="0"/>
              <a:t>C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=</a:t>
            </a:r>
            <a:r>
              <a:rPr lang="en-US" sz="2000" i="1" dirty="0" smtClean="0"/>
              <a:t>C</a:t>
            </a:r>
          </a:p>
          <a:p>
            <a:endParaRPr lang="en-US" sz="2000" i="1" dirty="0" smtClean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8" t="14584" r="27969" b="17083"/>
          <a:stretch/>
        </p:blipFill>
        <p:spPr bwMode="auto">
          <a:xfrm>
            <a:off x="3362325" y="1371600"/>
            <a:ext cx="5419726" cy="468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44306" r="73047" b="42916"/>
          <a:stretch/>
        </p:blipFill>
        <p:spPr bwMode="auto">
          <a:xfrm>
            <a:off x="152400" y="2743200"/>
            <a:ext cx="3083717" cy="1533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572000"/>
            <a:ext cx="1828800" cy="66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14300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685800"/>
            <a:ext cx="948266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997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685800"/>
            <a:ext cx="10058400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97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Two main Types of Oscillators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>Two </a:t>
            </a:r>
            <a:r>
              <a:rPr lang="en-US" sz="3400" dirty="0"/>
              <a:t>distinctly different approaches for the generation </a:t>
            </a:r>
            <a:r>
              <a:rPr lang="en-US" sz="3400" dirty="0" smtClean="0"/>
              <a:t>of </a:t>
            </a:r>
            <a:r>
              <a:rPr lang="en-US" sz="3400" dirty="0"/>
              <a:t>the standard </a:t>
            </a:r>
            <a:r>
              <a:rPr lang="en-US" sz="3400" dirty="0" smtClean="0"/>
              <a:t>waveforms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b="1" dirty="0"/>
              <a:t>L</a:t>
            </a:r>
            <a:r>
              <a:rPr lang="en-US" sz="3400" b="1" dirty="0" smtClean="0"/>
              <a:t>inear </a:t>
            </a:r>
            <a:r>
              <a:rPr lang="en-US" sz="3400" b="1" dirty="0"/>
              <a:t>oscillators </a:t>
            </a:r>
            <a:r>
              <a:rPr lang="en-US" sz="3400" b="1" dirty="0" smtClean="0"/>
              <a:t>:</a:t>
            </a:r>
          </a:p>
          <a:p>
            <a:r>
              <a:rPr lang="en-US" sz="3400" dirty="0"/>
              <a:t>Normally generates Sinusoidal waveforms </a:t>
            </a:r>
          </a:p>
          <a:p>
            <a:r>
              <a:rPr lang="en-US" sz="3400" dirty="0"/>
              <a:t>Employs a positive-feedback loop consisting of an amplifier and an RC or LC frequency-selective network</a:t>
            </a:r>
          </a:p>
          <a:p>
            <a:pPr marL="0" indent="0">
              <a:buNone/>
            </a:pPr>
            <a:r>
              <a:rPr lang="en-US" sz="3400" b="1" dirty="0" smtClean="0"/>
              <a:t>2.   Non-linear </a:t>
            </a:r>
            <a:r>
              <a:rPr lang="en-US" sz="3400" b="1" dirty="0"/>
              <a:t>oscillators : </a:t>
            </a:r>
            <a:r>
              <a:rPr lang="en-US" sz="3400" dirty="0" smtClean="0"/>
              <a:t>Circuits </a:t>
            </a:r>
            <a:r>
              <a:rPr lang="en-US" sz="3400" dirty="0"/>
              <a:t>that generate square, triangular, pulse (etc.) waveforms, called </a:t>
            </a:r>
            <a:r>
              <a:rPr lang="en-US" sz="3400" dirty="0" smtClean="0"/>
              <a:t>nonlinear oscillators </a:t>
            </a:r>
            <a:r>
              <a:rPr lang="en-US" sz="3400" dirty="0"/>
              <a:t>or function generators, employ circuit building blocks known as </a:t>
            </a:r>
            <a:r>
              <a:rPr lang="en-US" sz="3400" dirty="0" err="1"/>
              <a:t>multivibrators</a:t>
            </a:r>
            <a:r>
              <a:rPr lang="en-US" sz="3400" dirty="0"/>
              <a:t>.</a:t>
            </a:r>
            <a:br>
              <a:rPr lang="en-US" sz="3400" dirty="0"/>
            </a:br>
            <a:r>
              <a:rPr lang="en-US" sz="3400" dirty="0"/>
              <a:t>There are three types of </a:t>
            </a:r>
            <a:r>
              <a:rPr lang="en-US" sz="3400" dirty="0" err="1"/>
              <a:t>multivibrator</a:t>
            </a:r>
            <a:r>
              <a:rPr lang="en-US" sz="3400" dirty="0"/>
              <a:t>: the </a:t>
            </a:r>
            <a:r>
              <a:rPr lang="en-US" sz="3400" b="1" dirty="0" err="1" smtClean="0"/>
              <a:t>bistable</a:t>
            </a:r>
            <a:r>
              <a:rPr lang="en-US" sz="3400" dirty="0" smtClean="0"/>
              <a:t>, </a:t>
            </a:r>
            <a:r>
              <a:rPr lang="en-US" sz="3400" dirty="0"/>
              <a:t>the </a:t>
            </a:r>
            <a:r>
              <a:rPr lang="en-US" sz="3400" b="1" dirty="0" err="1" smtClean="0"/>
              <a:t>astable</a:t>
            </a:r>
            <a:r>
              <a:rPr lang="en-US" sz="3400" b="1" dirty="0" smtClean="0"/>
              <a:t>,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and the </a:t>
            </a:r>
            <a:r>
              <a:rPr lang="en-US" sz="3400" b="1" dirty="0" err="1"/>
              <a:t>monostable</a:t>
            </a:r>
            <a:r>
              <a:rPr lang="en-US" sz="34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Sinusoidal Oscillators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structure of a sinusoidal oscillator consists of an amplifier and a frequency selective network connected in a positive-feedback loop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5606186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8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76200"/>
            <a:ext cx="9829800" cy="762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Linear Oscillators Oscillation Criterion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(</a:t>
            </a:r>
            <a:r>
              <a:rPr lang="en-US" sz="2800" b="1" dirty="0" err="1">
                <a:solidFill>
                  <a:srgbClr val="FF0000"/>
                </a:solidFill>
              </a:rPr>
              <a:t>Barkhausen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criterion)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/>
            </a:r>
            <a:br>
              <a:rPr lang="en-US" sz="2800" dirty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It states </a:t>
            </a:r>
            <a:r>
              <a:rPr lang="en-US" sz="1800" dirty="0" err="1" smtClean="0"/>
              <a:t>taht</a:t>
            </a:r>
            <a:r>
              <a:rPr lang="en-US" sz="1800" dirty="0" smtClean="0"/>
              <a:t>, </a:t>
            </a:r>
            <a:r>
              <a:rPr lang="en-US" sz="1800" i="1" dirty="0"/>
              <a:t>at </a:t>
            </a:r>
            <a:r>
              <a:rPr lang="en-US" sz="1800" dirty="0" err="1"/>
              <a:t>ωo</a:t>
            </a:r>
            <a:r>
              <a:rPr lang="en-US" sz="1800" dirty="0"/>
              <a:t> </a:t>
            </a:r>
            <a:r>
              <a:rPr lang="en-US" sz="1800" i="1" dirty="0"/>
              <a:t>the phase of the loop gain should be zero and the magnitude of the loop gain should be unity.</a:t>
            </a:r>
            <a:endParaRPr lang="en-US" sz="1800" dirty="0" smtClean="0"/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  <a:p>
            <a:endParaRPr lang="en-US" sz="2900" dirty="0" smtClean="0"/>
          </a:p>
          <a:p>
            <a:endParaRPr lang="en-US" sz="2900" dirty="0" smtClean="0"/>
          </a:p>
          <a:p>
            <a:endParaRPr lang="en-US" sz="2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048381"/>
            <a:ext cx="2209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5334000"/>
            <a:ext cx="1619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4752975" cy="5030232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676400"/>
            <a:ext cx="3831645" cy="151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9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8" b="12179"/>
          <a:stretch/>
        </p:blipFill>
        <p:spPr>
          <a:xfrm>
            <a:off x="990600" y="304800"/>
            <a:ext cx="6400800" cy="604781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5029200"/>
            <a:ext cx="2819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59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4" r="16731"/>
          <a:stretch/>
        </p:blipFill>
        <p:spPr>
          <a:xfrm rot="16200000">
            <a:off x="1653580" y="-785755"/>
            <a:ext cx="5486402" cy="7667514"/>
          </a:xfrm>
        </p:spPr>
      </p:pic>
      <p:sp>
        <p:nvSpPr>
          <p:cNvPr id="9" name="TextBox 8"/>
          <p:cNvSpPr txBox="1"/>
          <p:nvPr/>
        </p:nvSpPr>
        <p:spPr>
          <a:xfrm>
            <a:off x="609601" y="578227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 is, </a:t>
            </a:r>
            <a:r>
              <a:rPr lang="en-US" i="1" dirty="0"/>
              <a:t>at </a:t>
            </a:r>
            <a:r>
              <a:rPr lang="en-US" dirty="0" err="1" smtClean="0"/>
              <a:t>ωo</a:t>
            </a:r>
            <a:r>
              <a:rPr lang="en-US" dirty="0" smtClean="0"/>
              <a:t> </a:t>
            </a:r>
            <a:r>
              <a:rPr lang="en-US" i="1" dirty="0"/>
              <a:t>the phase of the loop gain should be zero and the magnitude of the loop </a:t>
            </a:r>
            <a:r>
              <a:rPr lang="en-US" i="1" dirty="0" smtClean="0"/>
              <a:t>gain should </a:t>
            </a:r>
            <a:r>
              <a:rPr lang="en-US" i="1" dirty="0"/>
              <a:t>be unity.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 Amp-RC Oscillator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Barkausen</a:t>
            </a:r>
            <a:r>
              <a:rPr lang="en-US" dirty="0" smtClean="0"/>
              <a:t> Criterion many oscillators circuits can be developed. Some types are given here</a:t>
            </a:r>
          </a:p>
          <a:p>
            <a:r>
              <a:rPr lang="en-US" dirty="0" smtClean="0"/>
              <a:t>The Wien-Bridge Oscillator</a:t>
            </a:r>
          </a:p>
          <a:p>
            <a:r>
              <a:rPr lang="en-US" dirty="0" smtClean="0"/>
              <a:t>The Phase Shift Oscillator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Quadrature</a:t>
            </a:r>
            <a:r>
              <a:rPr lang="en-US" dirty="0" smtClean="0"/>
              <a:t> Oscillator</a:t>
            </a:r>
          </a:p>
          <a:p>
            <a:r>
              <a:rPr lang="en-US" dirty="0" smtClean="0"/>
              <a:t>The Active Filter Tuned Oscillator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4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 &amp; Crystal Oscillators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LC-Tuned Oscillators</a:t>
            </a:r>
          </a:p>
          <a:p>
            <a:pPr lvl="1"/>
            <a:r>
              <a:rPr lang="en-US" dirty="0" err="1" smtClean="0"/>
              <a:t>Colpitts</a:t>
            </a:r>
            <a:r>
              <a:rPr lang="en-US" dirty="0" smtClean="0"/>
              <a:t> and </a:t>
            </a:r>
          </a:p>
          <a:p>
            <a:pPr lvl="1"/>
            <a:r>
              <a:rPr lang="en-US" dirty="0" smtClean="0"/>
              <a:t>Hartley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Crystal Oscillators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6905</TotalTime>
  <Words>408</Words>
  <Application>Microsoft Office PowerPoint</Application>
  <PresentationFormat>On-screen Show (4:3)</PresentationFormat>
  <Paragraphs>115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Oscillator Circuits</vt:lpstr>
      <vt:lpstr>Significance</vt:lpstr>
      <vt:lpstr>Two main Types of Oscillators</vt:lpstr>
      <vt:lpstr>Sinusoidal Oscillators</vt:lpstr>
      <vt:lpstr> Linear Oscillators Oscillation Criterion (Barkhausen criterion)  </vt:lpstr>
      <vt:lpstr>PowerPoint Presentation</vt:lpstr>
      <vt:lpstr>PowerPoint Presentation</vt:lpstr>
      <vt:lpstr>Op Amp-RC Oscillator Circuits</vt:lpstr>
      <vt:lpstr>LC &amp; Crystal Oscillators</vt:lpstr>
      <vt:lpstr>The Wien-Bridge Oscillator</vt:lpstr>
      <vt:lpstr>PowerPoint Presentation</vt:lpstr>
      <vt:lpstr>The Wien-Bridge Oscillator</vt:lpstr>
      <vt:lpstr>Generating 25kHz Sine wave</vt:lpstr>
      <vt:lpstr>Applying Barkausen Criterion</vt:lpstr>
      <vt:lpstr>LTSpice Simulations</vt:lpstr>
      <vt:lpstr>PowerPoint Presentation</vt:lpstr>
      <vt:lpstr>Zoom the generated waveform We got sine wave</vt:lpstr>
      <vt:lpstr>The frequency is 25kHz Time period is 400uS (126.52ms-126.12ms</vt:lpstr>
      <vt:lpstr>Phase Shift Oscillator</vt:lpstr>
      <vt:lpstr>Criteria for Oscillation 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MOSFET</dc:title>
  <dc:creator>safi</dc:creator>
  <cp:lastModifiedBy>ASUS</cp:lastModifiedBy>
  <cp:revision>319</cp:revision>
  <dcterms:created xsi:type="dcterms:W3CDTF">2014-04-09T05:36:08Z</dcterms:created>
  <dcterms:modified xsi:type="dcterms:W3CDTF">2021-10-25T10:02:17Z</dcterms:modified>
</cp:coreProperties>
</file>