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343" r:id="rId2"/>
    <p:sldId id="418" r:id="rId3"/>
    <p:sldId id="419" r:id="rId4"/>
    <p:sldId id="420" r:id="rId5"/>
    <p:sldId id="409" r:id="rId6"/>
    <p:sldId id="410" r:id="rId7"/>
    <p:sldId id="411" r:id="rId8"/>
    <p:sldId id="412" r:id="rId9"/>
    <p:sldId id="413" r:id="rId10"/>
    <p:sldId id="421" r:id="rId11"/>
    <p:sldId id="422" r:id="rId12"/>
    <p:sldId id="423" r:id="rId13"/>
    <p:sldId id="424" r:id="rId14"/>
    <p:sldId id="401" r:id="rId15"/>
    <p:sldId id="415" r:id="rId16"/>
    <p:sldId id="414" r:id="rId17"/>
    <p:sldId id="416" r:id="rId18"/>
    <p:sldId id="41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DEB4B-E447-4F8D-BA29-269297C9895E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B117-E6FF-4C38-8168-E1E166755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7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58C-254D-45B1-B163-4F44FDA896D9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F583-4403-4919-BFAD-728601887BDF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1947-13D3-4F1A-9913-BCED7C1C3EEA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DDC7-F674-4960-9E22-832EEECB5923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9D55-0D0A-40FC-AE61-76185457BAA5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B11A-601D-496B-A913-9EB9992FF08E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8C80C-3A14-40DA-8553-2BCF2D9E903C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AB5FB-02CF-47E1-8B84-1AC72516C4E9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E0C5-66B9-43E4-AB8E-7D8F94411AA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3A48-FA4C-4123-8162-9477C02AC1A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24C1-4832-485E-97F2-F6632D7DED15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BB96-5652-4C9A-BCBF-69367C23CA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Operational Amplifier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Amplifier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1800" dirty="0" smtClean="0"/>
              <a:t>Apply superposition principle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32203"/>
            <a:ext cx="2667000" cy="176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2438400" cy="172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2567940" cy="170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7" y="4996494"/>
            <a:ext cx="1300733" cy="62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105400"/>
            <a:ext cx="2743200" cy="632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086066"/>
            <a:ext cx="2221230" cy="59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5737978"/>
            <a:ext cx="12573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430" y="5986009"/>
            <a:ext cx="3429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33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Op-Amp Integrator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3352800" cy="208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294632"/>
            <a:ext cx="32385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405188" cy="237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12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Op-Amp </a:t>
            </a:r>
            <a:r>
              <a:rPr lang="en-US" dirty="0" err="1" smtClean="0"/>
              <a:t>Diffrentiator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92352"/>
            <a:ext cx="3810000" cy="202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36516"/>
            <a:ext cx="22479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967936"/>
            <a:ext cx="4218432" cy="308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43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66"/>
          <a:stretch/>
        </p:blipFill>
        <p:spPr bwMode="auto">
          <a:xfrm>
            <a:off x="533400" y="1280161"/>
            <a:ext cx="5634451" cy="260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2" y="3886200"/>
            <a:ext cx="58007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72" y="4683252"/>
            <a:ext cx="3310128" cy="47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45950"/>
            <a:ext cx="3733800" cy="145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899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Difference Operational Amplifier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Differential </a:t>
            </a:r>
            <a:r>
              <a:rPr lang="en-US" dirty="0" err="1" smtClean="0"/>
              <a:t>OpAmp</a:t>
            </a:r>
            <a:r>
              <a:rPr lang="en-US" dirty="0" smtClean="0"/>
              <a:t> Simulations </a:t>
            </a:r>
            <a:br>
              <a:rPr lang="en-US" dirty="0" smtClean="0"/>
            </a:br>
            <a:r>
              <a:rPr lang="en-US" dirty="0" smtClean="0"/>
              <a:t>Applying differential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22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and output are in phase</a:t>
            </a:r>
            <a:br>
              <a:rPr lang="en-US" dirty="0" smtClean="0"/>
            </a:br>
            <a:r>
              <a:rPr lang="en-US" dirty="0" smtClean="0"/>
              <a:t>Theoretical gain can be calculated using equation No. 2.19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874837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23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Common mode input and applying the condition of equation 2.15 (i.e.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00" t="-31383" r="-3481" b="-27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8288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79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 is zero because of the common mode rejection of the differential </a:t>
            </a:r>
            <a:r>
              <a:rPr lang="en-US" dirty="0" err="1" smtClean="0"/>
              <a:t>Opamp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79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Operational Amplifier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ommon-mode rejection</a:t>
            </a:r>
          </a:p>
          <a:p>
            <a:r>
              <a:rPr lang="en-US" b="1" dirty="0" smtClean="0"/>
              <a:t>Open-loop gain is infinite</a:t>
            </a:r>
          </a:p>
          <a:p>
            <a:r>
              <a:rPr lang="en-US" b="1" dirty="0" smtClean="0"/>
              <a:t>Infinite input resistance</a:t>
            </a:r>
          </a:p>
          <a:p>
            <a:r>
              <a:rPr lang="en-US" b="1" dirty="0" smtClean="0"/>
              <a:t>Virtual Short Circuit: </a:t>
            </a:r>
            <a:r>
              <a:rPr lang="en-US" sz="2300" dirty="0" smtClean="0"/>
              <a:t>means </a:t>
            </a:r>
            <a:r>
              <a:rPr lang="en-US" sz="2300" dirty="0"/>
              <a:t>that whatever voltage is at </a:t>
            </a:r>
            <a:r>
              <a:rPr lang="en-US" sz="2300" dirty="0" smtClean="0"/>
              <a:t>2 will </a:t>
            </a:r>
            <a:r>
              <a:rPr lang="en-US" sz="2300" dirty="0" err="1" smtClean="0"/>
              <a:t>atomatically</a:t>
            </a:r>
            <a:r>
              <a:rPr lang="en-US" sz="2300" dirty="0" smtClean="0"/>
              <a:t> </a:t>
            </a:r>
            <a:r>
              <a:rPr lang="en-US" sz="2300" dirty="0"/>
              <a:t>appear at 1 because of the infinite </a:t>
            </a:r>
            <a:r>
              <a:rPr lang="en-US" sz="2300" dirty="0" smtClean="0"/>
              <a:t>gain A</a:t>
            </a:r>
          </a:p>
          <a:p>
            <a:r>
              <a:rPr lang="en-US" b="1" dirty="0" smtClean="0"/>
              <a:t>Negative feedback</a:t>
            </a:r>
          </a:p>
          <a:p>
            <a:r>
              <a:rPr lang="en-US" b="1" dirty="0" smtClean="0"/>
              <a:t>Positive feedback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29000"/>
            <a:ext cx="3551357" cy="245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20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Inverting closed-loop configuration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5" y="974598"/>
            <a:ext cx="372942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34004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943350"/>
            <a:ext cx="26289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74598"/>
            <a:ext cx="4343400" cy="236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00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60769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Inverting </a:t>
            </a:r>
            <a:r>
              <a:rPr lang="en-US" dirty="0" err="1" smtClean="0"/>
              <a:t>OpAmp</a:t>
            </a:r>
            <a:r>
              <a:rPr lang="en-US" dirty="0" smtClean="0"/>
              <a:t> Simulations</a:t>
            </a:r>
            <a:br>
              <a:rPr lang="en-US" dirty="0" smtClean="0"/>
            </a:br>
            <a:r>
              <a:rPr lang="en-US" dirty="0" smtClean="0"/>
              <a:t>Gain=-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56811"/>
              </p:ext>
            </p:extLst>
          </p:nvPr>
        </p:nvGraphicFramePr>
        <p:xfrm>
          <a:off x="5303308" y="838200"/>
          <a:ext cx="178329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901440" imgH="380880" progId="Equation.DSMT4">
                  <p:embed/>
                </p:oleObj>
              </mc:Choice>
              <mc:Fallback>
                <p:oleObj name="Equation" r:id="rId4" imgW="9014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3308" y="838200"/>
                        <a:ext cx="178329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2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Transient Simulations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2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(Vin) and Inverting Output (Vo)</a:t>
            </a:r>
            <a:br>
              <a:rPr lang="en-US" dirty="0" smtClean="0"/>
            </a:br>
            <a:r>
              <a:rPr lang="en-US" dirty="0" smtClean="0"/>
              <a:t>180˚out of phase with gain=10</a:t>
            </a:r>
            <a:br>
              <a:rPr lang="en-US" dirty="0" smtClean="0"/>
            </a:br>
            <a:r>
              <a:rPr lang="en-US" dirty="0" smtClean="0"/>
              <a:t>input is 10mV and output is 100mV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2027237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10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Non-inverting </a:t>
            </a:r>
            <a:r>
              <a:rPr lang="en-US" dirty="0" err="1"/>
              <a:t>OpAmp</a:t>
            </a:r>
            <a:r>
              <a:rPr lang="en-US" dirty="0"/>
              <a:t> Simulations</a:t>
            </a:r>
            <a:br>
              <a:rPr lang="en-US" dirty="0"/>
            </a:br>
            <a:r>
              <a:rPr lang="en-US" dirty="0"/>
              <a:t>Gain</a:t>
            </a:r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6054"/>
              </p:ext>
            </p:extLst>
          </p:nvPr>
        </p:nvGraphicFramePr>
        <p:xfrm>
          <a:off x="5205413" y="838200"/>
          <a:ext cx="20335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4" imgW="1028520" imgH="380880" progId="Equation.DSMT4">
                  <p:embed/>
                </p:oleObj>
              </mc:Choice>
              <mc:Fallback>
                <p:oleObj name="Equation" r:id="rId4" imgW="102852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838200"/>
                        <a:ext cx="20335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0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(Vin) and </a:t>
            </a:r>
            <a:r>
              <a:rPr lang="en-US" dirty="0" smtClean="0"/>
              <a:t>Output </a:t>
            </a:r>
            <a:r>
              <a:rPr lang="en-US" dirty="0"/>
              <a:t>(Vo)</a:t>
            </a:r>
            <a:br>
              <a:rPr lang="en-US" dirty="0"/>
            </a:br>
            <a:r>
              <a:rPr lang="en-US" dirty="0" smtClean="0"/>
              <a:t>are in phase, gain=11</a:t>
            </a:r>
            <a:br>
              <a:rPr lang="en-US" dirty="0" smtClean="0"/>
            </a:br>
            <a:r>
              <a:rPr lang="en-US" dirty="0" smtClean="0"/>
              <a:t>Input is 10mV and output is 110mV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A716-2297-49D5-94EA-93F48EDF1368}" type="datetime1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6BB96-5652-4C9A-BCBF-69367C23CA7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798637"/>
            <a:ext cx="80500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26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5586</TotalTime>
  <Words>167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Operational Amplifier</vt:lpstr>
      <vt:lpstr>Operational Amplifier</vt:lpstr>
      <vt:lpstr> Inverting closed-loop configuration  </vt:lpstr>
      <vt:lpstr>PowerPoint Presentation</vt:lpstr>
      <vt:lpstr>Inverting OpAmp Simulations Gain=-</vt:lpstr>
      <vt:lpstr>Transient Simulations</vt:lpstr>
      <vt:lpstr>Input (Vin) and Inverting Output (Vo) 180˚out of phase with gain=10 input is 10mV and output is 100mV</vt:lpstr>
      <vt:lpstr>Non-inverting OpAmp Simulations Gain=</vt:lpstr>
      <vt:lpstr>Input (Vin) and Output (Vo) are in phase, gain=11 Input is 10mV and output is 110mV</vt:lpstr>
      <vt:lpstr>Difference Amplifier</vt:lpstr>
      <vt:lpstr>Op-Amp Integrator</vt:lpstr>
      <vt:lpstr>Op-Amp Diffrentiator</vt:lpstr>
      <vt:lpstr>PowerPoint Presentation</vt:lpstr>
      <vt:lpstr>Difference Operational Amplifier</vt:lpstr>
      <vt:lpstr>Differential OpAmp Simulations  Applying differential input</vt:lpstr>
      <vt:lpstr>Input and output are in phase Theoretical gain can be calculated using equation No. 2.19</vt:lpstr>
      <vt:lpstr>Common mode input and applying the condition of equation 2.15 (i.e. R_4/R_3 =R_2/R_1 </vt:lpstr>
      <vt:lpstr>Output is zero because of the common mode rejection of the differential Opamp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MOSFET</dc:title>
  <dc:creator>safi</dc:creator>
  <cp:lastModifiedBy>ASUS</cp:lastModifiedBy>
  <cp:revision>253</cp:revision>
  <dcterms:created xsi:type="dcterms:W3CDTF">2014-04-09T05:36:08Z</dcterms:created>
  <dcterms:modified xsi:type="dcterms:W3CDTF">2021-09-27T14:13:58Z</dcterms:modified>
</cp:coreProperties>
</file>