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0"/>
  </p:notesMasterIdLst>
  <p:sldIdLst>
    <p:sldId id="343" r:id="rId2"/>
    <p:sldId id="423" r:id="rId3"/>
    <p:sldId id="425" r:id="rId4"/>
    <p:sldId id="448" r:id="rId5"/>
    <p:sldId id="450" r:id="rId6"/>
    <p:sldId id="451" r:id="rId7"/>
    <p:sldId id="452" r:id="rId8"/>
    <p:sldId id="453" r:id="rId9"/>
    <p:sldId id="454" r:id="rId10"/>
    <p:sldId id="456" r:id="rId11"/>
    <p:sldId id="455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26" r:id="rId21"/>
    <p:sldId id="437" r:id="rId22"/>
    <p:sldId id="438" r:id="rId23"/>
    <p:sldId id="439" r:id="rId24"/>
    <p:sldId id="457" r:id="rId25"/>
    <p:sldId id="440" r:id="rId26"/>
    <p:sldId id="441" r:id="rId27"/>
    <p:sldId id="442" r:id="rId28"/>
    <p:sldId id="443" r:id="rId29"/>
    <p:sldId id="444" r:id="rId30"/>
    <p:sldId id="446" r:id="rId31"/>
    <p:sldId id="475" r:id="rId32"/>
    <p:sldId id="472" r:id="rId33"/>
    <p:sldId id="473" r:id="rId34"/>
    <p:sldId id="466" r:id="rId35"/>
    <p:sldId id="467" r:id="rId36"/>
    <p:sldId id="468" r:id="rId37"/>
    <p:sldId id="469" r:id="rId38"/>
    <p:sldId id="4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>
        <p:scale>
          <a:sx n="80" d="100"/>
          <a:sy n="80" d="100"/>
        </p:scale>
        <p:origin x="-1522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EB4B-E447-4F8D-BA29-269297C9895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B117-E6FF-4C38-8168-E1E16675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58C-254D-45B1-B163-4F44FDA896D9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F583-4403-4919-BFAD-728601887BDF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947-13D3-4F1A-9913-BCED7C1C3EEA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DC7-F674-4960-9E22-832EEECB5923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D55-0D0A-40FC-AE61-76185457BAA5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11A-601D-496B-A913-9EB9992FF08E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C80C-3A14-40DA-8553-2BCF2D9E903C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B5FB-02CF-47E1-8B84-1AC72516C4E9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E0C5-66B9-43E4-AB8E-7D8F94411AA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A48-FA4C-4123-8162-9477C02AC1A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24C1-4832-485E-97F2-F6632D7DED15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0.jpe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DC-DC Converters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200150"/>
            <a:ext cx="8153400" cy="4925616"/>
          </a:xfrm>
        </p:spPr>
        <p:txBody>
          <a:bodyPr/>
          <a:lstStyle/>
          <a:p>
            <a:r>
              <a:rPr lang="en-US" smtClean="0"/>
              <a:t>Waveforms</a:t>
            </a: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2667"/>
            <a:ext cx="8051800" cy="33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198033" y="1913335"/>
            <a:ext cx="1719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Inductor voltage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19200" y="5772150"/>
            <a:ext cx="1724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Inductor current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791200" y="1885950"/>
            <a:ext cx="1481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Diode current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689600" y="5772150"/>
            <a:ext cx="1820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Capacitor current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1930400" y="3600450"/>
            <a:ext cx="0" cy="148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3048000" y="3600450"/>
            <a:ext cx="0" cy="148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For continuous operation,</a:t>
            </a:r>
          </a:p>
          <a:p>
            <a:endParaRPr lang="en-US" smtClean="0"/>
          </a:p>
        </p:txBody>
      </p:sp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85950"/>
            <a:ext cx="2819399" cy="27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8001000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 a boost converter that will have an output of 30 V from a 12-V source. Design </a:t>
            </a:r>
            <a:r>
              <a:rPr lang="en-US" dirty="0" smtClean="0"/>
              <a:t>for continuous </a:t>
            </a:r>
            <a:r>
              <a:rPr lang="en-US" dirty="0"/>
              <a:t>inductor current and an output ripple voltage of less than one percent. The</a:t>
            </a:r>
            <a:br>
              <a:rPr lang="en-US" dirty="0"/>
            </a:br>
            <a:r>
              <a:rPr lang="en-US" dirty="0"/>
              <a:t>load is a resistance of 50 . Assume ideal components for this design. </a:t>
            </a:r>
            <a:endParaRPr lang="en-US" dirty="0" smtClean="0"/>
          </a:p>
          <a:p>
            <a:r>
              <a:rPr lang="en-US" dirty="0" smtClean="0"/>
              <a:t>Find 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1"/>
            <a:ext cx="5544914" cy="27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39344"/>
            <a:ext cx="7625618" cy="132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1605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7544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48063"/>
            <a:ext cx="7222606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761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</a:t>
            </a:r>
            <a:r>
              <a:rPr lang="en-US" dirty="0" err="1" smtClean="0">
                <a:solidFill>
                  <a:srgbClr val="FF0000"/>
                </a:solidFill>
              </a:rPr>
              <a:t>LTSpice</a:t>
            </a:r>
            <a:r>
              <a:rPr lang="en-US" dirty="0" smtClean="0">
                <a:solidFill>
                  <a:srgbClr val="FF0000"/>
                </a:solidFill>
              </a:rPr>
              <a:t>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3" t="26829" r="15481" b="22794"/>
          <a:stretch/>
        </p:blipFill>
        <p:spPr bwMode="auto">
          <a:xfrm>
            <a:off x="1066799" y="1524000"/>
            <a:ext cx="72644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1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Voltage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219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Inductor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9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Close look of Inductor current with Switching 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Diode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Capacitor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Content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Boost </a:t>
            </a:r>
            <a:r>
              <a:rPr lang="en-US" dirty="0"/>
              <a:t>Converter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Buck Converter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Synchronous </a:t>
            </a:r>
            <a:r>
              <a:rPr lang="en-US" dirty="0"/>
              <a:t>Buck </a:t>
            </a:r>
            <a:r>
              <a:rPr lang="en-US" dirty="0" smtClean="0"/>
              <a:t>Converter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latin typeface="Tw Cen MT" pitchFamily="34" charset="0"/>
              </a:rPr>
              <a:t>Book: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>
                <a:latin typeface="Tw Cen MT" pitchFamily="34" charset="0"/>
              </a:rPr>
              <a:t>“Power Electronics”, Daniel W. Hart, </a:t>
            </a:r>
            <a:r>
              <a:rPr lang="en-US" dirty="0" err="1">
                <a:latin typeface="Tw Cen MT" pitchFamily="34" charset="0"/>
              </a:rPr>
              <a:t>Mc-Graw</a:t>
            </a:r>
            <a:r>
              <a:rPr lang="en-US" dirty="0">
                <a:latin typeface="Tw Cen MT" pitchFamily="34" charset="0"/>
              </a:rPr>
              <a:t> </a:t>
            </a:r>
            <a:r>
              <a:rPr lang="en-US" dirty="0" smtClean="0">
                <a:latin typeface="Tw Cen MT" pitchFamily="34" charset="0"/>
              </a:rPr>
              <a:t>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Buck Converter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b="67949"/>
          <a:stretch>
            <a:fillRect/>
          </a:stretch>
        </p:blipFill>
        <p:spPr bwMode="auto">
          <a:xfrm>
            <a:off x="2819400" y="1066800"/>
            <a:ext cx="3911372" cy="16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5" b="33334"/>
          <a:stretch>
            <a:fillRect/>
          </a:stretch>
        </p:blipFill>
        <p:spPr bwMode="auto">
          <a:xfrm>
            <a:off x="2971799" y="3075225"/>
            <a:ext cx="3807253" cy="172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9"/>
          <a:stretch>
            <a:fillRect/>
          </a:stretch>
        </p:blipFill>
        <p:spPr bwMode="auto">
          <a:xfrm>
            <a:off x="3048000" y="4797055"/>
            <a:ext cx="3712628" cy="16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72992" y="1482102"/>
            <a:ext cx="1351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Circuit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35169"/>
            <a:ext cx="8305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converter produces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output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voltage that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equal to the input voltage.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4800" y="4097572"/>
            <a:ext cx="4154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1. Switch </a:t>
            </a:r>
            <a:r>
              <a:rPr lang="en-US" sz="2000" dirty="0">
                <a:latin typeface="Tw Cen MT" pitchFamily="34" charset="0"/>
              </a:rPr>
              <a:t>closed,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OFF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04799" y="5309104"/>
            <a:ext cx="3901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2. Switch </a:t>
            </a:r>
            <a:r>
              <a:rPr lang="en-US" sz="2000" dirty="0">
                <a:latin typeface="Tw Cen MT" pitchFamily="34" charset="0"/>
              </a:rPr>
              <a:t>open,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020" y="2627163"/>
            <a:ext cx="71628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dynamic (changing) element is switch, therefore two states of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Buck Converter: Switch Close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5" descr="har81679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5" b="33334"/>
          <a:stretch>
            <a:fillRect/>
          </a:stretch>
        </p:blipFill>
        <p:spPr bwMode="auto">
          <a:xfrm>
            <a:off x="38595" y="1411287"/>
            <a:ext cx="41148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35084"/>
              </p:ext>
            </p:extLst>
          </p:nvPr>
        </p:nvGraphicFramePr>
        <p:xfrm>
          <a:off x="838200" y="4151313"/>
          <a:ext cx="35956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4" imgW="1612900" imgH="863600" progId="Equation.DSMT4">
                  <p:embed/>
                </p:oleObj>
              </mc:Choice>
              <mc:Fallback>
                <p:oleObj name="Equation" r:id="rId4" imgW="1612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51313"/>
                        <a:ext cx="35956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66177"/>
              </p:ext>
            </p:extLst>
          </p:nvPr>
        </p:nvGraphicFramePr>
        <p:xfrm>
          <a:off x="838200" y="3200400"/>
          <a:ext cx="30622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6" imgW="1206360" imgH="368280" progId="Equation.DSMT4">
                  <p:embed/>
                </p:oleObj>
              </mc:Choice>
              <mc:Fallback>
                <p:oleObj name="Equation" r:id="rId6" imgW="1206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0622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2921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1041955"/>
            <a:ext cx="241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Switch closed, diode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Buck Converter: Switch Close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990600"/>
            <a:ext cx="245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Switch closed, diode </a:t>
            </a:r>
            <a:r>
              <a:rPr lang="en-US" dirty="0" smtClean="0"/>
              <a:t>ON</a:t>
            </a:r>
            <a:endParaRPr lang="en-US" dirty="0"/>
          </a:p>
        </p:txBody>
      </p:sp>
      <p:pic>
        <p:nvPicPr>
          <p:cNvPr id="12" name="Picture 5" descr="har81679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9"/>
          <a:stretch>
            <a:fillRect/>
          </a:stretch>
        </p:blipFill>
        <p:spPr bwMode="auto">
          <a:xfrm>
            <a:off x="778710" y="1328737"/>
            <a:ext cx="46355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51901"/>
              </p:ext>
            </p:extLst>
          </p:nvPr>
        </p:nvGraphicFramePr>
        <p:xfrm>
          <a:off x="1447800" y="3343707"/>
          <a:ext cx="26717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4" imgW="1015920" imgH="368280" progId="Equation.DSMT4">
                  <p:embed/>
                </p:oleObj>
              </mc:Choice>
              <mc:Fallback>
                <p:oleObj name="Equation" r:id="rId4" imgW="101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43707"/>
                        <a:ext cx="2671763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47980"/>
              </p:ext>
            </p:extLst>
          </p:nvPr>
        </p:nvGraphicFramePr>
        <p:xfrm>
          <a:off x="1447800" y="4419600"/>
          <a:ext cx="36576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6" imgW="1600200" imgH="914400" progId="Equation.DSMT4">
                  <p:embed/>
                </p:oleObj>
              </mc:Choice>
              <mc:Fallback>
                <p:oleObj name="Equation" r:id="rId6" imgW="1600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3657600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45913"/>
            <a:ext cx="279241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Steady-state Operation</a:t>
            </a:r>
          </a:p>
          <a:p>
            <a:pPr lvl="1"/>
            <a:r>
              <a:rPr lang="en-US" dirty="0"/>
              <a:t>Steady-state operation requires that </a:t>
            </a:r>
            <a:r>
              <a:rPr lang="en-US" dirty="0" err="1"/>
              <a:t>i</a:t>
            </a:r>
            <a:r>
              <a:rPr lang="en-US" sz="1400" dirty="0" err="1"/>
              <a:t>L</a:t>
            </a:r>
            <a:r>
              <a:rPr lang="en-US" dirty="0"/>
              <a:t> at the end of switching cycle is the same at the beginning of next cycle. </a:t>
            </a:r>
          </a:p>
          <a:p>
            <a:pPr lvl="1"/>
            <a:r>
              <a:rPr lang="en-US" dirty="0"/>
              <a:t>The change of </a:t>
            </a:r>
            <a:r>
              <a:rPr lang="en-US" dirty="0" err="1"/>
              <a:t>i</a:t>
            </a:r>
            <a:r>
              <a:rPr lang="en-US" sz="1400" dirty="0" err="1"/>
              <a:t>L</a:t>
            </a:r>
            <a:r>
              <a:rPr lang="en-US" dirty="0"/>
              <a:t> over one period is </a:t>
            </a:r>
            <a:r>
              <a:rPr lang="en-US" b="1" dirty="0"/>
              <a:t>zero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60375" y="1828800"/>
            <a:ext cx="6115050" cy="633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18394"/>
              </p:ext>
            </p:extLst>
          </p:nvPr>
        </p:nvGraphicFramePr>
        <p:xfrm>
          <a:off x="1731168" y="3657600"/>
          <a:ext cx="35734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1434960" imgH="266400" progId="Equation.DSMT4">
                  <p:embed/>
                </p:oleObj>
              </mc:Choice>
              <mc:Fallback>
                <p:oleObj name="Equation" r:id="rId3" imgW="1434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68" y="3657600"/>
                        <a:ext cx="35734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8956"/>
              </p:ext>
            </p:extLst>
          </p:nvPr>
        </p:nvGraphicFramePr>
        <p:xfrm>
          <a:off x="1676400" y="4343400"/>
          <a:ext cx="4346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5" imgW="1981200" imgH="419100" progId="Equation.DSMT4">
                  <p:embed/>
                </p:oleObj>
              </mc:Choice>
              <mc:Fallback>
                <p:oleObj name="Equation" r:id="rId5" imgW="1981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43465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06420"/>
              </p:ext>
            </p:extLst>
          </p:nvPr>
        </p:nvGraphicFramePr>
        <p:xfrm>
          <a:off x="2603500" y="5562600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562600"/>
                        <a:ext cx="1828800" cy="4953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751114"/>
            <a:ext cx="4498975" cy="56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Waveforms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295400" y="1389413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Inductor </a:t>
            </a:r>
          </a:p>
          <a:p>
            <a:r>
              <a:rPr lang="en-US" dirty="0"/>
              <a:t>voltage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Inductor </a:t>
            </a:r>
          </a:p>
          <a:p>
            <a:r>
              <a:rPr lang="en-US" dirty="0"/>
              <a:t>current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47800" y="5181600"/>
            <a:ext cx="116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Capacitor</a:t>
            </a:r>
          </a:p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803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Inductor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har81679_0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4" b="31708"/>
          <a:stretch>
            <a:fillRect/>
          </a:stretch>
        </p:blipFill>
        <p:spPr bwMode="auto">
          <a:xfrm>
            <a:off x="762001" y="1238250"/>
            <a:ext cx="391242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2514600"/>
            <a:ext cx="373868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26199"/>
            <a:ext cx="2209800" cy="102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850533"/>
            <a:ext cx="3987402" cy="66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51008" y="6094908"/>
            <a:ext cx="364835" cy="207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206602" y="2133600"/>
            <a:ext cx="0" cy="416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82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89" y="3505200"/>
            <a:ext cx="3679146" cy="132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49464" y="2133600"/>
            <a:ext cx="381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the value of inductance for a specified peak-to-peak inductor</a:t>
            </a:r>
            <a:br>
              <a:rPr lang="en-US" dirty="0"/>
            </a:br>
            <a:r>
              <a:rPr lang="en-US" dirty="0"/>
              <a:t>current for continuous-current operation: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Buck Converter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har81679_06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4" b="-1221"/>
          <a:stretch>
            <a:fillRect/>
          </a:stretch>
        </p:blipFill>
        <p:spPr bwMode="auto">
          <a:xfrm>
            <a:off x="1658340" y="2212386"/>
            <a:ext cx="535305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16242"/>
              </p:ext>
            </p:extLst>
          </p:nvPr>
        </p:nvGraphicFramePr>
        <p:xfrm>
          <a:off x="4191000" y="1180593"/>
          <a:ext cx="2133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4" imgW="647419" imgH="203112" progId="Equation.DSMT4">
                  <p:embed/>
                </p:oleObj>
              </mc:Choice>
              <mc:Fallback>
                <p:oleObj name="Equation" r:id="rId4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80593"/>
                        <a:ext cx="21336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7329"/>
            <a:ext cx="2133600" cy="144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3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Output Voltage Ripple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har81679_06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7050"/>
            <a:ext cx="3352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91900"/>
              </p:ext>
            </p:extLst>
          </p:nvPr>
        </p:nvGraphicFramePr>
        <p:xfrm>
          <a:off x="5257800" y="2743200"/>
          <a:ext cx="16002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4" imgW="749160" imgH="1054080" progId="Equation.DSMT4">
                  <p:embed/>
                </p:oleObj>
              </mc:Choice>
              <mc:Fallback>
                <p:oleObj name="Equation" r:id="rId4" imgW="74916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1600200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9198"/>
              </p:ext>
            </p:extLst>
          </p:nvPr>
        </p:nvGraphicFramePr>
        <p:xfrm>
          <a:off x="4800600" y="1834655"/>
          <a:ext cx="3054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6" imgW="1562100" imgH="406400" progId="Equation.DSMT4">
                  <p:embed/>
                </p:oleObj>
              </mc:Choice>
              <mc:Fallback>
                <p:oleObj name="Equation" r:id="rId6" imgW="1562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34655"/>
                        <a:ext cx="30543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04673"/>
              </p:ext>
            </p:extLst>
          </p:nvPr>
        </p:nvGraphicFramePr>
        <p:xfrm>
          <a:off x="5181600" y="5334000"/>
          <a:ext cx="1865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8" imgW="990360" imgH="406080" progId="Equation.DSMT4">
                  <p:embed/>
                </p:oleObj>
              </mc:Choice>
              <mc:Fallback>
                <p:oleObj name="Equation" r:id="rId8" imgW="990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0"/>
                        <a:ext cx="1865312" cy="812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7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Design: Buck Converter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762990" y="2514600"/>
            <a:ext cx="6115050" cy="393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Calculate D to obtain required output voltage.</a:t>
            </a:r>
          </a:p>
          <a:p>
            <a:r>
              <a:rPr lang="en-US" sz="2500" dirty="0" smtClean="0"/>
              <a:t>Select a particular switching frequency:</a:t>
            </a:r>
          </a:p>
          <a:p>
            <a:pPr lvl="1"/>
            <a:r>
              <a:rPr lang="en-US" sz="2200" dirty="0" smtClean="0"/>
              <a:t>preferably &gt;20KHz for negligible acoustic noise</a:t>
            </a:r>
          </a:p>
          <a:p>
            <a:pPr lvl="1"/>
            <a:r>
              <a:rPr lang="en-US" sz="2200" dirty="0" smtClean="0"/>
              <a:t>higher </a:t>
            </a:r>
            <a:r>
              <a:rPr lang="en-US" sz="2200" dirty="0" err="1" smtClean="0"/>
              <a:t>fs</a:t>
            </a:r>
            <a:r>
              <a:rPr lang="en-US" sz="2200" dirty="0" smtClean="0"/>
              <a:t> results in smaller L, but higher device losses. Thus lowering efficiency and larger heat sink. Also C is reduced.</a:t>
            </a:r>
          </a:p>
          <a:p>
            <a:pPr lvl="1"/>
            <a:r>
              <a:rPr lang="en-US" sz="2200" dirty="0" smtClean="0"/>
              <a:t>Possible devices: MOSFET, IGBT and BJT. Low power MOSFET can reach MHz range.</a:t>
            </a:r>
          </a:p>
          <a:p>
            <a:endParaRPr lang="en-US" sz="25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914400"/>
            <a:ext cx="4787900" cy="171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18" y="5715000"/>
            <a:ext cx="351488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Design: Buck </a:t>
            </a:r>
            <a:r>
              <a:rPr lang="en-US" dirty="0" smtClean="0">
                <a:solidFill>
                  <a:srgbClr val="FF0000"/>
                </a:solidFill>
              </a:rPr>
              <a:t>Converter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60374" y="914401"/>
            <a:ext cx="8226425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Determine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dirty="0"/>
              <a:t>:</a:t>
            </a:r>
            <a:r>
              <a:rPr lang="en-US" dirty="0" smtClean="0"/>
              <a:t> Increase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dirty="0" smtClean="0"/>
              <a:t> by about 10 times to ensure full continuous mode.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Calculate C for ripple factor requirement.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Capacitor ratings: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withstand peak output voltage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carry required RMS current. Note RMS current for triangular w/f is </a:t>
            </a:r>
            <a:r>
              <a:rPr lang="en-US" dirty="0" err="1" smtClean="0"/>
              <a:t>I</a:t>
            </a:r>
            <a:r>
              <a:rPr lang="en-US" sz="2000" dirty="0" err="1" smtClean="0"/>
              <a:t>p</a:t>
            </a:r>
            <a:r>
              <a:rPr lang="en-US" dirty="0" smtClean="0"/>
              <a:t>/3, where </a:t>
            </a:r>
            <a:r>
              <a:rPr lang="en-US" dirty="0" err="1" smtClean="0"/>
              <a:t>I</a:t>
            </a:r>
            <a:r>
              <a:rPr lang="en-US" sz="2000" dirty="0" err="1" smtClean="0"/>
              <a:t>p</a:t>
            </a:r>
            <a:r>
              <a:rPr lang="en-US" dirty="0" smtClean="0"/>
              <a:t> is the peak capacitor current given by </a:t>
            </a:r>
            <a:r>
              <a:rPr lang="en-US" dirty="0" err="1" smtClean="0"/>
              <a:t>Δi</a:t>
            </a:r>
            <a:r>
              <a:rPr lang="en-US" sz="1400" dirty="0" err="1" smtClean="0"/>
              <a:t>L</a:t>
            </a:r>
            <a:r>
              <a:rPr lang="en-US" dirty="0" smtClean="0"/>
              <a:t>/2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Wire size consideration: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Normally rated in RMS. But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 is known as peak. RMS value for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is given as:</a:t>
            </a:r>
          </a:p>
        </p:txBody>
      </p:sp>
    </p:spTree>
    <p:extLst>
      <p:ext uri="{BB962C8B-B14F-4D97-AF65-F5344CB8AC3E}">
        <p14:creationId xmlns:p14="http://schemas.microsoft.com/office/powerpoint/2010/main" val="145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Converters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34300" cy="5135563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/>
              <a:t>Converting the unregulated DC input to a controlled DC output with a desired voltage </a:t>
            </a:r>
            <a:r>
              <a:rPr lang="en-US" sz="2400" dirty="0" smtClean="0"/>
              <a:t>level</a:t>
            </a:r>
          </a:p>
          <a:p>
            <a:endParaRPr lang="en-US" sz="2400" dirty="0"/>
          </a:p>
          <a:p>
            <a:r>
              <a:rPr lang="en-US" sz="2400" dirty="0"/>
              <a:t>General block diagram: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APPLICATIONS: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Switched-mode power supply (SMPS), DC motor control, battery </a:t>
            </a:r>
            <a:r>
              <a:rPr lang="en-US" sz="2400" dirty="0" smtClean="0"/>
              <a:t>chargers, </a:t>
            </a:r>
            <a:r>
              <a:rPr lang="en-US" sz="2400" dirty="0" err="1" smtClean="0"/>
              <a:t>Renewabal</a:t>
            </a:r>
            <a:r>
              <a:rPr lang="en-US" sz="2400" dirty="0" smtClean="0"/>
              <a:t> Energy Systems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657600"/>
            <a:ext cx="7467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038600"/>
            <a:ext cx="4343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3657600"/>
            <a:ext cx="1143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3724274" cy="20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5931"/>
                <a:ext cx="8229600" cy="4144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𝐷</m:t>
                    </m:r>
                    <m:r>
                      <a:rPr lang="en-US" sz="1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𝑉𝑜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𝑉𝑆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61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=0.46</m:t>
                    </m:r>
                  </m:oMath>
                </a14:m>
                <a:endParaRPr lang="en-US" sz="1800" i="1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𝑁𝑜𝑤</m:t>
                    </m:r>
                    <m:r>
                      <a:rPr lang="en-US" sz="1800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=2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𝑆𝑜</m:t>
                    </m:r>
                    <m:r>
                      <a:rPr lang="en-US" sz="1800" i="1">
                        <a:latin typeface="Cambria Math"/>
                      </a:rPr>
                      <m:t> ∆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40%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40%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=0.8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                                        </m:t>
                    </m:r>
                  </m:oMath>
                </a14:m>
                <a:endParaRPr lang="en-US" sz="1800" i="1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33×0.46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0.8×200×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≈100</m:t>
                    </m:r>
                    <m:r>
                      <a:rPr lang="en-US" sz="1800" i="1">
                        <a:latin typeface="Cambria Math"/>
                      </a:rPr>
                      <m:t>𝑢𝐻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8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𝑉𝑜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1−0.46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8×100×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0.005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200000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≈4</m:t>
                    </m:r>
                    <m:r>
                      <a:rPr lang="en-US" sz="1800" i="1">
                        <a:latin typeface="Cambria Math"/>
                      </a:rPr>
                      <m:t>𝑢𝐹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Switching frequency is 200 kHz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𝑇𝑜𝑛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200000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=0</m:t>
                    </m:r>
                    <m:r>
                      <a:rPr lang="en-US" sz="1800" i="1">
                        <a:latin typeface="Cambria Math"/>
                      </a:rPr>
                      <m:t>.00000247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𝑃𝐸𝑅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200000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=0.000005  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 is Selected from the output voltage and current of Buck Converter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400" i="1"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latin typeface="Cambria Math"/>
                      </a:rPr>
                      <m:t>;</m:t>
                    </m:r>
                    <m:r>
                      <a:rPr lang="en-US" sz="1400" i="1">
                        <a:latin typeface="Cambria Math"/>
                      </a:rPr>
                      <m:t>    </m:t>
                    </m:r>
                    <m:r>
                      <a:rPr lang="en-US" sz="1400" b="0" i="1" smtClean="0">
                        <a:latin typeface="Cambria Math"/>
                      </a:rPr>
                      <m:t>𝑉𝑜</m:t>
                    </m:r>
                    <m:r>
                      <a:rPr lang="en-US" sz="1400" i="1">
                        <a:latin typeface="Cambria Math"/>
                      </a:rPr>
                      <m:t>≈28</m:t>
                    </m:r>
                    <m:r>
                      <a:rPr lang="en-US" sz="14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 dirty="0" smtClean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≈2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 </m:t>
                    </m:r>
                    <m:r>
                      <a:rPr lang="en-US" sz="1800" b="0" i="1" smtClean="0">
                        <a:latin typeface="Cambria Math"/>
                      </a:rPr>
                      <m:t>𝑎𝑛𝑑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≈1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  <m:r>
                      <a:rPr lang="en-US" sz="1800" i="1">
                        <a:latin typeface="Cambria Math"/>
                      </a:rPr>
                      <m:t>𝑜h𝑚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5931"/>
                <a:ext cx="8229600" cy="4144963"/>
              </a:xfrm>
              <a:blipFill rotWithShape="1">
                <a:blip r:embed="rId2"/>
                <a:stretch>
                  <a:fillRect l="-444" b="-2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a converter Vin = 61V and </a:t>
            </a:r>
            <a:r>
              <a:rPr lang="en-US" dirty="0" err="1" smtClean="0"/>
              <a:t>Vout</a:t>
            </a:r>
            <a:r>
              <a:rPr lang="en-US" dirty="0" smtClean="0"/>
              <a:t> = 28V, Load Current is 2A, inductor current variation is 40% of load current and operating frequency is 200kHz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1D323-B5F5-45F8-B8B3-A29B29A85D1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 t="23878" r="41745" b="39583"/>
          <a:stretch/>
        </p:blipFill>
        <p:spPr bwMode="auto">
          <a:xfrm>
            <a:off x="2057400" y="1295400"/>
            <a:ext cx="4836226" cy="26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Synchronous Buck </a:t>
            </a:r>
            <a:r>
              <a:rPr lang="en-US" dirty="0">
                <a:solidFill>
                  <a:srgbClr val="FF0000"/>
                </a:solidFill>
              </a:rPr>
              <a:t>Converter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470B5-B8D2-47A2-AFD3-EACC2B76B8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10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542" r="39091" b="42708"/>
          <a:stretch>
            <a:fillRect/>
          </a:stretch>
        </p:blipFill>
        <p:spPr bwMode="auto">
          <a:xfrm>
            <a:off x="1219200" y="228600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838200"/>
            <a:ext cx="457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22917" r="16252" b="44792"/>
          <a:stretch>
            <a:fillRect/>
          </a:stretch>
        </p:blipFill>
        <p:spPr bwMode="auto">
          <a:xfrm>
            <a:off x="3429000" y="3200400"/>
            <a:ext cx="48768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00800" y="30480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5" t="56250" r="60176" b="28125"/>
          <a:stretch>
            <a:fillRect/>
          </a:stretch>
        </p:blipFill>
        <p:spPr bwMode="auto">
          <a:xfrm>
            <a:off x="1219200" y="3429000"/>
            <a:ext cx="213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LTSpice</a:t>
            </a:r>
            <a:r>
              <a:rPr lang="en-US" dirty="0" smtClean="0">
                <a:solidFill>
                  <a:srgbClr val="FF0000"/>
                </a:solidFill>
              </a:rPr>
              <a:t>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13973" r="6925" b="7838"/>
          <a:stretch/>
        </p:blipFill>
        <p:spPr bwMode="auto">
          <a:xfrm>
            <a:off x="553295" y="1676400"/>
            <a:ext cx="8114788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Voltage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" y="1143000"/>
            <a:ext cx="8863281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7200" cy="4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4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" y="1371600"/>
            <a:ext cx="894516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91217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Inductor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19200"/>
            <a:ext cx="6221680" cy="445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Capacitor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51" y="1295400"/>
            <a:ext cx="671516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(Step-up) Converter</a:t>
            </a:r>
          </a:p>
        </p:txBody>
      </p:sp>
      <p:pic>
        <p:nvPicPr>
          <p:cNvPr id="97286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65788"/>
          <a:stretch>
            <a:fillRect/>
          </a:stretch>
        </p:blipFill>
        <p:spPr bwMode="auto">
          <a:xfrm>
            <a:off x="2582401" y="1833265"/>
            <a:ext cx="3754138" cy="159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7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2895"/>
          <a:stretch>
            <a:fillRect/>
          </a:stretch>
        </p:blipFill>
        <p:spPr bwMode="auto">
          <a:xfrm>
            <a:off x="3200400" y="3657600"/>
            <a:ext cx="4102890" cy="148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20"/>
          <a:stretch>
            <a:fillRect/>
          </a:stretch>
        </p:blipFill>
        <p:spPr bwMode="auto">
          <a:xfrm>
            <a:off x="3200400" y="5014469"/>
            <a:ext cx="4191000" cy="15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6172200" y="2571690"/>
            <a:ext cx="817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Circuit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304800" y="4097572"/>
            <a:ext cx="4154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1. Switch </a:t>
            </a:r>
            <a:r>
              <a:rPr lang="en-US" sz="2000" dirty="0">
                <a:latin typeface="Tw Cen MT" pitchFamily="34" charset="0"/>
              </a:rPr>
              <a:t>closed,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OFF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04799" y="5309104"/>
            <a:ext cx="3901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2. Switch </a:t>
            </a:r>
            <a:r>
              <a:rPr lang="en-US" sz="2000" dirty="0">
                <a:latin typeface="Tw Cen MT" pitchFamily="34" charset="0"/>
              </a:rPr>
              <a:t>open,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3716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Boost converter produces output voltage that is greater or equal to the input voltage.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75726"/>
            <a:ext cx="71628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dynamic (changing) element is switch, therefore two states of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dirty="0" smtClean="0"/>
              <a:t>Switch closed, diode OFF</a:t>
            </a:r>
          </a:p>
        </p:txBody>
      </p:sp>
      <p:pic>
        <p:nvPicPr>
          <p:cNvPr id="98308" name="Picture 5" descr="har81679_0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2895"/>
          <a:stretch>
            <a:fillRect/>
          </a:stretch>
        </p:blipFill>
        <p:spPr bwMode="auto">
          <a:xfrm>
            <a:off x="0" y="2114550"/>
            <a:ext cx="5105400" cy="22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09" name="Object 6"/>
          <p:cNvGraphicFramePr>
            <a:graphicFrameLocks noChangeAspect="1"/>
          </p:cNvGraphicFramePr>
          <p:nvPr/>
        </p:nvGraphicFramePr>
        <p:xfrm>
          <a:off x="1422400" y="4660107"/>
          <a:ext cx="6248400" cy="179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1854000" imgH="965160" progId="Equation.DSMT4">
                  <p:embed/>
                </p:oleObj>
              </mc:Choice>
              <mc:Fallback>
                <p:oleObj name="Equation" r:id="rId4" imgW="1854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660107"/>
                        <a:ext cx="6248400" cy="1797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116932"/>
            <a:ext cx="4267200" cy="222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7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Switch open, diode ON</a:t>
            </a:r>
          </a:p>
        </p:txBody>
      </p:sp>
      <p:pic>
        <p:nvPicPr>
          <p:cNvPr id="99332" name="Picture 5" descr="har81679_0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20"/>
          <a:stretch>
            <a:fillRect/>
          </a:stretch>
        </p:blipFill>
        <p:spPr bwMode="auto">
          <a:xfrm>
            <a:off x="304800" y="2171700"/>
            <a:ext cx="3962400" cy="138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333" name="Object 1"/>
          <p:cNvGraphicFramePr>
            <a:graphicFrameLocks noChangeAspect="1"/>
          </p:cNvGraphicFramePr>
          <p:nvPr/>
        </p:nvGraphicFramePr>
        <p:xfrm>
          <a:off x="711200" y="4633912"/>
          <a:ext cx="7831667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2425680" imgH="1028520" progId="Equation.DSMT4">
                  <p:embed/>
                </p:oleObj>
              </mc:Choice>
              <mc:Fallback>
                <p:oleObj name="Equation" r:id="rId4" imgW="242568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633912"/>
                        <a:ext cx="7831667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65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7" y="2282428"/>
            <a:ext cx="4207933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5689600" y="2971800"/>
            <a:ext cx="2032000" cy="6858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428750"/>
            <a:ext cx="8153400" cy="5200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500" dirty="0" smtClean="0"/>
              <a:t>Steady-state Operation</a:t>
            </a:r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r>
              <a:rPr lang="en-US" sz="2500" dirty="0" smtClean="0"/>
              <a:t>Boost converter produces output voltage that is greater or equal to the input voltage.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Alternative explanation: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/>
              <a:t>when switch is closed, diode is reversed. Thus output is isolated. The input supplies energy to inductor.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/>
              <a:t>When switch is opened, the output stage receives energy from the input as well as from the inductor. Hence output is large.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Output voltage is maintained constant by virtue of large C.</a:t>
            </a:r>
          </a:p>
        </p:txBody>
      </p:sp>
      <p:pic>
        <p:nvPicPr>
          <p:cNvPr id="100358" name="Picture 5" descr="har81679_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2" r="52174"/>
          <a:stretch>
            <a:fillRect/>
          </a:stretch>
        </p:blipFill>
        <p:spPr bwMode="auto">
          <a:xfrm>
            <a:off x="533400" y="1999060"/>
            <a:ext cx="3733800" cy="160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359" name="Object 3"/>
          <p:cNvGraphicFramePr>
            <a:graphicFrameLocks noChangeAspect="1"/>
          </p:cNvGraphicFramePr>
          <p:nvPr/>
        </p:nvGraphicFramePr>
        <p:xfrm>
          <a:off x="4368800" y="1828800"/>
          <a:ext cx="4622800" cy="171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1777680" imgH="1180800" progId="Equation.DSMT4">
                  <p:embed/>
                </p:oleObj>
              </mc:Choice>
              <mc:Fallback>
                <p:oleObj name="Equation" r:id="rId4" imgW="177768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828800"/>
                        <a:ext cx="4622800" cy="1715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Output Voltage Ripple</a:t>
            </a:r>
          </a:p>
        </p:txBody>
      </p:sp>
      <p:pic>
        <p:nvPicPr>
          <p:cNvPr id="101380" name="Picture 5" descr="har81679_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4" t="4082"/>
          <a:stretch>
            <a:fillRect/>
          </a:stretch>
        </p:blipFill>
        <p:spPr bwMode="auto">
          <a:xfrm>
            <a:off x="101600" y="2286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381" name="Object 6"/>
          <p:cNvGraphicFramePr>
            <a:graphicFrameLocks noChangeAspect="1"/>
          </p:cNvGraphicFramePr>
          <p:nvPr/>
        </p:nvGraphicFramePr>
        <p:xfrm>
          <a:off x="4876801" y="3943350"/>
          <a:ext cx="313901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4" imgW="1015559" imgH="406224" progId="Equation.DSMT4">
                  <p:embed/>
                </p:oleObj>
              </mc:Choice>
              <mc:Fallback>
                <p:oleObj name="Equation" r:id="rId4" imgW="101555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3943350"/>
                        <a:ext cx="3139017" cy="7429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775200" y="2971800"/>
          <a:ext cx="394758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6" imgW="1384200" imgH="419040" progId="Equation.DSMT4">
                  <p:embed/>
                </p:oleObj>
              </mc:Choice>
              <mc:Fallback>
                <p:oleObj name="Equation" r:id="rId6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971800"/>
                        <a:ext cx="394758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9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Average, Max &amp; Min Inductor Current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1885950"/>
            <a:ext cx="3790949" cy="30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3" y="4893469"/>
            <a:ext cx="3488267" cy="179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8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9329</TotalTime>
  <Words>872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DC-DC Converters Simulations</vt:lpstr>
      <vt:lpstr>Contents</vt:lpstr>
      <vt:lpstr>Converters</vt:lpstr>
      <vt:lpstr>Boost (Step-up) Converter</vt:lpstr>
      <vt:lpstr>Boost Converter</vt:lpstr>
      <vt:lpstr>Boost Converter</vt:lpstr>
      <vt:lpstr>Boost Converter</vt:lpstr>
      <vt:lpstr>Boost Converter</vt:lpstr>
      <vt:lpstr>Boost Converter</vt:lpstr>
      <vt:lpstr>Boost Converter</vt:lpstr>
      <vt:lpstr>Boost Converter</vt:lpstr>
      <vt:lpstr>Boost Converter Design</vt:lpstr>
      <vt:lpstr>Boost Converter Design</vt:lpstr>
      <vt:lpstr>Boost Converter LTSpice Simulations</vt:lpstr>
      <vt:lpstr>Output Voltage</vt:lpstr>
      <vt:lpstr>Inductor current</vt:lpstr>
      <vt:lpstr>Close look of Inductor current with Switching Signal</vt:lpstr>
      <vt:lpstr>Diode current</vt:lpstr>
      <vt:lpstr>Capacitor Current</vt:lpstr>
      <vt:lpstr> Buck Converter </vt:lpstr>
      <vt:lpstr>Buck Converter: Switch Close</vt:lpstr>
      <vt:lpstr>Buck Converter: Switch Close</vt:lpstr>
      <vt:lpstr>Buck Converter</vt:lpstr>
      <vt:lpstr>Waveforms</vt:lpstr>
      <vt:lpstr>Buck Converter</vt:lpstr>
      <vt:lpstr>Buck Converter</vt:lpstr>
      <vt:lpstr>Buck Converter</vt:lpstr>
      <vt:lpstr>Design: Buck Converter</vt:lpstr>
      <vt:lpstr>Design: Buck Converter</vt:lpstr>
      <vt:lpstr>Buck Converter Design</vt:lpstr>
      <vt:lpstr>Problem</vt:lpstr>
      <vt:lpstr>Synchronous Buck Converter Design</vt:lpstr>
      <vt:lpstr>PowerPoint Presentation</vt:lpstr>
      <vt:lpstr>LTSpice Simulations</vt:lpstr>
      <vt:lpstr>Output Voltage</vt:lpstr>
      <vt:lpstr>Output Current</vt:lpstr>
      <vt:lpstr>Inductor Current</vt:lpstr>
      <vt:lpstr>Capacitor Current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safi</dc:creator>
  <cp:lastModifiedBy>ASUS</cp:lastModifiedBy>
  <cp:revision>337</cp:revision>
  <dcterms:created xsi:type="dcterms:W3CDTF">2014-04-09T05:36:08Z</dcterms:created>
  <dcterms:modified xsi:type="dcterms:W3CDTF">2021-10-20T04:05:25Z</dcterms:modified>
</cp:coreProperties>
</file>