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343" r:id="rId2"/>
    <p:sldId id="423" r:id="rId3"/>
    <p:sldId id="425" r:id="rId4"/>
    <p:sldId id="480" r:id="rId5"/>
    <p:sldId id="476" r:id="rId6"/>
    <p:sldId id="477" r:id="rId7"/>
    <p:sldId id="478" r:id="rId8"/>
    <p:sldId id="481" r:id="rId9"/>
    <p:sldId id="482" r:id="rId10"/>
    <p:sldId id="479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3" r:id="rId19"/>
    <p:sldId id="490" r:id="rId20"/>
    <p:sldId id="491" r:id="rId21"/>
    <p:sldId id="4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6" autoAdjust="0"/>
  </p:normalViewPr>
  <p:slideViewPr>
    <p:cSldViewPr>
      <p:cViewPr>
        <p:scale>
          <a:sx n="80" d="100"/>
          <a:sy n="80" d="100"/>
        </p:scale>
        <p:origin x="-1002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DEB4B-E447-4F8D-BA29-269297C9895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B117-E6FF-4C38-8168-E1E16675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58C-254D-45B1-B163-4F44FDA896D9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F583-4403-4919-BFAD-728601887BDF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947-13D3-4F1A-9913-BCED7C1C3EEA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DDC7-F674-4960-9E22-832EEECB5923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9D55-0D0A-40FC-AE61-76185457BAA5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11A-601D-496B-A913-9EB9992FF08E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C80C-3A14-40DA-8553-2BCF2D9E903C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B5FB-02CF-47E1-8B84-1AC72516C4E9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E0C5-66B9-43E4-AB8E-7D8F94411AA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A48-FA4C-4123-8162-9477C02AC1A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24C1-4832-485E-97F2-F6632D7DED15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fun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Printed Circuit Board (PCB)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Designing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Altium</a:t>
            </a:r>
            <a:r>
              <a:rPr lang="en-US" dirty="0" smtClean="0"/>
              <a:t>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8854"/>
            <a:ext cx="8336740" cy="473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8" y="346859"/>
            <a:ext cx="51244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38600"/>
            <a:ext cx="57054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28" y="479590"/>
            <a:ext cx="32956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1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5610"/>
            <a:ext cx="7647709" cy="649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6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700653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39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pPr algn="l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609725"/>
            <a:ext cx="84486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1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2" y="228600"/>
            <a:ext cx="88963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7" y="3381375"/>
            <a:ext cx="8458200" cy="33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9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>
            <p:ph type="title"/>
          </p:nvPr>
        </p:nvSpPr>
        <p:spPr>
          <a:xfrm>
            <a:off x="339328" y="0"/>
            <a:ext cx="7358063" cy="848320"/>
          </a:xfrm>
        </p:spPr>
        <p:txBody>
          <a:bodyPr/>
          <a:lstStyle/>
          <a:p>
            <a:pPr eaLnBrk="1" hangingPunct="1"/>
            <a:r>
              <a:rPr lang="en-US" smtClean="0"/>
              <a:t>The PCB Design Process</a:t>
            </a:r>
          </a:p>
        </p:txBody>
      </p:sp>
      <p:sp>
        <p:nvSpPr>
          <p:cNvPr id="20483" name="Rectangle 2"/>
          <p:cNvSpPr>
            <a:spLocks/>
          </p:cNvSpPr>
          <p:nvPr/>
        </p:nvSpPr>
        <p:spPr bwMode="auto">
          <a:xfrm>
            <a:off x="366117" y="808137"/>
            <a:ext cx="7340203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500">
                <a:solidFill>
                  <a:srgbClr val="7B8FA5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From Vision To Reality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446984" y="6509742"/>
            <a:ext cx="24110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4B16E06-9A99-4649-AF31-8AF738FBC25C}" type="slidenum">
              <a:rPr lang="en-US" sz="1300">
                <a:solidFill>
                  <a:schemeClr val="tx1"/>
                </a:solidFill>
                <a:ea typeface="Gill Sans" charset="0"/>
                <a:cs typeface="Gill Sans" charset="0"/>
              </a:rPr>
              <a:pPr eaLnBrk="1" hangingPunct="1"/>
              <a:t>16</a:t>
            </a:fld>
            <a:endParaRPr lang="en-US" sz="130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21511" name="AutoShape 7"/>
          <p:cNvSpPr>
            <a:spLocks/>
          </p:cNvSpPr>
          <p:nvPr/>
        </p:nvSpPr>
        <p:spPr bwMode="auto">
          <a:xfrm>
            <a:off x="2803922" y="2803922"/>
            <a:ext cx="2652117" cy="892969"/>
          </a:xfrm>
          <a:prstGeom prst="roundRect">
            <a:avLst>
              <a:gd name="adj" fmla="val 15000"/>
            </a:avLst>
          </a:prstGeom>
          <a:solidFill>
            <a:schemeClr val="accent1">
              <a:alpha val="50000"/>
            </a:schemeClr>
          </a:solidFill>
          <a:ln w="63500">
            <a:solidFill>
              <a:srgbClr val="00AAF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Place Components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2803922" y="4027289"/>
            <a:ext cx="2652117" cy="892969"/>
          </a:xfrm>
          <a:prstGeom prst="roundRect">
            <a:avLst>
              <a:gd name="adj" fmla="val 15000"/>
            </a:avLst>
          </a:prstGeom>
          <a:solidFill>
            <a:schemeClr val="accent1">
              <a:alpha val="50000"/>
            </a:schemeClr>
          </a:solidFill>
          <a:ln w="63500">
            <a:solidFill>
              <a:srgbClr val="00AAF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2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Route Traces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482828" y="4473773"/>
            <a:ext cx="12501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6732984" y="2040434"/>
            <a:ext cx="0" cy="24244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5469434" y="2053828"/>
            <a:ext cx="12724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469434" y="3259336"/>
            <a:ext cx="12724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0494" name="Rectangle 14"/>
          <p:cNvSpPr>
            <a:spLocks/>
          </p:cNvSpPr>
          <p:nvPr/>
        </p:nvSpPr>
        <p:spPr bwMode="auto">
          <a:xfrm>
            <a:off x="6842373" y="3124066"/>
            <a:ext cx="8495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Iteration</a:t>
            </a:r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2803922" y="5223867"/>
            <a:ext cx="2652117" cy="892969"/>
          </a:xfrm>
          <a:prstGeom prst="roundRect">
            <a:avLst>
              <a:gd name="adj" fmla="val 15000"/>
            </a:avLst>
          </a:prstGeom>
          <a:solidFill>
            <a:schemeClr val="accent1">
              <a:alpha val="50000"/>
            </a:schemeClr>
          </a:solidFill>
          <a:ln w="63500">
            <a:solidFill>
              <a:srgbClr val="00AAF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2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Generate Gerbers</a:t>
            </a:r>
          </a:p>
        </p:txBody>
      </p:sp>
      <p:sp>
        <p:nvSpPr>
          <p:cNvPr id="17" name="AutoShape 7"/>
          <p:cNvSpPr>
            <a:spLocks/>
          </p:cNvSpPr>
          <p:nvPr/>
        </p:nvSpPr>
        <p:spPr bwMode="auto">
          <a:xfrm>
            <a:off x="2803922" y="1607344"/>
            <a:ext cx="2652117" cy="892969"/>
          </a:xfrm>
          <a:prstGeom prst="roundRect">
            <a:avLst>
              <a:gd name="adj" fmla="val 15000"/>
            </a:avLst>
          </a:prstGeom>
          <a:solidFill>
            <a:schemeClr val="accent1">
              <a:alpha val="50000"/>
            </a:schemeClr>
          </a:solidFill>
          <a:ln w="63500">
            <a:solidFill>
              <a:srgbClr val="00AAF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Schematic Capture</a:t>
            </a:r>
          </a:p>
        </p:txBody>
      </p:sp>
    </p:spTree>
    <p:extLst>
      <p:ext uri="{BB962C8B-B14F-4D97-AF65-F5344CB8AC3E}">
        <p14:creationId xmlns:p14="http://schemas.microsoft.com/office/powerpoint/2010/main" val="2916090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>
            <p:ph type="title"/>
          </p:nvPr>
        </p:nvSpPr>
        <p:spPr>
          <a:xfrm>
            <a:off x="321469" y="0"/>
            <a:ext cx="7358063" cy="848320"/>
          </a:xfrm>
        </p:spPr>
        <p:txBody>
          <a:bodyPr/>
          <a:lstStyle/>
          <a:p>
            <a:pPr eaLnBrk="1" hangingPunct="1"/>
            <a:r>
              <a:rPr lang="en-US" smtClean="0"/>
              <a:t>Eagle PCB</a:t>
            </a:r>
          </a:p>
        </p:txBody>
      </p:sp>
      <p:sp>
        <p:nvSpPr>
          <p:cNvPr id="22531" name="Rectangle 2"/>
          <p:cNvSpPr>
            <a:spLocks/>
          </p:cNvSpPr>
          <p:nvPr/>
        </p:nvSpPr>
        <p:spPr bwMode="auto">
          <a:xfrm>
            <a:off x="330399" y="736699"/>
            <a:ext cx="7340203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500">
                <a:solidFill>
                  <a:srgbClr val="7B8FA5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Symbol + Footprint + Device = Component</a:t>
            </a: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2494481" y="5738053"/>
            <a:ext cx="2205633" cy="892969"/>
          </a:xfrm>
          <a:prstGeom prst="roundRect">
            <a:avLst>
              <a:gd name="adj" fmla="val 15000"/>
            </a:avLst>
          </a:prstGeom>
          <a:solidFill>
            <a:srgbClr val="895505"/>
          </a:solidFill>
          <a:ln w="63500">
            <a:solidFill>
              <a:srgbClr val="E8900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Device</a:t>
            </a:r>
          </a:p>
          <a:p>
            <a:pPr>
              <a:defRPr/>
            </a:pPr>
            <a:r>
              <a:rPr lang="en-US" sz="17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Dev</a:t>
            </a:r>
            <a:endParaRPr lang="en-US" sz="17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23556" name="AutoShape 4"/>
          <p:cNvSpPr>
            <a:spLocks/>
          </p:cNvSpPr>
          <p:nvPr/>
        </p:nvSpPr>
        <p:spPr bwMode="auto">
          <a:xfrm>
            <a:off x="1035844" y="1493627"/>
            <a:ext cx="2205633" cy="892969"/>
          </a:xfrm>
          <a:prstGeom prst="roundRect">
            <a:avLst>
              <a:gd name="adj" fmla="val 15000"/>
            </a:avLst>
          </a:prstGeom>
          <a:solidFill>
            <a:srgbClr val="895505"/>
          </a:solidFill>
          <a:ln w="63500">
            <a:solidFill>
              <a:srgbClr val="E8900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Symbol</a:t>
            </a:r>
          </a:p>
          <a:p>
            <a:pPr>
              <a:defRPr/>
            </a:pPr>
            <a:r>
              <a:rPr lang="en-US" sz="17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Sym</a:t>
            </a: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5342413" y="1493627"/>
            <a:ext cx="2205633" cy="892969"/>
          </a:xfrm>
          <a:prstGeom prst="roundRect">
            <a:avLst>
              <a:gd name="adj" fmla="val 15000"/>
            </a:avLst>
          </a:prstGeom>
          <a:solidFill>
            <a:srgbClr val="895505"/>
          </a:solidFill>
          <a:ln w="63500">
            <a:solidFill>
              <a:srgbClr val="E8900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Footprint</a:t>
            </a:r>
          </a:p>
          <a:p>
            <a:pPr>
              <a:defRPr/>
            </a:pPr>
            <a:r>
              <a:rPr lang="en-US" sz="17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Pac</a:t>
            </a:r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77" y="3196828"/>
            <a:ext cx="1645295" cy="15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27" y="3284302"/>
            <a:ext cx="1857375" cy="208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4446984" y="6509742"/>
            <a:ext cx="24110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6C1C3905-F96F-48B5-99BA-A21CBB2A11C8}" type="slidenum">
              <a:rPr lang="en-US" sz="1300">
                <a:solidFill>
                  <a:schemeClr val="tx1"/>
                </a:solidFill>
                <a:ea typeface="Gill Sans" charset="0"/>
                <a:cs typeface="Gill Sans" charset="0"/>
              </a:rPr>
              <a:pPr eaLnBrk="1" hangingPunct="1"/>
              <a:t>17</a:t>
            </a:fld>
            <a:endParaRPr lang="en-US" sz="130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1722404" y="2440720"/>
            <a:ext cx="588585" cy="843582"/>
          </a:xfrm>
          <a:prstGeom prst="down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spcCol="0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6393656" y="2440721"/>
            <a:ext cx="589359" cy="756108"/>
          </a:xfrm>
          <a:prstGeom prst="down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spcCol="0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Curved Right Arrow 4"/>
          <p:cNvSpPr/>
          <p:nvPr/>
        </p:nvSpPr>
        <p:spPr bwMode="auto">
          <a:xfrm rot="20359038">
            <a:off x="1839516" y="4786312"/>
            <a:ext cx="471473" cy="1214438"/>
          </a:xfrm>
          <a:prstGeom prst="curvedRight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spcCol="0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Curved Right Arrow 19"/>
          <p:cNvSpPr/>
          <p:nvPr/>
        </p:nvSpPr>
        <p:spPr bwMode="auto">
          <a:xfrm rot="3862642" flipH="1">
            <a:off x="5232690" y="5130505"/>
            <a:ext cx="485085" cy="1608382"/>
          </a:xfrm>
          <a:prstGeom prst="curvedRightArrow">
            <a:avLst>
              <a:gd name="adj1" fmla="val 25000"/>
              <a:gd name="adj2" fmla="val 50000"/>
              <a:gd name="adj3" fmla="val 3768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spcCol="0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64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Arrowheads="1"/>
          </p:cNvSpPr>
          <p:nvPr>
            <p:ph type="title"/>
          </p:nvPr>
        </p:nvSpPr>
        <p:spPr>
          <a:xfrm>
            <a:off x="241101" y="98227"/>
            <a:ext cx="7358063" cy="848320"/>
          </a:xfrm>
        </p:spPr>
        <p:txBody>
          <a:bodyPr/>
          <a:lstStyle/>
          <a:p>
            <a:pPr eaLnBrk="1" hangingPunct="1"/>
            <a:r>
              <a:rPr lang="en-US" smtClean="0"/>
              <a:t>Place Components</a:t>
            </a:r>
          </a:p>
        </p:txBody>
      </p:sp>
      <p:sp>
        <p:nvSpPr>
          <p:cNvPr id="32771" name="Rectangle 2"/>
          <p:cNvSpPr>
            <a:spLocks/>
          </p:cNvSpPr>
          <p:nvPr/>
        </p:nvSpPr>
        <p:spPr bwMode="auto">
          <a:xfrm>
            <a:off x="250031" y="1214438"/>
            <a:ext cx="7340203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500" dirty="0">
                <a:solidFill>
                  <a:srgbClr val="7B8FA5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But before you do ...</a:t>
            </a:r>
          </a:p>
        </p:txBody>
      </p:sp>
      <p:sp>
        <p:nvSpPr>
          <p:cNvPr id="32772" name="Rectangle 3"/>
          <p:cNvSpPr>
            <a:spLocks/>
          </p:cNvSpPr>
          <p:nvPr/>
        </p:nvSpPr>
        <p:spPr bwMode="auto">
          <a:xfrm>
            <a:off x="321265" y="914400"/>
            <a:ext cx="8313539" cy="253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01822" indent="-401822">
              <a:spcBef>
                <a:spcPts val="1687"/>
              </a:spcBef>
              <a:buSzPct val="171000"/>
              <a:buFont typeface="Trebuchet MS" charset="0"/>
              <a:buChar char="•"/>
            </a:pPr>
            <a:r>
              <a:rPr lang="en-US" sz="2500" dirty="0" smtClean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Beware </a:t>
            </a:r>
            <a:r>
              <a:rPr lang="en-US" sz="25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of physical fit</a:t>
            </a:r>
          </a:p>
          <a:p>
            <a:pPr marL="401822" indent="-401822">
              <a:spcBef>
                <a:spcPts val="1687"/>
              </a:spcBef>
              <a:buSzPct val="171000"/>
              <a:buFont typeface="Trebuchet MS" charset="0"/>
              <a:buChar char="•"/>
            </a:pPr>
            <a:r>
              <a:rPr lang="en-US" sz="25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Actives - lots of packaging </a:t>
            </a:r>
            <a:r>
              <a:rPr lang="en-US" sz="2500" dirty="0" smtClean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alternatives</a:t>
            </a:r>
            <a:endParaRPr lang="en-US" sz="2500" dirty="0"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pic>
        <p:nvPicPr>
          <p:cNvPr id="3277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6" y="4018663"/>
            <a:ext cx="875109" cy="93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6"/>
          <p:cNvSpPr>
            <a:spLocks/>
          </p:cNvSpPr>
          <p:nvPr/>
        </p:nvSpPr>
        <p:spPr bwMode="auto">
          <a:xfrm>
            <a:off x="1133815" y="5056435"/>
            <a:ext cx="3157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DIP</a:t>
            </a:r>
          </a:p>
        </p:txBody>
      </p:sp>
      <p:pic>
        <p:nvPicPr>
          <p:cNvPr id="3277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48" y="4294064"/>
            <a:ext cx="884039" cy="70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8"/>
          <p:cNvSpPr>
            <a:spLocks/>
          </p:cNvSpPr>
          <p:nvPr/>
        </p:nvSpPr>
        <p:spPr bwMode="auto">
          <a:xfrm>
            <a:off x="2888754" y="5098434"/>
            <a:ext cx="15892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LQFP, QFP, TQFP</a:t>
            </a:r>
          </a:p>
        </p:txBody>
      </p:sp>
      <p:pic>
        <p:nvPicPr>
          <p:cNvPr id="3277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81" y="4286553"/>
            <a:ext cx="857250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9" name="Rectangle 10"/>
          <p:cNvSpPr>
            <a:spLocks/>
          </p:cNvSpPr>
          <p:nvPr/>
        </p:nvSpPr>
        <p:spPr bwMode="auto">
          <a:xfrm>
            <a:off x="5393530" y="5056435"/>
            <a:ext cx="4007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QFN</a:t>
            </a:r>
          </a:p>
        </p:txBody>
      </p:sp>
      <p:pic>
        <p:nvPicPr>
          <p:cNvPr id="32780" name="Picture 1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96" y="4384687"/>
            <a:ext cx="1134070" cy="60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1" name="Rectangle 12"/>
          <p:cNvSpPr>
            <a:spLocks/>
          </p:cNvSpPr>
          <p:nvPr/>
        </p:nvSpPr>
        <p:spPr bwMode="auto">
          <a:xfrm>
            <a:off x="7172283" y="5229239"/>
            <a:ext cx="3991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dirty="0"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BGA</a:t>
            </a:r>
          </a:p>
        </p:txBody>
      </p:sp>
      <p:sp>
        <p:nvSpPr>
          <p:cNvPr id="33805" name="AutoShape 13"/>
          <p:cNvSpPr>
            <a:spLocks/>
          </p:cNvSpPr>
          <p:nvPr/>
        </p:nvSpPr>
        <p:spPr bwMode="auto">
          <a:xfrm>
            <a:off x="498340" y="3191470"/>
            <a:ext cx="2205633" cy="517922"/>
          </a:xfrm>
          <a:prstGeom prst="roundRect">
            <a:avLst>
              <a:gd name="adj" fmla="val 25861"/>
            </a:avLst>
          </a:prstGeom>
          <a:solidFill>
            <a:srgbClr val="895505"/>
          </a:solidFill>
          <a:ln w="63500">
            <a:solidFill>
              <a:srgbClr val="E8900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Thru-Hole (TH)</a:t>
            </a:r>
          </a:p>
        </p:txBody>
      </p:sp>
      <p:sp>
        <p:nvSpPr>
          <p:cNvPr id="33806" name="AutoShape 14"/>
          <p:cNvSpPr>
            <a:spLocks/>
          </p:cNvSpPr>
          <p:nvPr/>
        </p:nvSpPr>
        <p:spPr bwMode="auto">
          <a:xfrm>
            <a:off x="3078129" y="3191470"/>
            <a:ext cx="4804172" cy="517922"/>
          </a:xfrm>
          <a:prstGeom prst="roundRect">
            <a:avLst>
              <a:gd name="adj" fmla="val 25861"/>
            </a:avLst>
          </a:prstGeom>
          <a:solidFill>
            <a:srgbClr val="895505"/>
          </a:solidFill>
          <a:ln w="63500">
            <a:solidFill>
              <a:srgbClr val="E8900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Surface Mount (SMT)</a:t>
            </a:r>
          </a:p>
        </p:txBody>
      </p:sp>
      <p:sp>
        <p:nvSpPr>
          <p:cNvPr id="32785" name="Text Box 16"/>
          <p:cNvSpPr txBox="1">
            <a:spLocks noChangeArrowheads="1"/>
          </p:cNvSpPr>
          <p:nvPr/>
        </p:nvSpPr>
        <p:spPr bwMode="auto">
          <a:xfrm>
            <a:off x="4446984" y="6509742"/>
            <a:ext cx="24110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1CF1FCE1-83F8-43AE-99C2-70D4AD93F64E}" type="slidenum">
              <a:rPr lang="en-US" sz="1300">
                <a:solidFill>
                  <a:schemeClr val="tx1"/>
                </a:solidFill>
                <a:ea typeface="Gill Sans" charset="0"/>
                <a:cs typeface="Gill Sans" charset="0"/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606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81000"/>
            <a:ext cx="89725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4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/>
            <a:r>
              <a:rPr lang="en-US" dirty="0"/>
              <a:t>What is a Printed Circuit Board?</a:t>
            </a:r>
          </a:p>
          <a:p>
            <a:pPr marL="889000"/>
            <a:r>
              <a:rPr lang="en-US" dirty="0"/>
              <a:t>How do you design a PCB?</a:t>
            </a:r>
          </a:p>
          <a:p>
            <a:pPr marL="889000"/>
            <a:r>
              <a:rPr lang="en-US" dirty="0"/>
              <a:t>How do you order a custom PCB?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3" y="457200"/>
            <a:ext cx="88868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9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763000" cy="520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3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3657600"/>
            <a:ext cx="7467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038600"/>
            <a:ext cx="4343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0" y="3657600"/>
            <a:ext cx="1143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4" y="152400"/>
            <a:ext cx="8610600" cy="633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5005673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685800"/>
            <a:ext cx="5308600" cy="387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2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" y="304800"/>
            <a:ext cx="8984822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3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750"/>
            <a:ext cx="8529638" cy="607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4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153400" cy="612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2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>
            <p:ph type="title"/>
          </p:nvPr>
        </p:nvSpPr>
        <p:spPr>
          <a:xfrm>
            <a:off x="375047" y="0"/>
            <a:ext cx="7358063" cy="848320"/>
          </a:xfrm>
        </p:spPr>
        <p:txBody>
          <a:bodyPr/>
          <a:lstStyle/>
          <a:p>
            <a:pPr eaLnBrk="1" hangingPunct="1"/>
            <a:r>
              <a:rPr lang="en-US" smtClean="0"/>
              <a:t>What is a PCB?</a:t>
            </a:r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339328" y="808137"/>
            <a:ext cx="846534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500" dirty="0">
                <a:solidFill>
                  <a:srgbClr val="7B8FA5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Layers, Traces, Planes, and </a:t>
            </a:r>
            <a:r>
              <a:rPr lang="en-US" sz="2500" dirty="0" err="1">
                <a:solidFill>
                  <a:srgbClr val="7B8FA5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Vias</a:t>
            </a:r>
            <a:r>
              <a:rPr lang="en-US" sz="2500" dirty="0">
                <a:solidFill>
                  <a:srgbClr val="7B8FA5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 </a:t>
            </a:r>
          </a:p>
        </p:txBody>
      </p:sp>
      <p:pic>
        <p:nvPicPr>
          <p:cNvPr id="1843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342" y="2312789"/>
            <a:ext cx="2911078" cy="22234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843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1664" y="2248049"/>
            <a:ext cx="3562945" cy="2366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4446984" y="6509742"/>
            <a:ext cx="24110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9D42D4FC-8641-47A0-BF1F-EFF82C2677B6}" type="slidenum">
              <a:rPr lang="en-US" sz="1300">
                <a:solidFill>
                  <a:schemeClr val="tx1"/>
                </a:solidFill>
                <a:ea typeface="Gill Sans" charset="0"/>
                <a:cs typeface="Gill Sans" charset="0"/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22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>
            <p:ph type="title"/>
          </p:nvPr>
        </p:nvSpPr>
        <p:spPr>
          <a:xfrm>
            <a:off x="366117" y="-8930"/>
            <a:ext cx="7358063" cy="848320"/>
          </a:xfrm>
        </p:spPr>
        <p:txBody>
          <a:bodyPr/>
          <a:lstStyle/>
          <a:p>
            <a:pPr eaLnBrk="1" hangingPunct="1"/>
            <a:r>
              <a:rPr lang="en-US" smtClean="0"/>
              <a:t>Component Suppliers</a:t>
            </a:r>
          </a:p>
        </p:txBody>
      </p:sp>
      <p:sp>
        <p:nvSpPr>
          <p:cNvPr id="19459" name="Rectangle 2"/>
          <p:cNvSpPr>
            <a:spLocks noChangeArrowheads="1"/>
          </p:cNvSpPr>
          <p:nvPr>
            <p:ph type="body" idx="1"/>
          </p:nvPr>
        </p:nvSpPr>
        <p:spPr>
          <a:xfrm>
            <a:off x="285750" y="1946672"/>
            <a:ext cx="7358063" cy="4018359"/>
          </a:xfrm>
        </p:spPr>
        <p:txBody>
          <a:bodyPr/>
          <a:lstStyle/>
          <a:p>
            <a:pPr marL="625056"/>
            <a:r>
              <a:rPr lang="en-US" dirty="0" smtClean="0"/>
              <a:t>For the “weird &amp; wonderful” - </a:t>
            </a:r>
          </a:p>
          <a:p>
            <a:pPr marL="625056"/>
            <a:endParaRPr lang="en-US" dirty="0" smtClean="0"/>
          </a:p>
          <a:p>
            <a:pPr marL="625056"/>
            <a:r>
              <a:rPr lang="en-US" dirty="0" smtClean="0"/>
              <a:t>For the “inexpensive everyday” -</a:t>
            </a:r>
          </a:p>
          <a:p>
            <a:pPr marL="625056"/>
            <a:endParaRPr lang="en-US" dirty="0" smtClean="0"/>
          </a:p>
          <a:p>
            <a:pPr marL="625056"/>
            <a:r>
              <a:rPr lang="en-US" dirty="0" smtClean="0"/>
              <a:t>For the board itself - </a:t>
            </a:r>
          </a:p>
        </p:txBody>
      </p:sp>
      <p:sp>
        <p:nvSpPr>
          <p:cNvPr id="19460" name="Rectangle 3"/>
          <p:cNvSpPr>
            <a:spLocks/>
          </p:cNvSpPr>
          <p:nvPr/>
        </p:nvSpPr>
        <p:spPr bwMode="auto">
          <a:xfrm>
            <a:off x="366117" y="808137"/>
            <a:ext cx="7340203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500">
                <a:solidFill>
                  <a:srgbClr val="7B8FA5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Where do we get the goods?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545086"/>
            <a:ext cx="1777008" cy="81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Rectangle 8"/>
          <p:cNvSpPr>
            <a:spLocks/>
          </p:cNvSpPr>
          <p:nvPr/>
        </p:nvSpPr>
        <p:spPr bwMode="auto">
          <a:xfrm>
            <a:off x="7219652" y="4440719"/>
            <a:ext cx="13034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300" u="sng" dirty="0">
                <a:latin typeface="Trebuchet MS" charset="0"/>
                <a:ea typeface="Trebuchet MS" charset="0"/>
                <a:cs typeface="Trebuchet MS" charset="0"/>
                <a:sym typeface="Trebuchet MS" charset="0"/>
                <a:hlinkClick r:id="rId3"/>
              </a:rPr>
              <a:t>www.mouser.com</a:t>
            </a:r>
            <a:endParaRPr lang="en-US" sz="1300" u="sng" dirty="0"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94" y="1061067"/>
            <a:ext cx="234315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5" b="17669"/>
          <a:stretch/>
        </p:blipFill>
        <p:spPr>
          <a:xfrm>
            <a:off x="4495800" y="4800600"/>
            <a:ext cx="3505200" cy="17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27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8902</TotalTime>
  <Words>178</Words>
  <Application>Microsoft Office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Printed Circuit Board (PCB) Designing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PCB?</vt:lpstr>
      <vt:lpstr>Component Suppliers</vt:lpstr>
      <vt:lpstr>Altium Designer</vt:lpstr>
      <vt:lpstr>PowerPoint Presentation</vt:lpstr>
      <vt:lpstr>PowerPoint Presentation</vt:lpstr>
      <vt:lpstr>PowerPoint Presentation</vt:lpstr>
      <vt:lpstr>Project Name</vt:lpstr>
      <vt:lpstr>PowerPoint Presentation</vt:lpstr>
      <vt:lpstr>The PCB Design Process</vt:lpstr>
      <vt:lpstr>Eagle PCB</vt:lpstr>
      <vt:lpstr>Place Components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MOSFET</dc:title>
  <dc:creator>safi</dc:creator>
  <cp:lastModifiedBy>Microsoft</cp:lastModifiedBy>
  <cp:revision>338</cp:revision>
  <dcterms:created xsi:type="dcterms:W3CDTF">2014-04-09T05:36:08Z</dcterms:created>
  <dcterms:modified xsi:type="dcterms:W3CDTF">2019-11-14T07:25:51Z</dcterms:modified>
</cp:coreProperties>
</file>