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6" r:id="rId3"/>
    <p:sldId id="265" r:id="rId4"/>
    <p:sldId id="268" r:id="rId5"/>
    <p:sldId id="279" r:id="rId6"/>
    <p:sldId id="269" r:id="rId7"/>
    <p:sldId id="270" r:id="rId8"/>
    <p:sldId id="271" r:id="rId9"/>
    <p:sldId id="275" r:id="rId10"/>
    <p:sldId id="296" r:id="rId11"/>
    <p:sldId id="297" r:id="rId12"/>
    <p:sldId id="298" r:id="rId13"/>
    <p:sldId id="299" r:id="rId14"/>
    <p:sldId id="300" r:id="rId15"/>
    <p:sldId id="301" r:id="rId16"/>
    <p:sldId id="277" r:id="rId17"/>
    <p:sldId id="287" r:id="rId18"/>
    <p:sldId id="290"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DC99-808E-5FA2-3020-6A2F1D836E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B76EB9-4182-40B6-E0DA-85C706286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FDD81F-7599-452B-1EA6-23130A540DD2}"/>
              </a:ext>
            </a:extLst>
          </p:cNvPr>
          <p:cNvSpPr>
            <a:spLocks noGrp="1"/>
          </p:cNvSpPr>
          <p:nvPr>
            <p:ph type="dt" sz="half" idx="10"/>
          </p:nvPr>
        </p:nvSpPr>
        <p:spPr/>
        <p:txBody>
          <a:bodyPr/>
          <a:lstStyle/>
          <a:p>
            <a:fld id="{A3072B2A-7B28-406B-923B-3AEFEDE80277}" type="datetimeFigureOut">
              <a:rPr lang="en-IN" smtClean="0"/>
              <a:t>16-11-2024</a:t>
            </a:fld>
            <a:endParaRPr lang="en-IN"/>
          </a:p>
        </p:txBody>
      </p:sp>
      <p:sp>
        <p:nvSpPr>
          <p:cNvPr id="5" name="Footer Placeholder 4">
            <a:extLst>
              <a:ext uri="{FF2B5EF4-FFF2-40B4-BE49-F238E27FC236}">
                <a16:creationId xmlns:a16="http://schemas.microsoft.com/office/drawing/2014/main" id="{441DEFB4-EA5D-3617-D8A3-33C261932C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C5E63-C433-F20E-BF32-8EFFF750D610}"/>
              </a:ext>
            </a:extLst>
          </p:cNvPr>
          <p:cNvSpPr>
            <a:spLocks noGrp="1"/>
          </p:cNvSpPr>
          <p:nvPr>
            <p:ph type="sldNum" sz="quarter" idx="12"/>
          </p:nvPr>
        </p:nvSpPr>
        <p:spPr/>
        <p:txBody>
          <a:bodyPr/>
          <a:lstStyle/>
          <a:p>
            <a:fld id="{9507D1B1-7CEC-4032-9E58-ACD2574AA933}" type="slidenum">
              <a:rPr lang="en-IN" smtClean="0"/>
              <a:t>‹#›</a:t>
            </a:fld>
            <a:endParaRPr lang="en-IN"/>
          </a:p>
        </p:txBody>
      </p:sp>
    </p:spTree>
    <p:extLst>
      <p:ext uri="{BB962C8B-B14F-4D97-AF65-F5344CB8AC3E}">
        <p14:creationId xmlns:p14="http://schemas.microsoft.com/office/powerpoint/2010/main" val="3103257847"/>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7190-8BD5-F507-5F07-DA7C3F1CE4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E2808F-659E-0C2F-F320-4D34ADD7B7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58FFB3-D123-DBC0-D593-330B7B641270}"/>
              </a:ext>
            </a:extLst>
          </p:cNvPr>
          <p:cNvSpPr>
            <a:spLocks noGrp="1"/>
          </p:cNvSpPr>
          <p:nvPr>
            <p:ph type="dt" sz="half" idx="10"/>
          </p:nvPr>
        </p:nvSpPr>
        <p:spPr/>
        <p:txBody>
          <a:bodyPr/>
          <a:lstStyle/>
          <a:p>
            <a:fld id="{A3072B2A-7B28-406B-923B-3AEFEDE80277}" type="datetimeFigureOut">
              <a:rPr lang="en-IN" smtClean="0"/>
              <a:t>16-11-2024</a:t>
            </a:fld>
            <a:endParaRPr lang="en-IN"/>
          </a:p>
        </p:txBody>
      </p:sp>
      <p:sp>
        <p:nvSpPr>
          <p:cNvPr id="5" name="Footer Placeholder 4">
            <a:extLst>
              <a:ext uri="{FF2B5EF4-FFF2-40B4-BE49-F238E27FC236}">
                <a16:creationId xmlns:a16="http://schemas.microsoft.com/office/drawing/2014/main" id="{1FF7103E-29C0-AB6C-38DF-DDF4D001C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A13681-54F4-83DB-9D4C-100D85809BB4}"/>
              </a:ext>
            </a:extLst>
          </p:cNvPr>
          <p:cNvSpPr>
            <a:spLocks noGrp="1"/>
          </p:cNvSpPr>
          <p:nvPr>
            <p:ph type="sldNum" sz="quarter" idx="12"/>
          </p:nvPr>
        </p:nvSpPr>
        <p:spPr/>
        <p:txBody>
          <a:bodyPr/>
          <a:lstStyle/>
          <a:p>
            <a:fld id="{9507D1B1-7CEC-4032-9E58-ACD2574AA933}" type="slidenum">
              <a:rPr lang="en-IN" smtClean="0"/>
              <a:t>‹#›</a:t>
            </a:fld>
            <a:endParaRPr lang="en-IN"/>
          </a:p>
        </p:txBody>
      </p:sp>
    </p:spTree>
    <p:extLst>
      <p:ext uri="{BB962C8B-B14F-4D97-AF65-F5344CB8AC3E}">
        <p14:creationId xmlns:p14="http://schemas.microsoft.com/office/powerpoint/2010/main" val="164634870"/>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62771-927A-F372-3844-E937A63704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69934E-B918-D8E6-A65C-1AB3979922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C73208-989C-4A0E-E75D-682E79119B2B}"/>
              </a:ext>
            </a:extLst>
          </p:cNvPr>
          <p:cNvSpPr>
            <a:spLocks noGrp="1"/>
          </p:cNvSpPr>
          <p:nvPr>
            <p:ph type="dt" sz="half" idx="10"/>
          </p:nvPr>
        </p:nvSpPr>
        <p:spPr/>
        <p:txBody>
          <a:bodyPr/>
          <a:lstStyle/>
          <a:p>
            <a:fld id="{A3072B2A-7B28-406B-923B-3AEFEDE80277}" type="datetimeFigureOut">
              <a:rPr lang="en-IN" smtClean="0"/>
              <a:t>16-11-2024</a:t>
            </a:fld>
            <a:endParaRPr lang="en-IN"/>
          </a:p>
        </p:txBody>
      </p:sp>
      <p:sp>
        <p:nvSpPr>
          <p:cNvPr id="5" name="Footer Placeholder 4">
            <a:extLst>
              <a:ext uri="{FF2B5EF4-FFF2-40B4-BE49-F238E27FC236}">
                <a16:creationId xmlns:a16="http://schemas.microsoft.com/office/drawing/2014/main" id="{75DCDF8F-CEE6-BE09-78E3-C455F5232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DA78EF-924A-E308-1A4F-8D6910E8D11E}"/>
              </a:ext>
            </a:extLst>
          </p:cNvPr>
          <p:cNvSpPr>
            <a:spLocks noGrp="1"/>
          </p:cNvSpPr>
          <p:nvPr>
            <p:ph type="sldNum" sz="quarter" idx="12"/>
          </p:nvPr>
        </p:nvSpPr>
        <p:spPr/>
        <p:txBody>
          <a:bodyPr/>
          <a:lstStyle/>
          <a:p>
            <a:fld id="{9507D1B1-7CEC-4032-9E58-ACD2574AA933}" type="slidenum">
              <a:rPr lang="en-IN" smtClean="0"/>
              <a:t>‹#›</a:t>
            </a:fld>
            <a:endParaRPr lang="en-IN"/>
          </a:p>
        </p:txBody>
      </p:sp>
    </p:spTree>
    <p:extLst>
      <p:ext uri="{BB962C8B-B14F-4D97-AF65-F5344CB8AC3E}">
        <p14:creationId xmlns:p14="http://schemas.microsoft.com/office/powerpoint/2010/main" val="3980598824"/>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45E6-9C87-B0E8-ABD8-461BC35BDF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C0FA56-E66E-89D2-39F7-44D097EBF8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0208B0-CC3C-1CAD-6440-3114884D2BD9}"/>
              </a:ext>
            </a:extLst>
          </p:cNvPr>
          <p:cNvSpPr>
            <a:spLocks noGrp="1"/>
          </p:cNvSpPr>
          <p:nvPr>
            <p:ph type="dt" sz="half" idx="10"/>
          </p:nvPr>
        </p:nvSpPr>
        <p:spPr/>
        <p:txBody>
          <a:bodyPr/>
          <a:lstStyle/>
          <a:p>
            <a:fld id="{A3072B2A-7B28-406B-923B-3AEFEDE80277}" type="datetimeFigureOut">
              <a:rPr lang="en-IN" smtClean="0"/>
              <a:t>16-11-2024</a:t>
            </a:fld>
            <a:endParaRPr lang="en-IN"/>
          </a:p>
        </p:txBody>
      </p:sp>
      <p:sp>
        <p:nvSpPr>
          <p:cNvPr id="5" name="Footer Placeholder 4">
            <a:extLst>
              <a:ext uri="{FF2B5EF4-FFF2-40B4-BE49-F238E27FC236}">
                <a16:creationId xmlns:a16="http://schemas.microsoft.com/office/drawing/2014/main" id="{7FB7C477-AC06-E15C-DE77-ABEBCC902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A86E9-323F-C283-7032-EDB0E63F3382}"/>
              </a:ext>
            </a:extLst>
          </p:cNvPr>
          <p:cNvSpPr>
            <a:spLocks noGrp="1"/>
          </p:cNvSpPr>
          <p:nvPr>
            <p:ph type="sldNum" sz="quarter" idx="12"/>
          </p:nvPr>
        </p:nvSpPr>
        <p:spPr/>
        <p:txBody>
          <a:bodyPr/>
          <a:lstStyle/>
          <a:p>
            <a:fld id="{9507D1B1-7CEC-4032-9E58-ACD2574AA933}" type="slidenum">
              <a:rPr lang="en-IN" smtClean="0"/>
              <a:t>‹#›</a:t>
            </a:fld>
            <a:endParaRPr lang="en-IN"/>
          </a:p>
        </p:txBody>
      </p:sp>
    </p:spTree>
    <p:extLst>
      <p:ext uri="{BB962C8B-B14F-4D97-AF65-F5344CB8AC3E}">
        <p14:creationId xmlns:p14="http://schemas.microsoft.com/office/powerpoint/2010/main" val="324339700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D770-A140-2BB5-76B4-0A412496DE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01194C-0E23-DFDC-E933-C426CC4993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FB149D-BD44-8DBD-06EB-46130F1F4368}"/>
              </a:ext>
            </a:extLst>
          </p:cNvPr>
          <p:cNvSpPr>
            <a:spLocks noGrp="1"/>
          </p:cNvSpPr>
          <p:nvPr>
            <p:ph type="dt" sz="half" idx="10"/>
          </p:nvPr>
        </p:nvSpPr>
        <p:spPr/>
        <p:txBody>
          <a:bodyPr/>
          <a:lstStyle/>
          <a:p>
            <a:fld id="{A3072B2A-7B28-406B-923B-3AEFEDE80277}" type="datetimeFigureOut">
              <a:rPr lang="en-IN" smtClean="0"/>
              <a:t>16-11-2024</a:t>
            </a:fld>
            <a:endParaRPr lang="en-IN"/>
          </a:p>
        </p:txBody>
      </p:sp>
      <p:sp>
        <p:nvSpPr>
          <p:cNvPr id="5" name="Footer Placeholder 4">
            <a:extLst>
              <a:ext uri="{FF2B5EF4-FFF2-40B4-BE49-F238E27FC236}">
                <a16:creationId xmlns:a16="http://schemas.microsoft.com/office/drawing/2014/main" id="{E622F605-D79E-F966-5E8C-A942F72663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71242-1A3F-BD21-54FE-9484F495BC8A}"/>
              </a:ext>
            </a:extLst>
          </p:cNvPr>
          <p:cNvSpPr>
            <a:spLocks noGrp="1"/>
          </p:cNvSpPr>
          <p:nvPr>
            <p:ph type="sldNum" sz="quarter" idx="12"/>
          </p:nvPr>
        </p:nvSpPr>
        <p:spPr/>
        <p:txBody>
          <a:bodyPr/>
          <a:lstStyle/>
          <a:p>
            <a:fld id="{9507D1B1-7CEC-4032-9E58-ACD2574AA933}" type="slidenum">
              <a:rPr lang="en-IN" smtClean="0"/>
              <a:t>‹#›</a:t>
            </a:fld>
            <a:endParaRPr lang="en-IN"/>
          </a:p>
        </p:txBody>
      </p:sp>
    </p:spTree>
    <p:extLst>
      <p:ext uri="{BB962C8B-B14F-4D97-AF65-F5344CB8AC3E}">
        <p14:creationId xmlns:p14="http://schemas.microsoft.com/office/powerpoint/2010/main" val="242454802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5E78-4401-9481-88E4-32ABA84AF5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DBC322-9978-4CBA-788F-D88926C46B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E57B7F-B839-9301-39D7-37FEDF4BA2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3D917A-133B-BC92-A129-06B8AD90CCE2}"/>
              </a:ext>
            </a:extLst>
          </p:cNvPr>
          <p:cNvSpPr>
            <a:spLocks noGrp="1"/>
          </p:cNvSpPr>
          <p:nvPr>
            <p:ph type="dt" sz="half" idx="10"/>
          </p:nvPr>
        </p:nvSpPr>
        <p:spPr/>
        <p:txBody>
          <a:bodyPr/>
          <a:lstStyle/>
          <a:p>
            <a:fld id="{A3072B2A-7B28-406B-923B-3AEFEDE80277}" type="datetimeFigureOut">
              <a:rPr lang="en-IN" smtClean="0"/>
              <a:t>16-11-2024</a:t>
            </a:fld>
            <a:endParaRPr lang="en-IN"/>
          </a:p>
        </p:txBody>
      </p:sp>
      <p:sp>
        <p:nvSpPr>
          <p:cNvPr id="6" name="Footer Placeholder 5">
            <a:extLst>
              <a:ext uri="{FF2B5EF4-FFF2-40B4-BE49-F238E27FC236}">
                <a16:creationId xmlns:a16="http://schemas.microsoft.com/office/drawing/2014/main" id="{8195CA0D-9CC1-E5B9-AD39-FDEDC284B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6CD9E5-8A51-5991-1DE3-3E36E4B1981F}"/>
              </a:ext>
            </a:extLst>
          </p:cNvPr>
          <p:cNvSpPr>
            <a:spLocks noGrp="1"/>
          </p:cNvSpPr>
          <p:nvPr>
            <p:ph type="sldNum" sz="quarter" idx="12"/>
          </p:nvPr>
        </p:nvSpPr>
        <p:spPr/>
        <p:txBody>
          <a:bodyPr/>
          <a:lstStyle/>
          <a:p>
            <a:fld id="{9507D1B1-7CEC-4032-9E58-ACD2574AA933}" type="slidenum">
              <a:rPr lang="en-IN" smtClean="0"/>
              <a:t>‹#›</a:t>
            </a:fld>
            <a:endParaRPr lang="en-IN"/>
          </a:p>
        </p:txBody>
      </p:sp>
    </p:spTree>
    <p:extLst>
      <p:ext uri="{BB962C8B-B14F-4D97-AF65-F5344CB8AC3E}">
        <p14:creationId xmlns:p14="http://schemas.microsoft.com/office/powerpoint/2010/main" val="86412261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9759-1FF8-D91C-39F6-B23763507F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1DEBB6-83A5-F7DC-E2C4-6003F43F93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54562-B245-B9C2-FC47-C75FD32EC4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8FEC9A-2495-74F1-56F9-76A8D9EF4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F87216-2DF0-A085-21B3-D5E15F60F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97A093-5FD4-E421-F254-A771B3B6F4F6}"/>
              </a:ext>
            </a:extLst>
          </p:cNvPr>
          <p:cNvSpPr>
            <a:spLocks noGrp="1"/>
          </p:cNvSpPr>
          <p:nvPr>
            <p:ph type="dt" sz="half" idx="10"/>
          </p:nvPr>
        </p:nvSpPr>
        <p:spPr/>
        <p:txBody>
          <a:bodyPr/>
          <a:lstStyle/>
          <a:p>
            <a:fld id="{A3072B2A-7B28-406B-923B-3AEFEDE80277}" type="datetimeFigureOut">
              <a:rPr lang="en-IN" smtClean="0"/>
              <a:t>16-11-2024</a:t>
            </a:fld>
            <a:endParaRPr lang="en-IN"/>
          </a:p>
        </p:txBody>
      </p:sp>
      <p:sp>
        <p:nvSpPr>
          <p:cNvPr id="8" name="Footer Placeholder 7">
            <a:extLst>
              <a:ext uri="{FF2B5EF4-FFF2-40B4-BE49-F238E27FC236}">
                <a16:creationId xmlns:a16="http://schemas.microsoft.com/office/drawing/2014/main" id="{D18EA0D2-F132-BEE3-9C0B-C67C69475D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189766-9CC6-1E43-DC47-03008378A14E}"/>
              </a:ext>
            </a:extLst>
          </p:cNvPr>
          <p:cNvSpPr>
            <a:spLocks noGrp="1"/>
          </p:cNvSpPr>
          <p:nvPr>
            <p:ph type="sldNum" sz="quarter" idx="12"/>
          </p:nvPr>
        </p:nvSpPr>
        <p:spPr/>
        <p:txBody>
          <a:bodyPr/>
          <a:lstStyle/>
          <a:p>
            <a:fld id="{9507D1B1-7CEC-4032-9E58-ACD2574AA933}" type="slidenum">
              <a:rPr lang="en-IN" smtClean="0"/>
              <a:t>‹#›</a:t>
            </a:fld>
            <a:endParaRPr lang="en-IN"/>
          </a:p>
        </p:txBody>
      </p:sp>
    </p:spTree>
    <p:extLst>
      <p:ext uri="{BB962C8B-B14F-4D97-AF65-F5344CB8AC3E}">
        <p14:creationId xmlns:p14="http://schemas.microsoft.com/office/powerpoint/2010/main" val="930966394"/>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009D-FC62-544F-04C2-A599FA8037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124562-80B1-8EC2-F0C4-4D98A0357A29}"/>
              </a:ext>
            </a:extLst>
          </p:cNvPr>
          <p:cNvSpPr>
            <a:spLocks noGrp="1"/>
          </p:cNvSpPr>
          <p:nvPr>
            <p:ph type="dt" sz="half" idx="10"/>
          </p:nvPr>
        </p:nvSpPr>
        <p:spPr/>
        <p:txBody>
          <a:bodyPr/>
          <a:lstStyle/>
          <a:p>
            <a:fld id="{A3072B2A-7B28-406B-923B-3AEFEDE80277}" type="datetimeFigureOut">
              <a:rPr lang="en-IN" smtClean="0"/>
              <a:t>16-11-2024</a:t>
            </a:fld>
            <a:endParaRPr lang="en-IN"/>
          </a:p>
        </p:txBody>
      </p:sp>
      <p:sp>
        <p:nvSpPr>
          <p:cNvPr id="4" name="Footer Placeholder 3">
            <a:extLst>
              <a:ext uri="{FF2B5EF4-FFF2-40B4-BE49-F238E27FC236}">
                <a16:creationId xmlns:a16="http://schemas.microsoft.com/office/drawing/2014/main" id="{06EF948C-4C23-D205-5FB9-73A0E5E18C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3E2211-DB36-06EE-0C28-A10CDA1484FD}"/>
              </a:ext>
            </a:extLst>
          </p:cNvPr>
          <p:cNvSpPr>
            <a:spLocks noGrp="1"/>
          </p:cNvSpPr>
          <p:nvPr>
            <p:ph type="sldNum" sz="quarter" idx="12"/>
          </p:nvPr>
        </p:nvSpPr>
        <p:spPr/>
        <p:txBody>
          <a:bodyPr/>
          <a:lstStyle/>
          <a:p>
            <a:fld id="{9507D1B1-7CEC-4032-9E58-ACD2574AA933}" type="slidenum">
              <a:rPr lang="en-IN" smtClean="0"/>
              <a:t>‹#›</a:t>
            </a:fld>
            <a:endParaRPr lang="en-IN"/>
          </a:p>
        </p:txBody>
      </p:sp>
    </p:spTree>
    <p:extLst>
      <p:ext uri="{BB962C8B-B14F-4D97-AF65-F5344CB8AC3E}">
        <p14:creationId xmlns:p14="http://schemas.microsoft.com/office/powerpoint/2010/main" val="290147932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2E72C-38FB-62A4-6C51-A91C5C7F06D5}"/>
              </a:ext>
            </a:extLst>
          </p:cNvPr>
          <p:cNvSpPr>
            <a:spLocks noGrp="1"/>
          </p:cNvSpPr>
          <p:nvPr>
            <p:ph type="dt" sz="half" idx="10"/>
          </p:nvPr>
        </p:nvSpPr>
        <p:spPr/>
        <p:txBody>
          <a:bodyPr/>
          <a:lstStyle/>
          <a:p>
            <a:fld id="{A3072B2A-7B28-406B-923B-3AEFEDE80277}" type="datetimeFigureOut">
              <a:rPr lang="en-IN" smtClean="0"/>
              <a:t>16-11-2024</a:t>
            </a:fld>
            <a:endParaRPr lang="en-IN"/>
          </a:p>
        </p:txBody>
      </p:sp>
      <p:sp>
        <p:nvSpPr>
          <p:cNvPr id="3" name="Footer Placeholder 2">
            <a:extLst>
              <a:ext uri="{FF2B5EF4-FFF2-40B4-BE49-F238E27FC236}">
                <a16:creationId xmlns:a16="http://schemas.microsoft.com/office/drawing/2014/main" id="{85CA4D52-CB6A-A2DF-0DD8-0E227F2B26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86F0C8-C747-C89E-E765-82DCEB82E9C9}"/>
              </a:ext>
            </a:extLst>
          </p:cNvPr>
          <p:cNvSpPr>
            <a:spLocks noGrp="1"/>
          </p:cNvSpPr>
          <p:nvPr>
            <p:ph type="sldNum" sz="quarter" idx="12"/>
          </p:nvPr>
        </p:nvSpPr>
        <p:spPr/>
        <p:txBody>
          <a:bodyPr/>
          <a:lstStyle/>
          <a:p>
            <a:fld id="{9507D1B1-7CEC-4032-9E58-ACD2574AA933}" type="slidenum">
              <a:rPr lang="en-IN" smtClean="0"/>
              <a:t>‹#›</a:t>
            </a:fld>
            <a:endParaRPr lang="en-IN"/>
          </a:p>
        </p:txBody>
      </p:sp>
    </p:spTree>
    <p:extLst>
      <p:ext uri="{BB962C8B-B14F-4D97-AF65-F5344CB8AC3E}">
        <p14:creationId xmlns:p14="http://schemas.microsoft.com/office/powerpoint/2010/main" val="172786461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E435-56E8-33F3-2445-BD07D2DEB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ACAE48-6A96-940B-9BD8-DF5682041B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858E82-C157-A94E-F4E0-CB9FC7B9A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D21DB-13E9-5DF0-77CA-9329DB9187D3}"/>
              </a:ext>
            </a:extLst>
          </p:cNvPr>
          <p:cNvSpPr>
            <a:spLocks noGrp="1"/>
          </p:cNvSpPr>
          <p:nvPr>
            <p:ph type="dt" sz="half" idx="10"/>
          </p:nvPr>
        </p:nvSpPr>
        <p:spPr/>
        <p:txBody>
          <a:bodyPr/>
          <a:lstStyle/>
          <a:p>
            <a:fld id="{A3072B2A-7B28-406B-923B-3AEFEDE80277}" type="datetimeFigureOut">
              <a:rPr lang="en-IN" smtClean="0"/>
              <a:t>16-11-2024</a:t>
            </a:fld>
            <a:endParaRPr lang="en-IN"/>
          </a:p>
        </p:txBody>
      </p:sp>
      <p:sp>
        <p:nvSpPr>
          <p:cNvPr id="6" name="Footer Placeholder 5">
            <a:extLst>
              <a:ext uri="{FF2B5EF4-FFF2-40B4-BE49-F238E27FC236}">
                <a16:creationId xmlns:a16="http://schemas.microsoft.com/office/drawing/2014/main" id="{012EDB0A-C3F5-A473-53A3-74336624F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943BE7-C826-3C73-6E7B-7352C394B627}"/>
              </a:ext>
            </a:extLst>
          </p:cNvPr>
          <p:cNvSpPr>
            <a:spLocks noGrp="1"/>
          </p:cNvSpPr>
          <p:nvPr>
            <p:ph type="sldNum" sz="quarter" idx="12"/>
          </p:nvPr>
        </p:nvSpPr>
        <p:spPr/>
        <p:txBody>
          <a:bodyPr/>
          <a:lstStyle/>
          <a:p>
            <a:fld id="{9507D1B1-7CEC-4032-9E58-ACD2574AA933}" type="slidenum">
              <a:rPr lang="en-IN" smtClean="0"/>
              <a:t>‹#›</a:t>
            </a:fld>
            <a:endParaRPr lang="en-IN"/>
          </a:p>
        </p:txBody>
      </p:sp>
    </p:spTree>
    <p:extLst>
      <p:ext uri="{BB962C8B-B14F-4D97-AF65-F5344CB8AC3E}">
        <p14:creationId xmlns:p14="http://schemas.microsoft.com/office/powerpoint/2010/main" val="1230924767"/>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2945-C567-3764-DE99-5B3F0B2522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3D88AD-7759-E387-AC09-C2310D842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241C54-4087-9C98-0807-51B25E8C4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8B3EB-1354-C327-0DAD-4A5FDCEA0156}"/>
              </a:ext>
            </a:extLst>
          </p:cNvPr>
          <p:cNvSpPr>
            <a:spLocks noGrp="1"/>
          </p:cNvSpPr>
          <p:nvPr>
            <p:ph type="dt" sz="half" idx="10"/>
          </p:nvPr>
        </p:nvSpPr>
        <p:spPr/>
        <p:txBody>
          <a:bodyPr/>
          <a:lstStyle/>
          <a:p>
            <a:fld id="{A3072B2A-7B28-406B-923B-3AEFEDE80277}" type="datetimeFigureOut">
              <a:rPr lang="en-IN" smtClean="0"/>
              <a:t>16-11-2024</a:t>
            </a:fld>
            <a:endParaRPr lang="en-IN"/>
          </a:p>
        </p:txBody>
      </p:sp>
      <p:sp>
        <p:nvSpPr>
          <p:cNvPr id="6" name="Footer Placeholder 5">
            <a:extLst>
              <a:ext uri="{FF2B5EF4-FFF2-40B4-BE49-F238E27FC236}">
                <a16:creationId xmlns:a16="http://schemas.microsoft.com/office/drawing/2014/main" id="{79C6F5D5-C67E-C148-6C66-D48B03A743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661A5-876D-D9DE-5009-DD2FCC9942AD}"/>
              </a:ext>
            </a:extLst>
          </p:cNvPr>
          <p:cNvSpPr>
            <a:spLocks noGrp="1"/>
          </p:cNvSpPr>
          <p:nvPr>
            <p:ph type="sldNum" sz="quarter" idx="12"/>
          </p:nvPr>
        </p:nvSpPr>
        <p:spPr/>
        <p:txBody>
          <a:bodyPr/>
          <a:lstStyle/>
          <a:p>
            <a:fld id="{9507D1B1-7CEC-4032-9E58-ACD2574AA933}" type="slidenum">
              <a:rPr lang="en-IN" smtClean="0"/>
              <a:t>‹#›</a:t>
            </a:fld>
            <a:endParaRPr lang="en-IN"/>
          </a:p>
        </p:txBody>
      </p:sp>
    </p:spTree>
    <p:extLst>
      <p:ext uri="{BB962C8B-B14F-4D97-AF65-F5344CB8AC3E}">
        <p14:creationId xmlns:p14="http://schemas.microsoft.com/office/powerpoint/2010/main" val="390279274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72973-6017-69F9-25FA-1B05C880E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3BD8E6-E94A-6D83-5364-8076AAD40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51222E-05BF-2242-7BE5-6A923D9B79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072B2A-7B28-406B-923B-3AEFEDE80277}" type="datetimeFigureOut">
              <a:rPr lang="en-IN" smtClean="0"/>
              <a:t>16-11-2024</a:t>
            </a:fld>
            <a:endParaRPr lang="en-IN"/>
          </a:p>
        </p:txBody>
      </p:sp>
      <p:sp>
        <p:nvSpPr>
          <p:cNvPr id="5" name="Footer Placeholder 4">
            <a:extLst>
              <a:ext uri="{FF2B5EF4-FFF2-40B4-BE49-F238E27FC236}">
                <a16:creationId xmlns:a16="http://schemas.microsoft.com/office/drawing/2014/main" id="{EF0DD551-9F0D-8C14-1DE5-45F563398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D76F676-DAFD-DAA8-312A-20EB8A026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07D1B1-7CEC-4032-9E58-ACD2574AA933}" type="slidenum">
              <a:rPr lang="en-IN" smtClean="0"/>
              <a:t>‹#›</a:t>
            </a:fld>
            <a:endParaRPr lang="en-IN"/>
          </a:p>
        </p:txBody>
      </p:sp>
    </p:spTree>
    <p:extLst>
      <p:ext uri="{BB962C8B-B14F-4D97-AF65-F5344CB8AC3E}">
        <p14:creationId xmlns:p14="http://schemas.microsoft.com/office/powerpoint/2010/main" val="599317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oi.org/10.3390/app11198823" TargetMode="External"/><Relationship Id="rId13" Type="http://schemas.openxmlformats.org/officeDocument/2006/relationships/hyperlink" Target="https://doi.org/10.1080/19393555.2020.1853855" TargetMode="External"/><Relationship Id="rId3" Type="http://schemas.openxmlformats.org/officeDocument/2006/relationships/hyperlink" Target="https://doi.org/10.3390/electronics12051229" TargetMode="External"/><Relationship Id="rId7" Type="http://schemas.openxmlformats.org/officeDocument/2006/relationships/hyperlink" Target="https://doi.org/10.3390/s23052683" TargetMode="External"/><Relationship Id="rId12" Type="http://schemas.openxmlformats.org/officeDocument/2006/relationships/hyperlink" Target="https://doi.org/10.34190/eccws.22.1.1438" TargetMode="External"/><Relationship Id="rId2" Type="http://schemas.openxmlformats.org/officeDocument/2006/relationships/hyperlink" Target="https://doi.org/10.3390/computers12110235" TargetMode="External"/><Relationship Id="rId1" Type="http://schemas.openxmlformats.org/officeDocument/2006/relationships/slideLayout" Target="../slideLayouts/slideLayout2.xml"/><Relationship Id="rId6" Type="http://schemas.openxmlformats.org/officeDocument/2006/relationships/hyperlink" Target="https://doi.org/10.3390/electronics12081837" TargetMode="External"/><Relationship Id="rId11" Type="http://schemas.openxmlformats.org/officeDocument/2006/relationships/hyperlink" Target="https://doi.org/10.1145/3538704" TargetMode="External"/><Relationship Id="rId5" Type="http://schemas.openxmlformats.org/officeDocument/2006/relationships/hyperlink" Target="https://doi.org/10.3390/app13126986" TargetMode="External"/><Relationship Id="rId10" Type="http://schemas.openxmlformats.org/officeDocument/2006/relationships/hyperlink" Target="https://doi.org/10.1007/s42979-022-01271-1" TargetMode="External"/><Relationship Id="rId4" Type="http://schemas.openxmlformats.org/officeDocument/2006/relationships/hyperlink" Target="https://doi.org/10.3390/app13169467" TargetMode="External"/><Relationship Id="rId9" Type="http://schemas.openxmlformats.org/officeDocument/2006/relationships/hyperlink" Target="https://doi.org/10.1007/s10207-018-0399-z"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5308/sinteza-2019-229-234" TargetMode="External"/><Relationship Id="rId2" Type="http://schemas.openxmlformats.org/officeDocument/2006/relationships/hyperlink" Target="https://doi.org/10.1016/j.infsof.2016.02.005" TargetMode="External"/><Relationship Id="rId1" Type="http://schemas.openxmlformats.org/officeDocument/2006/relationships/slideLayout" Target="../slideLayouts/slideLayout2.xml"/><Relationship Id="rId5" Type="http://schemas.openxmlformats.org/officeDocument/2006/relationships/hyperlink" Target="https://doi.org/10.3390/computers12110235" TargetMode="External"/><Relationship Id="rId4" Type="http://schemas.openxmlformats.org/officeDocument/2006/relationships/hyperlink" Target="https://doi.org/10.1504/ijwmc.2018.09113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16/j.jnca.2015.11.017" TargetMode="External"/><Relationship Id="rId2" Type="http://schemas.openxmlformats.org/officeDocument/2006/relationships/hyperlink" Target="https://doi.org/10.1016/j.infsof.2010.03.00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a:extLst>
              <a:ext uri="{FF2B5EF4-FFF2-40B4-BE49-F238E27FC236}">
                <a16:creationId xmlns:a16="http://schemas.microsoft.com/office/drawing/2014/main" id="{098239DE-39C5-834A-F48F-6384F273FAC0}"/>
              </a:ext>
            </a:extLst>
          </p:cNvPr>
          <p:cNvPicPr>
            <a:picLocks noChangeAspect="1"/>
          </p:cNvPicPr>
          <p:nvPr/>
        </p:nvPicPr>
        <p:blipFill>
          <a:blip r:embed="rId2" cstate="print"/>
          <a:stretch>
            <a:fillRect/>
          </a:stretch>
        </p:blipFill>
        <p:spPr>
          <a:xfrm>
            <a:off x="3901493" y="484750"/>
            <a:ext cx="4389014" cy="985317"/>
          </a:xfrm>
          <a:prstGeom prst="rect">
            <a:avLst/>
          </a:prstGeom>
        </p:spPr>
      </p:pic>
      <p:sp>
        <p:nvSpPr>
          <p:cNvPr id="4" name="TextBox 3">
            <a:extLst>
              <a:ext uri="{FF2B5EF4-FFF2-40B4-BE49-F238E27FC236}">
                <a16:creationId xmlns:a16="http://schemas.microsoft.com/office/drawing/2014/main" id="{23044336-DA0D-40FE-5C55-9E4E7E588927}"/>
              </a:ext>
            </a:extLst>
          </p:cNvPr>
          <p:cNvSpPr txBox="1"/>
          <p:nvPr/>
        </p:nvSpPr>
        <p:spPr>
          <a:xfrm>
            <a:off x="1055913" y="2767568"/>
            <a:ext cx="10515600" cy="1322863"/>
          </a:xfrm>
          <a:prstGeom prst="rect">
            <a:avLst/>
          </a:prstGeom>
          <a:noFill/>
        </p:spPr>
        <p:txBody>
          <a:bodyPr wrap="square">
            <a:spAutoFit/>
          </a:bodyPr>
          <a:lstStyle/>
          <a:p>
            <a:pPr algn="ctr">
              <a:lnSpc>
                <a:spcPct val="150000"/>
              </a:lnSpc>
            </a:pPr>
            <a:r>
              <a:rPr lang="pt-BR" sz="2800" b="1" dirty="0">
                <a:effectLst/>
                <a:latin typeface="+mj-lt"/>
                <a:ea typeface="Batang" panose="02030600000101010101" pitchFamily="18" charset="-127"/>
              </a:rPr>
              <a:t>AUTOMATING RECONNAISSANCE IN PENETRATION TESTING FOR WEB APPLICATIONS</a:t>
            </a:r>
            <a:endParaRPr lang="en-IN" sz="2800" dirty="0">
              <a:effectLst/>
              <a:latin typeface="+mj-lt"/>
              <a:ea typeface="Batang" panose="02030600000101010101" pitchFamily="18" charset="-127"/>
            </a:endParaRPr>
          </a:p>
        </p:txBody>
      </p:sp>
      <p:sp>
        <p:nvSpPr>
          <p:cNvPr id="5" name="TextBox 4">
            <a:extLst>
              <a:ext uri="{FF2B5EF4-FFF2-40B4-BE49-F238E27FC236}">
                <a16:creationId xmlns:a16="http://schemas.microsoft.com/office/drawing/2014/main" id="{8932E6EB-CD61-67EB-F95D-FCBE77B3AFCB}"/>
              </a:ext>
            </a:extLst>
          </p:cNvPr>
          <p:cNvSpPr txBox="1"/>
          <p:nvPr/>
        </p:nvSpPr>
        <p:spPr>
          <a:xfrm>
            <a:off x="3718024" y="1994067"/>
            <a:ext cx="5191377" cy="1323439"/>
          </a:xfrm>
          <a:prstGeom prst="rect">
            <a:avLst/>
          </a:prstGeom>
          <a:noFill/>
        </p:spPr>
        <p:txBody>
          <a:bodyPr wrap="square" rtlCol="0">
            <a:spAutoFit/>
          </a:bodyPr>
          <a:lstStyle/>
          <a:p>
            <a:r>
              <a:rPr lang="en-US" sz="4000" b="1" dirty="0">
                <a:effectLst/>
                <a:latin typeface="+mj-lt"/>
                <a:ea typeface="Batang" panose="02030600000101010101" pitchFamily="18" charset="-127"/>
              </a:rPr>
              <a:t>BCSE497J  Project-I</a:t>
            </a:r>
            <a:r>
              <a:rPr lang="pt-BR" sz="4000" b="1" dirty="0">
                <a:effectLst/>
                <a:latin typeface="+mj-lt"/>
                <a:ea typeface="Batang" panose="02030600000101010101" pitchFamily="18" charset="-127"/>
              </a:rPr>
              <a:t> </a:t>
            </a:r>
            <a:endParaRPr lang="en-IN" sz="4000" dirty="0">
              <a:effectLst/>
              <a:latin typeface="+mj-lt"/>
              <a:ea typeface="Batang" panose="02030600000101010101" pitchFamily="18" charset="-127"/>
            </a:endParaRPr>
          </a:p>
          <a:p>
            <a:endParaRPr lang="en-IN" sz="4000" dirty="0"/>
          </a:p>
        </p:txBody>
      </p:sp>
      <p:sp>
        <p:nvSpPr>
          <p:cNvPr id="6" name="TextBox 5">
            <a:extLst>
              <a:ext uri="{FF2B5EF4-FFF2-40B4-BE49-F238E27FC236}">
                <a16:creationId xmlns:a16="http://schemas.microsoft.com/office/drawing/2014/main" id="{0163AE75-D172-2BFE-D709-01599BFF4893}"/>
              </a:ext>
            </a:extLst>
          </p:cNvPr>
          <p:cNvSpPr txBox="1"/>
          <p:nvPr/>
        </p:nvSpPr>
        <p:spPr>
          <a:xfrm>
            <a:off x="1055913" y="4502939"/>
            <a:ext cx="4463143" cy="1600438"/>
          </a:xfrm>
          <a:prstGeom prst="rect">
            <a:avLst/>
          </a:prstGeom>
          <a:noFill/>
        </p:spPr>
        <p:txBody>
          <a:bodyPr wrap="square" rtlCol="0">
            <a:spAutoFit/>
          </a:bodyPr>
          <a:lstStyle/>
          <a:p>
            <a:r>
              <a:rPr lang="en-IN" sz="2000" b="1" dirty="0"/>
              <a:t>By:</a:t>
            </a:r>
          </a:p>
          <a:p>
            <a:r>
              <a:rPr lang="en-IN" sz="2000" b="1" dirty="0"/>
              <a:t>21BCE2331 : AAYUSH AMRITEH</a:t>
            </a:r>
          </a:p>
          <a:p>
            <a:r>
              <a:rPr lang="en-IN" sz="2000" b="1" dirty="0"/>
              <a:t>21BCE2563 : SHREYANSH SAURAV</a:t>
            </a:r>
          </a:p>
          <a:p>
            <a:r>
              <a:rPr lang="en-IN" sz="2000" b="1" dirty="0"/>
              <a:t>21BDS0121 : AARYAK AGARWAL</a:t>
            </a:r>
          </a:p>
          <a:p>
            <a:endParaRPr lang="en-IN" dirty="0"/>
          </a:p>
        </p:txBody>
      </p:sp>
      <p:sp>
        <p:nvSpPr>
          <p:cNvPr id="17" name="TextBox 16">
            <a:extLst>
              <a:ext uri="{FF2B5EF4-FFF2-40B4-BE49-F238E27FC236}">
                <a16:creationId xmlns:a16="http://schemas.microsoft.com/office/drawing/2014/main" id="{2D6C45EA-1A5D-EFAF-1BD4-6EBC25E7F187}"/>
              </a:ext>
            </a:extLst>
          </p:cNvPr>
          <p:cNvSpPr txBox="1"/>
          <p:nvPr/>
        </p:nvSpPr>
        <p:spPr>
          <a:xfrm>
            <a:off x="7428943" y="4772243"/>
            <a:ext cx="4158343" cy="1061829"/>
          </a:xfrm>
          <a:prstGeom prst="rect">
            <a:avLst/>
          </a:prstGeom>
          <a:noFill/>
        </p:spPr>
        <p:txBody>
          <a:bodyPr wrap="square" rtlCol="0">
            <a:spAutoFit/>
          </a:bodyPr>
          <a:lstStyle/>
          <a:p>
            <a:r>
              <a:rPr lang="en-US" sz="2100" b="1" dirty="0">
                <a:latin typeface="+mj-lt"/>
                <a:cs typeface="Times New Roman" panose="02020603050405020304" pitchFamily="18" charset="0"/>
              </a:rPr>
              <a:t>Under the Guidance of:</a:t>
            </a:r>
          </a:p>
          <a:p>
            <a:r>
              <a:rPr lang="en-US" sz="2100" b="1" dirty="0">
                <a:effectLst/>
                <a:latin typeface="+mj-lt"/>
                <a:ea typeface="Batang" panose="02030600000101010101" pitchFamily="18" charset="-127"/>
              </a:rPr>
              <a:t>Dr. ISLABUDEEN M.</a:t>
            </a:r>
          </a:p>
          <a:p>
            <a:r>
              <a:rPr lang="en-US" sz="2100" b="1" dirty="0">
                <a:effectLst/>
                <a:latin typeface="+mj-lt"/>
                <a:ea typeface="Batang" panose="02030600000101010101" pitchFamily="18" charset="-127"/>
              </a:rPr>
              <a:t>Assistant Professor Senior Grade 2</a:t>
            </a:r>
            <a:endParaRPr lang="en-IN" sz="2100" b="1" dirty="0">
              <a:latin typeface="+mj-lt"/>
            </a:endParaRPr>
          </a:p>
        </p:txBody>
      </p:sp>
    </p:spTree>
    <p:extLst>
      <p:ext uri="{BB962C8B-B14F-4D97-AF65-F5344CB8AC3E}">
        <p14:creationId xmlns:p14="http://schemas.microsoft.com/office/powerpoint/2010/main" val="1335077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F90D6-AC02-9EB3-9A6D-798A4C1252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5BF59-D034-02E0-3146-7E26BF52ADC8}"/>
              </a:ext>
            </a:extLst>
          </p:cNvPr>
          <p:cNvSpPr>
            <a:spLocks noGrp="1"/>
          </p:cNvSpPr>
          <p:nvPr>
            <p:ph type="title"/>
          </p:nvPr>
        </p:nvSpPr>
        <p:spPr/>
        <p:txBody>
          <a:bodyPr>
            <a:normAutofit/>
          </a:bodyPr>
          <a:lstStyle/>
          <a:p>
            <a:pPr algn="ctr"/>
            <a:r>
              <a:rPr lang="en-US" dirty="0"/>
              <a:t>EXPERIMENTAL RESULT AND ANALYSIS</a:t>
            </a:r>
            <a:endParaRPr lang="en-IN" dirty="0"/>
          </a:p>
        </p:txBody>
      </p:sp>
      <p:sp>
        <p:nvSpPr>
          <p:cNvPr id="8" name="Rectangle 4">
            <a:extLst>
              <a:ext uri="{FF2B5EF4-FFF2-40B4-BE49-F238E27FC236}">
                <a16:creationId xmlns:a16="http://schemas.microsoft.com/office/drawing/2014/main" id="{B16ED931-A2A3-BCE2-43ED-AED50FFD5E1E}"/>
              </a:ext>
            </a:extLst>
          </p:cNvPr>
          <p:cNvSpPr>
            <a:spLocks noGrp="1" noChangeArrowheads="1"/>
          </p:cNvSpPr>
          <p:nvPr>
            <p:ph idx="1"/>
          </p:nvPr>
        </p:nvSpPr>
        <p:spPr bwMode="auto">
          <a:xfrm>
            <a:off x="838200" y="1713651"/>
            <a:ext cx="10299700"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b="1" dirty="0"/>
              <a:t>Introduction</a:t>
            </a:r>
            <a:endParaRPr lang="en-US" sz="1800" dirty="0"/>
          </a:p>
          <a:p>
            <a:pPr>
              <a:buFont typeface="Arial" panose="020B0604020202020204" pitchFamily="34" charset="0"/>
              <a:buChar char="•"/>
            </a:pPr>
            <a:r>
              <a:rPr lang="en-US" sz="1800" dirty="0"/>
              <a:t>Developed a Python-based reconnaissance framework.</a:t>
            </a:r>
          </a:p>
          <a:p>
            <a:pPr>
              <a:buFont typeface="Arial" panose="020B0604020202020204" pitchFamily="34" charset="0"/>
              <a:buChar char="•"/>
            </a:pPr>
            <a:r>
              <a:rPr lang="en-US" sz="1800" dirty="0"/>
              <a:t>Automated both passive and active reconnaissance tasks.</a:t>
            </a:r>
          </a:p>
          <a:p>
            <a:pPr>
              <a:buFont typeface="Arial" panose="020B0604020202020204" pitchFamily="34" charset="0"/>
              <a:buChar char="•"/>
            </a:pPr>
            <a:r>
              <a:rPr lang="en-US" sz="1800" dirty="0"/>
              <a:t>Enhanced efficiency and adaptability for various security testing scenarios.</a:t>
            </a:r>
          </a:p>
          <a:p>
            <a:pPr marL="0" indent="0">
              <a:buNone/>
            </a:pPr>
            <a:endParaRPr lang="en-US" sz="1800" b="1" dirty="0"/>
          </a:p>
          <a:p>
            <a:pPr marL="0" indent="0">
              <a:buNone/>
            </a:pPr>
            <a:r>
              <a:rPr lang="en-US" sz="1800" b="1" dirty="0"/>
              <a:t>Main Achievements</a:t>
            </a:r>
            <a:endParaRPr lang="en-US" sz="1800" dirty="0"/>
          </a:p>
          <a:p>
            <a:pPr>
              <a:buFont typeface="Arial" panose="020B0604020202020204" pitchFamily="34" charset="0"/>
              <a:buChar char="•"/>
            </a:pPr>
            <a:r>
              <a:rPr lang="en-US" sz="1800" dirty="0"/>
              <a:t>Automated reconnaissance tasks.</a:t>
            </a:r>
          </a:p>
          <a:p>
            <a:pPr>
              <a:buFont typeface="Arial" panose="020B0604020202020204" pitchFamily="34" charset="0"/>
              <a:buChar char="•"/>
            </a:pPr>
            <a:r>
              <a:rPr lang="en-US" sz="1800" dirty="0"/>
              <a:t>Modular approach ensuring flexibility.</a:t>
            </a:r>
          </a:p>
          <a:p>
            <a:pPr>
              <a:buFont typeface="Arial" panose="020B0604020202020204" pitchFamily="34" charset="0"/>
              <a:buChar char="•"/>
            </a:pPr>
            <a:r>
              <a:rPr lang="en-US" sz="1800" dirty="0"/>
              <a:t>Streamlined execution for diverse security environments.</a:t>
            </a:r>
          </a:p>
          <a:p>
            <a:pPr>
              <a:buFont typeface="Arial" panose="020B0604020202020204" pitchFamily="34" charset="0"/>
              <a:buChar char="•"/>
            </a:pPr>
            <a:r>
              <a:rPr lang="en-US" sz="1800" dirty="0"/>
              <a:t>Highlighted the framework's potential to significantly impact web application penetration testing</a:t>
            </a:r>
            <a:r>
              <a:rPr lang="en-US" sz="1200" dirty="0"/>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469036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D6419-3B8B-A976-C476-F5DBB0CD55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3A5430-7830-141A-09D0-B45158B9281F}"/>
              </a:ext>
            </a:extLst>
          </p:cNvPr>
          <p:cNvSpPr>
            <a:spLocks noGrp="1"/>
          </p:cNvSpPr>
          <p:nvPr>
            <p:ph type="title"/>
          </p:nvPr>
        </p:nvSpPr>
        <p:spPr/>
        <p:txBody>
          <a:bodyPr>
            <a:normAutofit/>
          </a:bodyPr>
          <a:lstStyle/>
          <a:p>
            <a:pPr algn="ctr"/>
            <a:r>
              <a:rPr lang="en-US" dirty="0"/>
              <a:t>EXPERIMENTAL RESULT AND ANALYSIS</a:t>
            </a:r>
            <a:endParaRPr lang="en-IN" dirty="0"/>
          </a:p>
        </p:txBody>
      </p:sp>
      <p:sp>
        <p:nvSpPr>
          <p:cNvPr id="8" name="Rectangle 4">
            <a:extLst>
              <a:ext uri="{FF2B5EF4-FFF2-40B4-BE49-F238E27FC236}">
                <a16:creationId xmlns:a16="http://schemas.microsoft.com/office/drawing/2014/main" id="{1CDB2A62-F677-AEB0-86AE-8C719A873D00}"/>
              </a:ext>
            </a:extLst>
          </p:cNvPr>
          <p:cNvSpPr>
            <a:spLocks noGrp="1" noChangeArrowheads="1"/>
          </p:cNvSpPr>
          <p:nvPr>
            <p:ph idx="1"/>
          </p:nvPr>
        </p:nvSpPr>
        <p:spPr bwMode="auto">
          <a:xfrm>
            <a:off x="838200" y="1662580"/>
            <a:ext cx="10299700" cy="411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b="1" dirty="0"/>
              <a:t>Subdomain Enumeration</a:t>
            </a:r>
            <a:endParaRPr lang="en-US" sz="1800" dirty="0"/>
          </a:p>
          <a:p>
            <a:pPr>
              <a:buFont typeface="Arial" panose="020B0604020202020204" pitchFamily="34" charset="0"/>
              <a:buChar char="•"/>
            </a:pPr>
            <a:r>
              <a:rPr lang="en-US" sz="1800" dirty="0"/>
              <a:t>Identified over 50 active subdomains during test scans.</a:t>
            </a:r>
          </a:p>
          <a:p>
            <a:pPr>
              <a:buFont typeface="Arial" panose="020B0604020202020204" pitchFamily="34" charset="0"/>
              <a:buChar char="•"/>
            </a:pPr>
            <a:r>
              <a:rPr lang="en-US" sz="1800" dirty="0"/>
              <a:t>Combined data from multiple sources and eliminated duplicates.</a:t>
            </a:r>
          </a:p>
          <a:p>
            <a:pPr>
              <a:buFont typeface="Arial" panose="020B0604020202020204" pitchFamily="34" charset="0"/>
              <a:buChar char="•"/>
            </a:pPr>
            <a:r>
              <a:rPr lang="en-US" sz="1800" dirty="0"/>
              <a:t>Expanded the attack surface for deeper analysis.</a:t>
            </a:r>
          </a:p>
          <a:p>
            <a:pPr>
              <a:buFont typeface="Arial" panose="020B0604020202020204" pitchFamily="34" charset="0"/>
              <a:buChar char="•"/>
            </a:pPr>
            <a:r>
              <a:rPr lang="en-US" sz="1800" dirty="0"/>
              <a:t>Facilitated further exploration of discovered subdomains.</a:t>
            </a:r>
          </a:p>
          <a:p>
            <a:pPr marL="0" indent="0">
              <a:buNone/>
            </a:pPr>
            <a:endParaRPr lang="en-US" sz="1800" b="1" dirty="0"/>
          </a:p>
          <a:p>
            <a:pPr marL="0" indent="0">
              <a:buNone/>
            </a:pPr>
            <a:r>
              <a:rPr lang="en-US" sz="1800" b="1" dirty="0"/>
              <a:t>DNS Zone Transfer Check</a:t>
            </a:r>
            <a:endParaRPr lang="en-US" sz="1800" dirty="0"/>
          </a:p>
          <a:p>
            <a:pPr>
              <a:buFont typeface="Arial" panose="020B0604020202020204" pitchFamily="34" charset="0"/>
              <a:buChar char="•"/>
            </a:pPr>
            <a:r>
              <a:rPr lang="en-US" sz="1800" dirty="0"/>
              <a:t>Successfully executed zone transfer attempts.</a:t>
            </a:r>
          </a:p>
          <a:p>
            <a:pPr>
              <a:buFont typeface="Arial" panose="020B0604020202020204" pitchFamily="34" charset="0"/>
              <a:buChar char="•"/>
            </a:pPr>
            <a:r>
              <a:rPr lang="en-US" sz="1800" dirty="0"/>
              <a:t>No vulnerable domains found, indicating strong DNS configurations.</a:t>
            </a:r>
          </a:p>
          <a:p>
            <a:pPr>
              <a:buFont typeface="Arial" panose="020B0604020202020204" pitchFamily="34" charset="0"/>
              <a:buChar char="•"/>
            </a:pPr>
            <a:r>
              <a:rPr lang="en-US" sz="1800" dirty="0"/>
              <a:t>Validated the effectiveness of the module in identifying misconfigurations.</a:t>
            </a:r>
          </a:p>
          <a:p>
            <a:pPr>
              <a:buFont typeface="Arial" panose="020B0604020202020204" pitchFamily="34" charset="0"/>
              <a:buChar char="•"/>
            </a:pPr>
            <a:r>
              <a:rPr lang="en-US" sz="1800" dirty="0"/>
              <a:t>Emphasized the importance of maintaining secure DNS setups.</a:t>
            </a:r>
          </a:p>
        </p:txBody>
      </p:sp>
    </p:spTree>
    <p:extLst>
      <p:ext uri="{BB962C8B-B14F-4D97-AF65-F5344CB8AC3E}">
        <p14:creationId xmlns:p14="http://schemas.microsoft.com/office/powerpoint/2010/main" val="76576579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9021E-ED2A-1CE8-0FD0-E0ADC45337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5F8C69-C1BB-80CA-9EF0-05828475AAAF}"/>
              </a:ext>
            </a:extLst>
          </p:cNvPr>
          <p:cNvSpPr>
            <a:spLocks noGrp="1"/>
          </p:cNvSpPr>
          <p:nvPr>
            <p:ph type="title"/>
          </p:nvPr>
        </p:nvSpPr>
        <p:spPr/>
        <p:txBody>
          <a:bodyPr>
            <a:normAutofit/>
          </a:bodyPr>
          <a:lstStyle/>
          <a:p>
            <a:pPr algn="ctr"/>
            <a:r>
              <a:rPr lang="en-US" dirty="0"/>
              <a:t>EXPERIMENTAL RESULT AND ANALYSIS</a:t>
            </a:r>
            <a:endParaRPr lang="en-IN" dirty="0"/>
          </a:p>
        </p:txBody>
      </p:sp>
      <p:sp>
        <p:nvSpPr>
          <p:cNvPr id="8" name="Rectangle 4">
            <a:extLst>
              <a:ext uri="{FF2B5EF4-FFF2-40B4-BE49-F238E27FC236}">
                <a16:creationId xmlns:a16="http://schemas.microsoft.com/office/drawing/2014/main" id="{4117CD64-50BE-1ED0-ABDA-0093D787F1DB}"/>
              </a:ext>
            </a:extLst>
          </p:cNvPr>
          <p:cNvSpPr>
            <a:spLocks noGrp="1" noChangeArrowheads="1"/>
          </p:cNvSpPr>
          <p:nvPr>
            <p:ph idx="1"/>
          </p:nvPr>
        </p:nvSpPr>
        <p:spPr bwMode="auto">
          <a:xfrm>
            <a:off x="838200" y="1662579"/>
            <a:ext cx="10299700" cy="411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b="1" dirty="0"/>
              <a:t>Directory Brute-Forcing</a:t>
            </a:r>
            <a:endParaRPr lang="en-US" sz="1800" dirty="0"/>
          </a:p>
          <a:p>
            <a:pPr>
              <a:buFont typeface="Arial" panose="020B0604020202020204" pitchFamily="34" charset="0"/>
              <a:buChar char="•"/>
            </a:pPr>
            <a:r>
              <a:rPr lang="en-US" sz="1800" dirty="0"/>
              <a:t>Exposed 20 hidden directories and files.</a:t>
            </a:r>
          </a:p>
          <a:p>
            <a:pPr>
              <a:buFont typeface="Arial" panose="020B0604020202020204" pitchFamily="34" charset="0"/>
              <a:buChar char="•"/>
            </a:pPr>
            <a:r>
              <a:rPr lang="en-US" sz="1800" dirty="0"/>
              <a:t>Uncovered sensitive information and debugging endpoints.</a:t>
            </a:r>
          </a:p>
          <a:p>
            <a:pPr>
              <a:buFont typeface="Arial" panose="020B0604020202020204" pitchFamily="34" charset="0"/>
              <a:buChar char="•"/>
            </a:pPr>
            <a:r>
              <a:rPr lang="en-US" sz="1800" dirty="0"/>
              <a:t>Demonstrated the need for directory hardening.</a:t>
            </a:r>
          </a:p>
          <a:p>
            <a:pPr>
              <a:buFont typeface="Arial" panose="020B0604020202020204" pitchFamily="34" charset="0"/>
              <a:buChar char="•"/>
            </a:pPr>
            <a:r>
              <a:rPr lang="en-US" sz="1800" dirty="0"/>
              <a:t>Highlighted potential security risks in web applications.</a:t>
            </a:r>
          </a:p>
          <a:p>
            <a:pPr marL="0" indent="0">
              <a:buNone/>
            </a:pPr>
            <a:endParaRPr lang="en-US" sz="1800" b="1" dirty="0"/>
          </a:p>
          <a:p>
            <a:pPr marL="0" indent="0">
              <a:buNone/>
            </a:pPr>
            <a:r>
              <a:rPr lang="en-US" sz="1800" b="1" dirty="0"/>
              <a:t>SSL/TLS Certificate Analysis</a:t>
            </a:r>
            <a:endParaRPr lang="en-US" sz="1800" dirty="0"/>
          </a:p>
          <a:p>
            <a:pPr>
              <a:buFont typeface="Arial" panose="020B0604020202020204" pitchFamily="34" charset="0"/>
              <a:buChar char="•"/>
            </a:pPr>
            <a:r>
              <a:rPr lang="en-US" sz="1800" dirty="0"/>
              <a:t>Identified outdated ciphers on 5 domains.</a:t>
            </a:r>
          </a:p>
          <a:p>
            <a:pPr>
              <a:buFont typeface="Arial" panose="020B0604020202020204" pitchFamily="34" charset="0"/>
              <a:buChar char="•"/>
            </a:pPr>
            <a:r>
              <a:rPr lang="en-US" sz="1800" dirty="0"/>
              <a:t>Indicated weaknesses in encryption protocols.</a:t>
            </a:r>
          </a:p>
          <a:p>
            <a:pPr>
              <a:buFont typeface="Arial" panose="020B0604020202020204" pitchFamily="34" charset="0"/>
              <a:buChar char="•"/>
            </a:pPr>
            <a:r>
              <a:rPr lang="en-US" sz="1800" dirty="0"/>
              <a:t>Provided detailed recommendations for improved SSL/TLS configurations.</a:t>
            </a:r>
          </a:p>
          <a:p>
            <a:pPr>
              <a:buFont typeface="Arial" panose="020B0604020202020204" pitchFamily="34" charset="0"/>
              <a:buChar char="•"/>
            </a:pPr>
            <a:r>
              <a:rPr lang="en-US" sz="1800" dirty="0"/>
              <a:t>Emphasized the importance of up-to-date encryption standards.</a:t>
            </a:r>
          </a:p>
        </p:txBody>
      </p:sp>
    </p:spTree>
    <p:extLst>
      <p:ext uri="{BB962C8B-B14F-4D97-AF65-F5344CB8AC3E}">
        <p14:creationId xmlns:p14="http://schemas.microsoft.com/office/powerpoint/2010/main" val="80665708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B5DF6-FA54-8632-41A5-95BDB7DED3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158D5-7369-B5A2-3791-86579A90FB69}"/>
              </a:ext>
            </a:extLst>
          </p:cNvPr>
          <p:cNvSpPr>
            <a:spLocks noGrp="1"/>
          </p:cNvSpPr>
          <p:nvPr>
            <p:ph type="title"/>
          </p:nvPr>
        </p:nvSpPr>
        <p:spPr/>
        <p:txBody>
          <a:bodyPr>
            <a:normAutofit/>
          </a:bodyPr>
          <a:lstStyle/>
          <a:p>
            <a:pPr algn="ctr"/>
            <a:r>
              <a:rPr lang="en-US" dirty="0"/>
              <a:t>EXPERIMENTAL RESULT AND ANALYSIS</a:t>
            </a:r>
            <a:endParaRPr lang="en-IN" dirty="0"/>
          </a:p>
        </p:txBody>
      </p:sp>
      <p:sp>
        <p:nvSpPr>
          <p:cNvPr id="8" name="Rectangle 4">
            <a:extLst>
              <a:ext uri="{FF2B5EF4-FFF2-40B4-BE49-F238E27FC236}">
                <a16:creationId xmlns:a16="http://schemas.microsoft.com/office/drawing/2014/main" id="{C0E48594-FB36-F989-9B06-388892488E62}"/>
              </a:ext>
            </a:extLst>
          </p:cNvPr>
          <p:cNvSpPr>
            <a:spLocks noGrp="1" noChangeArrowheads="1"/>
          </p:cNvSpPr>
          <p:nvPr>
            <p:ph idx="1"/>
          </p:nvPr>
        </p:nvSpPr>
        <p:spPr bwMode="auto">
          <a:xfrm>
            <a:off x="838200" y="1662578"/>
            <a:ext cx="10299700" cy="411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b="1" dirty="0"/>
              <a:t>Network Service Enumeration</a:t>
            </a:r>
            <a:endParaRPr lang="en-US" sz="1800" dirty="0"/>
          </a:p>
          <a:p>
            <a:pPr>
              <a:buFont typeface="Arial" panose="020B0604020202020204" pitchFamily="34" charset="0"/>
              <a:buChar char="•"/>
            </a:pPr>
            <a:r>
              <a:rPr lang="en-US" sz="1800" dirty="0"/>
              <a:t>Mapped open ports and active services.</a:t>
            </a:r>
          </a:p>
          <a:p>
            <a:pPr>
              <a:buFont typeface="Arial" panose="020B0604020202020204" pitchFamily="34" charset="0"/>
              <a:buChar char="•"/>
            </a:pPr>
            <a:r>
              <a:rPr lang="en-US" sz="1800" dirty="0"/>
              <a:t>Revealed potential entry points for attackers.</a:t>
            </a:r>
          </a:p>
          <a:p>
            <a:pPr>
              <a:buFont typeface="Arial" panose="020B0604020202020204" pitchFamily="34" charset="0"/>
              <a:buChar char="•"/>
            </a:pPr>
            <a:r>
              <a:rPr lang="en-US" sz="1800" dirty="0"/>
              <a:t>Provided a comprehensive view of network services.</a:t>
            </a:r>
          </a:p>
          <a:p>
            <a:pPr>
              <a:buFont typeface="Arial" panose="020B0604020202020204" pitchFamily="34" charset="0"/>
              <a:buChar char="•"/>
            </a:pPr>
            <a:r>
              <a:rPr lang="en-US" sz="1800" dirty="0"/>
              <a:t>Enabled better understanding of the security landscape.</a:t>
            </a:r>
          </a:p>
          <a:p>
            <a:pPr marL="0" indent="0">
              <a:buNone/>
            </a:pPr>
            <a:endParaRPr lang="en-US" sz="1800" b="1" dirty="0"/>
          </a:p>
          <a:p>
            <a:pPr marL="0" indent="0">
              <a:buNone/>
            </a:pPr>
            <a:r>
              <a:rPr lang="en-US" sz="1800" b="1" dirty="0"/>
              <a:t>Vulnerability Scanning</a:t>
            </a:r>
            <a:endParaRPr lang="en-US" sz="1800" dirty="0"/>
          </a:p>
          <a:p>
            <a:pPr>
              <a:buFont typeface="Arial" panose="020B0604020202020204" pitchFamily="34" charset="0"/>
              <a:buChar char="•"/>
            </a:pPr>
            <a:r>
              <a:rPr lang="en-US" sz="1800" dirty="0"/>
              <a:t>Conducted automated scans to identify vulnerabilities.</a:t>
            </a:r>
          </a:p>
          <a:p>
            <a:pPr>
              <a:buFont typeface="Arial" panose="020B0604020202020204" pitchFamily="34" charset="0"/>
              <a:buChar char="•"/>
            </a:pPr>
            <a:r>
              <a:rPr lang="en-US" sz="1800" dirty="0"/>
              <a:t>Detected a range of security weaknesses.</a:t>
            </a:r>
          </a:p>
          <a:p>
            <a:pPr>
              <a:buFont typeface="Arial" panose="020B0604020202020204" pitchFamily="34" charset="0"/>
              <a:buChar char="•"/>
            </a:pPr>
            <a:r>
              <a:rPr lang="en-US" sz="1800" dirty="0"/>
              <a:t>Underlined the necessity of regular vulnerability assessments.</a:t>
            </a:r>
          </a:p>
          <a:p>
            <a:pPr>
              <a:buFont typeface="Arial" panose="020B0604020202020204" pitchFamily="34" charset="0"/>
              <a:buChar char="•"/>
            </a:pPr>
            <a:r>
              <a:rPr lang="en-US" sz="1800" dirty="0"/>
              <a:t>Offered insights for enhancing overall security posture.</a:t>
            </a:r>
          </a:p>
        </p:txBody>
      </p:sp>
    </p:spTree>
    <p:extLst>
      <p:ext uri="{BB962C8B-B14F-4D97-AF65-F5344CB8AC3E}">
        <p14:creationId xmlns:p14="http://schemas.microsoft.com/office/powerpoint/2010/main" val="193627582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6A2B8-5937-0FFD-ABDC-50616C830C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F5619F-027D-CD1A-1914-0AC99317F064}"/>
              </a:ext>
            </a:extLst>
          </p:cNvPr>
          <p:cNvSpPr>
            <a:spLocks noGrp="1"/>
          </p:cNvSpPr>
          <p:nvPr>
            <p:ph type="title"/>
          </p:nvPr>
        </p:nvSpPr>
        <p:spPr/>
        <p:txBody>
          <a:bodyPr>
            <a:normAutofit/>
          </a:bodyPr>
          <a:lstStyle/>
          <a:p>
            <a:pPr algn="ctr"/>
            <a:r>
              <a:rPr lang="en-US" dirty="0"/>
              <a:t>EXPERIMENTAL RESULT AND ANALYSIS</a:t>
            </a:r>
            <a:endParaRPr lang="en-IN" dirty="0"/>
          </a:p>
        </p:txBody>
      </p:sp>
      <p:sp>
        <p:nvSpPr>
          <p:cNvPr id="8" name="Rectangle 4">
            <a:extLst>
              <a:ext uri="{FF2B5EF4-FFF2-40B4-BE49-F238E27FC236}">
                <a16:creationId xmlns:a16="http://schemas.microsoft.com/office/drawing/2014/main" id="{6BAAFCD3-F46A-9D7B-C331-65A9992C5F65}"/>
              </a:ext>
            </a:extLst>
          </p:cNvPr>
          <p:cNvSpPr>
            <a:spLocks noGrp="1" noChangeArrowheads="1"/>
          </p:cNvSpPr>
          <p:nvPr>
            <p:ph idx="1"/>
          </p:nvPr>
        </p:nvSpPr>
        <p:spPr bwMode="auto">
          <a:xfrm>
            <a:off x="838200" y="1413278"/>
            <a:ext cx="10299700" cy="461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b="1" dirty="0"/>
              <a:t>Social Engineering Simulation</a:t>
            </a:r>
            <a:endParaRPr lang="en-US" sz="1800" dirty="0"/>
          </a:p>
          <a:p>
            <a:pPr>
              <a:buFont typeface="Arial" panose="020B0604020202020204" pitchFamily="34" charset="0"/>
              <a:buChar char="•"/>
            </a:pPr>
            <a:r>
              <a:rPr lang="en-US" sz="1800" dirty="0"/>
              <a:t>Extracted 30 valid email addresses.</a:t>
            </a:r>
          </a:p>
          <a:p>
            <a:pPr>
              <a:buFont typeface="Arial" panose="020B0604020202020204" pitchFamily="34" charset="0"/>
              <a:buChar char="•"/>
            </a:pPr>
            <a:r>
              <a:rPr lang="en-US" sz="1800" dirty="0"/>
              <a:t>Simulated phishing attacks and logged results.</a:t>
            </a:r>
          </a:p>
          <a:p>
            <a:pPr>
              <a:buFont typeface="Arial" panose="020B0604020202020204" pitchFamily="34" charset="0"/>
              <a:buChar char="•"/>
            </a:pPr>
            <a:r>
              <a:rPr lang="en-US" sz="1800" dirty="0"/>
              <a:t>Provided insights into potential exploitation opportunities.</a:t>
            </a:r>
          </a:p>
          <a:p>
            <a:pPr>
              <a:buFont typeface="Arial" panose="020B0604020202020204" pitchFamily="34" charset="0"/>
              <a:buChar char="•"/>
            </a:pPr>
            <a:r>
              <a:rPr lang="en-US" sz="1800" dirty="0"/>
              <a:t>Highlighted the need for defensive strategies against social engineering attacks.</a:t>
            </a:r>
          </a:p>
          <a:p>
            <a:pPr marL="0" indent="0">
              <a:buNone/>
            </a:pPr>
            <a:endParaRPr lang="en-US" sz="1800" b="1" dirty="0"/>
          </a:p>
          <a:p>
            <a:pPr marL="0" indent="0">
              <a:buNone/>
            </a:pPr>
            <a:r>
              <a:rPr lang="en-US" sz="1800" b="1" dirty="0"/>
              <a:t>Broader Implications</a:t>
            </a:r>
            <a:endParaRPr lang="en-US" sz="1800" dirty="0"/>
          </a:p>
          <a:p>
            <a:pPr>
              <a:buFont typeface="Arial" panose="020B0604020202020204" pitchFamily="34" charset="0"/>
              <a:buChar char="•"/>
            </a:pPr>
            <a:r>
              <a:rPr lang="en-US" sz="1800" b="1" dirty="0"/>
              <a:t>Penetration Testing</a:t>
            </a:r>
            <a:r>
              <a:rPr lang="en-US" sz="1800" dirty="0"/>
              <a:t>: Automation saves time for data gathering, allowing focus on analysis and exploitation.</a:t>
            </a:r>
          </a:p>
          <a:p>
            <a:pPr>
              <a:buFont typeface="Arial" panose="020B0604020202020204" pitchFamily="34" charset="0"/>
              <a:buChar char="•"/>
            </a:pPr>
            <a:r>
              <a:rPr lang="en-US" sz="1800" b="1" dirty="0"/>
              <a:t>Vulnerability Management</a:t>
            </a:r>
            <a:r>
              <a:rPr lang="en-US" sz="1800" dirty="0"/>
              <a:t>: Continuous scanning supports proactive cybersecurity practices.</a:t>
            </a:r>
          </a:p>
          <a:p>
            <a:pPr>
              <a:buFont typeface="Arial" panose="020B0604020202020204" pitchFamily="34" charset="0"/>
              <a:buChar char="•"/>
            </a:pPr>
            <a:r>
              <a:rPr lang="en-US" sz="1800" b="1" dirty="0"/>
              <a:t>Awareness and Training</a:t>
            </a:r>
            <a:r>
              <a:rPr lang="en-US" sz="1800" dirty="0"/>
              <a:t>: Social engineering simulations inform targeted training and awareness campaigns.</a:t>
            </a:r>
          </a:p>
          <a:p>
            <a:pPr>
              <a:buFont typeface="Arial" panose="020B0604020202020204" pitchFamily="34" charset="0"/>
              <a:buChar char="•"/>
            </a:pPr>
            <a:r>
              <a:rPr lang="en-US" sz="1800" dirty="0"/>
              <a:t>Demonstrated the framework's potential applications in real-world scenarios.</a:t>
            </a:r>
          </a:p>
        </p:txBody>
      </p:sp>
    </p:spTree>
    <p:extLst>
      <p:ext uri="{BB962C8B-B14F-4D97-AF65-F5344CB8AC3E}">
        <p14:creationId xmlns:p14="http://schemas.microsoft.com/office/powerpoint/2010/main" val="394954151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95163-279E-7675-04BB-48B4A8B324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B2D03-D955-E6CC-E017-F8D91771425A}"/>
              </a:ext>
            </a:extLst>
          </p:cNvPr>
          <p:cNvSpPr>
            <a:spLocks noGrp="1"/>
          </p:cNvSpPr>
          <p:nvPr>
            <p:ph type="title"/>
          </p:nvPr>
        </p:nvSpPr>
        <p:spPr>
          <a:xfrm>
            <a:off x="838200" y="161925"/>
            <a:ext cx="10515600" cy="1325563"/>
          </a:xfrm>
        </p:spPr>
        <p:txBody>
          <a:bodyPr>
            <a:normAutofit/>
          </a:bodyPr>
          <a:lstStyle/>
          <a:p>
            <a:pPr algn="ctr"/>
            <a:r>
              <a:rPr lang="en-US" dirty="0"/>
              <a:t>CONCLUSION AND FUTURE DEVELOPMENT</a:t>
            </a:r>
            <a:endParaRPr lang="en-IN" dirty="0"/>
          </a:p>
        </p:txBody>
      </p:sp>
      <p:sp>
        <p:nvSpPr>
          <p:cNvPr id="8" name="Rectangle 4">
            <a:extLst>
              <a:ext uri="{FF2B5EF4-FFF2-40B4-BE49-F238E27FC236}">
                <a16:creationId xmlns:a16="http://schemas.microsoft.com/office/drawing/2014/main" id="{C63BEA03-8028-7AA6-2E5A-4E687555C1DB}"/>
              </a:ext>
            </a:extLst>
          </p:cNvPr>
          <p:cNvSpPr>
            <a:spLocks noGrp="1" noChangeArrowheads="1"/>
          </p:cNvSpPr>
          <p:nvPr>
            <p:ph idx="1"/>
          </p:nvPr>
        </p:nvSpPr>
        <p:spPr bwMode="auto">
          <a:xfrm>
            <a:off x="946150" y="1110632"/>
            <a:ext cx="10299700" cy="5382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400" b="1" dirty="0"/>
              <a:t>Conclusion</a:t>
            </a:r>
            <a:endParaRPr lang="en-US" sz="1400" dirty="0"/>
          </a:p>
          <a:p>
            <a:pPr>
              <a:buFont typeface="Arial" panose="020B0604020202020204" pitchFamily="34" charset="0"/>
              <a:buChar char="•"/>
            </a:pPr>
            <a:r>
              <a:rPr lang="en-US" sz="1400" b="1" dirty="0"/>
              <a:t>Framework Success</a:t>
            </a:r>
            <a:r>
              <a:rPr lang="en-US" sz="1400" dirty="0"/>
              <a:t>: Developed a Python-based reconnaissance framework that automates both passive and active reconnaissance tasks in web application penetration testing.</a:t>
            </a:r>
          </a:p>
          <a:p>
            <a:pPr>
              <a:buFont typeface="Arial" panose="020B0604020202020204" pitchFamily="34" charset="0"/>
              <a:buChar char="•"/>
            </a:pPr>
            <a:r>
              <a:rPr lang="en-US" sz="1400" b="1" dirty="0"/>
              <a:t>Social Engineering Integration</a:t>
            </a:r>
            <a:r>
              <a:rPr lang="en-US" sz="1400" dirty="0"/>
              <a:t>: Simulates phishing attacks and extracts email addresses, bridging technical and human vulnerabilities.</a:t>
            </a:r>
          </a:p>
          <a:p>
            <a:pPr>
              <a:buFont typeface="Arial" panose="020B0604020202020204" pitchFamily="34" charset="0"/>
              <a:buChar char="•"/>
            </a:pPr>
            <a:r>
              <a:rPr lang="en-US" sz="1400" b="1" dirty="0"/>
              <a:t>Effective Testing</a:t>
            </a:r>
            <a:r>
              <a:rPr lang="en-US" sz="1400" dirty="0"/>
              <a:t>: Discovered over 50 active subdomains, 20 hidden directories, and many outdated ciphers.</a:t>
            </a:r>
          </a:p>
          <a:p>
            <a:pPr>
              <a:buFont typeface="Arial" panose="020B0604020202020204" pitchFamily="34" charset="0"/>
              <a:buChar char="•"/>
            </a:pPr>
            <a:r>
              <a:rPr lang="en-US" sz="1400" b="1" dirty="0"/>
              <a:t>Practical Benefits</a:t>
            </a:r>
            <a:r>
              <a:rPr lang="en-US" sz="1400" dirty="0"/>
              <a:t>: Facilitates easier analysis and reporting for penetration testers through screenshot capturing and visual mapping.</a:t>
            </a:r>
          </a:p>
          <a:p>
            <a:pPr>
              <a:buFont typeface="Arial" panose="020B0604020202020204" pitchFamily="34" charset="0"/>
              <a:buChar char="•"/>
            </a:pPr>
            <a:r>
              <a:rPr lang="en-US" sz="1400" b="1" dirty="0"/>
              <a:t>Challenges Mitigated</a:t>
            </a:r>
            <a:r>
              <a:rPr lang="en-US" sz="1400" dirty="0"/>
              <a:t>: Addressed issues like rate limiting, data noise, and tool compatibility with optimized techniques and updated dependencies.</a:t>
            </a:r>
          </a:p>
          <a:p>
            <a:pPr marL="0" indent="0">
              <a:buNone/>
            </a:pPr>
            <a:endParaRPr lang="en-US" sz="1400" b="1" dirty="0"/>
          </a:p>
          <a:p>
            <a:pPr marL="0" indent="0">
              <a:buNone/>
            </a:pPr>
            <a:r>
              <a:rPr lang="en-US" sz="1400" b="1" dirty="0"/>
              <a:t>Future Development</a:t>
            </a:r>
            <a:endParaRPr lang="en-US" sz="1400" dirty="0"/>
          </a:p>
          <a:p>
            <a:pPr>
              <a:buFont typeface="Arial" panose="020B0604020202020204" pitchFamily="34" charset="0"/>
              <a:buChar char="•"/>
            </a:pPr>
            <a:r>
              <a:rPr lang="en-US" sz="1400" b="1" dirty="0"/>
              <a:t>Machine Learning Integration</a:t>
            </a:r>
            <a:r>
              <a:rPr lang="en-US" sz="1400" dirty="0"/>
              <a:t>: Incorporate ML algorithms for prioritizing vulnerabilities and predicting attack likelihood based on historical trends.</a:t>
            </a:r>
          </a:p>
          <a:p>
            <a:pPr>
              <a:buFont typeface="Arial" panose="020B0604020202020204" pitchFamily="34" charset="0"/>
              <a:buChar char="•"/>
            </a:pPr>
            <a:r>
              <a:rPr lang="en-US" sz="1400" b="1" dirty="0"/>
              <a:t>Real-time Dashboards</a:t>
            </a:r>
            <a:r>
              <a:rPr lang="en-US" sz="1400" dirty="0"/>
              <a:t>: Develop dynamic reporting systems with graphical visualizations for more accessible and actionable results.</a:t>
            </a:r>
          </a:p>
          <a:p>
            <a:pPr>
              <a:buFont typeface="Arial" panose="020B0604020202020204" pitchFamily="34" charset="0"/>
              <a:buChar char="•"/>
            </a:pPr>
            <a:r>
              <a:rPr lang="en-US" sz="1400" b="1" dirty="0"/>
              <a:t>Broader Social Engineering Scenarios</a:t>
            </a:r>
            <a:r>
              <a:rPr lang="en-US" sz="1400" dirty="0"/>
              <a:t>: Expand the framework to include smishing (SMS phishing) and vishing (voice phishing) simulations.</a:t>
            </a:r>
          </a:p>
          <a:p>
            <a:pPr>
              <a:buFont typeface="Arial" panose="020B0604020202020204" pitchFamily="34" charset="0"/>
              <a:buChar char="•"/>
            </a:pPr>
            <a:r>
              <a:rPr lang="en-US" sz="1400" b="1" dirty="0"/>
              <a:t>Advanced Threat Simulation</a:t>
            </a:r>
            <a:r>
              <a:rPr lang="en-US" sz="1400" dirty="0"/>
              <a:t>: Integrate with attack emulation tools to support comprehensive penetration testing and simulate exploitation of discovered vulnerabilities.</a:t>
            </a:r>
          </a:p>
        </p:txBody>
      </p:sp>
    </p:spTree>
    <p:extLst>
      <p:ext uri="{BB962C8B-B14F-4D97-AF65-F5344CB8AC3E}">
        <p14:creationId xmlns:p14="http://schemas.microsoft.com/office/powerpoint/2010/main" val="3045104163"/>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F186-DAD9-7EE3-8B8F-E9127DAA789B}"/>
              </a:ext>
            </a:extLst>
          </p:cNvPr>
          <p:cNvSpPr>
            <a:spLocks noGrp="1"/>
          </p:cNvSpPr>
          <p:nvPr>
            <p:ph type="title"/>
          </p:nvPr>
        </p:nvSpPr>
        <p:spPr/>
        <p:txBody>
          <a:bodyPr/>
          <a:lstStyle/>
          <a:p>
            <a:r>
              <a:rPr lang="en-IN" dirty="0"/>
              <a:t>				References</a:t>
            </a:r>
          </a:p>
        </p:txBody>
      </p:sp>
      <p:sp>
        <p:nvSpPr>
          <p:cNvPr id="3" name="Content Placeholder 2">
            <a:extLst>
              <a:ext uri="{FF2B5EF4-FFF2-40B4-BE49-F238E27FC236}">
                <a16:creationId xmlns:a16="http://schemas.microsoft.com/office/drawing/2014/main" id="{D421E5C9-1ADF-B3AD-8147-31BA0A7AC2B3}"/>
              </a:ext>
            </a:extLst>
          </p:cNvPr>
          <p:cNvSpPr>
            <a:spLocks noGrp="1"/>
          </p:cNvSpPr>
          <p:nvPr>
            <p:ph idx="1"/>
          </p:nvPr>
        </p:nvSpPr>
        <p:spPr>
          <a:xfrm>
            <a:off x="272143" y="1382486"/>
            <a:ext cx="11800114" cy="5344885"/>
          </a:xfrm>
        </p:spPr>
        <p:txBody>
          <a:bodyPr>
            <a:normAutofit lnSpcReduction="10000"/>
          </a:bodyPr>
          <a:lstStyle/>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‌K.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Abdulghaffar</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N.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Elmrabit</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M.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Yousefi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“Enhancing Web Application Security through Automated Penetration Testing with Multiple Vulnerability Scanners,” Computers, vol. 12, no. 11, p. 235, Nov. 2023,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https://doi.org/10.3390/computers12110235</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E. A.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Altulaihan</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Alismail</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M.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Frikha</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Survey on Web Application Penetration Testing,” Electronics, vol. 12, no. 5, p. 1229, Mar. 2023,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https://doi.org/10.3390/electronics12051229</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J. Yi and X. Liu, “Deep Reinforcement Learning for Intelligent Penetration Testing Path Design,” Applied sciences, vol. 13, no. 16, pp. 9467–9467, Aug. 2023,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https://doi.org/10.3390/app13169467</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M.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Alhamed</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M. M. H. Rahman, “A Systematic Literature Review on Penetration Testing in Networks: Future Research Directions,” Applied Sciences, vol. 13, no. 12, p. 6986, Jan. 2023,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https://doi.org/10.3390/app13126986</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P. Wang, J. Liu, X. Zhong, and S. Zhou, “A Cybersecurity Knowledge Graph Completion Method for Penetration Testing,” Electronics, vol. 12, no. 8, p. 1837, Apr. 2023,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https://doi.org/10.3390/electronics12081837</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A.-D.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Tudosi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Graur</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D. G. Balan, and A. D.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Potorac</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“Research on Security Weakness Using Penetration Testing in a Distributed Firewall,” Sensors, vol. 23, no. 5, p. 2683, Mar. 2023,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https://doi.org/10.3390/s23052683</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S. Zhou, J. Liu, D. Hou, X. Zhong, and Y. Zhang, “Autonomous Penetration Testing Based on Improved Deep Q-Network,” Applied Sciences, vol. 11, no. 19, p. 8823, Sep. 2021,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https://doi.org/10.3390/app11198823</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 Stasinopoulos, C.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Ntantogian</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C. Xenakis, “Commix: automating evaluation and exploitation of command injection vulnerabilities in Web applications,” International Journal of Information Security, vol. 18, no. 1, pp. 49–72, Feb. 2018,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https://doi.org/10.1007/s10207-018-0399-z</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M.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Rennhard</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M.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Kushnir</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O. Favre, D. Esposito, and V. Zahnd, “Automating the Detection of Access Control Vulnerabilities in Web Applications,” SN Computer Science, vol. 3, no. 5, Jul. 2022,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https://doi.org/10.1007/s42979-022-01271-1</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S. Roy, N. Sharmin, J. C. Acosta, C.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Kiekintveld</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A.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Laszka</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“Survey and Taxonomy of Adversarial Reconnaissance Techniques,” ACM Computing Surveys, vol. 55, no. 6, May 2022,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https://doi.org/10.1145/3538704</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F. Barman, N.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Alkaabi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H.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Almenhali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M.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Alshedi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R.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Ikuesan</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Methodical Framework for Conducting Reconnaissance and Enumeration in the Ethical Hacking Lifecycle,” European Conference on Cyber Warfare and Security, vol. 22, no. 1, pp. 54–64, Jun. 2023,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https://doi.org/10.34190/eccws.22.1.1438</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V. R. Saraswathi, I. S. Ahmed, S. M. Reddy, S. Akshay, V. M. Reddy and S. M. Reddy, "Automation of Recon Process for Ethical Hackers," 2022 International Conference for Advancement in Technology (ICONAT), Goa, India, 2022, pp. 1-6,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10.1109/ICONAT53423.2022.9726077.</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Y.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Sadqi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Y.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Maleh</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systematic review and taxonomy of web applications threats,” Information Security Journal: A Global Perspective, pp. 1–27, Dec. 2020,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3"/>
              </a:rPr>
              <a:t>https://doi.org/10.1080/19393555.2020.1853855</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864899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F186-DAD9-7EE3-8B8F-E9127DAA789B}"/>
              </a:ext>
            </a:extLst>
          </p:cNvPr>
          <p:cNvSpPr>
            <a:spLocks noGrp="1"/>
          </p:cNvSpPr>
          <p:nvPr>
            <p:ph type="title"/>
          </p:nvPr>
        </p:nvSpPr>
        <p:spPr/>
        <p:txBody>
          <a:bodyPr/>
          <a:lstStyle/>
          <a:p>
            <a:r>
              <a:rPr lang="en-IN" dirty="0"/>
              <a:t>				References</a:t>
            </a:r>
          </a:p>
        </p:txBody>
      </p:sp>
      <p:sp>
        <p:nvSpPr>
          <p:cNvPr id="3" name="Content Placeholder 2">
            <a:extLst>
              <a:ext uri="{FF2B5EF4-FFF2-40B4-BE49-F238E27FC236}">
                <a16:creationId xmlns:a16="http://schemas.microsoft.com/office/drawing/2014/main" id="{D421E5C9-1ADF-B3AD-8147-31BA0A7AC2B3}"/>
              </a:ext>
            </a:extLst>
          </p:cNvPr>
          <p:cNvSpPr>
            <a:spLocks noGrp="1"/>
          </p:cNvSpPr>
          <p:nvPr>
            <p:ph idx="1"/>
          </p:nvPr>
        </p:nvSpPr>
        <p:spPr>
          <a:xfrm>
            <a:off x="163286" y="1338943"/>
            <a:ext cx="11876314" cy="5236028"/>
          </a:xfrm>
        </p:spPr>
        <p:txBody>
          <a:bodyPr>
            <a:normAutofit lnSpcReduction="10000"/>
          </a:bodyPr>
          <a:lstStyle/>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G. Deepa and P. S.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Thilagam</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“Securing web applications from injection and logic vulnerabilities: Approaches and challenges,” Information and Software Technology, vol. 74, pp. 160–180, Jun. 2016,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https://doi.org/10.1016/j.infsof.2016.02.005</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dirty="0">
                <a:effectLst/>
                <a:latin typeface="Calibri" panose="020F0502020204030204" pitchFamily="34" charset="0"/>
                <a:ea typeface="Calibri" panose="020F0502020204030204" pitchFamily="34" charset="0"/>
                <a:cs typeface="Times New Roman" panose="02020603050405020304" pitchFamily="18" charset="0"/>
              </a:rPr>
              <a:t>K.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Božić</a:t>
            </a:r>
            <a:r>
              <a:rPr lang="en-IN" sz="1000" dirty="0">
                <a:effectLst/>
                <a:latin typeface="Calibri" panose="020F0502020204030204" pitchFamily="34" charset="0"/>
                <a:ea typeface="Calibri" panose="020F0502020204030204" pitchFamily="34" charset="0"/>
                <a:cs typeface="Times New Roman" panose="02020603050405020304" pitchFamily="18" charset="0"/>
              </a:rPr>
              <a:t>, N.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Penevski</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S.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Adamović</a:t>
            </a:r>
            <a:r>
              <a:rPr lang="en-IN" sz="1000" dirty="0">
                <a:effectLst/>
                <a:latin typeface="Calibri" panose="020F0502020204030204" pitchFamily="34" charset="0"/>
                <a:ea typeface="Calibri" panose="020F0502020204030204" pitchFamily="34" charset="0"/>
                <a:cs typeface="Times New Roman" panose="02020603050405020304" pitchFamily="18" charset="0"/>
              </a:rPr>
              <a:t>, “Penetration Testing and Vulnerability Assessment: Introduction, Phases, Tools and Methods,” Proceedings of the International Scientific Conference -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Sinteza</a:t>
            </a:r>
            <a:r>
              <a:rPr lang="en-IN" sz="1000" dirty="0">
                <a:effectLst/>
                <a:latin typeface="Calibri" panose="020F0502020204030204" pitchFamily="34" charset="0"/>
                <a:ea typeface="Calibri" panose="020F0502020204030204" pitchFamily="34" charset="0"/>
                <a:cs typeface="Times New Roman" panose="02020603050405020304" pitchFamily="18" charset="0"/>
              </a:rPr>
              <a:t> 2019, 2019,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https://doi.org/10.15308/sinteza-2019-229-234</a:t>
            </a:r>
            <a:endParaRPr lang="en-IN"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R. E. López de Jiménez,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Pentesting</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on web applications using ethical - hacking," 2016 IEEE 36th Central American and Panama Convention (CONCAPAN XXXVI), San Jose, Costa Rica, 2016, pp. 1-6,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10.1109/CONCAPAN.2016.7942364.</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S. Kumar, R. Mahajan, N. Kumar and S. K. Khatri, "A study on web application security and detecting security vulnerabilities," 2017 6th International Conference on Reliability, Infocom Technologies and Optimization (Trends and Future Directions) (ICRITO), Noida, India, 2017, pp. 451-455,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10.1109/ICRITO.2017.8342469.</a:t>
            </a: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N. S. Ali, “Investigation framework of web applications vulnerabilities, attacks and protection techniques in structured query language injection attacks,” International Journal of Wireless and Mobile Computing, vol. 14, no. 2, p. 103, 2018,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https://doi.org/10.1504/ijwmc.2018.091137</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1200"/>
              </a:spcBef>
            </a:pPr>
            <a:r>
              <a:rPr lang="en-IN" sz="1000" dirty="0">
                <a:effectLst/>
                <a:latin typeface="Calibri" panose="020F0502020204030204" pitchFamily="34" charset="0"/>
                <a:ea typeface="Calibri" panose="020F0502020204030204" pitchFamily="34" charset="0"/>
                <a:cs typeface="Times New Roman" panose="02020603050405020304" pitchFamily="18" charset="0"/>
              </a:rPr>
              <a:t>H. Setiawan, L. E.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Erlangga</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I.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Baskoro</a:t>
            </a:r>
            <a:r>
              <a:rPr lang="en-IN" sz="1000" dirty="0">
                <a:effectLst/>
                <a:latin typeface="Calibri" panose="020F0502020204030204" pitchFamily="34" charset="0"/>
                <a:ea typeface="Calibri" panose="020F0502020204030204" pitchFamily="34" charset="0"/>
                <a:cs typeface="Times New Roman" panose="02020603050405020304" pitchFamily="18" charset="0"/>
              </a:rPr>
              <a:t>, "Vulnerability Analysis Using The Interactive Application Security Testing (IAST) Approach For Government X Website Applications," 2020 3rd International Conference on Information and Communications Technology (ICOIACT), Yogyakarta, Indonesia, 2020, pp. 471-475,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dirty="0">
                <a:effectLst/>
                <a:latin typeface="Calibri" panose="020F0502020204030204" pitchFamily="34" charset="0"/>
                <a:ea typeface="Calibri" panose="020F0502020204030204" pitchFamily="34" charset="0"/>
                <a:cs typeface="Times New Roman" panose="02020603050405020304" pitchFamily="18" charset="0"/>
              </a:rPr>
              <a:t>: 10.1109/ICOIACT50329.2020.9332116</a:t>
            </a: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M.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Alenezi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Agrawal, R. Kumar and R. A. Khan, "Evaluating Performance of Web Application Security Through a Fuzzy Based Hybrid Multi-Criteria Decision-Making Approach: Design Tactics Perspective," in IEEE Access, vol. 8, pp. 25543-25556, 2020,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10.1109/ACCESS.2020.2970784.</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 Wang, Y. Du, C. Wang, Q. Wang and L. Fang,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WebEnclave</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Protect Web Secrets From Browser Extensions With Software Enclave," in IEEE Transactions on Dependable and Secure Computing, vol. 19, no. 5, pp. 3055-3070, 1 Sept.-Oct. 2022,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10.1109/TDSC.2021.3081867.</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Y. Zhang and T. Zhang, "Research Into the Security Threat of Web Application," in Journal of Web Engineering, vol. 21, no. 5, pp. 1707-1726, July 2022,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10.13052/jwe1540-9589.21514.</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dirty="0">
                <a:effectLst/>
                <a:latin typeface="Calibri" panose="020F0502020204030204" pitchFamily="34" charset="0"/>
                <a:ea typeface="Calibri" panose="020F0502020204030204" pitchFamily="34" charset="0"/>
                <a:cs typeface="Times New Roman" panose="02020603050405020304" pitchFamily="18" charset="0"/>
              </a:rPr>
              <a:t>J.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Thomé</a:t>
            </a:r>
            <a:r>
              <a:rPr lang="en-IN" sz="1000" dirty="0">
                <a:effectLst/>
                <a:latin typeface="Calibri" panose="020F0502020204030204" pitchFamily="34" charset="0"/>
                <a:ea typeface="Calibri" panose="020F0502020204030204" pitchFamily="34" charset="0"/>
                <a:cs typeface="Times New Roman" panose="02020603050405020304" pitchFamily="18" charset="0"/>
              </a:rPr>
              <a:t>, L. K. Shar, D. Bianculli and L. Briand, "An Integrated Approach for Effective Injection Vulnerability Analysis of Web Applications Through Security Slicing and Hybrid Constraint Solving," in IEEE Transactions on Software Engineering, vol. 46, no. 2, pp. 163-195, 1 Feb. 2020,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dirty="0">
                <a:effectLst/>
                <a:latin typeface="Calibri" panose="020F0502020204030204" pitchFamily="34" charset="0"/>
                <a:ea typeface="Calibri" panose="020F0502020204030204" pitchFamily="34" charset="0"/>
                <a:cs typeface="Times New Roman" panose="02020603050405020304" pitchFamily="18" charset="0"/>
              </a:rPr>
              <a:t>: 10.1109/TSE.2018.2844343</a:t>
            </a:r>
          </a:p>
          <a:p>
            <a:pPr>
              <a:lnSpc>
                <a:spcPct val="107000"/>
              </a:lnSpc>
              <a:spcBef>
                <a:spcPts val="1200"/>
              </a:spcBef>
            </a:pPr>
            <a:r>
              <a:rPr lang="en-IN" sz="1000" dirty="0">
                <a:effectLst/>
                <a:latin typeface="Calibri" panose="020F0502020204030204" pitchFamily="34" charset="0"/>
                <a:ea typeface="Calibri" panose="020F0502020204030204" pitchFamily="34" charset="0"/>
                <a:cs typeface="Times New Roman" panose="02020603050405020304" pitchFamily="18" charset="0"/>
              </a:rPr>
              <a:t>D. B. Cruz, J. R. Almeida and J. L. Oliveira, "Open Source Solutions for Vulnerability Assessment: A Comparative Analysis," in IEEE Access, vol. 11, pp. 100234-100255, 2023,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dirty="0">
                <a:effectLst/>
                <a:latin typeface="Calibri" panose="020F0502020204030204" pitchFamily="34" charset="0"/>
                <a:ea typeface="Calibri" panose="020F0502020204030204" pitchFamily="34" charset="0"/>
                <a:cs typeface="Times New Roman" panose="02020603050405020304" pitchFamily="18" charset="0"/>
              </a:rPr>
              <a:t>: 10.1109/ACCESS.2023.3315595</a:t>
            </a: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K.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Abdulghaffar</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N.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Elmrabit</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M.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Yousefi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“Enhancing Web Application Security through Automated Penetration Testing with Multiple Vulnerability Scanners,” Computers, vol. 12, no. 11, p. 235, Nov. 2023,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https://doi.org/10.3390/computers12110235</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464363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F186-DAD9-7EE3-8B8F-E9127DAA789B}"/>
              </a:ext>
            </a:extLst>
          </p:cNvPr>
          <p:cNvSpPr>
            <a:spLocks noGrp="1"/>
          </p:cNvSpPr>
          <p:nvPr>
            <p:ph type="title"/>
          </p:nvPr>
        </p:nvSpPr>
        <p:spPr/>
        <p:txBody>
          <a:bodyPr/>
          <a:lstStyle/>
          <a:p>
            <a:r>
              <a:rPr lang="en-IN" dirty="0"/>
              <a:t>				References</a:t>
            </a:r>
          </a:p>
        </p:txBody>
      </p:sp>
      <p:sp>
        <p:nvSpPr>
          <p:cNvPr id="3" name="Content Placeholder 2">
            <a:extLst>
              <a:ext uri="{FF2B5EF4-FFF2-40B4-BE49-F238E27FC236}">
                <a16:creationId xmlns:a16="http://schemas.microsoft.com/office/drawing/2014/main" id="{D421E5C9-1ADF-B3AD-8147-31BA0A7AC2B3}"/>
              </a:ext>
            </a:extLst>
          </p:cNvPr>
          <p:cNvSpPr>
            <a:spLocks noGrp="1"/>
          </p:cNvSpPr>
          <p:nvPr>
            <p:ph idx="1"/>
          </p:nvPr>
        </p:nvSpPr>
        <p:spPr>
          <a:xfrm>
            <a:off x="195942" y="1317171"/>
            <a:ext cx="11908972" cy="5334000"/>
          </a:xfrm>
        </p:spPr>
        <p:txBody>
          <a:bodyPr>
            <a:normAutofit/>
          </a:bodyPr>
          <a:lstStyle/>
          <a:p>
            <a:pPr>
              <a:lnSpc>
                <a:spcPct val="107000"/>
              </a:lnSpc>
              <a:spcBef>
                <a:spcPts val="1200"/>
              </a:spcBef>
            </a:pPr>
            <a:r>
              <a:rPr lang="en-IN" sz="1000" dirty="0">
                <a:effectLst/>
                <a:latin typeface="Calibri" panose="020F0502020204030204" pitchFamily="34" charset="0"/>
                <a:ea typeface="Calibri" panose="020F0502020204030204" pitchFamily="34" charset="0"/>
                <a:cs typeface="Times New Roman" panose="02020603050405020304" pitchFamily="18" charset="0"/>
              </a:rPr>
              <a:t>P. Lewandowski, M.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Janiszewski</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A.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Felkner</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SpiderTrap</a:t>
            </a:r>
            <a:r>
              <a:rPr lang="en-IN" sz="1000" dirty="0">
                <a:effectLst/>
                <a:latin typeface="Calibri" panose="020F0502020204030204" pitchFamily="34" charset="0"/>
                <a:ea typeface="Calibri" panose="020F0502020204030204" pitchFamily="34" charset="0"/>
                <a:cs typeface="Times New Roman" panose="02020603050405020304" pitchFamily="18" charset="0"/>
              </a:rPr>
              <a:t>—An Innovative Approach to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000" dirty="0">
                <a:effectLst/>
                <a:latin typeface="Calibri" panose="020F0502020204030204" pitchFamily="34" charset="0"/>
                <a:ea typeface="Calibri" panose="020F0502020204030204" pitchFamily="34" charset="0"/>
                <a:cs typeface="Times New Roman" panose="02020603050405020304" pitchFamily="18" charset="0"/>
              </a:rPr>
              <a:t> Activity of Internet Bots on a Website," in IEEE Access, vol. 8, pp. 141292-141309, 2020,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dirty="0">
                <a:effectLst/>
                <a:latin typeface="Calibri" panose="020F0502020204030204" pitchFamily="34" charset="0"/>
                <a:ea typeface="Calibri" panose="020F0502020204030204" pitchFamily="34" charset="0"/>
                <a:cs typeface="Times New Roman" panose="02020603050405020304" pitchFamily="18" charset="0"/>
              </a:rPr>
              <a:t>: 10.1109/ACCESS.2020.3012969</a:t>
            </a: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S. Song, S. Park and D. Kwon,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metaSafer</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Technique to Detect Heap Metadata Corruption in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WebAssembly</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in IEEE Access, vol. 11, pp. 124887-124898, 2023,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10.1109/ACCESS.2023.3327817.</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D.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Bermbach</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E.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Wittern</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"Benchmarking Web API Quality - Revisited," in Journal of Web Engineering, vol. 19, no. 5-6, pp. 603-646, September 2020,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10.13052/jwe1540-9589.19563</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H. Liang et al., "Generative Pre-Trained Transformer-Based Reinforcement Learning for Testing Web Application Firewalls," in IEEE Transactions on Dependable and Secure Computing, vol. 21, no. 1, pp. 309-324, Jan.-Feb. 2024,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10.1109/TDSC.2023.3252523.</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M. Ahmed et al.,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PhishCatcher</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Client-Side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Defense</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Against Web Spoofing Attacks Using Machine Learning," in IEEE Access, vol. 11, pp. 61249-61263, 2023,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10.1109/ACCESS.2023.3287226.</a:t>
            </a:r>
          </a:p>
          <a:p>
            <a:pPr>
              <a:lnSpc>
                <a:spcPct val="107000"/>
              </a:lnSpc>
              <a:spcBef>
                <a:spcPts val="1200"/>
              </a:spcBef>
            </a:pP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Lachkov</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L.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Tawalbeh</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S. Bhatt, "Vulnerability Assessment for Applications Security Through Penetration Simulation and Testing," in Journal of Web Engineering, vol. 21, no. 7, pp. 2187-2208, October 2022,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10.13052/jwe1540-9589.2178.</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S. Ibarra-</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Fiallos</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J. B. Higuera, M. Intriago-</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Pazmiño</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J. R. B. Higuera, J. A. S. Montalvo and J.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Cubo</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"Effective Filter for Common Injection Attacks in Online Web Applications," in IEEE Access, vol. 9, pp. 10378-10391, 2021,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10.1109/ACCESS.2021.3050566.</a:t>
            </a:r>
          </a:p>
          <a:p>
            <a:pPr>
              <a:lnSpc>
                <a:spcPct val="107000"/>
              </a:lnSpc>
              <a:spcBef>
                <a:spcPts val="1200"/>
              </a:spcBef>
            </a:pPr>
            <a:r>
              <a:rPr lang="en-IN" sz="1000" dirty="0">
                <a:effectLst/>
                <a:latin typeface="Calibri" panose="020F0502020204030204" pitchFamily="34" charset="0"/>
                <a:ea typeface="Calibri" panose="020F0502020204030204" pitchFamily="34" charset="0"/>
                <a:cs typeface="Times New Roman" panose="02020603050405020304" pitchFamily="18" charset="0"/>
              </a:rPr>
              <a:t>L. S.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Ramamoorthi</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D. Sarkar, "Single Sign-On: A Solution Approach to Address Inefficiencies During Sign-Out Process," in IEEE Access, vol. 8, pp. 195675-195691, 2020,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dirty="0">
                <a:effectLst/>
                <a:latin typeface="Calibri" panose="020F0502020204030204" pitchFamily="34" charset="0"/>
                <a:ea typeface="Calibri" panose="020F0502020204030204" pitchFamily="34" charset="0"/>
                <a:cs typeface="Times New Roman" panose="02020603050405020304" pitchFamily="18" charset="0"/>
              </a:rPr>
              <a:t>: 10.1109/ACCESS.2020.3033570</a:t>
            </a:r>
          </a:p>
          <a:p>
            <a:pPr>
              <a:lnSpc>
                <a:spcPct val="107000"/>
              </a:lnSpc>
              <a:spcBef>
                <a:spcPts val="1200"/>
              </a:spcBef>
            </a:pP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A.Praseed</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P. S.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Thilagam</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"Multiplexed Asymmetric Attacks: Next-Generation DDoS on HTTP/2 Servers," in IEEE Transactions on Information Forensics and Security, vol. 15, pp. 1790-1800, 2020,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10.1109/TIFS.2019.2950121.</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S. -H. Park et al., "Performance Evaluation of Open-Source Endpoint Detection and Response Combining Google Rapid Response and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Osquery</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for Threat Detection," in IEEE Access, vol. 10, pp. 20259-20269, 2022,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10.1109/ACCESS.2022.3152574.</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dirty="0">
                <a:effectLst/>
                <a:latin typeface="Calibri" panose="020F0502020204030204" pitchFamily="34" charset="0"/>
                <a:ea typeface="Calibri" panose="020F0502020204030204" pitchFamily="34" charset="0"/>
                <a:cs typeface="Times New Roman" panose="02020603050405020304" pitchFamily="18" charset="0"/>
              </a:rPr>
              <a:t>M. B. Muzammil, M. Bilal, S. Ajmal, S. C.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Shongwe</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Y. Y.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Ghadi</a:t>
            </a:r>
            <a:r>
              <a:rPr lang="en-IN" sz="1000" dirty="0">
                <a:effectLst/>
                <a:latin typeface="Calibri" panose="020F0502020204030204" pitchFamily="34" charset="0"/>
                <a:ea typeface="Calibri" panose="020F0502020204030204" pitchFamily="34" charset="0"/>
                <a:cs typeface="Times New Roman" panose="02020603050405020304" pitchFamily="18" charset="0"/>
              </a:rPr>
              <a:t>, "Unveiling Vulnerabilities of Web Attacks Considering Man in the Middle Attack and Session Hijacking," in IEEE Access, vol. 12, pp. 6365-6375, 2024,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dirty="0">
                <a:effectLst/>
                <a:latin typeface="Calibri" panose="020F0502020204030204" pitchFamily="34" charset="0"/>
                <a:ea typeface="Calibri" panose="020F0502020204030204" pitchFamily="34" charset="0"/>
                <a:cs typeface="Times New Roman" panose="02020603050405020304" pitchFamily="18" charset="0"/>
              </a:rPr>
              <a:t>: 10.1109/ACCESS.2024.3350444.</a:t>
            </a:r>
          </a:p>
          <a:p>
            <a:pPr>
              <a:lnSpc>
                <a:spcPct val="107000"/>
              </a:lnSpc>
              <a:spcBef>
                <a:spcPts val="1200"/>
              </a:spcBef>
            </a:pPr>
            <a:r>
              <a:rPr lang="en-IN" sz="1000" dirty="0">
                <a:effectLst/>
                <a:latin typeface="Calibri" panose="020F0502020204030204" pitchFamily="34" charset="0"/>
                <a:ea typeface="Calibri" panose="020F0502020204030204" pitchFamily="34" charset="0"/>
                <a:cs typeface="Times New Roman" panose="02020603050405020304" pitchFamily="18" charset="0"/>
              </a:rPr>
              <a:t>Conde Camillo da Silva, M. P. Oliveira Camargo, M. Sanches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Quessada</a:t>
            </a:r>
            <a:r>
              <a:rPr lang="en-IN" sz="1000" dirty="0">
                <a:effectLst/>
                <a:latin typeface="Calibri" panose="020F0502020204030204" pitchFamily="34" charset="0"/>
                <a:ea typeface="Calibri" panose="020F0502020204030204" pitchFamily="34" charset="0"/>
                <a:cs typeface="Times New Roman" panose="02020603050405020304" pitchFamily="18" charset="0"/>
              </a:rPr>
              <a:t>, A.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Claiton</a:t>
            </a:r>
            <a:r>
              <a:rPr lang="en-IN" sz="1000" dirty="0">
                <a:effectLst/>
                <a:latin typeface="Calibri" panose="020F0502020204030204" pitchFamily="34" charset="0"/>
                <a:ea typeface="Calibri" panose="020F0502020204030204" pitchFamily="34" charset="0"/>
                <a:cs typeface="Times New Roman" panose="02020603050405020304" pitchFamily="18" charset="0"/>
              </a:rPr>
              <a:t> Lopes, J.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Diassala</a:t>
            </a:r>
            <a:r>
              <a:rPr lang="en-IN" sz="1000" dirty="0">
                <a:effectLst/>
                <a:latin typeface="Calibri" panose="020F0502020204030204" pitchFamily="34" charset="0"/>
                <a:ea typeface="Calibri" panose="020F0502020204030204" pitchFamily="34" charset="0"/>
                <a:cs typeface="Times New Roman" panose="02020603050405020304" pitchFamily="18" charset="0"/>
              </a:rPr>
              <a:t> Monteiro Ernesto and K. A.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Pontara</a:t>
            </a:r>
            <a:r>
              <a:rPr lang="en-IN" sz="1000" dirty="0">
                <a:effectLst/>
                <a:latin typeface="Calibri" panose="020F0502020204030204" pitchFamily="34" charset="0"/>
                <a:ea typeface="Calibri" panose="020F0502020204030204" pitchFamily="34" charset="0"/>
                <a:cs typeface="Times New Roman" panose="02020603050405020304" pitchFamily="18" charset="0"/>
              </a:rPr>
              <a:t> da Costa, "An Intrusion Detection System for Web-Based Attacks Using IBM Watson," in IEEE Latin America Transactions, vol. 20, no. 2, pp. 191-197, Feb. 2022,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dirty="0">
                <a:effectLst/>
                <a:latin typeface="Calibri" panose="020F0502020204030204" pitchFamily="34" charset="0"/>
                <a:ea typeface="Calibri" panose="020F0502020204030204" pitchFamily="34" charset="0"/>
                <a:cs typeface="Times New Roman" panose="02020603050405020304" pitchFamily="18" charset="0"/>
              </a:rPr>
              <a:t>: 10.1109/TLA.2022.9661457.</a:t>
            </a: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D. Y.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Demirel</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M. T.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Sandikkaya</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"Web Based Anomaly Detection Using Zero-Shot Learning With CNN," in IEEE Access, vol. 11, pp. 91511-91525, 2023,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10.1109/ACCESS.2023.3303845.</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927602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F186-DAD9-7EE3-8B8F-E9127DAA789B}"/>
              </a:ext>
            </a:extLst>
          </p:cNvPr>
          <p:cNvSpPr>
            <a:spLocks noGrp="1"/>
          </p:cNvSpPr>
          <p:nvPr>
            <p:ph type="title"/>
          </p:nvPr>
        </p:nvSpPr>
        <p:spPr/>
        <p:txBody>
          <a:bodyPr/>
          <a:lstStyle/>
          <a:p>
            <a:r>
              <a:rPr lang="en-IN" dirty="0"/>
              <a:t>				References</a:t>
            </a:r>
          </a:p>
        </p:txBody>
      </p:sp>
      <p:sp>
        <p:nvSpPr>
          <p:cNvPr id="3" name="Content Placeholder 2">
            <a:extLst>
              <a:ext uri="{FF2B5EF4-FFF2-40B4-BE49-F238E27FC236}">
                <a16:creationId xmlns:a16="http://schemas.microsoft.com/office/drawing/2014/main" id="{D421E5C9-1ADF-B3AD-8147-31BA0A7AC2B3}"/>
              </a:ext>
            </a:extLst>
          </p:cNvPr>
          <p:cNvSpPr>
            <a:spLocks noGrp="1"/>
          </p:cNvSpPr>
          <p:nvPr>
            <p:ph idx="1"/>
          </p:nvPr>
        </p:nvSpPr>
        <p:spPr>
          <a:xfrm>
            <a:off x="141513" y="1338942"/>
            <a:ext cx="11952515" cy="5442857"/>
          </a:xfrm>
        </p:spPr>
        <p:txBody>
          <a:bodyPr>
            <a:normAutofit/>
          </a:bodyPr>
          <a:lstStyle/>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W. Song, Q. Huang and J. Huang, "Understanding JavaScript Vulnerabilities in Large Real-World Android Applications," in IEEE Transactions on Dependable and Secure Computing, vol. 17, no. 5, pp. 1063-1078, 1 Sept.-Oct. 2020,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10.1109/TDSC.2018.2845851.</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H. Wu, X. Zhang and J. Yang, "Deep Learning-Based Encrypted Network Traffic Classification and Resource Allocation in SDN," in Journal of Web Engineering, vol. 20, no. 8, pp. 2319-2334, November 2021,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10.13052/jwe1540-9589.2085.</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H.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Turtiainen</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Costin, S.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Khandker</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T. Hämäläinen, "GDL90fuzz: Fuzzing - GDL-90 Data Interface Specification Within Aviation Software and Avionics Devices–A Cybersecurity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Pentesting</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Perspective," in IEEE Access, vol. 10, pp. 21554-21562, 2022,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10.1109/ACCESS.2022.3150840.</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Yurtseven</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S.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Bagriyanik</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Review of Penetration Testing and Vulnerability Assessment in Cloud Environment," 2020 Turkish National Software Engineering Symposium (UYMS), Istanbul, Turkey, 2020, pp. 1-6,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10.1109/UYMS50627.2020.9247071.</a:t>
            </a: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J. Li, Y. Fu, J. Xu, C. Ren, X. Xiang and J. Guo, "Web Application Attack Detection Based on Attention and Gated Convolution Networks," in IEEE Access, vol. 8, pp. 20717-20724, 2020,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10.1109/ACCESS.2019.2955674.</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W. Yang, X. Wang, Z. Guan, L. Wu, X. Du and M.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Guizani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SecureSL</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Privacy-Preserving Vertical Cooperative Learning Scheme for Web 3.0," in IEEE Transactions on Network Science and Engineering, vol. 11, no. 5, pp. 3983-3994, Sept.-Oct. 2024,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10.1109/TNSE.2023.3332760.</a:t>
            </a: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L. Gebauer, H.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Trsek</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G. Lukas, "Evil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SteVe</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 Approach to Simplify Penetration Testing of OCPP Charge Points," 2022 IEEE 27th International Conference on Emerging Technologies and Factory Automation (ETFA), Stuttgart, Germany, 2022, pp. 1-4,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10.1109/ETFA52439.2022.9921430.</a:t>
            </a: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R.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Khamdamovich</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and I. Aziz, "Techniques and methods of BLACK BOX identifying vulnerabilities in web servers," 2021 International Conference on Information Science and Communications Technologies (ICISCT), Tashkent, Uzbekistan, 2021, pp. 1-4,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10.1109/ICISCT52966.2021.9670263.</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Y. Siang and V.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Selvarajah</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"Security Assurance through Penetration Testing," 2022 IEEE 2nd International Conference on Mobile Networks and Wireless Communications (ICMNWC),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Tumkur</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Karnataka, India, 2022, pp. 1-5,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10.1109/ICMNWC56175.2022.10031663.</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S.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Khandker</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H.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Turtiainen</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Costin and T. Hämäläinen, "Cybersecurity Attacks on Software Logic and Error Handling Within ADS-B Implementations: Systematic Testing of Resilience and Countermeasures," in IEEE Transactions on Aerospace and Electronic Systems, vol. 58, no. 4, pp. 2702-2719, Aug. 2022, </a:t>
            </a:r>
            <a:r>
              <a:rPr lang="en-IN" sz="10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10.1109/TAES.2021.3139559.</a:t>
            </a:r>
          </a:p>
          <a:p>
            <a:pPr>
              <a:lnSpc>
                <a:spcPct val="107000"/>
              </a:lnSpc>
              <a:spcBef>
                <a:spcPts val="1200"/>
              </a:spcBef>
            </a:pPr>
            <a:r>
              <a:rPr lang="en-IN" sz="1000" dirty="0">
                <a:effectLst/>
                <a:latin typeface="Calibri" panose="020F0502020204030204" pitchFamily="34" charset="0"/>
                <a:ea typeface="Calibri" panose="020F0502020204030204" pitchFamily="34" charset="0"/>
                <a:cs typeface="Times New Roman" panose="02020603050405020304" pitchFamily="18" charset="0"/>
              </a:rPr>
              <a:t>B.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Kitchenham</a:t>
            </a:r>
            <a:r>
              <a:rPr lang="en-IN" sz="1000" dirty="0">
                <a:effectLst/>
                <a:latin typeface="Calibri" panose="020F0502020204030204" pitchFamily="34" charset="0"/>
                <a:ea typeface="Calibri" panose="020F0502020204030204" pitchFamily="34" charset="0"/>
                <a:cs typeface="Times New Roman" panose="02020603050405020304" pitchFamily="18" charset="0"/>
              </a:rPr>
              <a:t> et al., “Systematic literature reviews in software engineering – A tertiary study,” Information and Software Technology, vol. 52, no. 8, pp. 792–805, Aug. 2010,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https://doi.org/10.1016/j.infsof.2010.03.006</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000" dirty="0">
                <a:effectLst/>
                <a:latin typeface="Calibri" panose="020F0502020204030204" pitchFamily="34" charset="0"/>
                <a:ea typeface="Calibri" panose="020F0502020204030204" pitchFamily="34" charset="0"/>
                <a:cs typeface="Times New Roman" panose="02020603050405020304" pitchFamily="18" charset="0"/>
              </a:rPr>
              <a:t>V.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Prokhorenko</a:t>
            </a:r>
            <a:r>
              <a:rPr lang="en-IN" sz="1000" dirty="0">
                <a:effectLst/>
                <a:latin typeface="Calibri" panose="020F0502020204030204" pitchFamily="34" charset="0"/>
                <a:ea typeface="Calibri" panose="020F0502020204030204" pitchFamily="34" charset="0"/>
                <a:cs typeface="Times New Roman" panose="02020603050405020304" pitchFamily="18" charset="0"/>
              </a:rPr>
              <a:t>, K.-K. R. Choo, and H. Ashman, “Web application protection techniques: A taxonomy,” Journal of Network and Computer Applications, vol. 60, pp. 95–112, Jan. 2016, </a:t>
            </a:r>
            <a:r>
              <a:rPr lang="en-IN" sz="10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https://doi.org/10.1016/j.jnca.2015.11.017</a:t>
            </a:r>
            <a:r>
              <a:rPr lang="en-IN" sz="1000" dirty="0">
                <a:effectLst/>
                <a:latin typeface="Calibri" panose="020F0502020204030204" pitchFamily="34" charset="0"/>
                <a:ea typeface="Calibri" panose="020F0502020204030204" pitchFamily="34" charset="0"/>
                <a:cs typeface="Times New Roman" panose="02020603050405020304" pitchFamily="18" charset="0"/>
              </a:rPr>
              <a: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285341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AA94-1BBE-C9EE-F272-7018786D9D1A}"/>
              </a:ext>
            </a:extLst>
          </p:cNvPr>
          <p:cNvSpPr>
            <a:spLocks noGrp="1"/>
          </p:cNvSpPr>
          <p:nvPr>
            <p:ph type="title"/>
          </p:nvPr>
        </p:nvSpPr>
        <p:spPr/>
        <p:txBody>
          <a:bodyPr>
            <a:normAutofit/>
          </a:bodyPr>
          <a:lstStyle/>
          <a:p>
            <a:pPr algn="ctr"/>
            <a:r>
              <a:rPr lang="en-IN" dirty="0"/>
              <a:t>OBJECTIVES</a:t>
            </a:r>
          </a:p>
        </p:txBody>
      </p:sp>
      <p:sp>
        <p:nvSpPr>
          <p:cNvPr id="4" name="Rectangle 1">
            <a:extLst>
              <a:ext uri="{FF2B5EF4-FFF2-40B4-BE49-F238E27FC236}">
                <a16:creationId xmlns:a16="http://schemas.microsoft.com/office/drawing/2014/main" id="{351737DE-B606-1602-CB36-5D28651D16DA}"/>
              </a:ext>
            </a:extLst>
          </p:cNvPr>
          <p:cNvSpPr>
            <a:spLocks noGrp="1" noChangeArrowheads="1"/>
          </p:cNvSpPr>
          <p:nvPr>
            <p:ph idx="1"/>
          </p:nvPr>
        </p:nvSpPr>
        <p:spPr bwMode="auto">
          <a:xfrm>
            <a:off x="838200" y="1897093"/>
            <a:ext cx="10515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 Recon Data Collection</a:t>
            </a:r>
            <a:r>
              <a:rPr kumimoji="0" lang="en-US" altLang="en-US" sz="1800" b="0" i="0" u="none" strike="noStrike" cap="none" normalizeH="0" baseline="0" dirty="0">
                <a:ln>
                  <a:noFill/>
                </a:ln>
                <a:solidFill>
                  <a:schemeClr val="tx1"/>
                </a:solidFill>
                <a:effectLst/>
                <a:latin typeface="Arial" panose="020B0604020202020204" pitchFamily="34" charset="0"/>
              </a:rPr>
              <a:t>: Streamline the reconnaissance phase with Bash and Python, reducing manual effort by 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Social Engineering Tests</a:t>
            </a:r>
            <a:r>
              <a:rPr kumimoji="0" lang="en-US" altLang="en-US" sz="1800" b="0" i="0" u="none" strike="noStrike" cap="none" normalizeH="0" baseline="0" dirty="0">
                <a:ln>
                  <a:noFill/>
                </a:ln>
                <a:solidFill>
                  <a:schemeClr val="tx1"/>
                </a:solidFill>
                <a:effectLst/>
                <a:latin typeface="Arial" panose="020B0604020202020204" pitchFamily="34" charset="0"/>
              </a:rPr>
              <a:t>: Integrate at least two modules to assess human vulnerabilities, such as phishing, to enhance security beyond technical aspects.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Multisource Data Integration</a:t>
            </a:r>
            <a:r>
              <a:rPr kumimoji="0" lang="en-US" altLang="en-US" sz="1800" b="0" i="0" u="none" strike="noStrike" cap="none" normalizeH="0" baseline="0" dirty="0">
                <a:ln>
                  <a:noFill/>
                </a:ln>
                <a:solidFill>
                  <a:schemeClr val="tx1"/>
                </a:solidFill>
                <a:effectLst/>
                <a:latin typeface="Arial" panose="020B0604020202020204" pitchFamily="34" charset="0"/>
              </a:rPr>
              <a:t>: Gather and unify data from three or more third-party tools into a comprehensive report, reducing data fragmentation.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 Scalability and Speed</a:t>
            </a:r>
            <a:r>
              <a:rPr kumimoji="0" lang="en-US" altLang="en-US" sz="1800" b="0" i="0" u="none" strike="noStrike" cap="none" normalizeH="0" baseline="0" dirty="0">
                <a:ln>
                  <a:noFill/>
                </a:ln>
                <a:solidFill>
                  <a:schemeClr val="tx1"/>
                </a:solidFill>
                <a:effectLst/>
                <a:latin typeface="Arial" panose="020B0604020202020204" pitchFamily="34" charset="0"/>
              </a:rPr>
              <a:t>: Improve system efficiency to handle large-scale applications, cutting reconnaissance time by 30% while preserving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Detailed, Actionable Reporting</a:t>
            </a:r>
            <a:r>
              <a:rPr kumimoji="0" lang="en-US" altLang="en-US" sz="1800" b="0" i="0" u="none" strike="noStrike" cap="none" normalizeH="0" baseline="0" dirty="0">
                <a:ln>
                  <a:noFill/>
                </a:ln>
                <a:solidFill>
                  <a:schemeClr val="tx1"/>
                </a:solidFill>
                <a:effectLst/>
                <a:latin typeface="Arial" panose="020B0604020202020204" pitchFamily="34" charset="0"/>
              </a:rPr>
              <a:t>: Provide classified, in-depth reports on both technical and social vulnerabilities, helping prioritize critical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Resilience to Noisy Data</a:t>
            </a:r>
            <a:r>
              <a:rPr kumimoji="0" lang="en-US" altLang="en-US" sz="1800" b="0" i="0" u="none" strike="noStrike" cap="none" normalizeH="0" baseline="0" dirty="0">
                <a:ln>
                  <a:noFill/>
                </a:ln>
                <a:solidFill>
                  <a:schemeClr val="tx1"/>
                </a:solidFill>
                <a:effectLst/>
                <a:latin typeface="Arial" panose="020B0604020202020204" pitchFamily="34" charset="0"/>
              </a:rPr>
              <a:t>: Enhance data accuracy and reliability by aggregating information from multiple sources, mitigating the effects of incomplete or noisy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Adaptability to Evolving Threats</a:t>
            </a:r>
            <a:r>
              <a:rPr kumimoji="0" lang="en-US" altLang="en-US" sz="1800" b="0" i="0" u="none" strike="noStrike" cap="none" normalizeH="0" baseline="0" dirty="0">
                <a:ln>
                  <a:noFill/>
                </a:ln>
                <a:solidFill>
                  <a:schemeClr val="tx1"/>
                </a:solidFill>
                <a:effectLst/>
                <a:latin typeface="Arial" panose="020B0604020202020204" pitchFamily="34" charset="0"/>
              </a:rPr>
              <a:t>: Maintain relevance with a dynamic framework that adjusts to new cybersecurity threats, covering both technical and human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Optimized Real-Time Processing</a:t>
            </a:r>
            <a:r>
              <a:rPr kumimoji="0" lang="en-US" altLang="en-US" sz="1800" b="0" i="0" u="none" strike="noStrike" cap="none" normalizeH="0" baseline="0" dirty="0">
                <a:ln>
                  <a:noFill/>
                </a:ln>
                <a:solidFill>
                  <a:schemeClr val="tx1"/>
                </a:solidFill>
                <a:effectLst/>
                <a:latin typeface="Arial" panose="020B0604020202020204" pitchFamily="34" charset="0"/>
              </a:rPr>
              <a:t>: Automate repetitive tasks and data handling to reduce computational load, enabling real-time, large-scale testing scenarios.</a:t>
            </a:r>
          </a:p>
        </p:txBody>
      </p:sp>
    </p:spTree>
    <p:extLst>
      <p:ext uri="{BB962C8B-B14F-4D97-AF65-F5344CB8AC3E}">
        <p14:creationId xmlns:p14="http://schemas.microsoft.com/office/powerpoint/2010/main" val="112364180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2B06-CEF8-8969-392B-AFE3503C31AF}"/>
              </a:ext>
            </a:extLst>
          </p:cNvPr>
          <p:cNvSpPr>
            <a:spLocks noGrp="1"/>
          </p:cNvSpPr>
          <p:nvPr>
            <p:ph type="title"/>
          </p:nvPr>
        </p:nvSpPr>
        <p:spPr/>
        <p:txBody>
          <a:bodyPr>
            <a:normAutofit/>
          </a:bodyPr>
          <a:lstStyle/>
          <a:p>
            <a:pPr algn="ctr"/>
            <a:r>
              <a:rPr lang="en-IN" dirty="0"/>
              <a:t>MOTIVATION</a:t>
            </a:r>
          </a:p>
        </p:txBody>
      </p:sp>
      <p:sp>
        <p:nvSpPr>
          <p:cNvPr id="3" name="Content Placeholder 2">
            <a:extLst>
              <a:ext uri="{FF2B5EF4-FFF2-40B4-BE49-F238E27FC236}">
                <a16:creationId xmlns:a16="http://schemas.microsoft.com/office/drawing/2014/main" id="{5A26C310-2471-F71C-C3CD-9C63B2468E95}"/>
              </a:ext>
            </a:extLst>
          </p:cNvPr>
          <p:cNvSpPr>
            <a:spLocks noGrp="1"/>
          </p:cNvSpPr>
          <p:nvPr>
            <p:ph idx="1"/>
          </p:nvPr>
        </p:nvSpPr>
        <p:spPr>
          <a:xfrm>
            <a:off x="838200" y="1335767"/>
            <a:ext cx="10515600" cy="5157107"/>
          </a:xfrm>
        </p:spPr>
        <p:txBody>
          <a:bodyPr>
            <a:noAutofit/>
          </a:bodyPr>
          <a:lstStyle/>
          <a:p>
            <a:pPr marL="0" indent="0" algn="just">
              <a:lnSpc>
                <a:spcPct val="115000"/>
              </a:lnSpc>
              <a:buNone/>
            </a:pPr>
            <a:r>
              <a:rPr lang="en-US" sz="1600" dirty="0">
                <a:effectLst/>
                <a:ea typeface="Batang" panose="02030600000101010101" pitchFamily="18" charset="-127"/>
              </a:rPr>
              <a:t>The increasingly complex nature of cyber threats, particularly during the reconnaissance phase in penetration testing, necessitates much advanced and efficient tools. Traditional reconnaissance methods are usually characterized by manual collection and analysis of information, time-consuming in the truest sense of the phrase, as well as vulnerable to human error. Inefficiency by this approach often means partial assessments, thereby allowing organizations to stay wide open to those targeted attacks like ransomware, phishing, and advanced social engineering tactics that exploit both technical as well as human weaknesses.</a:t>
            </a:r>
          </a:p>
          <a:p>
            <a:pPr marL="0" indent="0" algn="just">
              <a:lnSpc>
                <a:spcPct val="115000"/>
              </a:lnSpc>
              <a:buNone/>
            </a:pPr>
            <a:br>
              <a:rPr lang="en-US" sz="1600" dirty="0">
                <a:effectLst/>
                <a:ea typeface="Batang" panose="02030600000101010101" pitchFamily="18" charset="-127"/>
              </a:rPr>
            </a:br>
            <a:r>
              <a:rPr lang="en-US" sz="1600" dirty="0">
                <a:effectLst/>
                <a:ea typeface="Batang" panose="02030600000101010101" pitchFamily="18" charset="-127"/>
              </a:rPr>
              <a:t>This project has been motivated by the fact that reconnaissance based penetrating tests need to be made more efficient and effective. With attackers going about their business with highly strategized wide reconnaissance attacks, methods to efficiently source and analyze information at much faster speeds with higher accuracy are in acute demand. Our highly developed Recon framework is founded using Bash and Python, in order to fill the potential gap by using data collection and social engineering techniques both focused towards the discovery of technical and human vulnerabilities.</a:t>
            </a:r>
            <a:endParaRPr lang="en-IN" sz="1600" dirty="0">
              <a:ea typeface="Batang" panose="02030600000101010101" pitchFamily="18" charset="-127"/>
            </a:endParaRPr>
          </a:p>
          <a:p>
            <a:pPr marL="0" indent="0" algn="just">
              <a:lnSpc>
                <a:spcPct val="115000"/>
              </a:lnSpc>
              <a:buNone/>
            </a:pPr>
            <a:br>
              <a:rPr lang="en-US" sz="1600" dirty="0">
                <a:effectLst/>
                <a:ea typeface="Batang" panose="02030600000101010101" pitchFamily="18" charset="-127"/>
              </a:rPr>
            </a:br>
            <a:r>
              <a:rPr lang="en-US" sz="1600" dirty="0">
                <a:effectLst/>
                <a:ea typeface="Batang" panose="02030600000101010101" pitchFamily="18" charset="-127"/>
              </a:rPr>
              <a:t>In streamlining the reconnaissance process, this project hopes to give cybersecurity professionals a clearer sight toward enhanced threats, thereby allowing better defense capabilities from changing cyberattacks, therefore adding up to more resilient cybersecurity practices in the end.</a:t>
            </a:r>
            <a:endParaRPr lang="en-IN" sz="1600" dirty="0">
              <a:effectLst/>
              <a:ea typeface="Batang" panose="02030600000101010101" pitchFamily="18" charset="-127"/>
            </a:endParaRPr>
          </a:p>
          <a:p>
            <a:pPr marL="0" indent="0">
              <a:lnSpc>
                <a:spcPct val="115000"/>
              </a:lnSpc>
              <a:buNone/>
            </a:pPr>
            <a:r>
              <a:rPr lang="en-US" sz="1600" dirty="0">
                <a:effectLst/>
                <a:ea typeface="Batang" panose="02030600000101010101" pitchFamily="18" charset="-127"/>
              </a:rPr>
              <a:t> </a:t>
            </a:r>
            <a:endParaRPr lang="en-IN" sz="1600" dirty="0">
              <a:effectLst/>
              <a:ea typeface="Batang" panose="02030600000101010101" pitchFamily="18" charset="-127"/>
            </a:endParaRPr>
          </a:p>
          <a:p>
            <a:pPr marL="0" indent="0">
              <a:buNone/>
            </a:pPr>
            <a:endParaRPr lang="en-IN" sz="1600" dirty="0"/>
          </a:p>
        </p:txBody>
      </p:sp>
    </p:spTree>
    <p:extLst>
      <p:ext uri="{BB962C8B-B14F-4D97-AF65-F5344CB8AC3E}">
        <p14:creationId xmlns:p14="http://schemas.microsoft.com/office/powerpoint/2010/main" val="167231294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6D8C-7D6B-E2E3-7897-208CA19787C4}"/>
              </a:ext>
            </a:extLst>
          </p:cNvPr>
          <p:cNvSpPr>
            <a:spLocks noGrp="1"/>
          </p:cNvSpPr>
          <p:nvPr>
            <p:ph type="title"/>
          </p:nvPr>
        </p:nvSpPr>
        <p:spPr>
          <a:xfrm>
            <a:off x="838199" y="201839"/>
            <a:ext cx="10515600" cy="1325563"/>
          </a:xfrm>
        </p:spPr>
        <p:txBody>
          <a:bodyPr>
            <a:normAutofit/>
          </a:bodyPr>
          <a:lstStyle/>
          <a:p>
            <a:pPr algn="ctr"/>
            <a:r>
              <a:rPr lang="en-US" dirty="0"/>
              <a:t>LITERATURE SURVEY</a:t>
            </a:r>
            <a:endParaRPr lang="en-IN" dirty="0"/>
          </a:p>
        </p:txBody>
      </p:sp>
      <p:graphicFrame>
        <p:nvGraphicFramePr>
          <p:cNvPr id="4" name="Content Placeholder 3">
            <a:extLst>
              <a:ext uri="{FF2B5EF4-FFF2-40B4-BE49-F238E27FC236}">
                <a16:creationId xmlns:a16="http://schemas.microsoft.com/office/drawing/2014/main" id="{251C8080-A85C-1CD8-D4B2-55940A414D1E}"/>
              </a:ext>
            </a:extLst>
          </p:cNvPr>
          <p:cNvGraphicFramePr>
            <a:graphicFrameLocks noGrp="1"/>
          </p:cNvGraphicFramePr>
          <p:nvPr>
            <p:ph idx="1"/>
            <p:extLst>
              <p:ext uri="{D42A27DB-BD31-4B8C-83A1-F6EECF244321}">
                <p14:modId xmlns:p14="http://schemas.microsoft.com/office/powerpoint/2010/main" val="2913341213"/>
              </p:ext>
            </p:extLst>
          </p:nvPr>
        </p:nvGraphicFramePr>
        <p:xfrm>
          <a:off x="103413" y="1164778"/>
          <a:ext cx="11985171" cy="5600700"/>
        </p:xfrm>
        <a:graphic>
          <a:graphicData uri="http://schemas.openxmlformats.org/drawingml/2006/table">
            <a:tbl>
              <a:tblPr firstRow="1" bandRow="1">
                <a:tableStyleId>{5C22544A-7EE6-4342-B048-85BDC9FD1C3A}</a:tableStyleId>
              </a:tblPr>
              <a:tblGrid>
                <a:gridCol w="639127">
                  <a:extLst>
                    <a:ext uri="{9D8B030D-6E8A-4147-A177-3AD203B41FA5}">
                      <a16:colId xmlns:a16="http://schemas.microsoft.com/office/drawing/2014/main" val="3602119618"/>
                    </a:ext>
                  </a:extLst>
                </a:gridCol>
                <a:gridCol w="2712383">
                  <a:extLst>
                    <a:ext uri="{9D8B030D-6E8A-4147-A177-3AD203B41FA5}">
                      <a16:colId xmlns:a16="http://schemas.microsoft.com/office/drawing/2014/main" val="4172330235"/>
                    </a:ext>
                  </a:extLst>
                </a:gridCol>
                <a:gridCol w="3687745">
                  <a:extLst>
                    <a:ext uri="{9D8B030D-6E8A-4147-A177-3AD203B41FA5}">
                      <a16:colId xmlns:a16="http://schemas.microsoft.com/office/drawing/2014/main" val="78108966"/>
                    </a:ext>
                  </a:extLst>
                </a:gridCol>
                <a:gridCol w="2440419">
                  <a:extLst>
                    <a:ext uri="{9D8B030D-6E8A-4147-A177-3AD203B41FA5}">
                      <a16:colId xmlns:a16="http://schemas.microsoft.com/office/drawing/2014/main" val="2896686773"/>
                    </a:ext>
                  </a:extLst>
                </a:gridCol>
                <a:gridCol w="2505497">
                  <a:extLst>
                    <a:ext uri="{9D8B030D-6E8A-4147-A177-3AD203B41FA5}">
                      <a16:colId xmlns:a16="http://schemas.microsoft.com/office/drawing/2014/main" val="4089890234"/>
                    </a:ext>
                  </a:extLst>
                </a:gridCol>
              </a:tblGrid>
              <a:tr h="223846">
                <a:tc>
                  <a:txBody>
                    <a:bodyPr/>
                    <a:lstStyle/>
                    <a:p>
                      <a:pPr algn="l"/>
                      <a:r>
                        <a:rPr lang="en-US" sz="1050" dirty="0"/>
                        <a:t>S. No.</a:t>
                      </a:r>
                      <a:endParaRPr lang="en-IN" sz="1050" dirty="0"/>
                    </a:p>
                  </a:txBody>
                  <a:tcPr/>
                </a:tc>
                <a:tc>
                  <a:txBody>
                    <a:bodyPr/>
                    <a:lstStyle/>
                    <a:p>
                      <a:pPr algn="ctr"/>
                      <a:r>
                        <a:rPr lang="en-US" sz="1050" dirty="0"/>
                        <a:t>Literature</a:t>
                      </a:r>
                      <a:endParaRPr lang="en-IN" sz="1050" dirty="0"/>
                    </a:p>
                  </a:txBody>
                  <a:tcPr/>
                </a:tc>
                <a:tc>
                  <a:txBody>
                    <a:bodyPr/>
                    <a:lstStyle/>
                    <a:p>
                      <a:pPr algn="ctr"/>
                      <a:r>
                        <a:rPr lang="en-IN" sz="1050" b="1" kern="1200" dirty="0">
                          <a:solidFill>
                            <a:schemeClr val="lt1"/>
                          </a:solidFill>
                          <a:effectLst/>
                          <a:latin typeface="+mn-lt"/>
                          <a:ea typeface="+mn-ea"/>
                          <a:cs typeface="+mn-cs"/>
                        </a:rPr>
                        <a:t>Methodologies/Techniques</a:t>
                      </a:r>
                      <a:endParaRPr lang="en-IN" sz="1050" dirty="0"/>
                    </a:p>
                  </a:txBody>
                  <a:tcPr/>
                </a:tc>
                <a:tc>
                  <a:txBody>
                    <a:bodyPr/>
                    <a:lstStyle/>
                    <a:p>
                      <a:pPr algn="ctr"/>
                      <a:r>
                        <a:rPr lang="en-US" sz="1050" dirty="0"/>
                        <a:t>Advantages</a:t>
                      </a:r>
                      <a:endParaRPr lang="en-IN" sz="1050" dirty="0"/>
                    </a:p>
                  </a:txBody>
                  <a:tcPr/>
                </a:tc>
                <a:tc>
                  <a:txBody>
                    <a:bodyPr/>
                    <a:lstStyle/>
                    <a:p>
                      <a:pPr algn="ctr"/>
                      <a:r>
                        <a:rPr lang="en-US" sz="1050" dirty="0"/>
                        <a:t>Limitations</a:t>
                      </a:r>
                      <a:endParaRPr lang="en-IN" sz="1050" dirty="0"/>
                    </a:p>
                  </a:txBody>
                  <a:tcPr/>
                </a:tc>
                <a:extLst>
                  <a:ext uri="{0D108BD9-81ED-4DB2-BD59-A6C34878D82A}">
                    <a16:rowId xmlns:a16="http://schemas.microsoft.com/office/drawing/2014/main" val="869168916"/>
                  </a:ext>
                </a:extLst>
              </a:tr>
              <a:tr h="793634">
                <a:tc>
                  <a:txBody>
                    <a:bodyPr/>
                    <a:lstStyle/>
                    <a:p>
                      <a:r>
                        <a:rPr lang="en-US" sz="1050" dirty="0"/>
                        <a:t>1</a:t>
                      </a:r>
                      <a:endParaRPr lang="en-IN" sz="1050" dirty="0"/>
                    </a:p>
                  </a:txBody>
                  <a:tcPr/>
                </a:tc>
                <a:tc>
                  <a:txBody>
                    <a:bodyPr/>
                    <a:lstStyle/>
                    <a:p>
                      <a:r>
                        <a:rPr lang="en-IN" sz="1050" dirty="0"/>
                        <a:t>S Roy, et al, “</a:t>
                      </a:r>
                      <a:r>
                        <a:rPr lang="en-US" sz="1050" dirty="0"/>
                        <a:t>Survey and taxonomy of adversarial reconnaissance techniques”, </a:t>
                      </a:r>
                      <a:r>
                        <a:rPr lang="en-IN" sz="1050" b="0" i="0" kern="1200" dirty="0">
                          <a:solidFill>
                            <a:schemeClr val="dk1"/>
                          </a:solidFill>
                          <a:effectLst/>
                          <a:latin typeface="+mn-lt"/>
                          <a:ea typeface="+mn-ea"/>
                          <a:cs typeface="+mn-cs"/>
                        </a:rPr>
                        <a:t>ACM Computing Surveys, 2022</a:t>
                      </a:r>
                      <a:endParaRPr lang="en-IN" sz="1050" dirty="0"/>
                    </a:p>
                  </a:txBody>
                  <a:tcPr/>
                </a:tc>
                <a:tc>
                  <a:txBody>
                    <a:bodyPr/>
                    <a:lstStyle/>
                    <a:p>
                      <a:r>
                        <a:rPr lang="en-US" sz="1050" dirty="0"/>
                        <a:t>Categorizes techniques based on sources (third-party, human, system), divided into external and internal phases; tools like </a:t>
                      </a:r>
                      <a:r>
                        <a:rPr lang="en-US" sz="1050" dirty="0" err="1"/>
                        <a:t>NetCraft</a:t>
                      </a:r>
                      <a:r>
                        <a:rPr lang="en-US" sz="1050" dirty="0"/>
                        <a:t>, </a:t>
                      </a:r>
                      <a:r>
                        <a:rPr lang="en-US" sz="1050" dirty="0" err="1"/>
                        <a:t>NMap</a:t>
                      </a:r>
                      <a:r>
                        <a:rPr lang="en-US" sz="1050" dirty="0"/>
                        <a:t>, WHOIS lookup are used.</a:t>
                      </a:r>
                      <a:endParaRPr lang="en-IN" sz="1050" dirty="0"/>
                    </a:p>
                  </a:txBody>
                  <a:tcPr/>
                </a:tc>
                <a:tc>
                  <a:txBody>
                    <a:bodyPr/>
                    <a:lstStyle/>
                    <a:p>
                      <a:r>
                        <a:rPr lang="en-US" sz="1050" dirty="0"/>
                        <a:t>Third-party techniques are passive and reduce detection risk; social engineering exploits human vulnerabilities effectively.</a:t>
                      </a:r>
                      <a:endParaRPr lang="en-IN" sz="1050" dirty="0"/>
                    </a:p>
                  </a:txBody>
                  <a:tcPr/>
                </a:tc>
                <a:tc>
                  <a:txBody>
                    <a:bodyPr/>
                    <a:lstStyle/>
                    <a:p>
                      <a:r>
                        <a:rPr lang="en-US" sz="1050" dirty="0"/>
                        <a:t>Third-party techniques may provide outdated info; human techniques increase exposure risk; system-based techniques may be detected by security systems.</a:t>
                      </a:r>
                      <a:endParaRPr lang="en-IN" sz="1050" dirty="0"/>
                    </a:p>
                  </a:txBody>
                  <a:tcPr/>
                </a:tc>
                <a:extLst>
                  <a:ext uri="{0D108BD9-81ED-4DB2-BD59-A6C34878D82A}">
                    <a16:rowId xmlns:a16="http://schemas.microsoft.com/office/drawing/2014/main" val="2252893432"/>
                  </a:ext>
                </a:extLst>
              </a:tr>
              <a:tr h="936081">
                <a:tc>
                  <a:txBody>
                    <a:bodyPr/>
                    <a:lstStyle/>
                    <a:p>
                      <a:r>
                        <a:rPr lang="en-US" sz="1050" dirty="0"/>
                        <a:t>2</a:t>
                      </a:r>
                      <a:endParaRPr lang="en-IN" sz="1050" dirty="0"/>
                    </a:p>
                  </a:txBody>
                  <a:tcPr/>
                </a:tc>
                <a:tc>
                  <a:txBody>
                    <a:bodyPr/>
                    <a:lstStyle/>
                    <a:p>
                      <a:r>
                        <a:rPr lang="en-US" sz="1050" dirty="0"/>
                        <a:t>Fouz Barman, et al, “A Methodical Framework for Conducting Reconnaissance and Enumeration in the Ethical Hacking Lifecycle”, ECCWS 2023 22nd European Conference on Cyber Warfare and Security, 2023</a:t>
                      </a:r>
                      <a:endParaRPr lang="en-IN" sz="1050" dirty="0"/>
                    </a:p>
                  </a:txBody>
                  <a:tcPr/>
                </a:tc>
                <a:tc>
                  <a:txBody>
                    <a:bodyPr/>
                    <a:lstStyle/>
                    <a:p>
                      <a:r>
                        <a:rPr lang="en-IN" sz="1050" dirty="0"/>
                        <a:t>Nmap for reconnaissance (scanning for open ports, OS detection); </a:t>
                      </a:r>
                      <a:r>
                        <a:rPr lang="en-IN" sz="1050" dirty="0" err="1"/>
                        <a:t>Netcat</a:t>
                      </a:r>
                      <a:r>
                        <a:rPr lang="en-IN" sz="1050" dirty="0"/>
                        <a:t> for enumeration (gathering deeper details via active connections); includes Kali Linux setup.</a:t>
                      </a:r>
                    </a:p>
                  </a:txBody>
                  <a:tcPr/>
                </a:tc>
                <a:tc>
                  <a:txBody>
                    <a:bodyPr/>
                    <a:lstStyle/>
                    <a:p>
                      <a:r>
                        <a:rPr lang="en-US" sz="1050" dirty="0"/>
                        <a:t>Nmap allows comprehensive information gathering across platforms; </a:t>
                      </a:r>
                      <a:r>
                        <a:rPr lang="en-US" sz="1050" dirty="0" err="1"/>
                        <a:t>Netcat</a:t>
                      </a:r>
                      <a:r>
                        <a:rPr lang="en-US" sz="1050" dirty="0"/>
                        <a:t> offers deep information access with minimal resource use.</a:t>
                      </a:r>
                      <a:endParaRPr lang="en-IN" sz="1050" dirty="0"/>
                    </a:p>
                  </a:txBody>
                  <a:tcPr/>
                </a:tc>
                <a:tc>
                  <a:txBody>
                    <a:bodyPr/>
                    <a:lstStyle/>
                    <a:p>
                      <a:r>
                        <a:rPr lang="en-US" sz="1050" dirty="0"/>
                        <a:t>Nmap scanning can trigger detection alarms; </a:t>
                      </a:r>
                      <a:r>
                        <a:rPr lang="en-US" sz="1050" dirty="0" err="1"/>
                        <a:t>Netcat</a:t>
                      </a:r>
                      <a:r>
                        <a:rPr lang="en-US" sz="1050" dirty="0"/>
                        <a:t> requires manual effort and may be limited to specific protocols.</a:t>
                      </a:r>
                      <a:endParaRPr lang="en-IN" sz="1050" dirty="0"/>
                    </a:p>
                  </a:txBody>
                  <a:tcPr/>
                </a:tc>
                <a:extLst>
                  <a:ext uri="{0D108BD9-81ED-4DB2-BD59-A6C34878D82A}">
                    <a16:rowId xmlns:a16="http://schemas.microsoft.com/office/drawing/2014/main" val="4012381608"/>
                  </a:ext>
                </a:extLst>
              </a:tr>
              <a:tr h="793634">
                <a:tc>
                  <a:txBody>
                    <a:bodyPr/>
                    <a:lstStyle/>
                    <a:p>
                      <a:r>
                        <a:rPr lang="en-US" sz="1050" dirty="0"/>
                        <a:t>3</a:t>
                      </a:r>
                      <a:endParaRPr lang="en-IN" sz="1050" dirty="0"/>
                    </a:p>
                  </a:txBody>
                  <a:tcPr/>
                </a:tc>
                <a:tc>
                  <a:txBody>
                    <a:bodyPr/>
                    <a:lstStyle/>
                    <a:p>
                      <a:r>
                        <a:rPr lang="en-IN" sz="1050" dirty="0"/>
                        <a:t>K </a:t>
                      </a:r>
                      <a:r>
                        <a:rPr lang="en-IN" sz="1050" dirty="0" err="1"/>
                        <a:t>Abdulghaffar</a:t>
                      </a:r>
                      <a:r>
                        <a:rPr lang="en-IN" sz="1050" dirty="0"/>
                        <a:t>, et al, “</a:t>
                      </a:r>
                      <a:r>
                        <a:rPr lang="en-US" sz="1050" dirty="0"/>
                        <a:t>Enhancing Web Application Security through Automated Penetration Testing with Multiple Vulnerability Scanners”, Computers, 2023</a:t>
                      </a:r>
                      <a:endParaRPr lang="en-IN" sz="1050" dirty="0"/>
                    </a:p>
                  </a:txBody>
                  <a:tcPr/>
                </a:tc>
                <a:tc>
                  <a:txBody>
                    <a:bodyPr/>
                    <a:lstStyle/>
                    <a:p>
                      <a:r>
                        <a:rPr lang="en-US" sz="1050" dirty="0"/>
                        <a:t>Integration of two vulnerability scanners (</a:t>
                      </a:r>
                      <a:r>
                        <a:rPr lang="en-US" sz="1050" dirty="0" err="1"/>
                        <a:t>Arachni</a:t>
                      </a:r>
                      <a:r>
                        <a:rPr lang="en-US" sz="1050" dirty="0"/>
                        <a:t> and OWASP ZAP) via custom-built automation and combination algorithms. Results are processed to create a Union and Intersection list.</a:t>
                      </a:r>
                      <a:endParaRPr lang="en-IN" sz="1050" dirty="0"/>
                    </a:p>
                  </a:txBody>
                  <a:tcPr/>
                </a:tc>
                <a:tc>
                  <a:txBody>
                    <a:bodyPr/>
                    <a:lstStyle/>
                    <a:p>
                      <a:r>
                        <a:rPr lang="en-US" sz="1050" dirty="0"/>
                        <a:t>Improves vulnerability coverage and confidence by combining results from multiple scanners; automation reduces manual effort and human error.</a:t>
                      </a:r>
                      <a:endParaRPr lang="en-IN" sz="1050" dirty="0"/>
                    </a:p>
                  </a:txBody>
                  <a:tcPr/>
                </a:tc>
                <a:tc>
                  <a:txBody>
                    <a:bodyPr/>
                    <a:lstStyle/>
                    <a:p>
                      <a:r>
                        <a:rPr lang="en-US" sz="1050" dirty="0"/>
                        <a:t>Union list may contain false positives; reliance on scanner functionality; complexity increases when adding more scanners or advanced techniques.</a:t>
                      </a:r>
                    </a:p>
                  </a:txBody>
                  <a:tcPr/>
                </a:tc>
                <a:extLst>
                  <a:ext uri="{0D108BD9-81ED-4DB2-BD59-A6C34878D82A}">
                    <a16:rowId xmlns:a16="http://schemas.microsoft.com/office/drawing/2014/main" val="1994369611"/>
                  </a:ext>
                </a:extLst>
              </a:tr>
              <a:tr h="651187">
                <a:tc>
                  <a:txBody>
                    <a:bodyPr/>
                    <a:lstStyle/>
                    <a:p>
                      <a:r>
                        <a:rPr lang="en-US" sz="1050" dirty="0"/>
                        <a:t>4</a:t>
                      </a:r>
                      <a:endParaRPr lang="en-IN" sz="1050" dirty="0"/>
                    </a:p>
                  </a:txBody>
                  <a:tcPr/>
                </a:tc>
                <a:tc>
                  <a:txBody>
                    <a:bodyPr/>
                    <a:lstStyle/>
                    <a:p>
                      <a:r>
                        <a:rPr lang="en-IN" sz="1050" dirty="0"/>
                        <a:t>Vijaya R Saraswathi, et al, “</a:t>
                      </a:r>
                      <a:r>
                        <a:rPr lang="en-US" sz="1050" dirty="0"/>
                        <a:t>Automation of Recon Process for Ethical Hackers”, IEEE, 2022</a:t>
                      </a:r>
                      <a:endParaRPr lang="en-IN" sz="1050" dirty="0"/>
                    </a:p>
                  </a:txBody>
                  <a:tcPr/>
                </a:tc>
                <a:tc>
                  <a:txBody>
                    <a:bodyPr/>
                    <a:lstStyle/>
                    <a:p>
                      <a:r>
                        <a:rPr lang="en-IN" sz="1050" dirty="0"/>
                        <a:t>Automates recon tasks such as subdomain enumeration, port scanning, Google </a:t>
                      </a:r>
                      <a:r>
                        <a:rPr lang="en-IN" sz="1050" dirty="0" err="1"/>
                        <a:t>dorking</a:t>
                      </a:r>
                      <a:r>
                        <a:rPr lang="en-IN" sz="1050" dirty="0"/>
                        <a:t>, JavaScript analysis, and fuzzing. Tools include Go and Python scripts with Nuclei for vulnerability scanning.</a:t>
                      </a:r>
                    </a:p>
                  </a:txBody>
                  <a:tcPr/>
                </a:tc>
                <a:tc>
                  <a:txBody>
                    <a:bodyPr/>
                    <a:lstStyle/>
                    <a:p>
                      <a:r>
                        <a:rPr lang="en-US" sz="1050" dirty="0"/>
                        <a:t>Improves efficiency and scalability of the recon phase; minimizes human error; modular structure allows flexibility in task execution.</a:t>
                      </a:r>
                      <a:endParaRPr lang="en-IN" sz="1050" dirty="0"/>
                    </a:p>
                  </a:txBody>
                  <a:tcPr/>
                </a:tc>
                <a:tc>
                  <a:txBody>
                    <a:bodyPr/>
                    <a:lstStyle/>
                    <a:p>
                      <a:r>
                        <a:rPr lang="en-US" sz="1050" dirty="0"/>
                        <a:t>Limited customization; false positives may arise; failure in one module could disrupt others.</a:t>
                      </a:r>
                      <a:endParaRPr lang="en-IN" sz="1050" dirty="0"/>
                    </a:p>
                  </a:txBody>
                  <a:tcPr/>
                </a:tc>
                <a:extLst>
                  <a:ext uri="{0D108BD9-81ED-4DB2-BD59-A6C34878D82A}">
                    <a16:rowId xmlns:a16="http://schemas.microsoft.com/office/drawing/2014/main" val="925706664"/>
                  </a:ext>
                </a:extLst>
              </a:tr>
              <a:tr h="651187">
                <a:tc>
                  <a:txBody>
                    <a:bodyPr/>
                    <a:lstStyle/>
                    <a:p>
                      <a:r>
                        <a:rPr lang="en-US" sz="1050" dirty="0"/>
                        <a:t>5</a:t>
                      </a:r>
                      <a:endParaRPr lang="en-IN" sz="1050" dirty="0"/>
                    </a:p>
                  </a:txBody>
                  <a:tcPr/>
                </a:tc>
                <a:tc>
                  <a:txBody>
                    <a:bodyPr/>
                    <a:lstStyle/>
                    <a:p>
                      <a:r>
                        <a:rPr lang="en-IN" sz="1050" dirty="0"/>
                        <a:t>EA </a:t>
                      </a:r>
                      <a:r>
                        <a:rPr lang="en-IN" sz="1050" dirty="0" err="1"/>
                        <a:t>Altulaihan</a:t>
                      </a:r>
                      <a:r>
                        <a:rPr lang="en-IN" sz="1050" dirty="0"/>
                        <a:t>, et al, “</a:t>
                      </a:r>
                      <a:r>
                        <a:rPr lang="en-US" sz="1050" dirty="0"/>
                        <a:t>A Survey on Web Application Penetration Testing”, Electronics, 2023</a:t>
                      </a:r>
                      <a:endParaRPr lang="en-IN" sz="1050" dirty="0"/>
                    </a:p>
                  </a:txBody>
                  <a:tcPr/>
                </a:tc>
                <a:tc>
                  <a:txBody>
                    <a:bodyPr/>
                    <a:lstStyle/>
                    <a:p>
                      <a:r>
                        <a:rPr lang="en-US" sz="1050" dirty="0"/>
                        <a:t>Discusses manual vs. automated penetration testing. Advocates for a hybrid approach that combines the precision of manual testing with the speed of automation.</a:t>
                      </a:r>
                      <a:endParaRPr lang="en-IN" sz="1050" dirty="0"/>
                    </a:p>
                  </a:txBody>
                  <a:tcPr/>
                </a:tc>
                <a:tc>
                  <a:txBody>
                    <a:bodyPr/>
                    <a:lstStyle/>
                    <a:p>
                      <a:r>
                        <a:rPr lang="en-US" sz="1050" dirty="0"/>
                        <a:t>Manual testing detects complex vulnerabilities and simulates real-world attacks; automation is faster, cheaper, and scalable.</a:t>
                      </a:r>
                      <a:endParaRPr lang="en-IN" sz="1050" dirty="0"/>
                    </a:p>
                  </a:txBody>
                  <a:tcPr/>
                </a:tc>
                <a:tc>
                  <a:txBody>
                    <a:bodyPr/>
                    <a:lstStyle/>
                    <a:p>
                      <a:r>
                        <a:rPr lang="en-US" sz="1050" dirty="0"/>
                        <a:t>Manual testing is time-consuming and expensive; automated testing might miss complex issues and produce false positives.</a:t>
                      </a:r>
                      <a:endParaRPr lang="en-IN" sz="1050" dirty="0"/>
                    </a:p>
                  </a:txBody>
                  <a:tcPr/>
                </a:tc>
                <a:extLst>
                  <a:ext uri="{0D108BD9-81ED-4DB2-BD59-A6C34878D82A}">
                    <a16:rowId xmlns:a16="http://schemas.microsoft.com/office/drawing/2014/main" val="3124517692"/>
                  </a:ext>
                </a:extLst>
              </a:tr>
              <a:tr h="936081">
                <a:tc>
                  <a:txBody>
                    <a:bodyPr/>
                    <a:lstStyle/>
                    <a:p>
                      <a:r>
                        <a:rPr lang="en-US" sz="1050" dirty="0"/>
                        <a:t>6</a:t>
                      </a:r>
                      <a:endParaRPr lang="en-IN" sz="1050" dirty="0"/>
                    </a:p>
                  </a:txBody>
                  <a:tcPr/>
                </a:tc>
                <a:tc>
                  <a:txBody>
                    <a:bodyPr/>
                    <a:lstStyle/>
                    <a:p>
                      <a:r>
                        <a:rPr lang="en-IN" sz="1050" dirty="0"/>
                        <a:t>M </a:t>
                      </a:r>
                      <a:r>
                        <a:rPr lang="en-IN" sz="1050" dirty="0" err="1"/>
                        <a:t>Alhamed</a:t>
                      </a:r>
                      <a:r>
                        <a:rPr lang="en-IN" sz="1050" dirty="0"/>
                        <a:t>, et al,  “</a:t>
                      </a:r>
                      <a:r>
                        <a:rPr lang="en-US" sz="1050" dirty="0"/>
                        <a:t>A Systematic Literature Review on Penetration Testing in Networks: Future Research Directions”, Applied Sciences, 2023</a:t>
                      </a:r>
                      <a:endParaRPr lang="en-IN" sz="1050" dirty="0"/>
                    </a:p>
                  </a:txBody>
                  <a:tcPr/>
                </a:tc>
                <a:tc>
                  <a:txBody>
                    <a:bodyPr/>
                    <a:lstStyle/>
                    <a:p>
                      <a:r>
                        <a:rPr lang="en-US" sz="1050" b="0" dirty="0"/>
                        <a:t>Black Box Testing: Simulates external attacks with no system knowledge. White Box Testing: Involves complete system access for thorough analysis. Gray Box Testing: A mix of black-box and white-box approaches with partial system knowledge.</a:t>
                      </a:r>
                      <a:endParaRPr lang="en-IN" sz="1050" b="0" dirty="0"/>
                    </a:p>
                  </a:txBody>
                  <a:tcPr/>
                </a:tc>
                <a:tc>
                  <a:txBody>
                    <a:bodyPr/>
                    <a:lstStyle/>
                    <a:p>
                      <a:r>
                        <a:rPr lang="en-US" sz="1050" dirty="0"/>
                        <a:t>Black Box Testing mirrors real-world external attacks. White Box Testing offers comprehensive analysis quickly. Gray Box Testing balances cost and efficiency.</a:t>
                      </a:r>
                      <a:br>
                        <a:rPr lang="en-US" sz="1050" dirty="0"/>
                      </a:br>
                      <a:endParaRPr lang="en-IN" sz="1050" dirty="0"/>
                    </a:p>
                  </a:txBody>
                  <a:tcPr/>
                </a:tc>
                <a:tc>
                  <a:txBody>
                    <a:bodyPr/>
                    <a:lstStyle/>
                    <a:p>
                      <a:r>
                        <a:rPr lang="en-US" sz="1050" dirty="0"/>
                        <a:t>Black Box Testing misses internal vulnerabilities, White Box Testing is costly, Gray Box Testing may overlook full-access issues, and Nmap can produce false positives.</a:t>
                      </a:r>
                      <a:endParaRPr lang="en-IN" sz="1050" dirty="0"/>
                    </a:p>
                  </a:txBody>
                  <a:tcPr/>
                </a:tc>
                <a:extLst>
                  <a:ext uri="{0D108BD9-81ED-4DB2-BD59-A6C34878D82A}">
                    <a16:rowId xmlns:a16="http://schemas.microsoft.com/office/drawing/2014/main" val="3286145560"/>
                  </a:ext>
                </a:extLst>
              </a:tr>
            </a:tbl>
          </a:graphicData>
        </a:graphic>
      </p:graphicFrame>
    </p:spTree>
    <p:extLst>
      <p:ext uri="{BB962C8B-B14F-4D97-AF65-F5344CB8AC3E}">
        <p14:creationId xmlns:p14="http://schemas.microsoft.com/office/powerpoint/2010/main" val="156963390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6D8C-7D6B-E2E3-7897-208CA19787C4}"/>
              </a:ext>
            </a:extLst>
          </p:cNvPr>
          <p:cNvSpPr>
            <a:spLocks noGrp="1"/>
          </p:cNvSpPr>
          <p:nvPr>
            <p:ph type="title"/>
          </p:nvPr>
        </p:nvSpPr>
        <p:spPr>
          <a:xfrm>
            <a:off x="838200" y="228601"/>
            <a:ext cx="10515600" cy="1325563"/>
          </a:xfrm>
        </p:spPr>
        <p:txBody>
          <a:bodyPr>
            <a:normAutofit/>
          </a:bodyPr>
          <a:lstStyle/>
          <a:p>
            <a:pPr algn="ctr"/>
            <a:r>
              <a:rPr lang="en-US" dirty="0"/>
              <a:t>LITERATURE SURVEY</a:t>
            </a:r>
            <a:endParaRPr lang="en-IN" dirty="0"/>
          </a:p>
        </p:txBody>
      </p:sp>
      <p:graphicFrame>
        <p:nvGraphicFramePr>
          <p:cNvPr id="4" name="Content Placeholder 3">
            <a:extLst>
              <a:ext uri="{FF2B5EF4-FFF2-40B4-BE49-F238E27FC236}">
                <a16:creationId xmlns:a16="http://schemas.microsoft.com/office/drawing/2014/main" id="{251C8080-A85C-1CD8-D4B2-55940A414D1E}"/>
              </a:ext>
            </a:extLst>
          </p:cNvPr>
          <p:cNvGraphicFramePr>
            <a:graphicFrameLocks noGrp="1"/>
          </p:cNvGraphicFramePr>
          <p:nvPr>
            <p:ph idx="1"/>
            <p:extLst>
              <p:ext uri="{D42A27DB-BD31-4B8C-83A1-F6EECF244321}">
                <p14:modId xmlns:p14="http://schemas.microsoft.com/office/powerpoint/2010/main" val="4170934087"/>
              </p:ext>
            </p:extLst>
          </p:nvPr>
        </p:nvGraphicFramePr>
        <p:xfrm>
          <a:off x="174171" y="1262744"/>
          <a:ext cx="11824517" cy="5366655"/>
        </p:xfrm>
        <a:graphic>
          <a:graphicData uri="http://schemas.openxmlformats.org/drawingml/2006/table">
            <a:tbl>
              <a:tblPr firstRow="1" bandRow="1">
                <a:tableStyleId>{5C22544A-7EE6-4342-B048-85BDC9FD1C3A}</a:tableStyleId>
              </a:tblPr>
              <a:tblGrid>
                <a:gridCol w="695833">
                  <a:extLst>
                    <a:ext uri="{9D8B030D-6E8A-4147-A177-3AD203B41FA5}">
                      <a16:colId xmlns:a16="http://schemas.microsoft.com/office/drawing/2014/main" val="3602119618"/>
                    </a:ext>
                  </a:extLst>
                </a:gridCol>
                <a:gridCol w="1690770">
                  <a:extLst>
                    <a:ext uri="{9D8B030D-6E8A-4147-A177-3AD203B41FA5}">
                      <a16:colId xmlns:a16="http://schemas.microsoft.com/office/drawing/2014/main" val="4172330235"/>
                    </a:ext>
                  </a:extLst>
                </a:gridCol>
                <a:gridCol w="3178628">
                  <a:extLst>
                    <a:ext uri="{9D8B030D-6E8A-4147-A177-3AD203B41FA5}">
                      <a16:colId xmlns:a16="http://schemas.microsoft.com/office/drawing/2014/main" val="78108966"/>
                    </a:ext>
                  </a:extLst>
                </a:gridCol>
                <a:gridCol w="3167743">
                  <a:extLst>
                    <a:ext uri="{9D8B030D-6E8A-4147-A177-3AD203B41FA5}">
                      <a16:colId xmlns:a16="http://schemas.microsoft.com/office/drawing/2014/main" val="2896686773"/>
                    </a:ext>
                  </a:extLst>
                </a:gridCol>
                <a:gridCol w="3091543">
                  <a:extLst>
                    <a:ext uri="{9D8B030D-6E8A-4147-A177-3AD203B41FA5}">
                      <a16:colId xmlns:a16="http://schemas.microsoft.com/office/drawing/2014/main" val="4089890234"/>
                    </a:ext>
                  </a:extLst>
                </a:gridCol>
              </a:tblGrid>
              <a:tr h="298747">
                <a:tc>
                  <a:txBody>
                    <a:bodyPr/>
                    <a:lstStyle/>
                    <a:p>
                      <a:pPr algn="l"/>
                      <a:r>
                        <a:rPr lang="en-US" sz="1050" dirty="0"/>
                        <a:t>S. No.</a:t>
                      </a:r>
                      <a:endParaRPr lang="en-IN" sz="1050" dirty="0"/>
                    </a:p>
                  </a:txBody>
                  <a:tcPr/>
                </a:tc>
                <a:tc>
                  <a:txBody>
                    <a:bodyPr/>
                    <a:lstStyle/>
                    <a:p>
                      <a:pPr algn="ctr"/>
                      <a:r>
                        <a:rPr lang="en-US" sz="1050" dirty="0"/>
                        <a:t>Literature</a:t>
                      </a:r>
                      <a:endParaRPr lang="en-IN" sz="1050" dirty="0"/>
                    </a:p>
                  </a:txBody>
                  <a:tcPr/>
                </a:tc>
                <a:tc>
                  <a:txBody>
                    <a:bodyPr/>
                    <a:lstStyle/>
                    <a:p>
                      <a:pPr algn="ctr"/>
                      <a:r>
                        <a:rPr lang="en-IN" sz="1050" b="1" kern="1200" dirty="0">
                          <a:solidFill>
                            <a:schemeClr val="lt1"/>
                          </a:solidFill>
                          <a:effectLst/>
                          <a:latin typeface="+mn-lt"/>
                          <a:ea typeface="+mn-ea"/>
                          <a:cs typeface="+mn-cs"/>
                        </a:rPr>
                        <a:t>Methodologies/Techniques</a:t>
                      </a:r>
                      <a:endParaRPr lang="en-IN" sz="1050" dirty="0"/>
                    </a:p>
                  </a:txBody>
                  <a:tcPr/>
                </a:tc>
                <a:tc>
                  <a:txBody>
                    <a:bodyPr/>
                    <a:lstStyle/>
                    <a:p>
                      <a:pPr algn="ctr"/>
                      <a:r>
                        <a:rPr lang="en-US" sz="1050" dirty="0"/>
                        <a:t>Advantages</a:t>
                      </a:r>
                      <a:endParaRPr lang="en-IN" sz="1050" dirty="0"/>
                    </a:p>
                  </a:txBody>
                  <a:tcPr/>
                </a:tc>
                <a:tc>
                  <a:txBody>
                    <a:bodyPr/>
                    <a:lstStyle/>
                    <a:p>
                      <a:pPr algn="ctr"/>
                      <a:r>
                        <a:rPr lang="en-US" sz="1050" dirty="0"/>
                        <a:t>Limitations</a:t>
                      </a:r>
                      <a:endParaRPr lang="en-IN" sz="1050" dirty="0"/>
                    </a:p>
                  </a:txBody>
                  <a:tcPr/>
                </a:tc>
                <a:extLst>
                  <a:ext uri="{0D108BD9-81ED-4DB2-BD59-A6C34878D82A}">
                    <a16:rowId xmlns:a16="http://schemas.microsoft.com/office/drawing/2014/main" val="869168916"/>
                  </a:ext>
                </a:extLst>
              </a:tr>
              <a:tr h="1226480">
                <a:tc>
                  <a:txBody>
                    <a:bodyPr/>
                    <a:lstStyle/>
                    <a:p>
                      <a:r>
                        <a:rPr lang="en-US" sz="1050" dirty="0"/>
                        <a:t>7</a:t>
                      </a:r>
                      <a:endParaRPr lang="en-IN" sz="1050" dirty="0"/>
                    </a:p>
                  </a:txBody>
                  <a:tcPr/>
                </a:tc>
                <a:tc>
                  <a:txBody>
                    <a:bodyPr/>
                    <a:lstStyle/>
                    <a:p>
                      <a:r>
                        <a:rPr lang="en-IN" sz="1050" dirty="0"/>
                        <a:t>J Yi, et al, “</a:t>
                      </a:r>
                      <a:r>
                        <a:rPr lang="en-US" sz="1050" dirty="0"/>
                        <a:t>Deep Reinforcement Learning for Intelligent Penetration Testing Path Design”, Applied Sciences, 2023</a:t>
                      </a:r>
                      <a:endParaRPr lang="en-IN" sz="1050" dirty="0"/>
                    </a:p>
                  </a:txBody>
                  <a:tcPr/>
                </a:tc>
                <a:tc>
                  <a:txBody>
                    <a:bodyPr/>
                    <a:lstStyle/>
                    <a:p>
                      <a:r>
                        <a:rPr lang="en-IN" sz="1050" b="0" dirty="0"/>
                        <a:t>Markov Decision Process (MDP): Models penetration testing as state transitions.</a:t>
                      </a:r>
                      <a:br>
                        <a:rPr lang="en-IN" sz="1050" b="0" dirty="0"/>
                      </a:br>
                      <a:r>
                        <a:rPr lang="en-IN" sz="1050" b="0" dirty="0"/>
                        <a:t>Double Deep Q Network (DDQN): Uses two networks to avoid overestimation. </a:t>
                      </a:r>
                      <a:r>
                        <a:rPr lang="en-IN" sz="1050" b="0" dirty="0" err="1"/>
                        <a:t>MulVAL</a:t>
                      </a:r>
                      <a:r>
                        <a:rPr lang="en-IN" sz="1050" b="0" dirty="0"/>
                        <a:t> Attack Graphs: Uses network topology to generate attack paths. MDDQN Algorithm: Combines </a:t>
                      </a:r>
                      <a:r>
                        <a:rPr lang="en-IN" sz="1050" b="0" dirty="0" err="1"/>
                        <a:t>MulVAL</a:t>
                      </a:r>
                      <a:r>
                        <a:rPr lang="en-IN" sz="1050" b="0" dirty="0"/>
                        <a:t> and DDQN for optimized path planning.</a:t>
                      </a:r>
                    </a:p>
                  </a:txBody>
                  <a:tcPr/>
                </a:tc>
                <a:tc>
                  <a:txBody>
                    <a:bodyPr/>
                    <a:lstStyle/>
                    <a:p>
                      <a:r>
                        <a:rPr lang="en-IN" sz="1050" dirty="0"/>
                        <a:t>MDP provides an integrated framework for path optimization.</a:t>
                      </a:r>
                      <a:br>
                        <a:rPr lang="en-IN" sz="1050" dirty="0"/>
                      </a:br>
                      <a:r>
                        <a:rPr lang="en-IN" sz="1050" dirty="0"/>
                        <a:t>DDQN reduces overestimation and improves policy updates.</a:t>
                      </a:r>
                      <a:br>
                        <a:rPr lang="en-IN" sz="1050" dirty="0"/>
                      </a:br>
                      <a:r>
                        <a:rPr lang="en-IN" sz="1050" dirty="0" err="1"/>
                        <a:t>MulVAL</a:t>
                      </a:r>
                      <a:r>
                        <a:rPr lang="en-IN" sz="1050" dirty="0"/>
                        <a:t> enables fast convergence in training.</a:t>
                      </a:r>
                      <a:br>
                        <a:rPr lang="en-IN" sz="1050" dirty="0"/>
                      </a:br>
                      <a:r>
                        <a:rPr lang="en-IN" sz="1050" dirty="0"/>
                        <a:t>MDDQN significantly increases convergence speed and solves sparse reward issues.</a:t>
                      </a:r>
                    </a:p>
                  </a:txBody>
                  <a:tcPr/>
                </a:tc>
                <a:tc>
                  <a:txBody>
                    <a:bodyPr/>
                    <a:lstStyle/>
                    <a:p>
                      <a:r>
                        <a:rPr lang="en-IN" sz="1050" dirty="0"/>
                        <a:t>MDP has substantial computational complexity.</a:t>
                      </a:r>
                      <a:br>
                        <a:rPr lang="en-IN" sz="1050" dirty="0"/>
                      </a:br>
                      <a:r>
                        <a:rPr lang="en-IN" sz="1050" dirty="0"/>
                        <a:t>DDQN still faces sparse reward problems.</a:t>
                      </a:r>
                      <a:br>
                        <a:rPr lang="en-IN" sz="1050" dirty="0"/>
                      </a:br>
                      <a:r>
                        <a:rPr lang="en-IN" sz="1050" dirty="0" err="1"/>
                        <a:t>MulVAL</a:t>
                      </a:r>
                      <a:r>
                        <a:rPr lang="en-IN" sz="1050" dirty="0"/>
                        <a:t> faces scalability issues in large networks.</a:t>
                      </a:r>
                      <a:br>
                        <a:rPr lang="en-IN" sz="1050" dirty="0"/>
                      </a:br>
                      <a:r>
                        <a:rPr lang="en-IN" sz="1050" dirty="0"/>
                        <a:t>MDDQN relies on pre-existing knowledge, limiting adaptability in dynamic environments.</a:t>
                      </a:r>
                    </a:p>
                  </a:txBody>
                  <a:tcPr/>
                </a:tc>
                <a:extLst>
                  <a:ext uri="{0D108BD9-81ED-4DB2-BD59-A6C34878D82A}">
                    <a16:rowId xmlns:a16="http://schemas.microsoft.com/office/drawing/2014/main" val="1994369611"/>
                  </a:ext>
                </a:extLst>
              </a:tr>
              <a:tr h="1226480">
                <a:tc>
                  <a:txBody>
                    <a:bodyPr/>
                    <a:lstStyle/>
                    <a:p>
                      <a:r>
                        <a:rPr lang="en-US" sz="1050" dirty="0"/>
                        <a:t>8</a:t>
                      </a:r>
                      <a:endParaRPr lang="en-IN" sz="1050" dirty="0"/>
                    </a:p>
                  </a:txBody>
                  <a:tcPr/>
                </a:tc>
                <a:tc>
                  <a:txBody>
                    <a:bodyPr/>
                    <a:lstStyle/>
                    <a:p>
                      <a:r>
                        <a:rPr lang="en-IN" sz="1050" dirty="0"/>
                        <a:t>AD </a:t>
                      </a:r>
                      <a:r>
                        <a:rPr lang="en-IN" sz="1050" dirty="0" err="1"/>
                        <a:t>Tudosi</a:t>
                      </a:r>
                      <a:r>
                        <a:rPr lang="en-IN" sz="1050" dirty="0"/>
                        <a:t>, et al, “</a:t>
                      </a:r>
                      <a:r>
                        <a:rPr lang="en-US" sz="1050" dirty="0"/>
                        <a:t>Research on Security Weakness Using Penetration Testing in a Distributed Firewall”, Sensors, 2023</a:t>
                      </a:r>
                      <a:endParaRPr lang="en-IN" sz="1050" dirty="0"/>
                    </a:p>
                  </a:txBody>
                  <a:tcPr/>
                </a:tc>
                <a:tc>
                  <a:txBody>
                    <a:bodyPr/>
                    <a:lstStyle/>
                    <a:p>
                      <a:r>
                        <a:rPr lang="en-IN" sz="1050" b="0" dirty="0"/>
                        <a:t>Manual Testing: Nmap, </a:t>
                      </a:r>
                      <a:r>
                        <a:rPr lang="en-IN" sz="1050" b="0" dirty="0" err="1"/>
                        <a:t>Netcat</a:t>
                      </a:r>
                      <a:r>
                        <a:rPr lang="en-IN" sz="1050" b="0" dirty="0"/>
                        <a:t>, Firewalking for detailed analysis.</a:t>
                      </a:r>
                      <a:br>
                        <a:rPr lang="en-IN" sz="1050" b="0" dirty="0"/>
                      </a:br>
                      <a:r>
                        <a:rPr lang="en-IN" sz="1050" b="0" dirty="0"/>
                        <a:t>Automated Testing: Nessus for comprehensive, large-scale vulnerability scanning.</a:t>
                      </a:r>
                      <a:br>
                        <a:rPr lang="en-IN" sz="1050" b="0" dirty="0"/>
                      </a:br>
                      <a:r>
                        <a:rPr lang="en-IN" sz="1050" b="0" dirty="0"/>
                        <a:t>Distributed Firewall Architecture: Multiple firewalls protect different network segments, offering enhanced security and scalability.</a:t>
                      </a:r>
                    </a:p>
                  </a:txBody>
                  <a:tcPr/>
                </a:tc>
                <a:tc>
                  <a:txBody>
                    <a:bodyPr/>
                    <a:lstStyle/>
                    <a:p>
                      <a:r>
                        <a:rPr lang="en-US" sz="1050" dirty="0"/>
                        <a:t>Manual testing allows flexibility and deep analysis.</a:t>
                      </a:r>
                      <a:br>
                        <a:rPr lang="en-US" sz="1050" dirty="0"/>
                      </a:br>
                      <a:r>
                        <a:rPr lang="en-US" sz="1050" dirty="0"/>
                        <a:t>Automated testing enables rapid, large-scale scanning.</a:t>
                      </a:r>
                      <a:br>
                        <a:rPr lang="en-US" sz="1050" dirty="0"/>
                      </a:br>
                      <a:r>
                        <a:rPr lang="en-US" sz="1050" dirty="0"/>
                        <a:t>Distributed firewall architecture improves network security and scalability.</a:t>
                      </a:r>
                      <a:endParaRPr lang="en-IN" sz="1050" dirty="0"/>
                    </a:p>
                  </a:txBody>
                  <a:tcPr/>
                </a:tc>
                <a:tc>
                  <a:txBody>
                    <a:bodyPr/>
                    <a:lstStyle/>
                    <a:p>
                      <a:r>
                        <a:rPr lang="en-US" sz="1050" dirty="0"/>
                        <a:t>Manual testing is time-consuming and prone to human error.</a:t>
                      </a:r>
                      <a:br>
                        <a:rPr lang="en-US" sz="1050" dirty="0"/>
                      </a:br>
                      <a:r>
                        <a:rPr lang="en-US" sz="1050" dirty="0"/>
                        <a:t>Automated testing may produce false positives or negatives and lacks flexibility.</a:t>
                      </a:r>
                      <a:br>
                        <a:rPr lang="en-US" sz="1050" dirty="0"/>
                      </a:br>
                      <a:r>
                        <a:rPr lang="en-US" sz="1050" dirty="0"/>
                        <a:t>Distributed firewalls require significant resources and skilled personnel for configuration and monitoring</a:t>
                      </a:r>
                    </a:p>
                  </a:txBody>
                  <a:tcPr/>
                </a:tc>
                <a:extLst>
                  <a:ext uri="{0D108BD9-81ED-4DB2-BD59-A6C34878D82A}">
                    <a16:rowId xmlns:a16="http://schemas.microsoft.com/office/drawing/2014/main" val="1486727667"/>
                  </a:ext>
                </a:extLst>
              </a:tr>
              <a:tr h="1388468">
                <a:tc>
                  <a:txBody>
                    <a:bodyPr/>
                    <a:lstStyle/>
                    <a:p>
                      <a:r>
                        <a:rPr lang="en-US" sz="1050" dirty="0"/>
                        <a:t>9</a:t>
                      </a:r>
                      <a:endParaRPr lang="en-IN" sz="1050" dirty="0"/>
                    </a:p>
                  </a:txBody>
                  <a:tcPr/>
                </a:tc>
                <a:tc>
                  <a:txBody>
                    <a:bodyPr/>
                    <a:lstStyle/>
                    <a:p>
                      <a:r>
                        <a:rPr lang="en-IN" sz="1050" dirty="0"/>
                        <a:t>S Zhou, et al, “</a:t>
                      </a:r>
                      <a:r>
                        <a:rPr lang="en-US" sz="1050" dirty="0"/>
                        <a:t>Autonomous Penetration Testing Based on Improved Deep Q-Network”, Applied Sciences, 2021</a:t>
                      </a:r>
                      <a:endParaRPr lang="en-IN" sz="1050" dirty="0"/>
                    </a:p>
                  </a:txBody>
                  <a:tcPr/>
                </a:tc>
                <a:tc>
                  <a:txBody>
                    <a:bodyPr/>
                    <a:lstStyle/>
                    <a:p>
                      <a:r>
                        <a:rPr lang="en-US" sz="1050" b="0" dirty="0"/>
                        <a:t>Markov Decision Process (MDP): Describes penetration testing as a sequence of state transitions.</a:t>
                      </a:r>
                      <a:br>
                        <a:rPr lang="en-US" sz="1050" b="0" dirty="0"/>
                      </a:br>
                      <a:r>
                        <a:rPr lang="en-US" sz="1050" b="0" dirty="0"/>
                        <a:t>NDSPI-DQN: Enhanced DQN addressing sparse rewards and large action space problems.</a:t>
                      </a:r>
                      <a:br>
                        <a:rPr lang="en-US" sz="1050" b="0" dirty="0"/>
                      </a:br>
                      <a:r>
                        <a:rPr lang="en-US" sz="1050" b="0" dirty="0"/>
                        <a:t>Decoupled Action Space: Reduces action space complexity by splitting host selection from operation selection.</a:t>
                      </a:r>
                      <a:endParaRPr lang="en-IN" sz="1050" b="0" dirty="0"/>
                    </a:p>
                  </a:txBody>
                  <a:tcPr/>
                </a:tc>
                <a:tc>
                  <a:txBody>
                    <a:bodyPr/>
                    <a:lstStyle/>
                    <a:p>
                      <a:r>
                        <a:rPr lang="en-IN" sz="1050" b="0" dirty="0"/>
                        <a:t>MDP: Models penetration testing tasks efficiently.</a:t>
                      </a:r>
                      <a:br>
                        <a:rPr lang="en-IN" sz="1050" b="0" dirty="0"/>
                      </a:br>
                      <a:r>
                        <a:rPr lang="en-IN" sz="1050" b="0" dirty="0"/>
                        <a:t>NDSPI-DQN: Fast convergence with aggressive exploration.</a:t>
                      </a:r>
                      <a:br>
                        <a:rPr lang="en-IN" sz="1050" b="0" dirty="0"/>
                      </a:br>
                      <a:r>
                        <a:rPr lang="en-IN" sz="1050" b="0" dirty="0"/>
                        <a:t>Decoupled Action Space: Handles large networks effectively.</a:t>
                      </a:r>
                      <a:br>
                        <a:rPr lang="en-IN" sz="1050" b="0" dirty="0"/>
                      </a:br>
                      <a:r>
                        <a:rPr lang="en-IN" sz="1050" b="0" dirty="0"/>
                        <a:t>Scalability: Improved scalability with duelling networks and soft Q-learning.</a:t>
                      </a:r>
                    </a:p>
                  </a:txBody>
                  <a:tcPr/>
                </a:tc>
                <a:tc>
                  <a:txBody>
                    <a:bodyPr/>
                    <a:lstStyle/>
                    <a:p>
                      <a:r>
                        <a:rPr lang="en-US" sz="1050" b="0" dirty="0"/>
                        <a:t>MDP: Difficult to deploy in real-world dynamic networks.</a:t>
                      </a:r>
                      <a:br>
                        <a:rPr lang="en-US" sz="1050" b="0" dirty="0"/>
                      </a:br>
                      <a:r>
                        <a:rPr lang="en-US" sz="1050" b="0" dirty="0"/>
                        <a:t>NDSPI-DQN: High computational complexity and overhead in action synchronization.</a:t>
                      </a:r>
                      <a:br>
                        <a:rPr lang="en-US" sz="1050" b="0" dirty="0"/>
                      </a:br>
                      <a:r>
                        <a:rPr lang="en-US" sz="1050" b="0" dirty="0"/>
                        <a:t>Sparse rewards: Even with improvements, scalability to extremely large networks is still limited.</a:t>
                      </a:r>
                      <a:endParaRPr lang="en-IN" sz="1050" b="0" dirty="0"/>
                    </a:p>
                  </a:txBody>
                  <a:tcPr/>
                </a:tc>
                <a:extLst>
                  <a:ext uri="{0D108BD9-81ED-4DB2-BD59-A6C34878D82A}">
                    <a16:rowId xmlns:a16="http://schemas.microsoft.com/office/drawing/2014/main" val="3364571920"/>
                  </a:ext>
                </a:extLst>
              </a:tr>
              <a:tr h="1226480">
                <a:tc>
                  <a:txBody>
                    <a:bodyPr/>
                    <a:lstStyle/>
                    <a:p>
                      <a:r>
                        <a:rPr lang="en-US" sz="1050" dirty="0"/>
                        <a:t>10</a:t>
                      </a:r>
                      <a:endParaRPr lang="en-IN" sz="1050" dirty="0"/>
                    </a:p>
                  </a:txBody>
                  <a:tcPr/>
                </a:tc>
                <a:tc>
                  <a:txBody>
                    <a:bodyPr/>
                    <a:lstStyle/>
                    <a:p>
                      <a:r>
                        <a:rPr lang="en-IN" sz="1050" dirty="0"/>
                        <a:t>P Wang, et al, “</a:t>
                      </a:r>
                      <a:r>
                        <a:rPr lang="en-US" sz="1050" dirty="0"/>
                        <a:t>A Cybersecurity Knowledge Graph Completion Method for Penetration Testing”, Electronics, 2023</a:t>
                      </a:r>
                      <a:endParaRPr lang="en-IN" sz="1050" dirty="0"/>
                    </a:p>
                  </a:txBody>
                  <a:tcPr/>
                </a:tc>
                <a:tc>
                  <a:txBody>
                    <a:bodyPr/>
                    <a:lstStyle/>
                    <a:p>
                      <a:r>
                        <a:rPr lang="en-US" sz="1050" b="0" dirty="0"/>
                        <a:t>Cybersecurity Knowledge Graph: Maps system vulnerabilities and relationships in cyberspace.</a:t>
                      </a:r>
                      <a:br>
                        <a:rPr lang="en-US" sz="1050" b="0" dirty="0"/>
                      </a:br>
                      <a:r>
                        <a:rPr lang="en-US" sz="1050" b="0" dirty="0"/>
                        <a:t>Tensor Decomposition: Compresses graph data into a tensor for efficient processing.</a:t>
                      </a:r>
                      <a:br>
                        <a:rPr lang="en-US" sz="1050" b="0" dirty="0"/>
                      </a:br>
                      <a:r>
                        <a:rPr lang="en-US" sz="1050" b="0" dirty="0"/>
                        <a:t>Pearson Mix Net: Merges features learned from tensor decomposition and neural networks.</a:t>
                      </a:r>
                      <a:endParaRPr lang="en-IN" sz="1050" b="0" dirty="0"/>
                    </a:p>
                  </a:txBody>
                  <a:tcPr/>
                </a:tc>
                <a:tc>
                  <a:txBody>
                    <a:bodyPr/>
                    <a:lstStyle/>
                    <a:p>
                      <a:r>
                        <a:rPr lang="en-US" sz="1050" b="0" dirty="0"/>
                        <a:t>Knowledge Graph: Holistically represents cybersecurity data.</a:t>
                      </a:r>
                      <a:br>
                        <a:rPr lang="en-US" sz="1050" b="0" dirty="0"/>
                      </a:br>
                      <a:r>
                        <a:rPr lang="en-US" sz="1050" b="0" dirty="0"/>
                        <a:t>Error Detection and Correction: Fills missing data and corrects erroneous information.</a:t>
                      </a:r>
                      <a:br>
                        <a:rPr lang="en-US" sz="1050" b="0" dirty="0"/>
                      </a:br>
                      <a:r>
                        <a:rPr lang="en-US" sz="1050" b="0" dirty="0"/>
                        <a:t>Scalability and Accuracy: Suitable for real-world cybersecurity applications with large datasets.</a:t>
                      </a:r>
                      <a:endParaRPr lang="en-IN" sz="1050" b="0" dirty="0"/>
                    </a:p>
                  </a:txBody>
                  <a:tcPr/>
                </a:tc>
                <a:tc>
                  <a:txBody>
                    <a:bodyPr/>
                    <a:lstStyle/>
                    <a:p>
                      <a:r>
                        <a:rPr lang="en-US" sz="1050" b="0" dirty="0"/>
                        <a:t>Data Quality Dependency: Relies on the quality of the initial knowledge graph. Balancing Methods: Combining tensor decomposition and neural networks may lead to inefficiencies if not well managed. Slow Convergence: Self-distillation with simulated annealing may result in slow convergence, especially in real-time applications.</a:t>
                      </a:r>
                      <a:endParaRPr lang="en-IN" sz="1050" b="0" dirty="0"/>
                    </a:p>
                  </a:txBody>
                  <a:tcPr/>
                </a:tc>
                <a:extLst>
                  <a:ext uri="{0D108BD9-81ED-4DB2-BD59-A6C34878D82A}">
                    <a16:rowId xmlns:a16="http://schemas.microsoft.com/office/drawing/2014/main" val="2450356814"/>
                  </a:ext>
                </a:extLst>
              </a:tr>
            </a:tbl>
          </a:graphicData>
        </a:graphic>
      </p:graphicFrame>
    </p:spTree>
    <p:extLst>
      <p:ext uri="{BB962C8B-B14F-4D97-AF65-F5344CB8AC3E}">
        <p14:creationId xmlns:p14="http://schemas.microsoft.com/office/powerpoint/2010/main" val="199645825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3010-D162-0A63-98AC-51BCE5A0CADC}"/>
              </a:ext>
            </a:extLst>
          </p:cNvPr>
          <p:cNvSpPr>
            <a:spLocks noGrp="1"/>
          </p:cNvSpPr>
          <p:nvPr>
            <p:ph type="title"/>
          </p:nvPr>
        </p:nvSpPr>
        <p:spPr/>
        <p:txBody>
          <a:bodyPr/>
          <a:lstStyle/>
          <a:p>
            <a:pPr algn="ctr"/>
            <a:r>
              <a:rPr lang="en-US" dirty="0"/>
              <a:t>RESEARCH GAP</a:t>
            </a:r>
            <a:endParaRPr lang="en-IN" dirty="0"/>
          </a:p>
        </p:txBody>
      </p:sp>
      <p:sp>
        <p:nvSpPr>
          <p:cNvPr id="3" name="Rectangle 1">
            <a:extLst>
              <a:ext uri="{FF2B5EF4-FFF2-40B4-BE49-F238E27FC236}">
                <a16:creationId xmlns:a16="http://schemas.microsoft.com/office/drawing/2014/main" id="{E4A2842E-981A-5D93-B56B-741189EA2A62}"/>
              </a:ext>
            </a:extLst>
          </p:cNvPr>
          <p:cNvSpPr>
            <a:spLocks noGrp="1" noChangeArrowheads="1"/>
          </p:cNvSpPr>
          <p:nvPr>
            <p:ph idx="1"/>
          </p:nvPr>
        </p:nvSpPr>
        <p:spPr bwMode="auto">
          <a:xfrm>
            <a:off x="838199" y="1811879"/>
            <a:ext cx="1051560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Issues</a:t>
            </a:r>
            <a:r>
              <a:rPr kumimoji="0" lang="en-US" altLang="en-US" sz="1800" b="0" i="0" u="none" strike="noStrike" cap="none" normalizeH="0" baseline="0" dirty="0">
                <a:ln>
                  <a:noFill/>
                </a:ln>
                <a:solidFill>
                  <a:schemeClr val="tx1"/>
                </a:solidFill>
                <a:effectLst/>
                <a:latin typeface="Arial" panose="020B0604020202020204" pitchFamily="34" charset="0"/>
              </a:rPr>
              <a:t>: Models like GCN and CSNT struggle with large networks, leading to performance drops due to sparse rewards and high complexity. Scalable solutions are needed for efficient handling of extensive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 Computational Overheads</a:t>
            </a:r>
            <a:r>
              <a:rPr kumimoji="0" lang="en-US" altLang="en-US" sz="1800" b="0" i="0" u="none" strike="noStrike" cap="none" normalizeH="0" baseline="0" dirty="0">
                <a:ln>
                  <a:noFill/>
                </a:ln>
                <a:solidFill>
                  <a:schemeClr val="tx1"/>
                </a:solidFill>
                <a:effectLst/>
                <a:latin typeface="Arial" panose="020B0604020202020204" pitchFamily="34" charset="0"/>
              </a:rPr>
              <a:t>: Complex neural networks, such as DQN and LSTMs, demand significant resources, making them unsuitable for real-time testing. Lightweight, low-latency algorithms are essential.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Imbalanced Hybrid Architectures</a:t>
            </a:r>
            <a:r>
              <a:rPr kumimoji="0" lang="en-US" altLang="en-US" sz="1800" b="0" i="0" u="none" strike="noStrike" cap="none" normalizeH="0" baseline="0" dirty="0">
                <a:ln>
                  <a:noFill/>
                </a:ln>
                <a:solidFill>
                  <a:schemeClr val="tx1"/>
                </a:solidFill>
                <a:effectLst/>
                <a:latin typeface="Arial" panose="020B0604020202020204" pitchFamily="34" charset="0"/>
              </a:rPr>
              <a:t>: Hybrid models often fail to balance contributions effectively, reducing system performance. Better mechanisms are needed to optimize their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Lack of Adaptability</a:t>
            </a:r>
            <a:r>
              <a:rPr kumimoji="0" lang="en-US" altLang="en-US" sz="1800" b="0" i="0" u="none" strike="noStrike" cap="none" normalizeH="0" baseline="0" dirty="0">
                <a:ln>
                  <a:noFill/>
                </a:ln>
                <a:solidFill>
                  <a:schemeClr val="tx1"/>
                </a:solidFill>
                <a:effectLst/>
                <a:latin typeface="Arial" panose="020B0604020202020204" pitchFamily="34" charset="0"/>
              </a:rPr>
              <a:t>: Static approaches like fuzzy logic can’t keep up with evolving threats. Dynamic, self-updating models are required to address real-time cybersecurity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Quality Issues</a:t>
            </a:r>
            <a:r>
              <a:rPr kumimoji="0" lang="en-US" altLang="en-US" sz="1800" b="0" i="0" u="none" strike="noStrike" cap="none" normalizeH="0" baseline="0" dirty="0">
                <a:ln>
                  <a:noFill/>
                </a:ln>
                <a:solidFill>
                  <a:schemeClr val="tx1"/>
                </a:solidFill>
                <a:effectLst/>
                <a:latin typeface="Arial" panose="020B0604020202020204" pitchFamily="34" charset="0"/>
              </a:rPr>
              <a:t>: Existing methods struggle with noisy or incomplete data, leading to unreliable results. Models must become more resilient to imperfect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Neglect of Social Engineering</a:t>
            </a:r>
            <a:r>
              <a:rPr kumimoji="0" lang="en-US" altLang="en-US" sz="1800" b="0" i="0" u="none" strike="noStrike" cap="none" normalizeH="0" baseline="0" dirty="0">
                <a:ln>
                  <a:noFill/>
                </a:ln>
                <a:solidFill>
                  <a:schemeClr val="tx1"/>
                </a:solidFill>
                <a:effectLst/>
                <a:latin typeface="Arial" panose="020B0604020202020204" pitchFamily="34" charset="0"/>
              </a:rPr>
              <a:t>: Most approaches focus on technical vulnerabilities, ignoring human-based threats. Comprehensive models integrating social engineering are a key research need.</a:t>
            </a:r>
          </a:p>
        </p:txBody>
      </p:sp>
    </p:spTree>
    <p:extLst>
      <p:ext uri="{BB962C8B-B14F-4D97-AF65-F5344CB8AC3E}">
        <p14:creationId xmlns:p14="http://schemas.microsoft.com/office/powerpoint/2010/main" val="326632185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0F8F-CDA8-A8A2-9B6F-2FDF0080EB62}"/>
              </a:ext>
            </a:extLst>
          </p:cNvPr>
          <p:cNvSpPr>
            <a:spLocks noGrp="1"/>
          </p:cNvSpPr>
          <p:nvPr>
            <p:ph type="title"/>
          </p:nvPr>
        </p:nvSpPr>
        <p:spPr/>
        <p:txBody>
          <a:bodyPr>
            <a:normAutofit/>
          </a:bodyPr>
          <a:lstStyle/>
          <a:p>
            <a:pPr algn="ctr"/>
            <a:r>
              <a:rPr lang="en-IN" dirty="0"/>
              <a:t>PROBLEM FORMULATION</a:t>
            </a:r>
          </a:p>
        </p:txBody>
      </p:sp>
      <p:sp>
        <p:nvSpPr>
          <p:cNvPr id="3" name="Content Placeholder 2">
            <a:extLst>
              <a:ext uri="{FF2B5EF4-FFF2-40B4-BE49-F238E27FC236}">
                <a16:creationId xmlns:a16="http://schemas.microsoft.com/office/drawing/2014/main" id="{1ABF3AB2-53F3-2A1A-71A5-03C5AAD28E24}"/>
              </a:ext>
            </a:extLst>
          </p:cNvPr>
          <p:cNvSpPr>
            <a:spLocks noGrp="1"/>
          </p:cNvSpPr>
          <p:nvPr>
            <p:ph idx="1"/>
          </p:nvPr>
        </p:nvSpPr>
        <p:spPr>
          <a:xfrm>
            <a:off x="838200" y="1488167"/>
            <a:ext cx="10515600" cy="5004707"/>
          </a:xfrm>
        </p:spPr>
        <p:txBody>
          <a:bodyPr>
            <a:noAutofit/>
          </a:bodyPr>
          <a:lstStyle/>
          <a:p>
            <a:pPr marL="0" indent="0" algn="just">
              <a:lnSpc>
                <a:spcPct val="115000"/>
              </a:lnSpc>
              <a:spcAft>
                <a:spcPts val="800"/>
              </a:spcAft>
              <a:buNone/>
            </a:pPr>
            <a:r>
              <a:rPr lang="en-US" sz="2000" dirty="0">
                <a:effectLst/>
                <a:ea typeface="Batang" panose="02030600000101010101" pitchFamily="18" charset="-127"/>
              </a:rPr>
              <a:t>The Reconnaissance (Recon) phase of penetration testing, critical for identifying vulnerabilities in web applications, is often inefficient and time-consuming due to reliance on manual processes. Existing tools primarily focus on technical flaws, neglecting social engineering threats where attackers exploit human behavior and public information to gain access. This leaves organizations vulnerable to non-technical attacks such as phishing and impersonation, which are increasingly common.</a:t>
            </a:r>
            <a:endParaRPr lang="en-IN" sz="2000" dirty="0">
              <a:effectLst/>
              <a:ea typeface="Batang" panose="02030600000101010101" pitchFamily="18" charset="-127"/>
            </a:endParaRPr>
          </a:p>
          <a:p>
            <a:pPr marL="0" indent="0" algn="just">
              <a:lnSpc>
                <a:spcPct val="115000"/>
              </a:lnSpc>
              <a:spcAft>
                <a:spcPts val="800"/>
              </a:spcAft>
              <a:buNone/>
            </a:pPr>
            <a:r>
              <a:rPr lang="en-US" sz="2000" dirty="0">
                <a:effectLst/>
                <a:ea typeface="Batang" panose="02030600000101010101" pitchFamily="18" charset="-127"/>
              </a:rPr>
              <a:t>Additionally, the lack of automation in the recon phase limits scalability and continuous monitoring, making it difficult to keep up with fast-evolving cyber threats. There is a need for a comprehensive, automated framework that addresses both technical and human vulnerabilities, improving the speed and depth of security assessments while covering social engineering risks.</a:t>
            </a:r>
            <a:endParaRPr lang="en-IN" sz="2000" dirty="0">
              <a:effectLst/>
              <a:ea typeface="Batang" panose="02030600000101010101" pitchFamily="18" charset="-127"/>
            </a:endParaRPr>
          </a:p>
        </p:txBody>
      </p:sp>
    </p:spTree>
    <p:extLst>
      <p:ext uri="{BB962C8B-B14F-4D97-AF65-F5344CB8AC3E}">
        <p14:creationId xmlns:p14="http://schemas.microsoft.com/office/powerpoint/2010/main" val="56744671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9D25-2310-85AD-4CA5-06142E3BE6DE}"/>
              </a:ext>
            </a:extLst>
          </p:cNvPr>
          <p:cNvSpPr>
            <a:spLocks noGrp="1"/>
          </p:cNvSpPr>
          <p:nvPr>
            <p:ph type="title"/>
          </p:nvPr>
        </p:nvSpPr>
        <p:spPr/>
        <p:txBody>
          <a:bodyPr>
            <a:normAutofit/>
          </a:bodyPr>
          <a:lstStyle/>
          <a:p>
            <a:pPr algn="ctr"/>
            <a:r>
              <a:rPr lang="en-IN" dirty="0"/>
              <a:t>ARCHITECTURE DESIGN</a:t>
            </a:r>
          </a:p>
        </p:txBody>
      </p:sp>
      <p:pic>
        <p:nvPicPr>
          <p:cNvPr id="6" name="Picture 5">
            <a:extLst>
              <a:ext uri="{FF2B5EF4-FFF2-40B4-BE49-F238E27FC236}">
                <a16:creationId xmlns:a16="http://schemas.microsoft.com/office/drawing/2014/main" id="{21FFB458-3F8C-48C5-6D15-40EA9E887F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0654" y="1371600"/>
            <a:ext cx="6130691" cy="4900613"/>
          </a:xfrm>
          <a:prstGeom prst="rect">
            <a:avLst/>
          </a:prstGeom>
        </p:spPr>
      </p:pic>
    </p:spTree>
    <p:extLst>
      <p:ext uri="{BB962C8B-B14F-4D97-AF65-F5344CB8AC3E}">
        <p14:creationId xmlns:p14="http://schemas.microsoft.com/office/powerpoint/2010/main" val="269001164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075F-65EE-D9F3-955B-6861F8317911}"/>
              </a:ext>
            </a:extLst>
          </p:cNvPr>
          <p:cNvSpPr>
            <a:spLocks noGrp="1"/>
          </p:cNvSpPr>
          <p:nvPr>
            <p:ph type="title"/>
          </p:nvPr>
        </p:nvSpPr>
        <p:spPr/>
        <p:txBody>
          <a:bodyPr>
            <a:normAutofit/>
          </a:bodyPr>
          <a:lstStyle/>
          <a:p>
            <a:pPr algn="ctr"/>
            <a:r>
              <a:rPr lang="en-IN" dirty="0"/>
              <a:t>ARCHITECTURE DESIGN</a:t>
            </a:r>
          </a:p>
        </p:txBody>
      </p:sp>
      <p:sp>
        <p:nvSpPr>
          <p:cNvPr id="8" name="Rectangle 4">
            <a:extLst>
              <a:ext uri="{FF2B5EF4-FFF2-40B4-BE49-F238E27FC236}">
                <a16:creationId xmlns:a16="http://schemas.microsoft.com/office/drawing/2014/main" id="{88608F42-F93B-3BC3-A79D-4B41AEA4FE59}"/>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Layer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Tools</a:t>
            </a:r>
            <a:r>
              <a:rPr kumimoji="0" lang="en-US" altLang="en-US" sz="1800" b="0" i="0" u="none" strike="noStrike" cap="none" normalizeH="0" baseline="0" dirty="0">
                <a:ln>
                  <a:noFill/>
                </a:ln>
                <a:solidFill>
                  <a:schemeClr val="tx1"/>
                </a:solidFill>
                <a:effectLst/>
                <a:latin typeface="Arial" panose="020B0604020202020204" pitchFamily="34" charset="0"/>
              </a:rPr>
              <a:t>: Nmap, Nessus, Burp Suite, OWASP ZAP, </a:t>
            </a:r>
            <a:r>
              <a:rPr kumimoji="0" lang="en-US" altLang="en-US" sz="1800" b="0" i="0" u="none" strike="noStrike" cap="none" normalizeH="0" baseline="0" dirty="0" err="1">
                <a:ln>
                  <a:noFill/>
                </a:ln>
                <a:solidFill>
                  <a:schemeClr val="tx1"/>
                </a:solidFill>
                <a:effectLst/>
                <a:latin typeface="Arial" panose="020B0604020202020204" pitchFamily="34" charset="0"/>
              </a:rPr>
              <a:t>theHarvester</a:t>
            </a:r>
            <a:r>
              <a:rPr kumimoji="0" lang="en-US" altLang="en-US" sz="1800" b="0" i="0" u="none" strike="noStrike" cap="none" normalizeH="0" baseline="0" dirty="0">
                <a:ln>
                  <a:noFill/>
                </a:ln>
                <a:solidFill>
                  <a:schemeClr val="tx1"/>
                </a:solidFill>
                <a:effectLst/>
                <a:latin typeface="Arial" panose="020B0604020202020204" pitchFamily="34" charset="0"/>
              </a:rPr>
              <a:t>, Recon-ng, </a:t>
            </a:r>
            <a:r>
              <a:rPr kumimoji="0" lang="en-US" altLang="en-US" sz="1800" b="0" i="0" u="none" strike="noStrike" cap="none" normalizeH="0" baseline="0" dirty="0" err="1">
                <a:ln>
                  <a:noFill/>
                </a:ln>
                <a:solidFill>
                  <a:schemeClr val="tx1"/>
                </a:solidFill>
                <a:effectLst/>
                <a:latin typeface="Arial" panose="020B0604020202020204" pitchFamily="34" charset="0"/>
              </a:rPr>
              <a:t>Maltego</a:t>
            </a:r>
            <a:r>
              <a:rPr kumimoji="0" lang="en-US" altLang="en-US" sz="1800" b="0" i="0" u="none" strike="noStrike" cap="none" normalizeH="0" baseline="0" dirty="0">
                <a:ln>
                  <a:noFill/>
                </a:ln>
                <a:solidFill>
                  <a:schemeClr val="tx1"/>
                </a:solidFill>
                <a:effectLst/>
                <a:latin typeface="Arial" panose="020B0604020202020204" pitchFamily="34" charset="0"/>
              </a:rPr>
              <a:t>, WHOIS.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Data</a:t>
            </a:r>
            <a:r>
              <a:rPr kumimoji="0" lang="en-US" altLang="en-US" sz="1800" b="0" i="0" u="none" strike="noStrike" cap="none" normalizeH="0" baseline="0" dirty="0">
                <a:ln>
                  <a:noFill/>
                </a:ln>
                <a:solidFill>
                  <a:schemeClr val="tx1"/>
                </a:solidFill>
                <a:effectLst/>
                <a:latin typeface="Arial" panose="020B0604020202020204" pitchFamily="34" charset="0"/>
              </a:rPr>
              <a:t>: Network data, metadata, human interaction data, public information.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Analysis &amp; Processing Layer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Tools</a:t>
            </a:r>
            <a:r>
              <a:rPr kumimoji="0" lang="en-US" altLang="en-US" sz="1800" b="0" i="0" u="none" strike="noStrike" cap="none" normalizeH="0" baseline="0" dirty="0">
                <a:ln>
                  <a:noFill/>
                </a:ln>
                <a:solidFill>
                  <a:schemeClr val="tx1"/>
                </a:solidFill>
                <a:effectLst/>
                <a:latin typeface="Arial" panose="020B0604020202020204" pitchFamily="34" charset="0"/>
              </a:rPr>
              <a:t>: Elasticsearch, MongoDB,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Tasks</a:t>
            </a:r>
            <a:r>
              <a:rPr kumimoji="0" lang="en-US" altLang="en-US" sz="1800" b="0" i="0" u="none" strike="noStrike" cap="none" normalizeH="0" baseline="0" dirty="0">
                <a:ln>
                  <a:noFill/>
                </a:ln>
                <a:solidFill>
                  <a:schemeClr val="tx1"/>
                </a:solidFill>
                <a:effectLst/>
                <a:latin typeface="Arial" panose="020B0604020202020204" pitchFamily="34" charset="0"/>
              </a:rPr>
              <a:t>: Aggregates and processes data, risk assessment using STRIDE and DREAD frameworks.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Simulation &amp; Validation Layer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Tools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GoPhish</a:t>
            </a:r>
            <a:r>
              <a:rPr kumimoji="0" lang="en-US" altLang="en-US" sz="1800" b="0" i="0" u="none" strike="noStrike" cap="none" normalizeH="0" baseline="0" dirty="0">
                <a:ln>
                  <a:noFill/>
                </a:ln>
                <a:solidFill>
                  <a:schemeClr val="tx1"/>
                </a:solidFill>
                <a:effectLst/>
                <a:latin typeface="Arial" panose="020B0604020202020204" pitchFamily="34" charset="0"/>
              </a:rPr>
              <a:t>, Twilio, Social Engineering Toolkit.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Tasks</a:t>
            </a:r>
            <a:r>
              <a:rPr kumimoji="0" lang="en-US" altLang="en-US" sz="1800" b="0" i="0" u="none" strike="noStrike" cap="none" normalizeH="0" baseline="0" dirty="0">
                <a:ln>
                  <a:noFill/>
                </a:ln>
                <a:solidFill>
                  <a:schemeClr val="tx1"/>
                </a:solidFill>
                <a:effectLst/>
                <a:latin typeface="Arial" panose="020B0604020202020204" pitchFamily="34" charset="0"/>
              </a:rPr>
              <a:t>: Phishing simulations, vishing verification, role-specific attack simulations.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Reporting &amp; Feedback Layer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Tools</a:t>
            </a:r>
            <a:r>
              <a:rPr kumimoji="0" lang="en-US" altLang="en-US" sz="1800" b="0" i="0" u="none" strike="noStrike" cap="none" normalizeH="0" baseline="0" dirty="0">
                <a:ln>
                  <a:noFill/>
                </a:ln>
                <a:solidFill>
                  <a:schemeClr val="tx1"/>
                </a:solidFill>
                <a:effectLst/>
                <a:latin typeface="Arial" panose="020B0604020202020204" pitchFamily="34" charset="0"/>
              </a:rPr>
              <a:t>: Tableau, Power BI.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Tasks</a:t>
            </a:r>
            <a:r>
              <a:rPr kumimoji="0" lang="en-US" altLang="en-US" sz="1800" b="0" i="0" u="none" strike="noStrike" cap="none" normalizeH="0" baseline="0" dirty="0">
                <a:ln>
                  <a:noFill/>
                </a:ln>
                <a:solidFill>
                  <a:schemeClr val="tx1"/>
                </a:solidFill>
                <a:effectLst/>
                <a:latin typeface="Arial" panose="020B0604020202020204" pitchFamily="34" charset="0"/>
              </a:rPr>
              <a:t>: Dashboard generation, risk trend analysis, NIST incident response.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Management &amp; Orchestration Layer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Tasks</a:t>
            </a:r>
            <a:r>
              <a:rPr kumimoji="0" lang="en-US" altLang="en-US" sz="1800" b="0" i="0" u="none" strike="noStrike" cap="none" normalizeH="0" baseline="0" dirty="0">
                <a:ln>
                  <a:noFill/>
                </a:ln>
                <a:solidFill>
                  <a:schemeClr val="tx1"/>
                </a:solidFill>
                <a:effectLst/>
                <a:latin typeface="Arial" panose="020B0604020202020204" pitchFamily="34" charset="0"/>
              </a:rPr>
              <a:t>: Centralized management, security controls, scalability, load balancing.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1083213"/>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571</TotalTime>
  <Words>5483</Words>
  <Application>Microsoft Office PowerPoint</Application>
  <PresentationFormat>Widescreen</PresentationFormat>
  <Paragraphs>246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Batang</vt:lpstr>
      <vt:lpstr>Aptos</vt:lpstr>
      <vt:lpstr>Aptos Display</vt:lpstr>
      <vt:lpstr>Arial</vt:lpstr>
      <vt:lpstr>Calibri</vt:lpstr>
      <vt:lpstr>Office Theme</vt:lpstr>
      <vt:lpstr>PowerPoint Presentation</vt:lpstr>
      <vt:lpstr>OBJECTIVES</vt:lpstr>
      <vt:lpstr>MOTIVATION</vt:lpstr>
      <vt:lpstr>LITERATURE SURVEY</vt:lpstr>
      <vt:lpstr>LITERATURE SURVEY</vt:lpstr>
      <vt:lpstr>RESEARCH GAP</vt:lpstr>
      <vt:lpstr>PROBLEM FORMULATION</vt:lpstr>
      <vt:lpstr>ARCHITECTURE DESIGN</vt:lpstr>
      <vt:lpstr>ARCHITECTURE DESIGN</vt:lpstr>
      <vt:lpstr>EXPERIMENTAL RESULT AND ANALYSIS</vt:lpstr>
      <vt:lpstr>EXPERIMENTAL RESULT AND ANALYSIS</vt:lpstr>
      <vt:lpstr>EXPERIMENTAL RESULT AND ANALYSIS</vt:lpstr>
      <vt:lpstr>EXPERIMENTAL RESULT AND ANALYSIS</vt:lpstr>
      <vt:lpstr>EXPERIMENTAL RESULT AND ANALYSIS</vt:lpstr>
      <vt:lpstr>CONCLUSION AND FUTURE DEVELOPMENT</vt:lpstr>
      <vt:lpstr>    References</vt:lpstr>
      <vt:lpstr>    References</vt:lpstr>
      <vt:lpstr>    References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shreyansh.saurav21@gmail.com</dc:creator>
  <cp:lastModifiedBy>Aayush Amritesh</cp:lastModifiedBy>
  <cp:revision>37</cp:revision>
  <dcterms:created xsi:type="dcterms:W3CDTF">2024-09-22T14:58:15Z</dcterms:created>
  <dcterms:modified xsi:type="dcterms:W3CDTF">2024-11-16T17:06:28Z</dcterms:modified>
</cp:coreProperties>
</file>