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46AA-195C-4715-A5DE-AB3DF3074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8E8B4-F7F2-435E-9C01-26772A80C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29404-0441-497B-9901-8C8E9E46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6243-265F-4BC9-89DE-4541C1F4DBE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133D4-1558-4F6C-813B-74DFF78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D526B-E71B-4FC1-ABED-A71472BF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1EA-F77D-48B8-8D3A-D164DDEA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9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1AEB8-F954-4186-8108-2A00A49A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6E7B4-A24D-48F9-956A-B4109C857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6B3F-5B07-4E00-AA7E-4F6A4F51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6243-265F-4BC9-89DE-4541C1F4DBE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230E6-1FBB-42F5-9A0B-4C68FC13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A5607-35AA-4E54-BBE2-500E837C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1EA-F77D-48B8-8D3A-D164DDEA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8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6A1E7-41EF-4075-BB1F-5C46B5BD2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16D9A-AEF6-4BF3-BE78-C8446A8FA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4E70E-BB58-404E-980A-7B960699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6243-265F-4BC9-89DE-4541C1F4DBE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A9839-7DCF-46DB-A325-1BEC8C2F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067BF-7D20-465E-A79E-E57BE9EB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1EA-F77D-48B8-8D3A-D164DDEA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5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182D-E38C-48DD-9A59-68CAF6B0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BD097-3337-490E-A4FC-08228F257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EA49A-C35B-4BBC-B507-39B8C12E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6243-265F-4BC9-89DE-4541C1F4DBE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8F116-F9B4-4D1C-AC48-55DAA784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30C1-DAEC-44D0-8A8E-DD47FC39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1EA-F77D-48B8-8D3A-D164DDEA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5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9D91-7A24-4B60-A91A-7F681583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3CF66-DEB4-4D78-BB31-5DD4ED433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498B4-AEF9-4F76-A487-72254CEC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6243-265F-4BC9-89DE-4541C1F4DBE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F515D-2B7A-499E-8C71-BC1AC152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CAA98-74EF-49AE-8408-9029F18D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1EA-F77D-48B8-8D3A-D164DDEA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2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66D2-CB3F-412E-8490-D6FA6BF9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F0BA8-4916-4177-B799-379E0AD3C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442E0-9861-4C4A-92B4-3EA95D548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F0B3C-AD08-4E06-BBDC-456BECCD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6243-265F-4BC9-89DE-4541C1F4DBE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F1317-CA0C-4532-8CCA-DB737162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02ADB-0CB6-4B0D-8D5C-D7B08BAF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1EA-F77D-48B8-8D3A-D164DDEA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1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F164-44AA-4A0C-97F7-CC45422D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64520-F042-4F53-B78E-F194E600F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742AC-48E3-4FBA-8260-45B7AD60A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AB84B-EB32-4C49-8A4A-2F2FD3665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D66CB-2F5B-4B1E-A4C0-2C2A8D1AD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9C5F1-D4CE-465D-83CF-B303F5CB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6243-265F-4BC9-89DE-4541C1F4DBE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911926-F004-4EFC-AC67-AF2006F8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9105B-5360-485C-8B25-2B454B2E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1EA-F77D-48B8-8D3A-D164DDEA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1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EBA8-6FCD-426F-866B-0BF2ACC4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A9C2A-57D6-44BC-BC5D-5742C0C9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6243-265F-4BC9-89DE-4541C1F4DBE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A02D1-C832-40BB-B77A-DD322AC8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87B24-9E1B-4615-8C32-47309D20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1EA-F77D-48B8-8D3A-D164DDEA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37A5D-9FE7-4BCE-B620-BC019747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6243-265F-4BC9-89DE-4541C1F4DBE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B237C-27ED-48DD-837F-ABC254DD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118BC-8435-4072-B19E-8C8BE299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1EA-F77D-48B8-8D3A-D164DDEA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B246-DD72-42E8-B3FC-1632B7EA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C0320-73C8-4518-86FB-00A462A1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07F01-4858-4BA8-8149-716067349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6338A-94CD-4B0E-B615-9491E217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6243-265F-4BC9-89DE-4541C1F4DBE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00644-F88B-45BA-BECE-B7D21CE1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850DD-0C38-4FF8-9296-E0299A53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1EA-F77D-48B8-8D3A-D164DDEA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5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AF09-BA6E-4EBF-9042-994B45860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DEC9F-5CCB-4FDA-8792-E699AEE76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A923C-4D46-49BA-A1DE-73F07867B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49270-1BBA-4D22-B436-09F7C3A6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6243-265F-4BC9-89DE-4541C1F4DBE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2DA08-3E59-479F-B8BA-E1400F98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B1B79-EB41-4281-B905-3B58533E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1EA-F77D-48B8-8D3A-D164DDEA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2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1E364-2034-45A5-B07E-07821CC1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E2B14-5F00-49E2-8A6B-034685C36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1875A-F8EE-484A-BA00-C7FFDC7E2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B6243-265F-4BC9-89DE-4541C1F4DBE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6DBE1-63A9-4F66-9144-6F10CDCB9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4F8B3-F47A-4A12-8610-A02598E4F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6C1EA-F77D-48B8-8D3A-D164DDEA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3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-slim/ANZ-Virtual-Data-Internship/blob/master/Task%202%20Code%20-%20Predictive%20Modelling.ipynb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6940-F00C-4393-B585-45FB77C5D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68362"/>
            <a:ext cx="9594273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ANZ Virtual Internship Task 2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(Predictive Model Building)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4B588-EDB7-4FCC-A510-CC525D90E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876"/>
            <a:ext cx="9144000" cy="165576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3500" dirty="0">
                <a:latin typeface="Georgia" panose="02040502050405020303" pitchFamily="18" charset="0"/>
              </a:rPr>
              <a:t>Ayooluwa </a:t>
            </a:r>
            <a:r>
              <a:rPr lang="en-US" sz="3500" dirty="0" err="1">
                <a:latin typeface="Georgia" panose="02040502050405020303" pitchFamily="18" charset="0"/>
              </a:rPr>
              <a:t>Adedipe</a:t>
            </a:r>
            <a:endParaRPr lang="en-US" sz="3500" dirty="0">
              <a:latin typeface="Georgia" panose="02040502050405020303" pitchFamily="18" charset="0"/>
            </a:endParaRPr>
          </a:p>
          <a:p>
            <a:pPr algn="l"/>
            <a:endParaRPr lang="en-US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Tools Used: Python Libraries- Pandas, Matplotlib, Seaborn, and Scikit Learn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Jupyter</a:t>
            </a:r>
            <a:r>
              <a:rPr lang="en-US" dirty="0">
                <a:latin typeface="Georgia" panose="02040502050405020303" pitchFamily="18" charset="0"/>
              </a:rPr>
              <a:t> notebook containing complete codes is available at this </a:t>
            </a:r>
            <a:r>
              <a:rPr lang="en-US" dirty="0">
                <a:latin typeface="Georgia" panose="02040502050405020303" pitchFamily="18" charset="0"/>
                <a:hlinkClick r:id="rId2"/>
              </a:rPr>
              <a:t>link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3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C271-E4F0-45F4-8C6C-D6A0C73A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F6813-252C-4CCF-A20E-71C6DF24D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164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Below are the correlation values of various features to annual salary. Average account balance has the highest positive correlation while age is negatively correlated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568E3A6-9E3D-40B6-953A-158A3D7FA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4676"/>
              </p:ext>
            </p:extLst>
          </p:nvPr>
        </p:nvGraphicFramePr>
        <p:xfrm>
          <a:off x="838200" y="4638675"/>
          <a:ext cx="48611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03492940"/>
                    </a:ext>
                  </a:extLst>
                </a:gridCol>
                <a:gridCol w="2016370">
                  <a:extLst>
                    <a:ext uri="{9D8B030D-6E8A-4147-A177-3AD203B41FA5}">
                      <a16:colId xmlns:a16="http://schemas.microsoft.com/office/drawing/2014/main" val="41371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9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-0.135264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0.154113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4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 Cluster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0.179398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4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0.205646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950105"/>
                  </a:ext>
                </a:extLst>
              </a:tr>
            </a:tbl>
          </a:graphicData>
        </a:graphic>
      </p:graphicFrame>
      <p:pic>
        <p:nvPicPr>
          <p:cNvPr id="1029" name="Picture 5">
            <a:extLst>
              <a:ext uri="{FF2B5EF4-FFF2-40B4-BE49-F238E27FC236}">
                <a16:creationId xmlns:a16="http://schemas.microsoft.com/office/drawing/2014/main" id="{DA09851B-9C4C-45A0-8327-824AA0FE2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550" y="434181"/>
            <a:ext cx="5720250" cy="299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1D588890-6292-4DD7-BB69-BB6899649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29013"/>
            <a:ext cx="5533292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93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796F-A890-4842-854B-3BE970B1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Added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6318D-E04A-4040-8553-0E32FBF35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Average Balance: The Average account balance for all transactions (not just salary) on each account was included as an added feature.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Location Clusters: Using the Elbow method with </a:t>
            </a:r>
            <a:r>
              <a:rPr lang="en-US" dirty="0" err="1">
                <a:latin typeface="Georgia" panose="02040502050405020303" pitchFamily="18" charset="0"/>
              </a:rPr>
              <a:t>Kmeans</a:t>
            </a:r>
            <a:r>
              <a:rPr lang="en-US" dirty="0">
                <a:latin typeface="Georgia" panose="02040502050405020303" pitchFamily="18" charset="0"/>
              </a:rPr>
              <a:t> clustering, the longitude and latitude features were assigned three cluster labels which were another feature.</a:t>
            </a:r>
          </a:p>
        </p:txBody>
      </p:sp>
    </p:spTree>
    <p:extLst>
      <p:ext uri="{BB962C8B-B14F-4D97-AF65-F5344CB8AC3E}">
        <p14:creationId xmlns:p14="http://schemas.microsoft.com/office/powerpoint/2010/main" val="90436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BB722-6C63-46FE-BC90-FC361F42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3554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The simple Linear Regression model gave a better Mean Squared Error than the baseline prediction (using the mean of the annual salary). </a:t>
            </a:r>
          </a:p>
          <a:p>
            <a:r>
              <a:rPr lang="en-US" dirty="0">
                <a:latin typeface="Georgia" panose="02040502050405020303" pitchFamily="18" charset="0"/>
              </a:rPr>
              <a:t>However the test MSE was too high and should not be used just yet until more tuning has been carried out.</a:t>
            </a:r>
          </a:p>
          <a:p>
            <a:r>
              <a:rPr lang="en-US" dirty="0">
                <a:latin typeface="Georgia" panose="02040502050405020303" pitchFamily="18" charset="0"/>
              </a:rPr>
              <a:t>The Decision tree classifier had a better test MSE, but it can still be tuned for better performance before being deployed by ANZ</a:t>
            </a:r>
          </a:p>
          <a:p>
            <a:r>
              <a:rPr lang="en-US" dirty="0">
                <a:latin typeface="Georgia" panose="02040502050405020303" pitchFamily="18" charset="0"/>
              </a:rPr>
              <a:t>To improve the performance of both models, more data should be collected. This dataset has only 100 unique individuals in it.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2EC7D4-7FDB-452F-AF92-B2833569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Predictive Models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7966A9-9165-4DA0-A3EC-EAB415C65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554043"/>
              </p:ext>
            </p:extLst>
          </p:nvPr>
        </p:nvGraphicFramePr>
        <p:xfrm>
          <a:off x="7578968" y="1574556"/>
          <a:ext cx="3774832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416">
                  <a:extLst>
                    <a:ext uri="{9D8B030D-6E8A-4147-A177-3AD203B41FA5}">
                      <a16:colId xmlns:a16="http://schemas.microsoft.com/office/drawing/2014/main" val="3744155464"/>
                    </a:ext>
                  </a:extLst>
                </a:gridCol>
                <a:gridCol w="1887416">
                  <a:extLst>
                    <a:ext uri="{9D8B030D-6E8A-4147-A177-3AD203B41FA5}">
                      <a16:colId xmlns:a16="http://schemas.microsoft.com/office/drawing/2014/main" val="1297536704"/>
                    </a:ext>
                  </a:extLst>
                </a:gridCol>
              </a:tblGrid>
              <a:tr h="725223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 Value (E9)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848327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431358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dirty="0"/>
                        <a:t>Linear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681555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dirty="0"/>
                        <a:t>Linear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665627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dirty="0"/>
                        <a:t>Decision Tree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456098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dirty="0"/>
                        <a:t>Decision Tree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160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25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247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Georgia</vt:lpstr>
      <vt:lpstr>Office Theme</vt:lpstr>
      <vt:lpstr>ANZ Virtual Internship Task 2 (Predictive Model Building)</vt:lpstr>
      <vt:lpstr>Correlations</vt:lpstr>
      <vt:lpstr>Added Features</vt:lpstr>
      <vt:lpstr>Predictive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ANZ Virtual Internship Task 1</dc:title>
  <dc:creator>Ayooluwa</dc:creator>
  <cp:lastModifiedBy>Ayooluwa</cp:lastModifiedBy>
  <cp:revision>13</cp:revision>
  <dcterms:created xsi:type="dcterms:W3CDTF">2020-08-30T13:52:02Z</dcterms:created>
  <dcterms:modified xsi:type="dcterms:W3CDTF">2020-08-31T19:05:02Z</dcterms:modified>
</cp:coreProperties>
</file>