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7" autoAdjust="0"/>
    <p:restoredTop sz="94660"/>
  </p:normalViewPr>
  <p:slideViewPr>
    <p:cSldViewPr snapToGrid="0">
      <p:cViewPr varScale="1">
        <p:scale>
          <a:sx n="46" d="100"/>
          <a:sy n="46" d="100"/>
        </p:scale>
        <p:origin x="42"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46AA-195C-4715-A5DE-AB3DF3074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A8E8B4-F7F2-435E-9C01-26772A80C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929404-0441-497B-9901-8C8E9E469D3D}"/>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5" name="Footer Placeholder 4">
            <a:extLst>
              <a:ext uri="{FF2B5EF4-FFF2-40B4-BE49-F238E27FC236}">
                <a16:creationId xmlns:a16="http://schemas.microsoft.com/office/drawing/2014/main" id="{1A9133D4-1558-4F6C-813B-74DFF78D7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D526B-E71B-4FC1-ABED-A71472BF004A}"/>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345709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AEB8-F954-4186-8108-2A00A49A23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E6E7B4-A24D-48F9-956A-B4109C8574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A6B3F-5B07-4E00-AA7E-4F6A4F512B6E}"/>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5" name="Footer Placeholder 4">
            <a:extLst>
              <a:ext uri="{FF2B5EF4-FFF2-40B4-BE49-F238E27FC236}">
                <a16:creationId xmlns:a16="http://schemas.microsoft.com/office/drawing/2014/main" id="{375230E6-1FBB-42F5-9A0B-4C68FC138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A5607-35AA-4E54-BBE2-500E837CA45F}"/>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280898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A1E7-41EF-4075-BB1F-5C46B5BD25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E16D9A-AEF6-4BF3-BE78-C8446A8FA9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4E70E-BB58-404E-980A-7B960699015D}"/>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5" name="Footer Placeholder 4">
            <a:extLst>
              <a:ext uri="{FF2B5EF4-FFF2-40B4-BE49-F238E27FC236}">
                <a16:creationId xmlns:a16="http://schemas.microsoft.com/office/drawing/2014/main" id="{C48A9839-7DCF-46DB-A325-1BEC8C2F6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067BF-7D20-465E-A79E-E57BE9EB61DF}"/>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290565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182D-E38C-48DD-9A59-68CAF6B014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9BD097-3337-490E-A4FC-08228F2574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EA49A-C35B-4BBC-B507-39B8C12E61AF}"/>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5" name="Footer Placeholder 4">
            <a:extLst>
              <a:ext uri="{FF2B5EF4-FFF2-40B4-BE49-F238E27FC236}">
                <a16:creationId xmlns:a16="http://schemas.microsoft.com/office/drawing/2014/main" id="{33A8F116-F9B4-4D1C-AC48-55DAA784A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430C1-DAEC-44D0-8A8E-DD47FC392555}"/>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3467852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9D91-7A24-4B60-A91A-7F68158360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A3CF66-DEB4-4D78-BB31-5DD4ED4336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1498B4-AEF9-4F76-A487-72254CEC5ACD}"/>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5" name="Footer Placeholder 4">
            <a:extLst>
              <a:ext uri="{FF2B5EF4-FFF2-40B4-BE49-F238E27FC236}">
                <a16:creationId xmlns:a16="http://schemas.microsoft.com/office/drawing/2014/main" id="{B6AF515D-2B7A-499E-8C71-BC1AC1525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CAA98-74EF-49AE-8408-9029F18D2EC7}"/>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414402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66D2-CB3F-412E-8490-D6FA6BF912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7F0BA8-4916-4177-B799-379E0AD3C1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2442E0-9861-4C4A-92B4-3EA95D548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F0B3C-AD08-4E06-BBDC-456BECCD8B54}"/>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6" name="Footer Placeholder 5">
            <a:extLst>
              <a:ext uri="{FF2B5EF4-FFF2-40B4-BE49-F238E27FC236}">
                <a16:creationId xmlns:a16="http://schemas.microsoft.com/office/drawing/2014/main" id="{C93F1317-CA0C-4532-8CCA-DB7371620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02ADB-0CB6-4B0D-8D5C-D7B08BAF2E27}"/>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215061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F164-44AA-4A0C-97F7-CC45422DC6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064520-F042-4F53-B78E-F194E600F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742AC-48E3-4FBA-8260-45B7AD60AF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FAB84B-EB32-4C49-8A4A-2F2FD3665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7D66CB-2F5B-4B1E-A4C0-2C2A8D1ADE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79C5F1-D4CE-465D-83CF-B303F5CB94BD}"/>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8" name="Footer Placeholder 7">
            <a:extLst>
              <a:ext uri="{FF2B5EF4-FFF2-40B4-BE49-F238E27FC236}">
                <a16:creationId xmlns:a16="http://schemas.microsoft.com/office/drawing/2014/main" id="{89911926-F004-4EFC-AC67-AF2006F885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59105B-5360-485C-8B25-2B454B2E3755}"/>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139811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EBA8-6FCD-426F-866B-0BF2ACC460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FA9C2A-57D6-44BC-BC5D-5742C0C9810C}"/>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4" name="Footer Placeholder 3">
            <a:extLst>
              <a:ext uri="{FF2B5EF4-FFF2-40B4-BE49-F238E27FC236}">
                <a16:creationId xmlns:a16="http://schemas.microsoft.com/office/drawing/2014/main" id="{5BDA02D1-C832-40BB-B77A-DD322AC8F6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487B24-9E1B-4615-8C32-47309D20084F}"/>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40020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B37A5D-9FE7-4BCE-B620-BC019747FECD}"/>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3" name="Footer Placeholder 2">
            <a:extLst>
              <a:ext uri="{FF2B5EF4-FFF2-40B4-BE49-F238E27FC236}">
                <a16:creationId xmlns:a16="http://schemas.microsoft.com/office/drawing/2014/main" id="{D3EB237C-27ED-48DD-837F-ABC254DD2D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3118BC-8435-4072-B19E-8C8BE299E283}"/>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384495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DB246-DD72-42E8-B3FC-1632B7EAC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1C0320-73C8-4518-86FB-00A462A16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807F01-4858-4BA8-8149-716067349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6338A-94CD-4B0E-B615-9491E217F21D}"/>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6" name="Footer Placeholder 5">
            <a:extLst>
              <a:ext uri="{FF2B5EF4-FFF2-40B4-BE49-F238E27FC236}">
                <a16:creationId xmlns:a16="http://schemas.microsoft.com/office/drawing/2014/main" id="{F0A00644-F88B-45BA-BECE-B7D21CE13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850DD-0C38-4FF8-9296-E0299A535E72}"/>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38929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AF09-BA6E-4EBF-9042-994B45860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CDEC9F-5CCB-4FDA-8792-E699AEE76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DA923C-4D46-49BA-A1DE-73F07867B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49270-1BBA-4D22-B436-09F7C3A675FC}"/>
              </a:ext>
            </a:extLst>
          </p:cNvPr>
          <p:cNvSpPr>
            <a:spLocks noGrp="1"/>
          </p:cNvSpPr>
          <p:nvPr>
            <p:ph type="dt" sz="half" idx="10"/>
          </p:nvPr>
        </p:nvSpPr>
        <p:spPr/>
        <p:txBody>
          <a:bodyPr/>
          <a:lstStyle/>
          <a:p>
            <a:fld id="{689B6243-265F-4BC9-89DE-4541C1F4DBE9}" type="datetimeFigureOut">
              <a:rPr lang="en-US" smtClean="0"/>
              <a:t>8/30/2020</a:t>
            </a:fld>
            <a:endParaRPr lang="en-US"/>
          </a:p>
        </p:txBody>
      </p:sp>
      <p:sp>
        <p:nvSpPr>
          <p:cNvPr id="6" name="Footer Placeholder 5">
            <a:extLst>
              <a:ext uri="{FF2B5EF4-FFF2-40B4-BE49-F238E27FC236}">
                <a16:creationId xmlns:a16="http://schemas.microsoft.com/office/drawing/2014/main" id="{97D2DA08-3E59-479F-B8BA-E1400F982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1B1B79-EB41-4281-B905-3B58533E0DEF}"/>
              </a:ext>
            </a:extLst>
          </p:cNvPr>
          <p:cNvSpPr>
            <a:spLocks noGrp="1"/>
          </p:cNvSpPr>
          <p:nvPr>
            <p:ph type="sldNum" sz="quarter" idx="12"/>
          </p:nvPr>
        </p:nvSpPr>
        <p:spPr/>
        <p:txBody>
          <a:bodyPr/>
          <a:lstStyle/>
          <a:p>
            <a:fld id="{F6B6C1EA-F77D-48B8-8D3A-D164DDEA8F68}" type="slidenum">
              <a:rPr lang="en-US" smtClean="0"/>
              <a:t>‹#›</a:t>
            </a:fld>
            <a:endParaRPr lang="en-US"/>
          </a:p>
        </p:txBody>
      </p:sp>
    </p:spTree>
    <p:extLst>
      <p:ext uri="{BB962C8B-B14F-4D97-AF65-F5344CB8AC3E}">
        <p14:creationId xmlns:p14="http://schemas.microsoft.com/office/powerpoint/2010/main" val="3195728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1E364-2034-45A5-B07E-07821CC10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EE2B14-5F00-49E2-8A6B-034685C36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1875A-F8EE-484A-BA00-C7FFDC7E24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B6243-265F-4BC9-89DE-4541C1F4DBE9}" type="datetimeFigureOut">
              <a:rPr lang="en-US" smtClean="0"/>
              <a:t>8/30/2020</a:t>
            </a:fld>
            <a:endParaRPr lang="en-US"/>
          </a:p>
        </p:txBody>
      </p:sp>
      <p:sp>
        <p:nvSpPr>
          <p:cNvPr id="5" name="Footer Placeholder 4">
            <a:extLst>
              <a:ext uri="{FF2B5EF4-FFF2-40B4-BE49-F238E27FC236}">
                <a16:creationId xmlns:a16="http://schemas.microsoft.com/office/drawing/2014/main" id="{FB96DBE1-63A9-4F66-9144-6F10CDCB9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C4F8B3-F47A-4A12-8610-A02598E4F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6C1EA-F77D-48B8-8D3A-D164DDEA8F68}" type="slidenum">
              <a:rPr lang="en-US" smtClean="0"/>
              <a:t>‹#›</a:t>
            </a:fld>
            <a:endParaRPr lang="en-US"/>
          </a:p>
        </p:txBody>
      </p:sp>
    </p:spTree>
    <p:extLst>
      <p:ext uri="{BB962C8B-B14F-4D97-AF65-F5344CB8AC3E}">
        <p14:creationId xmlns:p14="http://schemas.microsoft.com/office/powerpoint/2010/main" val="1672330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6940-F00C-4393-B585-45FB77C5DD5F}"/>
              </a:ext>
            </a:extLst>
          </p:cNvPr>
          <p:cNvSpPr>
            <a:spLocks noGrp="1"/>
          </p:cNvSpPr>
          <p:nvPr>
            <p:ph type="ctrTitle"/>
          </p:nvPr>
        </p:nvSpPr>
        <p:spPr>
          <a:xfrm>
            <a:off x="1523999" y="868362"/>
            <a:ext cx="9594273" cy="2387600"/>
          </a:xfrm>
        </p:spPr>
        <p:txBody>
          <a:bodyPr>
            <a:normAutofit fontScale="90000"/>
          </a:bodyPr>
          <a:lstStyle/>
          <a:p>
            <a:r>
              <a:rPr lang="en-US" dirty="0">
                <a:latin typeface="Georgia" panose="02040502050405020303" pitchFamily="18" charset="0"/>
              </a:rPr>
              <a:t>ANZ Virtual Internship Task 1</a:t>
            </a:r>
            <a:br>
              <a:rPr lang="en-US" dirty="0">
                <a:latin typeface="Georgia" panose="02040502050405020303" pitchFamily="18" charset="0"/>
              </a:rPr>
            </a:br>
            <a:r>
              <a:rPr lang="en-US" dirty="0">
                <a:latin typeface="Georgia" panose="02040502050405020303" pitchFamily="18" charset="0"/>
              </a:rPr>
              <a:t>(Insights from EDA)</a:t>
            </a:r>
          </a:p>
        </p:txBody>
      </p:sp>
      <p:sp>
        <p:nvSpPr>
          <p:cNvPr id="3" name="Subtitle 2">
            <a:extLst>
              <a:ext uri="{FF2B5EF4-FFF2-40B4-BE49-F238E27FC236}">
                <a16:creationId xmlns:a16="http://schemas.microsoft.com/office/drawing/2014/main" id="{E0D4B588-EDB7-4FCC-A510-CC525D90EEA7}"/>
              </a:ext>
            </a:extLst>
          </p:cNvPr>
          <p:cNvSpPr>
            <a:spLocks noGrp="1"/>
          </p:cNvSpPr>
          <p:nvPr>
            <p:ph type="subTitle" idx="1"/>
          </p:nvPr>
        </p:nvSpPr>
        <p:spPr/>
        <p:txBody>
          <a:bodyPr>
            <a:normAutofit lnSpcReduction="10000"/>
          </a:bodyPr>
          <a:lstStyle/>
          <a:p>
            <a:pPr algn="l"/>
            <a:r>
              <a:rPr lang="en-US" dirty="0">
                <a:latin typeface="Georgia" panose="02040502050405020303" pitchFamily="18" charset="0"/>
              </a:rPr>
              <a:t>Ayooluwa </a:t>
            </a:r>
            <a:r>
              <a:rPr lang="en-US" dirty="0" err="1">
                <a:latin typeface="Georgia" panose="02040502050405020303" pitchFamily="18" charset="0"/>
              </a:rPr>
              <a:t>Adedipe</a:t>
            </a:r>
            <a:endParaRPr lang="en-US" dirty="0">
              <a:latin typeface="Georgia" panose="02040502050405020303" pitchFamily="18" charset="0"/>
            </a:endParaRPr>
          </a:p>
          <a:p>
            <a:pPr algn="l"/>
            <a:endParaRPr lang="en-US" dirty="0">
              <a:latin typeface="Georgia" panose="02040502050405020303" pitchFamily="18" charset="0"/>
            </a:endParaRPr>
          </a:p>
          <a:p>
            <a:pPr algn="l"/>
            <a:r>
              <a:rPr lang="en-US" dirty="0">
                <a:latin typeface="Georgia" panose="02040502050405020303" pitchFamily="18" charset="0"/>
              </a:rPr>
              <a:t>Tools Used: Python Libraries- Pandas, Matplotlib, and Seaborn</a:t>
            </a:r>
          </a:p>
          <a:p>
            <a:pPr algn="l"/>
            <a:r>
              <a:rPr lang="en-US" dirty="0" err="1">
                <a:latin typeface="Georgia" panose="02040502050405020303" pitchFamily="18" charset="0"/>
              </a:rPr>
              <a:t>Jupyter</a:t>
            </a:r>
            <a:r>
              <a:rPr lang="en-US" dirty="0">
                <a:latin typeface="Georgia" panose="02040502050405020303" pitchFamily="18" charset="0"/>
              </a:rPr>
              <a:t> notebook available at: </a:t>
            </a:r>
          </a:p>
        </p:txBody>
      </p:sp>
    </p:spTree>
    <p:extLst>
      <p:ext uri="{BB962C8B-B14F-4D97-AF65-F5344CB8AC3E}">
        <p14:creationId xmlns:p14="http://schemas.microsoft.com/office/powerpoint/2010/main" val="29153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C271-E4F0-45F4-8C6C-D6A0C73AAE88}"/>
              </a:ext>
            </a:extLst>
          </p:cNvPr>
          <p:cNvSpPr>
            <a:spLocks noGrp="1"/>
          </p:cNvSpPr>
          <p:nvPr>
            <p:ph type="title"/>
          </p:nvPr>
        </p:nvSpPr>
        <p:spPr/>
        <p:txBody>
          <a:bodyPr/>
          <a:lstStyle/>
          <a:p>
            <a:r>
              <a:rPr lang="en-US" b="1" dirty="0"/>
              <a:t>Missing Data</a:t>
            </a:r>
          </a:p>
        </p:txBody>
      </p:sp>
      <p:sp>
        <p:nvSpPr>
          <p:cNvPr id="3" name="Content Placeholder 2">
            <a:extLst>
              <a:ext uri="{FF2B5EF4-FFF2-40B4-BE49-F238E27FC236}">
                <a16:creationId xmlns:a16="http://schemas.microsoft.com/office/drawing/2014/main" id="{596F6813-252C-4CCF-A20E-71C6DF24DC61}"/>
              </a:ext>
            </a:extLst>
          </p:cNvPr>
          <p:cNvSpPr>
            <a:spLocks noGrp="1"/>
          </p:cNvSpPr>
          <p:nvPr>
            <p:ph idx="1"/>
          </p:nvPr>
        </p:nvSpPr>
        <p:spPr/>
        <p:txBody>
          <a:bodyPr/>
          <a:lstStyle/>
          <a:p>
            <a:r>
              <a:rPr lang="en-US" dirty="0">
                <a:latin typeface="Georgia" panose="02040502050405020303" pitchFamily="18" charset="0"/>
              </a:rPr>
              <a:t>Five of the columns with missing data were associated with card issuance and merchant details, meaning it is the Missing At Random variant of missing data. The affected rows can either be deleted. </a:t>
            </a:r>
          </a:p>
          <a:p>
            <a:r>
              <a:rPr lang="en-US" dirty="0">
                <a:latin typeface="Georgia" panose="02040502050405020303" pitchFamily="18" charset="0"/>
              </a:rPr>
              <a:t>The other two columns with missing data have about 90% data missing, these columns should be dropped</a:t>
            </a:r>
          </a:p>
          <a:p>
            <a:r>
              <a:rPr lang="en-US" dirty="0">
                <a:latin typeface="Georgia" panose="02040502050405020303" pitchFamily="18" charset="0"/>
              </a:rPr>
              <a:t>The transaction amounts are positively skewed with a mean transaction amount of AUD14,704 and outlier values greater than AUD250,000 </a:t>
            </a:r>
          </a:p>
        </p:txBody>
      </p:sp>
    </p:spTree>
    <p:extLst>
      <p:ext uri="{BB962C8B-B14F-4D97-AF65-F5344CB8AC3E}">
        <p14:creationId xmlns:p14="http://schemas.microsoft.com/office/powerpoint/2010/main" val="227293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11F8-0683-480F-8572-DD293AD37DEE}"/>
              </a:ext>
            </a:extLst>
          </p:cNvPr>
          <p:cNvSpPr>
            <a:spLocks noGrp="1"/>
          </p:cNvSpPr>
          <p:nvPr>
            <p:ph type="title"/>
          </p:nvPr>
        </p:nvSpPr>
        <p:spPr>
          <a:xfrm>
            <a:off x="838200" y="365125"/>
            <a:ext cx="5728855" cy="1325563"/>
          </a:xfrm>
        </p:spPr>
        <p:txBody>
          <a:bodyPr/>
          <a:lstStyle/>
          <a:p>
            <a:r>
              <a:rPr lang="en-US" b="1" dirty="0"/>
              <a:t>Segmentation by time and transaction Volume</a:t>
            </a:r>
          </a:p>
        </p:txBody>
      </p:sp>
      <p:sp>
        <p:nvSpPr>
          <p:cNvPr id="3" name="Content Placeholder 2">
            <a:extLst>
              <a:ext uri="{FF2B5EF4-FFF2-40B4-BE49-F238E27FC236}">
                <a16:creationId xmlns:a16="http://schemas.microsoft.com/office/drawing/2014/main" id="{556BB722-6C63-46FE-BC90-FC361F425BE0}"/>
              </a:ext>
            </a:extLst>
          </p:cNvPr>
          <p:cNvSpPr>
            <a:spLocks noGrp="1"/>
          </p:cNvSpPr>
          <p:nvPr>
            <p:ph idx="1"/>
          </p:nvPr>
        </p:nvSpPr>
        <p:spPr>
          <a:xfrm>
            <a:off x="838200" y="1825625"/>
            <a:ext cx="5728855" cy="4351338"/>
          </a:xfrm>
        </p:spPr>
        <p:txBody>
          <a:bodyPr>
            <a:normAutofit fontScale="92500" lnSpcReduction="20000"/>
          </a:bodyPr>
          <a:lstStyle/>
          <a:p>
            <a:r>
              <a:rPr lang="en-US" dirty="0">
                <a:latin typeface="Georgia" panose="02040502050405020303" pitchFamily="18" charset="0"/>
              </a:rPr>
              <a:t>Most transactions are debit transactions. Only 7.33% of total transactions were credit transactions (retention strategies needed)</a:t>
            </a:r>
          </a:p>
          <a:p>
            <a:r>
              <a:rPr lang="en-US" dirty="0">
                <a:latin typeface="Georgia" panose="02040502050405020303" pitchFamily="18" charset="0"/>
              </a:rPr>
              <a:t>The average transaction is about AUD190 (AUD187.93) while an average of about 4,000 transactions (4014.33)are carried out monthly.</a:t>
            </a:r>
          </a:p>
          <a:p>
            <a:r>
              <a:rPr lang="en-US" dirty="0">
                <a:latin typeface="Georgia" panose="02040502050405020303" pitchFamily="18" charset="0"/>
              </a:rPr>
              <a:t>On average, Wednesdays record the highest transaction amounts while Monday and Tuesday have the lowest</a:t>
            </a:r>
          </a:p>
        </p:txBody>
      </p:sp>
      <p:pic>
        <p:nvPicPr>
          <p:cNvPr id="2052" name="Picture 4">
            <a:extLst>
              <a:ext uri="{FF2B5EF4-FFF2-40B4-BE49-F238E27FC236}">
                <a16:creationId xmlns:a16="http://schemas.microsoft.com/office/drawing/2014/main" id="{60CFF83B-7434-4900-81B6-1F0AA5CAF7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027906"/>
            <a:ext cx="4572000" cy="27358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8270C66-0C64-464B-AF3E-0941A76C4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5662" y="3616324"/>
            <a:ext cx="4148138" cy="320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257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171</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Georgia</vt:lpstr>
      <vt:lpstr>Office Theme</vt:lpstr>
      <vt:lpstr>ANZ Virtual Internship Task 1 (Insights from EDA)</vt:lpstr>
      <vt:lpstr>Missing Data</vt:lpstr>
      <vt:lpstr>Segmentation by time and transaction Volume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ANZ Virtual Internship Task 1</dc:title>
  <dc:creator>Ayooluwa</dc:creator>
  <cp:lastModifiedBy>Ayooluwa</cp:lastModifiedBy>
  <cp:revision>7</cp:revision>
  <dcterms:created xsi:type="dcterms:W3CDTF">2020-08-30T13:52:02Z</dcterms:created>
  <dcterms:modified xsi:type="dcterms:W3CDTF">2020-08-30T16:26:46Z</dcterms:modified>
</cp:coreProperties>
</file>