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9" r:id="rId10"/>
    <p:sldId id="270"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2" d="100"/>
          <a:sy n="42" d="100"/>
        </p:scale>
        <p:origin x="7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389F-DA13-4993-83FF-2A4BB1331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82443-BBD6-4514-BB03-1E0541F0A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D8250-1310-40BF-B92F-E45237598AC6}"/>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6560EC13-CE7C-4FE3-9598-78F0B8362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F93F-C935-4EF8-BD48-232A507C59F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82283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136D-763E-4F23-B2CF-E42C20AB8E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D2A0F9-6C23-49A2-9E98-318DEC95A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D775C-4CB5-4B10-ABB6-D0FE96360B9F}"/>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06FBE3A2-F1A1-4129-9302-5FB36129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900E4-1141-443F-B36A-3E03260BB32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429382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CB3EF-D13A-4A61-B178-20D471CA6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8F60C-2F07-4BCA-B502-977E07BA3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C1737-9A51-4D79-95BB-0C95E208FD8A}"/>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1B5787D1-D4CB-4782-9D3C-66D0A33D1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733D-608F-4E49-8C77-1F5F33BE9712}"/>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8301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A2A5-E114-4BD4-B0F6-77792408869A}"/>
              </a:ext>
            </a:extLst>
          </p:cNvPr>
          <p:cNvSpPr>
            <a:spLocks noGrp="1"/>
          </p:cNvSpPr>
          <p:nvPr>
            <p:ph type="title"/>
          </p:nvPr>
        </p:nvSpPr>
        <p:spPr/>
        <p:txBody>
          <a:bodyPr/>
          <a:lstStyle>
            <a:lvl1pPr>
              <a:defRPr>
                <a:solidFill>
                  <a:schemeClr val="bg1"/>
                </a:solidFill>
                <a:latin typeface="Georgia" panose="0204050205040502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280EEF7A-94D3-4DF6-B4A9-B8FF50DA0E36}"/>
              </a:ext>
            </a:extLst>
          </p:cNvPr>
          <p:cNvSpPr>
            <a:spLocks noGrp="1"/>
          </p:cNvSpPr>
          <p:nvPr>
            <p:ph idx="1"/>
          </p:nvPr>
        </p:nvSpPr>
        <p:spPr>
          <a:xfrm>
            <a:off x="838200" y="2005012"/>
            <a:ext cx="10515600" cy="4351338"/>
          </a:xfrm>
        </p:spPr>
        <p:txBody>
          <a:bodyPr/>
          <a:lstStyle>
            <a:lvl1pPr>
              <a:defRPr>
                <a:solidFill>
                  <a:schemeClr val="bg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5E5765-9040-4371-ADD4-8B8AB0B91DB5}"/>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BF9552B2-65A8-4C0B-8A8E-BBDF0E0D6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BF7FA-C379-4781-A907-221250A404BE}"/>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8334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C07E-AE18-4910-8176-9DFF3CDA2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8FDF7E-7111-4131-A651-EC729D190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7EFE9-B760-4C5F-A22A-2DED7FB51906}"/>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24F89513-EEDE-4D32-BC60-9EFD7A85D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4947B-A861-4771-9F78-9E95A6E109E3}"/>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85496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D7A7-3810-4972-8836-F7CA3F24C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1B34C-B4E5-4EF2-9533-50241E6A0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B0414A-9EE5-4A33-A4AA-AAF1BD359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A7ECA7-91AE-4F97-961D-C13D9B667CB4}"/>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6" name="Footer Placeholder 5">
            <a:extLst>
              <a:ext uri="{FF2B5EF4-FFF2-40B4-BE49-F238E27FC236}">
                <a16:creationId xmlns:a16="http://schemas.microsoft.com/office/drawing/2014/main" id="{86FDF3CC-B93B-4FBD-88DA-4D6C8CA69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DDB7B-093B-45C0-B967-BB230776EF4A}"/>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92788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9B46-B8DA-4ED1-8604-22BC544E9B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A94D4-FE48-470D-A017-B246EF4C0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33CF3-919F-4202-9936-08736EC97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D0B9D-397F-47D6-B884-FB140644E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D85EE6-4BC7-40D3-AFE0-AF4B8BFAD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29042-75A6-4AF6-BD17-FB18426A3DFA}"/>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8" name="Footer Placeholder 7">
            <a:extLst>
              <a:ext uri="{FF2B5EF4-FFF2-40B4-BE49-F238E27FC236}">
                <a16:creationId xmlns:a16="http://schemas.microsoft.com/office/drawing/2014/main" id="{F9A9F857-38B4-46B2-8706-D846621F7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716D4-1CD0-4E12-BE9B-D4C25D5EB859}"/>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87171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DC4C-1E43-4392-A887-67F9380543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F4E50-06CF-4FB3-8723-872B22624FE6}"/>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4" name="Footer Placeholder 3">
            <a:extLst>
              <a:ext uri="{FF2B5EF4-FFF2-40B4-BE49-F238E27FC236}">
                <a16:creationId xmlns:a16="http://schemas.microsoft.com/office/drawing/2014/main" id="{F6E7D1CD-AEA7-4895-8A18-3E11E07E9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20C2F-5536-43BD-A55B-9E390D7C88DF}"/>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358548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B6BD9-76E3-4676-8A7D-78583FEED89C}"/>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3" name="Footer Placeholder 2">
            <a:extLst>
              <a:ext uri="{FF2B5EF4-FFF2-40B4-BE49-F238E27FC236}">
                <a16:creationId xmlns:a16="http://schemas.microsoft.com/office/drawing/2014/main" id="{6DE7C43A-2373-4E6C-8E7F-43500B974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0BC8C-E939-4A97-856A-B3D1FFA8FA21}"/>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177628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90A1-2D1A-4417-B1CA-52954FF3E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6163C-AF62-4E85-A932-1FE1BEB12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4B72B-AFD8-4408-8F62-CC065BBAC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9EFFA-5D72-4FA2-B605-EE3D830ED505}"/>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6" name="Footer Placeholder 5">
            <a:extLst>
              <a:ext uri="{FF2B5EF4-FFF2-40B4-BE49-F238E27FC236}">
                <a16:creationId xmlns:a16="http://schemas.microsoft.com/office/drawing/2014/main" id="{7C502E49-39C2-4EE1-B56B-EC79129EF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25767-82FD-4C89-B4FC-F4DFCC6037A9}"/>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7371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A265-429C-464D-A42E-1317A21B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E204FF-AE2C-405F-8D2C-FD3593B8E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262465-3585-4AB8-A79A-2FE5DF804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27D1B-B41B-4F98-9505-D77AE063F8AA}"/>
              </a:ext>
            </a:extLst>
          </p:cNvPr>
          <p:cNvSpPr>
            <a:spLocks noGrp="1"/>
          </p:cNvSpPr>
          <p:nvPr>
            <p:ph type="dt" sz="half" idx="10"/>
          </p:nvPr>
        </p:nvSpPr>
        <p:spPr/>
        <p:txBody>
          <a:bodyPr/>
          <a:lstStyle/>
          <a:p>
            <a:fld id="{02EE5A1C-3AE3-4E2A-90E7-A62723538F7A}" type="datetimeFigureOut">
              <a:rPr lang="en-US" smtClean="0"/>
              <a:t>6/21/2020</a:t>
            </a:fld>
            <a:endParaRPr lang="en-US"/>
          </a:p>
        </p:txBody>
      </p:sp>
      <p:sp>
        <p:nvSpPr>
          <p:cNvPr id="6" name="Footer Placeholder 5">
            <a:extLst>
              <a:ext uri="{FF2B5EF4-FFF2-40B4-BE49-F238E27FC236}">
                <a16:creationId xmlns:a16="http://schemas.microsoft.com/office/drawing/2014/main" id="{0FC8097C-C4DC-4338-870D-734EFF831C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DDD85-2AB4-4E58-9151-D8B0FCE42E8C}"/>
              </a:ext>
            </a:extLst>
          </p:cNvPr>
          <p:cNvSpPr>
            <a:spLocks noGrp="1"/>
          </p:cNvSpPr>
          <p:nvPr>
            <p:ph type="sldNum" sz="quarter" idx="12"/>
          </p:nvPr>
        </p:nvSpPr>
        <p:spPr/>
        <p:txBody>
          <a:bodyPr/>
          <a:lstStyle/>
          <a:p>
            <a:fld id="{014087EB-7C5F-47D0-ADBA-A6B626E74DBE}" type="slidenum">
              <a:rPr lang="en-US" smtClean="0"/>
              <a:t>‹#›</a:t>
            </a:fld>
            <a:endParaRPr lang="en-US"/>
          </a:p>
        </p:txBody>
      </p:sp>
    </p:spTree>
    <p:extLst>
      <p:ext uri="{BB962C8B-B14F-4D97-AF65-F5344CB8AC3E}">
        <p14:creationId xmlns:p14="http://schemas.microsoft.com/office/powerpoint/2010/main" val="74881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10DBB-F617-45CA-B3BC-836262EE5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1B6BA-52E1-4A45-ADD2-60086A5BE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ED752-F77F-42E4-BEFE-A3A46AA0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E5A1C-3AE3-4E2A-90E7-A62723538F7A}" type="datetimeFigureOut">
              <a:rPr lang="en-US" smtClean="0"/>
              <a:t>6/21/2020</a:t>
            </a:fld>
            <a:endParaRPr lang="en-US"/>
          </a:p>
        </p:txBody>
      </p:sp>
      <p:sp>
        <p:nvSpPr>
          <p:cNvPr id="5" name="Footer Placeholder 4">
            <a:extLst>
              <a:ext uri="{FF2B5EF4-FFF2-40B4-BE49-F238E27FC236}">
                <a16:creationId xmlns:a16="http://schemas.microsoft.com/office/drawing/2014/main" id="{78A741E0-5121-44F1-BEE3-1F966D3AF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B9768-6B2A-464D-A903-F481081533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087EB-7C5F-47D0-ADBA-A6B626E74DBE}" type="slidenum">
              <a:rPr lang="en-US" smtClean="0"/>
              <a:t>‹#›</a:t>
            </a:fld>
            <a:endParaRPr lang="en-US"/>
          </a:p>
        </p:txBody>
      </p:sp>
    </p:spTree>
    <p:extLst>
      <p:ext uri="{BB962C8B-B14F-4D97-AF65-F5344CB8AC3E}">
        <p14:creationId xmlns:p14="http://schemas.microsoft.com/office/powerpoint/2010/main" val="93543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ayooluwaadedipe@gmai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x.doi.org/10.1016/j.knosys.%202015.02.017" TargetMode="External"/><Relationship Id="rId2" Type="http://schemas.openxmlformats.org/officeDocument/2006/relationships/hyperlink" Target="https://www.kaggle.com/data-exploration-smart-meters-london" TargetMode="External"/><Relationship Id="rId1" Type="http://schemas.openxmlformats.org/officeDocument/2006/relationships/slideLayout" Target="../slideLayouts/slideLayout2.xml"/><Relationship Id="rId4" Type="http://schemas.openxmlformats.org/officeDocument/2006/relationships/hyperlink" Target="https://towardsdatascience.com/the-complete-guide-to-time-series-analysis-and-forecasting-70d476bfe77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jeanmidev/smart-meters-in-london" TargetMode="External"/><Relationship Id="rId2" Type="http://schemas.openxmlformats.org/officeDocument/2006/relationships/hyperlink" Target="https://towardsdatascience.com/the-complete-guide-to-time-series-analysis-and-forecasting-70d476bfe775" TargetMode="External"/><Relationship Id="rId1" Type="http://schemas.openxmlformats.org/officeDocument/2006/relationships/slideLayout" Target="../slideLayouts/slideLayout2.xml"/><Relationship Id="rId5" Type="http://schemas.openxmlformats.org/officeDocument/2006/relationships/hyperlink" Target="https://www.kaggle.com/rheajgurung/energy-consumption-forecast" TargetMode="External"/><Relationship Id="rId4" Type="http://schemas.openxmlformats.org/officeDocument/2006/relationships/hyperlink" Target="https://www.kaggle.com/hsankesara/time-series-forecasting-using-seasonal-ari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203D-8750-4E0A-B29A-75D10E1C6C19}"/>
              </a:ext>
            </a:extLst>
          </p:cNvPr>
          <p:cNvSpPr>
            <a:spLocks noGrp="1"/>
          </p:cNvSpPr>
          <p:nvPr>
            <p:ph type="ctrTitle"/>
          </p:nvPr>
        </p:nvSpPr>
        <p:spPr>
          <a:xfrm>
            <a:off x="1524000" y="1876743"/>
            <a:ext cx="9144000" cy="2387600"/>
          </a:xfrm>
        </p:spPr>
        <p:txBody>
          <a:bodyPr>
            <a:normAutofit fontScale="90000"/>
          </a:bodyPr>
          <a:lstStyle/>
          <a:p>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br>
              <a:rPr lang="en-US" dirty="0">
                <a:latin typeface="Georgia" panose="02040502050405020303" pitchFamily="18" charset="0"/>
              </a:rPr>
            </a:br>
            <a:r>
              <a:rPr lang="en-US" dirty="0">
                <a:latin typeface="Georgia" panose="02040502050405020303" pitchFamily="18" charset="0"/>
              </a:rPr>
              <a:t>Time Series Analysis and Forecasting of Electricity Consumption Data</a:t>
            </a:r>
            <a:br>
              <a:rPr lang="en-US" dirty="0">
                <a:latin typeface="Georgia" panose="02040502050405020303" pitchFamily="18" charset="0"/>
              </a:rPr>
            </a:br>
            <a:br>
              <a:rPr lang="en-US" dirty="0">
                <a:latin typeface="Georgia" panose="02040502050405020303" pitchFamily="18" charset="0"/>
              </a:rPr>
            </a:br>
            <a:r>
              <a:rPr lang="en-US" sz="4000" dirty="0">
                <a:latin typeface="Georgia" panose="02040502050405020303" pitchFamily="18" charset="0"/>
              </a:rPr>
              <a:t>Ayooluwa </a:t>
            </a:r>
            <a:r>
              <a:rPr lang="en-US" sz="4000" dirty="0" err="1">
                <a:latin typeface="Georgia" panose="02040502050405020303" pitchFamily="18" charset="0"/>
              </a:rPr>
              <a:t>Adedipe</a:t>
            </a:r>
            <a:endParaRPr lang="en-US" sz="4000" dirty="0">
              <a:latin typeface="Georgia" panose="02040502050405020303" pitchFamily="18" charset="0"/>
            </a:endParaRPr>
          </a:p>
        </p:txBody>
      </p:sp>
      <p:sp>
        <p:nvSpPr>
          <p:cNvPr id="3" name="Subtitle 2">
            <a:extLst>
              <a:ext uri="{FF2B5EF4-FFF2-40B4-BE49-F238E27FC236}">
                <a16:creationId xmlns:a16="http://schemas.microsoft.com/office/drawing/2014/main" id="{9F6E2D4A-57A6-4AEA-9EE9-4B676CC69D4E}"/>
              </a:ext>
            </a:extLst>
          </p:cNvPr>
          <p:cNvSpPr>
            <a:spLocks noGrp="1"/>
          </p:cNvSpPr>
          <p:nvPr>
            <p:ph type="subTitle" idx="1"/>
          </p:nvPr>
        </p:nvSpPr>
        <p:spPr>
          <a:xfrm>
            <a:off x="1524000" y="5027502"/>
            <a:ext cx="9144000" cy="1655762"/>
          </a:xfrm>
        </p:spPr>
        <p:txBody>
          <a:bodyPr>
            <a:normAutofit/>
          </a:bodyPr>
          <a:lstStyle/>
          <a:p>
            <a:r>
              <a:rPr lang="en-US" sz="3200" b="1" dirty="0" err="1"/>
              <a:t>Stutern</a:t>
            </a:r>
            <a:r>
              <a:rPr lang="en-US" sz="3200" b="1" dirty="0"/>
              <a:t> Graduate Accelerator, Cohort 07</a:t>
            </a:r>
          </a:p>
          <a:p>
            <a:r>
              <a:rPr lang="en-US" sz="3200" b="1" dirty="0"/>
              <a:t>Data Science/Machine Learning Track</a:t>
            </a:r>
          </a:p>
        </p:txBody>
      </p:sp>
    </p:spTree>
    <p:extLst>
      <p:ext uri="{BB962C8B-B14F-4D97-AF65-F5344CB8AC3E}">
        <p14:creationId xmlns:p14="http://schemas.microsoft.com/office/powerpoint/2010/main" val="443911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56BB-6B9A-404E-80DF-577BDB18AAA2}"/>
              </a:ext>
            </a:extLst>
          </p:cNvPr>
          <p:cNvSpPr>
            <a:spLocks noGrp="1"/>
          </p:cNvSpPr>
          <p:nvPr>
            <p:ph type="title"/>
          </p:nvPr>
        </p:nvSpPr>
        <p:spPr/>
        <p:txBody>
          <a:bodyPr/>
          <a:lstStyle/>
          <a:p>
            <a:r>
              <a:rPr lang="en-US" dirty="0"/>
              <a:t>Findings/Results (Contd.)</a:t>
            </a:r>
          </a:p>
        </p:txBody>
      </p:sp>
      <p:sp>
        <p:nvSpPr>
          <p:cNvPr id="3" name="Content Placeholder 2">
            <a:extLst>
              <a:ext uri="{FF2B5EF4-FFF2-40B4-BE49-F238E27FC236}">
                <a16:creationId xmlns:a16="http://schemas.microsoft.com/office/drawing/2014/main" id="{A83E4663-07D9-4610-A94D-E0AFF3F45FC9}"/>
              </a:ext>
            </a:extLst>
          </p:cNvPr>
          <p:cNvSpPr>
            <a:spLocks noGrp="1"/>
          </p:cNvSpPr>
          <p:nvPr>
            <p:ph idx="1"/>
          </p:nvPr>
        </p:nvSpPr>
        <p:spPr>
          <a:xfrm>
            <a:off x="838199" y="2005012"/>
            <a:ext cx="10515600" cy="4351338"/>
          </a:xfrm>
        </p:spPr>
        <p:txBody>
          <a:bodyPr/>
          <a:lstStyle/>
          <a:p>
            <a:r>
              <a:rPr lang="en-US" dirty="0"/>
              <a:t>Electricity usage is dependent on factors like temperature, economic status (as indicated by geographical location) as well as having seasonal effects </a:t>
            </a:r>
            <a:r>
              <a:rPr lang="en-US" dirty="0" err="1"/>
              <a:t>i.e</a:t>
            </a:r>
            <a:r>
              <a:rPr lang="en-US" dirty="0"/>
              <a:t>, it depends on the time of the year (more visualizations in the </a:t>
            </a:r>
            <a:r>
              <a:rPr lang="en-US" dirty="0" err="1"/>
              <a:t>attaced</a:t>
            </a:r>
            <a:r>
              <a:rPr lang="en-US" dirty="0"/>
              <a:t> </a:t>
            </a:r>
            <a:r>
              <a:rPr lang="en-US" dirty="0" err="1"/>
              <a:t>Jupyter</a:t>
            </a:r>
            <a:r>
              <a:rPr lang="en-US" dirty="0"/>
              <a:t> notebook)</a:t>
            </a:r>
          </a:p>
          <a:p>
            <a:endParaRPr lang="en-US" dirty="0"/>
          </a:p>
          <a:p>
            <a:endParaRPr lang="en-US" dirty="0"/>
          </a:p>
        </p:txBody>
      </p:sp>
      <p:pic>
        <p:nvPicPr>
          <p:cNvPr id="2056" name="Picture 8">
            <a:extLst>
              <a:ext uri="{FF2B5EF4-FFF2-40B4-BE49-F238E27FC236}">
                <a16:creationId xmlns:a16="http://schemas.microsoft.com/office/drawing/2014/main" id="{5661DFC4-23D2-4E7D-B70B-8E176C0A7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7" y="3608070"/>
            <a:ext cx="3667125" cy="2476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402C8A6-9095-4D32-AF60-CB0E32FB21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502" y="3608070"/>
            <a:ext cx="38576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36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48BE-A6A5-4FE9-AA73-B0A31E05783B}"/>
              </a:ext>
            </a:extLst>
          </p:cNvPr>
          <p:cNvSpPr>
            <a:spLocks noGrp="1"/>
          </p:cNvSpPr>
          <p:nvPr>
            <p:ph type="title"/>
          </p:nvPr>
        </p:nvSpPr>
        <p:spPr/>
        <p:txBody>
          <a:bodyPr/>
          <a:lstStyle/>
          <a:p>
            <a:r>
              <a:rPr lang="en-US" dirty="0"/>
              <a:t>Stakeholder benefits</a:t>
            </a:r>
          </a:p>
        </p:txBody>
      </p:sp>
      <p:sp>
        <p:nvSpPr>
          <p:cNvPr id="3" name="Content Placeholder 2">
            <a:extLst>
              <a:ext uri="{FF2B5EF4-FFF2-40B4-BE49-F238E27FC236}">
                <a16:creationId xmlns:a16="http://schemas.microsoft.com/office/drawing/2014/main" id="{4A267C84-9207-4460-87C4-B9AB8F5B3ADF}"/>
              </a:ext>
            </a:extLst>
          </p:cNvPr>
          <p:cNvSpPr>
            <a:spLocks noGrp="1"/>
          </p:cNvSpPr>
          <p:nvPr>
            <p:ph idx="1"/>
          </p:nvPr>
        </p:nvSpPr>
        <p:spPr/>
        <p:txBody>
          <a:bodyPr>
            <a:normAutofit fontScale="92500"/>
          </a:bodyPr>
          <a:lstStyle/>
          <a:p>
            <a:r>
              <a:rPr lang="en-US" dirty="0"/>
              <a:t>Electricity Distribution Companies (Discos) can build this into their systems to schedule distribution over periods of time ( a day, a week or even a month)</a:t>
            </a:r>
          </a:p>
          <a:p>
            <a:r>
              <a:rPr lang="en-US" dirty="0"/>
              <a:t>Insights from the Exploratory Data Analysis can help with deciding peak periods, most profitable customers, and location with the highest electricity needs</a:t>
            </a:r>
          </a:p>
          <a:p>
            <a:r>
              <a:rPr lang="en-US" dirty="0"/>
              <a:t>The forecasting system can be built as backend for a mobile app through which customers can check a forecast of how much electricity they would be consuming the next month and generate an estimated bill. This can be used to create a standard tariff package such as paying 6 months in advance, which will be beneficial to both customer and </a:t>
            </a:r>
            <a:r>
              <a:rPr lang="en-US" dirty="0" err="1"/>
              <a:t>DisCo</a:t>
            </a:r>
            <a:endParaRPr lang="en-US" dirty="0"/>
          </a:p>
        </p:txBody>
      </p:sp>
    </p:spTree>
    <p:extLst>
      <p:ext uri="{BB962C8B-B14F-4D97-AF65-F5344CB8AC3E}">
        <p14:creationId xmlns:p14="http://schemas.microsoft.com/office/powerpoint/2010/main" val="334321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A138-1319-4B2B-B2C9-B2266E84EC4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0505B56-5F91-440E-BB7A-2CCD84FFF46B}"/>
              </a:ext>
            </a:extLst>
          </p:cNvPr>
          <p:cNvSpPr>
            <a:spLocks noGrp="1"/>
          </p:cNvSpPr>
          <p:nvPr>
            <p:ph idx="1"/>
          </p:nvPr>
        </p:nvSpPr>
        <p:spPr/>
        <p:txBody>
          <a:bodyPr/>
          <a:lstStyle/>
          <a:p>
            <a:r>
              <a:rPr lang="en-US" dirty="0"/>
              <a:t>Most importantly, applying these analyses and techniques to Nigerian electricity consumption data would be an important task to carry out.</a:t>
            </a:r>
          </a:p>
          <a:p>
            <a:r>
              <a:rPr lang="en-US" dirty="0"/>
              <a:t>As previously mentioned, deploying these forecasts to production is another step that has to be worked on.</a:t>
            </a:r>
          </a:p>
          <a:p>
            <a:endParaRPr lang="en-US" dirty="0"/>
          </a:p>
        </p:txBody>
      </p:sp>
    </p:spTree>
    <p:extLst>
      <p:ext uri="{BB962C8B-B14F-4D97-AF65-F5344CB8AC3E}">
        <p14:creationId xmlns:p14="http://schemas.microsoft.com/office/powerpoint/2010/main" val="275204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D3BA-92DC-4D36-9998-AF63B47BDC1A}"/>
              </a:ext>
            </a:extLst>
          </p:cNvPr>
          <p:cNvSpPr>
            <a:spLocks noGrp="1"/>
          </p:cNvSpPr>
          <p:nvPr>
            <p:ph type="title"/>
          </p:nvPr>
        </p:nvSpPr>
        <p:spPr/>
        <p:txBody>
          <a:bodyPr/>
          <a:lstStyle/>
          <a:p>
            <a:r>
              <a:rPr lang="en-US" dirty="0"/>
              <a:t>Contact Info</a:t>
            </a:r>
          </a:p>
        </p:txBody>
      </p:sp>
      <p:sp>
        <p:nvSpPr>
          <p:cNvPr id="3" name="Content Placeholder 2">
            <a:extLst>
              <a:ext uri="{FF2B5EF4-FFF2-40B4-BE49-F238E27FC236}">
                <a16:creationId xmlns:a16="http://schemas.microsoft.com/office/drawing/2014/main" id="{683B4185-8D7E-4184-9527-28FA024CA0FC}"/>
              </a:ext>
            </a:extLst>
          </p:cNvPr>
          <p:cNvSpPr>
            <a:spLocks noGrp="1"/>
          </p:cNvSpPr>
          <p:nvPr>
            <p:ph idx="1"/>
          </p:nvPr>
        </p:nvSpPr>
        <p:spPr/>
        <p:txBody>
          <a:bodyPr/>
          <a:lstStyle/>
          <a:p>
            <a:r>
              <a:rPr lang="en-US" dirty="0">
                <a:hlinkClick r:id="rId2"/>
              </a:rPr>
              <a:t>ayooluwaadedipe@gmail.com</a:t>
            </a:r>
            <a:endParaRPr lang="en-US" dirty="0"/>
          </a:p>
          <a:p>
            <a:r>
              <a:rPr lang="en-US" dirty="0"/>
              <a:t>+2347060951036</a:t>
            </a:r>
          </a:p>
        </p:txBody>
      </p:sp>
    </p:spTree>
    <p:extLst>
      <p:ext uri="{BB962C8B-B14F-4D97-AF65-F5344CB8AC3E}">
        <p14:creationId xmlns:p14="http://schemas.microsoft.com/office/powerpoint/2010/main" val="175953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E806-33DA-4BA5-A493-06B0D90E8D7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4DF20B-C8C8-4530-9401-95633C59CD2A}"/>
              </a:ext>
            </a:extLst>
          </p:cNvPr>
          <p:cNvSpPr>
            <a:spLocks noGrp="1"/>
          </p:cNvSpPr>
          <p:nvPr>
            <p:ph idx="1"/>
          </p:nvPr>
        </p:nvSpPr>
        <p:spPr/>
        <p:txBody>
          <a:bodyPr>
            <a:normAutofit fontScale="85000" lnSpcReduction="10000"/>
          </a:bodyPr>
          <a:lstStyle/>
          <a:p>
            <a:r>
              <a:rPr lang="en-US" dirty="0">
                <a:hlinkClick r:id="rId2"/>
              </a:rPr>
              <a:t>https://www.kaggle.com/data-exploration-smart-meters-london</a:t>
            </a:r>
            <a:endParaRPr lang="en-US" dirty="0"/>
          </a:p>
          <a:p>
            <a:pPr lvl="0"/>
            <a:r>
              <a:rPr lang="en-US" dirty="0"/>
              <a:t>Hai-</a:t>
            </a:r>
            <a:r>
              <a:rPr lang="en-US" dirty="0" err="1"/>
              <a:t>xiang</a:t>
            </a:r>
            <a:r>
              <a:rPr lang="en-US" dirty="0"/>
              <a:t> ZHAO and Frédéric MAGOULÈS, Feature Selection for Predicting Building Energy Consumption Based on Statistical Learning Method</a:t>
            </a:r>
          </a:p>
          <a:p>
            <a:pPr lvl="0"/>
            <a:r>
              <a:rPr lang="en-US" dirty="0"/>
              <a:t>Mohammad </a:t>
            </a:r>
            <a:r>
              <a:rPr lang="en-US" dirty="0" err="1"/>
              <a:t>Naimur</a:t>
            </a:r>
            <a:r>
              <a:rPr lang="en-US" dirty="0"/>
              <a:t> Rahman, Amir </a:t>
            </a:r>
            <a:r>
              <a:rPr lang="en-US" dirty="0" err="1"/>
              <a:t>Esmailpour</a:t>
            </a:r>
            <a:r>
              <a:rPr lang="en-US" dirty="0"/>
              <a:t>, </a:t>
            </a:r>
            <a:r>
              <a:rPr lang="en-US" dirty="0" err="1"/>
              <a:t>Junhui</a:t>
            </a:r>
            <a:r>
              <a:rPr lang="en-US" dirty="0"/>
              <a:t> Zhao: Machine Learning with Big Data An Efficient Electricity Generation Forecasting System</a:t>
            </a:r>
          </a:p>
          <a:p>
            <a:pPr lvl="0"/>
            <a:r>
              <a:rPr lang="en-US" dirty="0"/>
              <a:t>I. </a:t>
            </a:r>
            <a:r>
              <a:rPr lang="en-US" dirty="0" err="1"/>
              <a:t>Koprinska</a:t>
            </a:r>
            <a:r>
              <a:rPr lang="en-US" dirty="0"/>
              <a:t>, M. Rana, V.G. </a:t>
            </a:r>
            <a:r>
              <a:rPr lang="en-US" dirty="0" err="1"/>
              <a:t>Agelidis</a:t>
            </a:r>
            <a:r>
              <a:rPr lang="en-US" dirty="0"/>
              <a:t>, Correlation and instance based feature selection for electricity load forecasting, Knowledge-Based Systems (2015), </a:t>
            </a:r>
            <a:r>
              <a:rPr lang="en-US" dirty="0" err="1"/>
              <a:t>doi</a:t>
            </a:r>
            <a:r>
              <a:rPr lang="en-US" dirty="0"/>
              <a:t>: </a:t>
            </a:r>
            <a:r>
              <a:rPr lang="en-US" u="sng" dirty="0">
                <a:hlinkClick r:id="rId3"/>
              </a:rPr>
              <a:t>http://dx.doi.org/10.1016/j.knosys. 2015.02.017</a:t>
            </a:r>
            <a:endParaRPr lang="en-US" dirty="0"/>
          </a:p>
          <a:p>
            <a:pPr lvl="0"/>
            <a:r>
              <a:rPr lang="en-US" dirty="0"/>
              <a:t>Li Guo, </a:t>
            </a:r>
            <a:r>
              <a:rPr lang="en-US" dirty="0" err="1"/>
              <a:t>Jinhao</a:t>
            </a:r>
            <a:r>
              <a:rPr lang="en-US" dirty="0"/>
              <a:t> Chen, Fukui Wu &amp; </a:t>
            </a:r>
            <a:r>
              <a:rPr lang="en-US" dirty="0" err="1"/>
              <a:t>Manran</a:t>
            </a:r>
            <a:r>
              <a:rPr lang="en-US" dirty="0"/>
              <a:t> Wang (2018) An electric power generation forecasting method using support vector machine, Systems Science &amp; Control Engineering, 6:3, 191-199, DOI: 10.1080/21642583.2018.1544947     https://doi.org/10.1080/21642583.2018.1544947</a:t>
            </a:r>
          </a:p>
          <a:p>
            <a:endParaRPr lang="en-US" dirty="0"/>
          </a:p>
          <a:p>
            <a:endParaRPr lang="en-US" dirty="0">
              <a:hlinkClick r:id="rId4"/>
            </a:endParaRPr>
          </a:p>
        </p:txBody>
      </p:sp>
    </p:spTree>
    <p:extLst>
      <p:ext uri="{BB962C8B-B14F-4D97-AF65-F5344CB8AC3E}">
        <p14:creationId xmlns:p14="http://schemas.microsoft.com/office/powerpoint/2010/main" val="14852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2F37-64DE-46D6-9FF5-28B47C08B49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1AD1AC4-81A7-4E78-89DD-A8D729CA53FC}"/>
              </a:ext>
            </a:extLst>
          </p:cNvPr>
          <p:cNvSpPr>
            <a:spLocks noGrp="1"/>
          </p:cNvSpPr>
          <p:nvPr>
            <p:ph idx="1"/>
          </p:nvPr>
        </p:nvSpPr>
        <p:spPr/>
        <p:txBody>
          <a:bodyPr/>
          <a:lstStyle/>
          <a:p>
            <a:r>
              <a:rPr lang="en-US" dirty="0">
                <a:hlinkClick r:id="rId2"/>
              </a:rPr>
              <a:t>https://towardsdatascience.com/the-complete-guide-to-time-series-analysis-and-forecasting-70d476bfe775</a:t>
            </a:r>
            <a:endParaRPr lang="en-US" dirty="0"/>
          </a:p>
          <a:p>
            <a:r>
              <a:rPr lang="en-US" dirty="0">
                <a:hlinkClick r:id="rId3"/>
              </a:rPr>
              <a:t>https://www.kaggle.com/jeanmidev/smart-meters-in-london</a:t>
            </a:r>
            <a:endParaRPr lang="en-US" dirty="0"/>
          </a:p>
          <a:p>
            <a:r>
              <a:rPr lang="en-US" dirty="0">
                <a:hlinkClick r:id="rId4"/>
              </a:rPr>
              <a:t>https://www.kaggle.com/hsankesara/time-series-forecasting-using-seasonal-arima</a:t>
            </a:r>
            <a:endParaRPr lang="en-US" dirty="0"/>
          </a:p>
          <a:p>
            <a:r>
              <a:rPr lang="en-US" dirty="0">
                <a:hlinkClick r:id="rId5"/>
              </a:rPr>
              <a:t>https://www.kaggle.com/rheajgurung/energy-consumption-forecast</a:t>
            </a:r>
            <a:endParaRPr lang="en-US" dirty="0"/>
          </a:p>
          <a:p>
            <a:endParaRPr lang="en-US" dirty="0"/>
          </a:p>
        </p:txBody>
      </p:sp>
    </p:spTree>
    <p:extLst>
      <p:ext uri="{BB962C8B-B14F-4D97-AF65-F5344CB8AC3E}">
        <p14:creationId xmlns:p14="http://schemas.microsoft.com/office/powerpoint/2010/main" val="218855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FFEA-D3C2-44C3-B039-C96DE55986B6}"/>
              </a:ext>
            </a:extLst>
          </p:cNvPr>
          <p:cNvSpPr>
            <a:spLocks noGrp="1"/>
          </p:cNvSpPr>
          <p:nvPr>
            <p:ph type="title"/>
          </p:nvPr>
        </p:nvSpPr>
        <p:spPr/>
        <p:txBody>
          <a:bodyPr/>
          <a:lstStyle/>
          <a:p>
            <a:r>
              <a:rPr lang="en-US" dirty="0">
                <a:solidFill>
                  <a:schemeClr val="bg1"/>
                </a:solidFill>
              </a:rPr>
              <a:t>About Me</a:t>
            </a:r>
          </a:p>
        </p:txBody>
      </p:sp>
      <p:sp>
        <p:nvSpPr>
          <p:cNvPr id="3" name="Content Placeholder 2">
            <a:extLst>
              <a:ext uri="{FF2B5EF4-FFF2-40B4-BE49-F238E27FC236}">
                <a16:creationId xmlns:a16="http://schemas.microsoft.com/office/drawing/2014/main" id="{05391BC3-9276-4BF5-9602-3E9ED7A1E77B}"/>
              </a:ext>
            </a:extLst>
          </p:cNvPr>
          <p:cNvSpPr>
            <a:spLocks noGrp="1"/>
          </p:cNvSpPr>
          <p:nvPr>
            <p:ph idx="1"/>
          </p:nvPr>
        </p:nvSpPr>
        <p:spPr/>
        <p:txBody>
          <a:bodyPr>
            <a:normAutofit/>
          </a:bodyPr>
          <a:lstStyle/>
          <a:p>
            <a:r>
              <a:rPr lang="en-US" dirty="0">
                <a:solidFill>
                  <a:schemeClr val="bg1"/>
                </a:solidFill>
              </a:rPr>
              <a:t>I am Ayooluwa </a:t>
            </a:r>
            <a:r>
              <a:rPr lang="en-US" dirty="0" err="1">
                <a:solidFill>
                  <a:schemeClr val="bg1"/>
                </a:solidFill>
              </a:rPr>
              <a:t>Adedipe</a:t>
            </a:r>
            <a:r>
              <a:rPr lang="en-US" dirty="0">
                <a:solidFill>
                  <a:schemeClr val="bg1"/>
                </a:solidFill>
              </a:rPr>
              <a:t>, a graduate of Chemical Engineering whose interest in Data Science/ Machine Learning was triggered by my final year research on Non Linear Model Predictive Control with an Extended Kalman Filter for real time parameter/disturbance estimation and model updates.</a:t>
            </a:r>
          </a:p>
          <a:p>
            <a:r>
              <a:rPr lang="en-US" dirty="0">
                <a:solidFill>
                  <a:schemeClr val="bg1"/>
                </a:solidFill>
              </a:rPr>
              <a:t>The most fascinating aspect of this course for me has been Time Series Analysis. The reason for this is because it ties in with my previous research work and I realize that output prediction is majorly carrying out forecasting on time series data (states and controlled variables) from process plants. </a:t>
            </a:r>
          </a:p>
        </p:txBody>
      </p:sp>
    </p:spTree>
    <p:extLst>
      <p:ext uri="{BB962C8B-B14F-4D97-AF65-F5344CB8AC3E}">
        <p14:creationId xmlns:p14="http://schemas.microsoft.com/office/powerpoint/2010/main" val="134429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678-9A6D-4C55-9A75-08EF2DCB96C2}"/>
              </a:ext>
            </a:extLst>
          </p:cNvPr>
          <p:cNvSpPr>
            <a:spLocks noGrp="1"/>
          </p:cNvSpPr>
          <p:nvPr>
            <p:ph type="title"/>
          </p:nvPr>
        </p:nvSpPr>
        <p:spPr/>
        <p:txBody>
          <a:bodyPr/>
          <a:lstStyle/>
          <a:p>
            <a:r>
              <a:rPr lang="en-US" dirty="0"/>
              <a:t>About Me (contd.)</a:t>
            </a:r>
          </a:p>
        </p:txBody>
      </p:sp>
      <p:sp>
        <p:nvSpPr>
          <p:cNvPr id="3" name="Content Placeholder 2">
            <a:extLst>
              <a:ext uri="{FF2B5EF4-FFF2-40B4-BE49-F238E27FC236}">
                <a16:creationId xmlns:a16="http://schemas.microsoft.com/office/drawing/2014/main" id="{78EFA4F3-E13B-45E6-ABB9-BE6DE44BB947}"/>
              </a:ext>
            </a:extLst>
          </p:cNvPr>
          <p:cNvSpPr>
            <a:spLocks noGrp="1"/>
          </p:cNvSpPr>
          <p:nvPr>
            <p:ph idx="1"/>
          </p:nvPr>
        </p:nvSpPr>
        <p:spPr/>
        <p:txBody>
          <a:bodyPr/>
          <a:lstStyle/>
          <a:p>
            <a:r>
              <a:rPr lang="en-US" dirty="0">
                <a:solidFill>
                  <a:schemeClr val="bg1"/>
                </a:solidFill>
              </a:rPr>
              <a:t>Most importantly, I realized the usefulness of Time Series Analysis in forecasting of both electricity generation and consumption which is a significant motivation for me in choosing Chemical Engineering and now Machine Learning</a:t>
            </a:r>
          </a:p>
          <a:p>
            <a:r>
              <a:rPr lang="en-US" dirty="0">
                <a:solidFill>
                  <a:schemeClr val="bg1"/>
                </a:solidFill>
              </a:rPr>
              <a:t>Apart from the technical skills, my biggest lesson from the </a:t>
            </a:r>
            <a:r>
              <a:rPr lang="en-US" dirty="0" err="1">
                <a:solidFill>
                  <a:schemeClr val="bg1"/>
                </a:solidFill>
              </a:rPr>
              <a:t>Stutern</a:t>
            </a:r>
            <a:r>
              <a:rPr lang="en-US" dirty="0">
                <a:solidFill>
                  <a:schemeClr val="bg1"/>
                </a:solidFill>
              </a:rPr>
              <a:t> Graduate Accelerator course is to think outside the box and try to build solutions as quickly as possible. Learning in tech should be less theory focused and more about getting things done and scaling. I hope to adopt this in all my endeavors, going forward.</a:t>
            </a:r>
          </a:p>
        </p:txBody>
      </p:sp>
    </p:spTree>
    <p:extLst>
      <p:ext uri="{BB962C8B-B14F-4D97-AF65-F5344CB8AC3E}">
        <p14:creationId xmlns:p14="http://schemas.microsoft.com/office/powerpoint/2010/main" val="168775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DB70-B0BE-4AA2-B5D3-9A346452A67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945E5A8-DBE0-4961-B033-7FC6E0D1E442}"/>
              </a:ext>
            </a:extLst>
          </p:cNvPr>
          <p:cNvSpPr>
            <a:spLocks noGrp="1"/>
          </p:cNvSpPr>
          <p:nvPr>
            <p:ph idx="1"/>
          </p:nvPr>
        </p:nvSpPr>
        <p:spPr/>
        <p:txBody>
          <a:bodyPr/>
          <a:lstStyle/>
          <a:p>
            <a:r>
              <a:rPr lang="en-US" dirty="0"/>
              <a:t>In the supply chain that begins with electricity generation, runs through distribution and ends with consumption by the end user, there are often energy losses and inefficiencies (Rahman et al., 2016)</a:t>
            </a:r>
          </a:p>
          <a:p>
            <a:r>
              <a:rPr lang="en-US" dirty="0"/>
              <a:t>These energy losses are even more expensive in a country like Nigeria where not enough electricity is being generated in the first place.</a:t>
            </a:r>
          </a:p>
          <a:p>
            <a:r>
              <a:rPr lang="en-US" dirty="0"/>
              <a:t>To increase efficiency, it is important to be able to forecast the energy demand in each area to a fairly accurate degree. This will help in scheduling distribution and preventing oversupply to some areas while underserving others.</a:t>
            </a:r>
          </a:p>
          <a:p>
            <a:endParaRPr lang="en-US" dirty="0"/>
          </a:p>
        </p:txBody>
      </p:sp>
    </p:spTree>
    <p:extLst>
      <p:ext uri="{BB962C8B-B14F-4D97-AF65-F5344CB8AC3E}">
        <p14:creationId xmlns:p14="http://schemas.microsoft.com/office/powerpoint/2010/main" val="293443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6C3C-C03B-4556-BE81-9106105B1A48}"/>
              </a:ext>
            </a:extLst>
          </p:cNvPr>
          <p:cNvSpPr>
            <a:spLocks noGrp="1"/>
          </p:cNvSpPr>
          <p:nvPr>
            <p:ph type="title"/>
          </p:nvPr>
        </p:nvSpPr>
        <p:spPr/>
        <p:txBody>
          <a:bodyPr/>
          <a:lstStyle/>
          <a:p>
            <a:r>
              <a:rPr lang="en-US" dirty="0" err="1"/>
              <a:t>ToolBox</a:t>
            </a:r>
            <a:endParaRPr lang="en-US" dirty="0"/>
          </a:p>
        </p:txBody>
      </p:sp>
      <p:sp>
        <p:nvSpPr>
          <p:cNvPr id="3" name="Content Placeholder 2">
            <a:extLst>
              <a:ext uri="{FF2B5EF4-FFF2-40B4-BE49-F238E27FC236}">
                <a16:creationId xmlns:a16="http://schemas.microsoft.com/office/drawing/2014/main" id="{27D4D697-C79F-459F-A8DF-229E6D296808}"/>
              </a:ext>
            </a:extLst>
          </p:cNvPr>
          <p:cNvSpPr>
            <a:spLocks noGrp="1"/>
          </p:cNvSpPr>
          <p:nvPr>
            <p:ph idx="1"/>
          </p:nvPr>
        </p:nvSpPr>
        <p:spPr/>
        <p:txBody>
          <a:bodyPr/>
          <a:lstStyle/>
          <a:p>
            <a:r>
              <a:rPr lang="en-US" dirty="0"/>
              <a:t>The programming language used for this project is Python with coding done in the </a:t>
            </a:r>
            <a:r>
              <a:rPr lang="en-US" dirty="0" err="1"/>
              <a:t>Jupyter</a:t>
            </a:r>
            <a:r>
              <a:rPr lang="en-US" dirty="0"/>
              <a:t> Notebook environment</a:t>
            </a:r>
          </a:p>
          <a:p>
            <a:r>
              <a:rPr lang="en-US" dirty="0"/>
              <a:t>Regular libraries for Data Science and Machine learning such as Pandas, </a:t>
            </a:r>
            <a:r>
              <a:rPr lang="en-US" dirty="0" err="1"/>
              <a:t>Numpy</a:t>
            </a:r>
            <a:r>
              <a:rPr lang="en-US" dirty="0"/>
              <a:t>, Matplotlib, Seaborn, and Scikit learn were used</a:t>
            </a:r>
          </a:p>
          <a:p>
            <a:r>
              <a:rPr lang="en-US" dirty="0"/>
              <a:t>Useful Libraries for Time Series Analysis such as </a:t>
            </a:r>
            <a:r>
              <a:rPr lang="en-US" dirty="0" err="1"/>
              <a:t>statsmodels</a:t>
            </a:r>
            <a:r>
              <a:rPr lang="en-US" dirty="0"/>
              <a:t> and </a:t>
            </a:r>
            <a:r>
              <a:rPr lang="en-US" dirty="0" err="1"/>
              <a:t>sarimax</a:t>
            </a:r>
            <a:r>
              <a:rPr lang="en-US" dirty="0"/>
              <a:t> were also used</a:t>
            </a:r>
          </a:p>
        </p:txBody>
      </p:sp>
    </p:spTree>
    <p:extLst>
      <p:ext uri="{BB962C8B-B14F-4D97-AF65-F5344CB8AC3E}">
        <p14:creationId xmlns:p14="http://schemas.microsoft.com/office/powerpoint/2010/main" val="100940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4ED2-BF52-4919-ACCB-8E5F13FACD3E}"/>
              </a:ext>
            </a:extLst>
          </p:cNvPr>
          <p:cNvSpPr>
            <a:spLocks noGrp="1"/>
          </p:cNvSpPr>
          <p:nvPr>
            <p:ph type="title"/>
          </p:nvPr>
        </p:nvSpPr>
        <p:spPr/>
        <p:txBody>
          <a:bodyPr/>
          <a:lstStyle/>
          <a:p>
            <a:r>
              <a:rPr lang="en-US" dirty="0"/>
              <a:t>Research Process/Approach</a:t>
            </a:r>
          </a:p>
        </p:txBody>
      </p:sp>
      <p:sp>
        <p:nvSpPr>
          <p:cNvPr id="3" name="Content Placeholder 2">
            <a:extLst>
              <a:ext uri="{FF2B5EF4-FFF2-40B4-BE49-F238E27FC236}">
                <a16:creationId xmlns:a16="http://schemas.microsoft.com/office/drawing/2014/main" id="{0B596981-9987-43E1-82B9-CE3FFD6D66AC}"/>
              </a:ext>
            </a:extLst>
          </p:cNvPr>
          <p:cNvSpPr>
            <a:spLocks noGrp="1"/>
          </p:cNvSpPr>
          <p:nvPr>
            <p:ph idx="1"/>
          </p:nvPr>
        </p:nvSpPr>
        <p:spPr/>
        <p:txBody>
          <a:bodyPr>
            <a:normAutofit lnSpcReduction="10000"/>
          </a:bodyPr>
          <a:lstStyle/>
          <a:p>
            <a:r>
              <a:rPr lang="en-US" dirty="0"/>
              <a:t>Ideally, local electricity consumption data would have been the best for a project of this nature. </a:t>
            </a:r>
          </a:p>
          <a:p>
            <a:r>
              <a:rPr lang="en-US" dirty="0"/>
              <a:t>Due to time constraints for the completion of the course, gathering data locally was not feasible. </a:t>
            </a:r>
          </a:p>
          <a:p>
            <a:r>
              <a:rPr lang="en-US" dirty="0"/>
              <a:t>To improvise, data from Kaggle London smart meters electricity consumption was used. Suggestions for local implementation are provided in the next steps section</a:t>
            </a:r>
          </a:p>
          <a:p>
            <a:r>
              <a:rPr lang="en-US" dirty="0"/>
              <a:t>Exploratory Data Analysis was carried out to identify various properties of the data. Also, moving average techniques and exponential smoothing was used to identify the overall trend in the data.</a:t>
            </a:r>
          </a:p>
        </p:txBody>
      </p:sp>
    </p:spTree>
    <p:extLst>
      <p:ext uri="{BB962C8B-B14F-4D97-AF65-F5344CB8AC3E}">
        <p14:creationId xmlns:p14="http://schemas.microsoft.com/office/powerpoint/2010/main" val="403782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A74C-7866-447F-B6C1-587B3B38F4F2}"/>
              </a:ext>
            </a:extLst>
          </p:cNvPr>
          <p:cNvSpPr>
            <a:spLocks noGrp="1"/>
          </p:cNvSpPr>
          <p:nvPr>
            <p:ph type="title"/>
          </p:nvPr>
        </p:nvSpPr>
        <p:spPr/>
        <p:txBody>
          <a:bodyPr/>
          <a:lstStyle/>
          <a:p>
            <a:r>
              <a:rPr lang="en-US" dirty="0"/>
              <a:t>Research Process/Approach </a:t>
            </a:r>
          </a:p>
        </p:txBody>
      </p:sp>
      <p:sp>
        <p:nvSpPr>
          <p:cNvPr id="3" name="Content Placeholder 2">
            <a:extLst>
              <a:ext uri="{FF2B5EF4-FFF2-40B4-BE49-F238E27FC236}">
                <a16:creationId xmlns:a16="http://schemas.microsoft.com/office/drawing/2014/main" id="{E00EDF84-6617-4265-9EFA-028B33186DB6}"/>
              </a:ext>
            </a:extLst>
          </p:cNvPr>
          <p:cNvSpPr>
            <a:spLocks noGrp="1"/>
          </p:cNvSpPr>
          <p:nvPr>
            <p:ph idx="1"/>
          </p:nvPr>
        </p:nvSpPr>
        <p:spPr/>
        <p:txBody>
          <a:bodyPr/>
          <a:lstStyle/>
          <a:p>
            <a:r>
              <a:rPr lang="en-US" dirty="0"/>
              <a:t>While the customer data was already classified based on the Acorn classification, a clustering technique was also used to classify the customers based on location ID. Forecasting can be done for these separate clusters to help with scheduling electricity distribution</a:t>
            </a:r>
          </a:p>
          <a:p>
            <a:r>
              <a:rPr lang="en-US" dirty="0"/>
              <a:t>Finally, the forecasting itself was carried out using a Seasonal ARIMA model as well as the Facebook prophet forecasting algorithm</a:t>
            </a:r>
          </a:p>
        </p:txBody>
      </p:sp>
    </p:spTree>
    <p:extLst>
      <p:ext uri="{BB962C8B-B14F-4D97-AF65-F5344CB8AC3E}">
        <p14:creationId xmlns:p14="http://schemas.microsoft.com/office/powerpoint/2010/main" val="3535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7D60-38BE-4063-83E9-0F0956AEDAF1}"/>
              </a:ext>
            </a:extLst>
          </p:cNvPr>
          <p:cNvSpPr>
            <a:spLocks noGrp="1"/>
          </p:cNvSpPr>
          <p:nvPr>
            <p:ph type="title"/>
          </p:nvPr>
        </p:nvSpPr>
        <p:spPr/>
        <p:txBody>
          <a:bodyPr/>
          <a:lstStyle/>
          <a:p>
            <a:r>
              <a:rPr lang="en-US" dirty="0"/>
              <a:t>Findings/Results</a:t>
            </a:r>
          </a:p>
        </p:txBody>
      </p:sp>
      <p:sp>
        <p:nvSpPr>
          <p:cNvPr id="3" name="Content Placeholder 2">
            <a:extLst>
              <a:ext uri="{FF2B5EF4-FFF2-40B4-BE49-F238E27FC236}">
                <a16:creationId xmlns:a16="http://schemas.microsoft.com/office/drawing/2014/main" id="{FB81B58F-B2A0-4B37-B9A3-45C63EB15A93}"/>
              </a:ext>
            </a:extLst>
          </p:cNvPr>
          <p:cNvSpPr>
            <a:spLocks noGrp="1"/>
          </p:cNvSpPr>
          <p:nvPr>
            <p:ph idx="1"/>
          </p:nvPr>
        </p:nvSpPr>
        <p:spPr/>
        <p:txBody>
          <a:bodyPr>
            <a:normAutofit fontScale="92500" lnSpcReduction="10000"/>
          </a:bodyPr>
          <a:lstStyle/>
          <a:p>
            <a:r>
              <a:rPr lang="en-US" dirty="0"/>
              <a:t>The use of the Location clusters and Acorn classification as exogenous parameters improved the performance of the SARIMAX model with lower Mean Absolute Error and Mean Absolute Percentage Error</a:t>
            </a:r>
          </a:p>
          <a:p>
            <a:endParaRPr lang="en-US" dirty="0"/>
          </a:p>
          <a:p>
            <a:r>
              <a:rPr lang="en-US" dirty="0"/>
              <a:t>No </a:t>
            </a:r>
            <a:r>
              <a:rPr lang="en-US" dirty="0" err="1"/>
              <a:t>exog</a:t>
            </a:r>
            <a:r>
              <a:rPr lang="en-US" dirty="0"/>
              <a:t>: MAE: 0.5785 MAPE: 5.2672</a:t>
            </a:r>
          </a:p>
          <a:p>
            <a:r>
              <a:rPr lang="en-US" dirty="0" err="1"/>
              <a:t>location_cluster</a:t>
            </a:r>
            <a:r>
              <a:rPr lang="en-US" dirty="0"/>
              <a:t> alone: MAE: 0.5786 MAPE: 5.2679</a:t>
            </a:r>
          </a:p>
          <a:p>
            <a:r>
              <a:rPr lang="en-US" dirty="0" err="1"/>
              <a:t>arcon_numbers</a:t>
            </a:r>
            <a:r>
              <a:rPr lang="en-US" dirty="0"/>
              <a:t> alone: MAE: 0.5704 MAPE: 5.1858</a:t>
            </a:r>
          </a:p>
          <a:p>
            <a:r>
              <a:rPr lang="en-US" dirty="0" err="1"/>
              <a:t>arcon_numbers</a:t>
            </a:r>
            <a:r>
              <a:rPr lang="en-US" dirty="0"/>
              <a:t> and </a:t>
            </a:r>
            <a:r>
              <a:rPr lang="en-US" dirty="0" err="1"/>
              <a:t>location_cluster</a:t>
            </a:r>
            <a:r>
              <a:rPr lang="en-US" dirty="0"/>
              <a:t>: MAE: 0.5697 MAPE: 5.1782</a:t>
            </a:r>
          </a:p>
          <a:p>
            <a:endParaRPr lang="en-US" dirty="0"/>
          </a:p>
          <a:p>
            <a:pPr marL="0" indent="0">
              <a:buNone/>
            </a:pPr>
            <a:r>
              <a:rPr lang="en-US" dirty="0"/>
              <a:t>   </a:t>
            </a:r>
          </a:p>
        </p:txBody>
      </p:sp>
    </p:spTree>
    <p:extLst>
      <p:ext uri="{BB962C8B-B14F-4D97-AF65-F5344CB8AC3E}">
        <p14:creationId xmlns:p14="http://schemas.microsoft.com/office/powerpoint/2010/main" val="363626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446D-6744-45D6-AF8D-B56C94623D9B}"/>
              </a:ext>
            </a:extLst>
          </p:cNvPr>
          <p:cNvSpPr>
            <a:spLocks noGrp="1"/>
          </p:cNvSpPr>
          <p:nvPr>
            <p:ph type="title"/>
          </p:nvPr>
        </p:nvSpPr>
        <p:spPr/>
        <p:txBody>
          <a:bodyPr/>
          <a:lstStyle/>
          <a:p>
            <a:r>
              <a:rPr lang="en-US" dirty="0"/>
              <a:t>Findings/Results (Contd.)</a:t>
            </a:r>
          </a:p>
        </p:txBody>
      </p:sp>
      <p:sp>
        <p:nvSpPr>
          <p:cNvPr id="3" name="Content Placeholder 2">
            <a:extLst>
              <a:ext uri="{FF2B5EF4-FFF2-40B4-BE49-F238E27FC236}">
                <a16:creationId xmlns:a16="http://schemas.microsoft.com/office/drawing/2014/main" id="{1F62FB66-2019-4688-B51A-3E1D692D767E}"/>
              </a:ext>
            </a:extLst>
          </p:cNvPr>
          <p:cNvSpPr>
            <a:spLocks noGrp="1"/>
          </p:cNvSpPr>
          <p:nvPr>
            <p:ph idx="1"/>
          </p:nvPr>
        </p:nvSpPr>
        <p:spPr/>
        <p:txBody>
          <a:bodyPr/>
          <a:lstStyle/>
          <a:p>
            <a:r>
              <a:rPr lang="en-US" dirty="0"/>
              <a:t>Fb Prophet is a good candidate for forecasting but may require some more tuning as the MAE and MAPE change with the prediction horizon as shown below</a:t>
            </a:r>
          </a:p>
          <a:p>
            <a:pPr marL="0" indent="0">
              <a:buNone/>
            </a:pPr>
            <a:endParaRPr lang="en-US" dirty="0"/>
          </a:p>
          <a:p>
            <a:endParaRPr lang="en-US" dirty="0"/>
          </a:p>
        </p:txBody>
      </p:sp>
      <p:pic>
        <p:nvPicPr>
          <p:cNvPr id="1026" name="Picture 2">
            <a:extLst>
              <a:ext uri="{FF2B5EF4-FFF2-40B4-BE49-F238E27FC236}">
                <a16:creationId xmlns:a16="http://schemas.microsoft.com/office/drawing/2014/main" id="{97AEFC39-230C-4693-9741-3F58A8C2A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249047"/>
            <a:ext cx="5844540" cy="385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6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1075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Times New Roman</vt:lpstr>
      <vt:lpstr>Office Theme</vt:lpstr>
      <vt:lpstr>          Time Series Analysis and Forecasting of Electricity Consumption Data  Ayooluwa Adedipe</vt:lpstr>
      <vt:lpstr>About Me</vt:lpstr>
      <vt:lpstr>About Me (contd.)</vt:lpstr>
      <vt:lpstr>Problem Statement</vt:lpstr>
      <vt:lpstr>ToolBox</vt:lpstr>
      <vt:lpstr>Research Process/Approach</vt:lpstr>
      <vt:lpstr>Research Process/Approach </vt:lpstr>
      <vt:lpstr>Findings/Results</vt:lpstr>
      <vt:lpstr>Findings/Results (Contd.)</vt:lpstr>
      <vt:lpstr>Findings/Results (Contd.)</vt:lpstr>
      <vt:lpstr>Stakeholder benefits</vt:lpstr>
      <vt:lpstr>Next Steps</vt:lpstr>
      <vt:lpstr>Contact Info</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Stutern Graduate Accelerator 0.7         Data Science/Machine Learning Track</dc:title>
  <dc:creator>User</dc:creator>
  <cp:lastModifiedBy>User</cp:lastModifiedBy>
  <cp:revision>31</cp:revision>
  <dcterms:created xsi:type="dcterms:W3CDTF">2020-05-26T11:29:48Z</dcterms:created>
  <dcterms:modified xsi:type="dcterms:W3CDTF">2020-06-21T20:02:42Z</dcterms:modified>
</cp:coreProperties>
</file>