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7" r:id="rId8"/>
    <p:sldId id="266" r:id="rId9"/>
    <p:sldId id="268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0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1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4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2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90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22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2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6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7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8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A80B6-6D55-4D15-87D1-5D19974D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7" y="0"/>
            <a:ext cx="1218895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E8DB5-502A-4815-96E6-2D37C39EF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22" y="0"/>
            <a:ext cx="11096818" cy="1209178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Who will Donate</a:t>
            </a:r>
            <a:r>
              <a:rPr lang="en-US" sz="9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565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6057-9C90-413C-852F-A68D6023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FE87-1356-4D47-8F91-52AE425A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data collection system has to be improved to fix the following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High number of null values in dataset (an example is the provision of options or drop down menus rather than asking respondents to fill data manually)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Collecting uniform data across categories (significant examples: age and metropolis) to properly represent the population and provide a balanced data set</a:t>
            </a:r>
          </a:p>
        </p:txBody>
      </p:sp>
    </p:spTree>
    <p:extLst>
      <p:ext uri="{BB962C8B-B14F-4D97-AF65-F5344CB8AC3E}">
        <p14:creationId xmlns:p14="http://schemas.microsoft.com/office/powerpoint/2010/main" val="217757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B1C9-10BF-41FB-A1EE-01FD3594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438A-0146-4194-80E2-3A5F7B24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To adopt this system for regular use at the charity, an ML pipeline can be built to integrate the whole data cleaning, feature engineering and prediction process.</a:t>
            </a:r>
          </a:p>
          <a:p>
            <a:pPr algn="just"/>
            <a:r>
              <a:rPr lang="en-US" dirty="0"/>
              <a:t>Training a deep neural network and selecting the right hyperparameters to learn the data and make more accurate predictions</a:t>
            </a:r>
          </a:p>
          <a:p>
            <a:pPr algn="just"/>
            <a:r>
              <a:rPr lang="en-US" dirty="0"/>
              <a:t>Collect enough data to develop a time series framework for this data and investigate the donation pattern among respondents based on time (e.g. When are the peak months where people are most likely to donate)</a:t>
            </a:r>
          </a:p>
        </p:txBody>
      </p:sp>
    </p:spTree>
    <p:extLst>
      <p:ext uri="{BB962C8B-B14F-4D97-AF65-F5344CB8AC3E}">
        <p14:creationId xmlns:p14="http://schemas.microsoft.com/office/powerpoint/2010/main" val="11683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9B5F-B57C-4768-A445-43E2BEB0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E210-4E58-4BB7-B1F2-B8FAED89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challenge here is to draw insights from previous donor history and make predictions based on that to identify the most likely donors to reach out to.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Identifying individuals most likely to donate will help save the time and resources required to do the actual work of caring for the less privileged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20E4-E652-44B6-AC3D-FEC5EA00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49346" cy="1325563"/>
          </a:xfrm>
        </p:spPr>
        <p:txBody>
          <a:bodyPr/>
          <a:lstStyle/>
          <a:p>
            <a:pPr algn="just"/>
            <a:r>
              <a:rPr lang="en-US" dirty="0"/>
              <a:t>Insights </a:t>
            </a:r>
            <a:r>
              <a:rPr lang="en-US" sz="2000" dirty="0"/>
              <a:t>(based on percentage of givers compared to non-donors in the 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3DF6-A719-42F5-8A70-6A15480D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4124" cy="3859742"/>
          </a:xfrm>
        </p:spPr>
        <p:txBody>
          <a:bodyPr/>
          <a:lstStyle/>
          <a:p>
            <a:pPr algn="just"/>
            <a:r>
              <a:rPr lang="en-US" b="1" dirty="0"/>
              <a:t>Age</a:t>
            </a:r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People aged 50 had the highest significant contributions (35% donated)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The next highest (significant) donors were those aged 80 and 82 with 31% of them donating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Insufficient data to estimate younger people’s contribution.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Based on available data, middle aged(50) and elderly people(80-82) should be targeted in donation requests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5669-868C-42A2-BF55-C00E01CF9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57" y="630194"/>
            <a:ext cx="6613377" cy="54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84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4D24-4B5D-45A6-990D-FA6E7F7D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3792-AE77-4B68-AE05-25D98A84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5974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Income Group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Expectedly, there were higher donor percentages from the top income groups.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making donation requests, people in income groups 5 and above should be given priority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3978A1-5C0B-44DB-ADBA-F09EA292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27905"/>
            <a:ext cx="5641160" cy="54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32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52BF-AFAD-498A-93AF-C2BE64B8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A790-8AD1-4D55-B3F8-354AE9240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5974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Location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Among respondents, suburban dwellers had the highest percentage donation (26.5%)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There isn’t sufficient data about urban dwellers(less than1500 data points)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63E7BD1-0E31-4D02-9C9C-DB738887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33" y="656492"/>
            <a:ext cx="5615133" cy="583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8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E339D9-DF19-4EA0-8422-567FEE5E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Insights (contd.)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2E6176-CD77-4054-93C7-9673D724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20794" cy="3500137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Gender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Gender does not seem to be a significant factor in determining whether a given respondent would donate or not.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0C08AA-4583-4433-B59D-86032D2D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94" y="988542"/>
            <a:ext cx="6202579" cy="424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80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6C96-9539-444B-B948-59E09E0B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and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291B-1A5F-4B69-9567-E50BF98C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5092" cy="38597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Columns with a high amount of missing data were left out of the analysis (Target D- 75%. Wealth Rating: 45.48%)</a:t>
            </a:r>
          </a:p>
          <a:p>
            <a:r>
              <a:rPr lang="en-US" dirty="0"/>
              <a:t>Income Group and Donor Age had 22.67% and 24.75% null values respectively</a:t>
            </a:r>
          </a:p>
          <a:p>
            <a:r>
              <a:rPr lang="en-US" dirty="0"/>
              <a:t>The null values were filled with mode and mean based on Metropolis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F2AC5E9-F70F-40B4-8291-D72BF0CC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291" y="1838651"/>
            <a:ext cx="6166339" cy="212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E1B190D-3C66-4E0C-837B-81D4999D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32" y="3997325"/>
            <a:ext cx="5854498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63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353C-15A0-4F1E-87D1-E8C6156A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CD53-8EDB-4F6D-A613-73C05AF6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Removal of collinear features (Months since first gift and Average file gift)</a:t>
            </a:r>
          </a:p>
          <a:p>
            <a:r>
              <a:rPr lang="en-US" dirty="0"/>
              <a:t>Removal of observations with Age 0</a:t>
            </a:r>
          </a:p>
          <a:p>
            <a:r>
              <a:rPr lang="en-US" dirty="0"/>
              <a:t>Applying Log transformation to columns with high skew</a:t>
            </a:r>
          </a:p>
          <a:p>
            <a:r>
              <a:rPr lang="en-US" dirty="0"/>
              <a:t>Removal of Gender category A present in training set but not prediction test</a:t>
            </a:r>
          </a:p>
          <a:p>
            <a:r>
              <a:rPr lang="en-US" dirty="0" err="1"/>
              <a:t>Undersampling</a:t>
            </a:r>
            <a:r>
              <a:rPr lang="en-US" dirty="0"/>
              <a:t> to balance the data</a:t>
            </a:r>
          </a:p>
        </p:txBody>
      </p:sp>
    </p:spTree>
    <p:extLst>
      <p:ext uri="{BB962C8B-B14F-4D97-AF65-F5344CB8AC3E}">
        <p14:creationId xmlns:p14="http://schemas.microsoft.com/office/powerpoint/2010/main" val="34903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9D05-2308-475E-B3B9-C2B52AB6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CA6E-E933-48F7-AA83-F90F3130F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Performance Metric: The positive recall (TP/FN+TP) was chosen for measuring performance since we need to identify donors.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 Decision Tree Classifier provided the highest recall and was trained on the training data then applied to the prospective donors data, generating a list of 516 control numbers identifying the most likely donors to reach out to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0690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4E8E2"/>
      </a:lt2>
      <a:accent1>
        <a:srgbClr val="974DC3"/>
      </a:accent1>
      <a:accent2>
        <a:srgbClr val="6A54BB"/>
      </a:accent2>
      <a:accent3>
        <a:srgbClr val="4D65C3"/>
      </a:accent3>
      <a:accent4>
        <a:srgbClr val="3B85B1"/>
      </a:accent4>
      <a:accent5>
        <a:srgbClr val="46B2AE"/>
      </a:accent5>
      <a:accent6>
        <a:srgbClr val="3BB17B"/>
      </a:accent6>
      <a:hlink>
        <a:srgbClr val="348F9C"/>
      </a:hlink>
      <a:folHlink>
        <a:srgbClr val="828282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552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Tw Cen MT</vt:lpstr>
      <vt:lpstr>Wingdings</vt:lpstr>
      <vt:lpstr>ShapesVTI</vt:lpstr>
      <vt:lpstr>PowerPoint Presentation</vt:lpstr>
      <vt:lpstr>Introduction</vt:lpstr>
      <vt:lpstr>Insights (based on percentage of givers compared to non-donors in the dataset)</vt:lpstr>
      <vt:lpstr>Insights(contd.)</vt:lpstr>
      <vt:lpstr>Insights (contd.)</vt:lpstr>
      <vt:lpstr>Insights (contd.)</vt:lpstr>
      <vt:lpstr>Missing Data and Null Values</vt:lpstr>
      <vt:lpstr>Data Preparation</vt:lpstr>
      <vt:lpstr>Prediction</vt:lpstr>
      <vt:lpstr>Summary and Recommendations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 Prediction Challenge</dc:title>
  <dc:creator>User</dc:creator>
  <cp:lastModifiedBy>User</cp:lastModifiedBy>
  <cp:revision>27</cp:revision>
  <dcterms:created xsi:type="dcterms:W3CDTF">2020-07-07T02:41:07Z</dcterms:created>
  <dcterms:modified xsi:type="dcterms:W3CDTF">2020-07-22T23:32:33Z</dcterms:modified>
</cp:coreProperties>
</file>