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7" autoAdjust="0"/>
    <p:restoredTop sz="94660"/>
  </p:normalViewPr>
  <p:slideViewPr>
    <p:cSldViewPr snapToGrid="0">
      <p:cViewPr varScale="1">
        <p:scale>
          <a:sx n="49" d="100"/>
          <a:sy n="49" d="100"/>
        </p:scale>
        <p:origin x="60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7/7/2020</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28901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7/7/2020</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85167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7/7/2020</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0945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7/7/2020</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64290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7/7/2020</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16906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7/7/2020</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60224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7/7/2020</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7021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7/7/2020</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58291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7/7/2020</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7166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7/7/2020</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67770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7/7/2020</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66869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7/7/2020</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1066411044"/>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CE1AED4-C7FF-4468-BF54-4470A0A3E2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A6A80B6-6D55-4D15-87D1-5D19974DC0CC}"/>
              </a:ext>
            </a:extLst>
          </p:cNvPr>
          <p:cNvPicPr>
            <a:picLocks noChangeAspect="1"/>
          </p:cNvPicPr>
          <p:nvPr/>
        </p:nvPicPr>
        <p:blipFill rotWithShape="1">
          <a:blip r:embed="rId2"/>
          <a:srcRect r="-1" b="6226"/>
          <a:stretch/>
        </p:blipFill>
        <p:spPr>
          <a:xfrm>
            <a:off x="20" y="10"/>
            <a:ext cx="12188932" cy="6857990"/>
          </a:xfrm>
          <a:prstGeom prst="rect">
            <a:avLst/>
          </a:prstGeom>
        </p:spPr>
      </p:pic>
      <p:sp>
        <p:nvSpPr>
          <p:cNvPr id="11" name="Rectangle 10">
            <a:extLst>
              <a:ext uri="{FF2B5EF4-FFF2-40B4-BE49-F238E27FC236}">
                <a16:creationId xmlns:a16="http://schemas.microsoft.com/office/drawing/2014/main" id="{BDE94FAB-AA60-43B4-A2C3-3A940B9A95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 y="4530071"/>
            <a:ext cx="12191999" cy="2327926"/>
          </a:xfrm>
          <a:prstGeom prst="rect">
            <a:avLst/>
          </a:prstGeom>
          <a:gradFill flip="none" rotWithShape="1">
            <a:gsLst>
              <a:gs pos="44000">
                <a:schemeClr val="tx1">
                  <a:alpha val="40000"/>
                </a:schemeClr>
              </a:gs>
              <a:gs pos="100000">
                <a:schemeClr val="tx1">
                  <a:alpha val="70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2212FE-3179-42B3-AB3D-C8D0C4764D93}"/>
              </a:ext>
            </a:extLst>
          </p:cNvPr>
          <p:cNvSpPr>
            <a:spLocks noGrp="1"/>
          </p:cNvSpPr>
          <p:nvPr>
            <p:ph type="ctrTitle"/>
          </p:nvPr>
        </p:nvSpPr>
        <p:spPr>
          <a:xfrm>
            <a:off x="1524000" y="4416721"/>
            <a:ext cx="9144000" cy="1152663"/>
          </a:xfrm>
        </p:spPr>
        <p:txBody>
          <a:bodyPr>
            <a:normAutofit fontScale="90000"/>
          </a:bodyPr>
          <a:lstStyle/>
          <a:p>
            <a:endParaRPr lang="en-US" sz="4800" dirty="0">
              <a:solidFill>
                <a:schemeClr val="bg1"/>
              </a:solidFill>
            </a:endParaRPr>
          </a:p>
          <a:p>
            <a:r>
              <a:rPr lang="en-US" dirty="0"/>
              <a:t>Donor Prediction Challenge</a:t>
            </a:r>
          </a:p>
        </p:txBody>
      </p:sp>
      <p:sp>
        <p:nvSpPr>
          <p:cNvPr id="3" name="Subtitle 2">
            <a:extLst>
              <a:ext uri="{FF2B5EF4-FFF2-40B4-BE49-F238E27FC236}">
                <a16:creationId xmlns:a16="http://schemas.microsoft.com/office/drawing/2014/main" id="{77BE8DB5-502A-4815-96E6-2D37C39EFBD4}"/>
              </a:ext>
            </a:extLst>
          </p:cNvPr>
          <p:cNvSpPr>
            <a:spLocks noGrp="1"/>
          </p:cNvSpPr>
          <p:nvPr>
            <p:ph type="subTitle" idx="1"/>
          </p:nvPr>
        </p:nvSpPr>
        <p:spPr>
          <a:xfrm>
            <a:off x="1524000" y="5636465"/>
            <a:ext cx="9144000" cy="646785"/>
          </a:xfrm>
        </p:spPr>
        <p:txBody>
          <a:bodyPr>
            <a:normAutofit/>
          </a:bodyPr>
          <a:lstStyle/>
          <a:p>
            <a:r>
              <a:rPr lang="en-US" dirty="0">
                <a:solidFill>
                  <a:schemeClr val="bg1"/>
                </a:solidFill>
              </a:rPr>
              <a:t>Who is likely to donate to charity?</a:t>
            </a:r>
          </a:p>
        </p:txBody>
      </p:sp>
    </p:spTree>
    <p:extLst>
      <p:ext uri="{BB962C8B-B14F-4D97-AF65-F5344CB8AC3E}">
        <p14:creationId xmlns:p14="http://schemas.microsoft.com/office/powerpoint/2010/main" val="465657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489A2-4525-4CE3-989B-DC1D8D9BE5FE}"/>
              </a:ext>
            </a:extLst>
          </p:cNvPr>
          <p:cNvSpPr>
            <a:spLocks noGrp="1"/>
          </p:cNvSpPr>
          <p:nvPr>
            <p:ph type="title"/>
          </p:nvPr>
        </p:nvSpPr>
        <p:spPr/>
        <p:txBody>
          <a:bodyPr/>
          <a:lstStyle/>
          <a:p>
            <a:r>
              <a:rPr lang="en-US" dirty="0"/>
              <a:t>Evaluation</a:t>
            </a:r>
          </a:p>
        </p:txBody>
      </p:sp>
      <p:sp>
        <p:nvSpPr>
          <p:cNvPr id="3" name="Content Placeholder 2">
            <a:extLst>
              <a:ext uri="{FF2B5EF4-FFF2-40B4-BE49-F238E27FC236}">
                <a16:creationId xmlns:a16="http://schemas.microsoft.com/office/drawing/2014/main" id="{91605589-940B-4492-A333-ABF15C1E8FB5}"/>
              </a:ext>
            </a:extLst>
          </p:cNvPr>
          <p:cNvSpPr>
            <a:spLocks noGrp="1"/>
          </p:cNvSpPr>
          <p:nvPr>
            <p:ph idx="1"/>
          </p:nvPr>
        </p:nvSpPr>
        <p:spPr/>
        <p:txBody>
          <a:bodyPr/>
          <a:lstStyle/>
          <a:p>
            <a:r>
              <a:rPr lang="en-US" dirty="0"/>
              <a:t>Since we are concerned with identifying positive outcomes, the metric used to select the best model was the positive recall given by the formula True positives/(True </a:t>
            </a:r>
            <a:r>
              <a:rPr lang="en-US" dirty="0" err="1"/>
              <a:t>positives+false</a:t>
            </a:r>
            <a:r>
              <a:rPr lang="en-US" dirty="0"/>
              <a:t> negatives)</a:t>
            </a:r>
          </a:p>
          <a:p>
            <a:r>
              <a:rPr lang="en-US" dirty="0"/>
              <a:t>The XGB classifier with features selected and </a:t>
            </a:r>
            <a:r>
              <a:rPr lang="en-US" dirty="0" err="1"/>
              <a:t>undersampling</a:t>
            </a:r>
            <a:r>
              <a:rPr lang="en-US" dirty="0"/>
              <a:t> on the training set alone gave a marginally better performance than others and was used for the prediction (0.56 which is not good, but was the best I could find while training)</a:t>
            </a:r>
          </a:p>
        </p:txBody>
      </p:sp>
    </p:spTree>
    <p:extLst>
      <p:ext uri="{BB962C8B-B14F-4D97-AF65-F5344CB8AC3E}">
        <p14:creationId xmlns:p14="http://schemas.microsoft.com/office/powerpoint/2010/main" val="1267631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078B8-6A56-43B3-9327-7E8BCE9EAB90}"/>
              </a:ext>
            </a:extLst>
          </p:cNvPr>
          <p:cNvSpPr>
            <a:spLocks noGrp="1"/>
          </p:cNvSpPr>
          <p:nvPr>
            <p:ph type="title"/>
          </p:nvPr>
        </p:nvSpPr>
        <p:spPr/>
        <p:txBody>
          <a:bodyPr/>
          <a:lstStyle/>
          <a:p>
            <a:r>
              <a:rPr lang="en-US" dirty="0"/>
              <a:t>Further work</a:t>
            </a:r>
          </a:p>
        </p:txBody>
      </p:sp>
      <p:sp>
        <p:nvSpPr>
          <p:cNvPr id="3" name="Content Placeholder 2">
            <a:extLst>
              <a:ext uri="{FF2B5EF4-FFF2-40B4-BE49-F238E27FC236}">
                <a16:creationId xmlns:a16="http://schemas.microsoft.com/office/drawing/2014/main" id="{87F5ED69-34F2-46E8-8F17-0B0600BDAFC3}"/>
              </a:ext>
            </a:extLst>
          </p:cNvPr>
          <p:cNvSpPr>
            <a:spLocks noGrp="1"/>
          </p:cNvSpPr>
          <p:nvPr>
            <p:ph idx="1"/>
          </p:nvPr>
        </p:nvSpPr>
        <p:spPr/>
        <p:txBody>
          <a:bodyPr/>
          <a:lstStyle/>
          <a:p>
            <a:r>
              <a:rPr lang="en-US" dirty="0"/>
              <a:t>I plan to carry out more research on ways to improve the recall and accuracy and also train a neural network for this problem</a:t>
            </a:r>
          </a:p>
        </p:txBody>
      </p:sp>
    </p:spTree>
    <p:extLst>
      <p:ext uri="{BB962C8B-B14F-4D97-AF65-F5344CB8AC3E}">
        <p14:creationId xmlns:p14="http://schemas.microsoft.com/office/powerpoint/2010/main" val="3267815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59B5F-B57C-4768-A445-43E2BEB04A6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86E6E210-4E58-4BB7-B1F2-B8FAED891B5F}"/>
              </a:ext>
            </a:extLst>
          </p:cNvPr>
          <p:cNvSpPr>
            <a:spLocks noGrp="1"/>
          </p:cNvSpPr>
          <p:nvPr>
            <p:ph idx="1"/>
          </p:nvPr>
        </p:nvSpPr>
        <p:spPr/>
        <p:txBody>
          <a:bodyPr/>
          <a:lstStyle/>
          <a:p>
            <a:r>
              <a:rPr lang="en-US" dirty="0"/>
              <a:t>The challenge here is to draw insights from previous donor history and make predictions based on that to identify the most likely donors to reach out to.</a:t>
            </a:r>
          </a:p>
          <a:p>
            <a:r>
              <a:rPr lang="en-US" dirty="0"/>
              <a:t>Being able to identify the individuals with the highest potential to donate will save the charity organization time, money and efforts </a:t>
            </a:r>
          </a:p>
        </p:txBody>
      </p:sp>
    </p:spTree>
    <p:extLst>
      <p:ext uri="{BB962C8B-B14F-4D97-AF65-F5344CB8AC3E}">
        <p14:creationId xmlns:p14="http://schemas.microsoft.com/office/powerpoint/2010/main" val="1930545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920E4-E652-44B6-AC3D-FEC5EA007D8C}"/>
              </a:ext>
            </a:extLst>
          </p:cNvPr>
          <p:cNvSpPr>
            <a:spLocks noGrp="1"/>
          </p:cNvSpPr>
          <p:nvPr>
            <p:ph type="title"/>
          </p:nvPr>
        </p:nvSpPr>
        <p:spPr/>
        <p:txBody>
          <a:bodyPr/>
          <a:lstStyle/>
          <a:p>
            <a:r>
              <a:rPr lang="en-US" dirty="0"/>
              <a:t>Insights</a:t>
            </a:r>
          </a:p>
        </p:txBody>
      </p:sp>
      <p:sp>
        <p:nvSpPr>
          <p:cNvPr id="3" name="Content Placeholder 2">
            <a:extLst>
              <a:ext uri="{FF2B5EF4-FFF2-40B4-BE49-F238E27FC236}">
                <a16:creationId xmlns:a16="http://schemas.microsoft.com/office/drawing/2014/main" id="{8FE03DF6-A719-42F5-8A70-6A15480D2D45}"/>
              </a:ext>
            </a:extLst>
          </p:cNvPr>
          <p:cNvSpPr>
            <a:spLocks noGrp="1"/>
          </p:cNvSpPr>
          <p:nvPr>
            <p:ph idx="1"/>
          </p:nvPr>
        </p:nvSpPr>
        <p:spPr>
          <a:xfrm>
            <a:off x="838200" y="1825625"/>
            <a:ext cx="4835770" cy="3859742"/>
          </a:xfrm>
        </p:spPr>
        <p:txBody>
          <a:bodyPr/>
          <a:lstStyle/>
          <a:p>
            <a:r>
              <a:rPr lang="en-US" dirty="0"/>
              <a:t>Age</a:t>
            </a:r>
          </a:p>
          <a:p>
            <a:pPr marL="0" indent="0">
              <a:buNone/>
            </a:pPr>
            <a:r>
              <a:rPr lang="en-US" dirty="0"/>
              <a:t>Most of the people who donated in the past were between the ages of 70 and 80. Promotional efforts should be targeted at this age group</a:t>
            </a:r>
          </a:p>
        </p:txBody>
      </p:sp>
      <p:pic>
        <p:nvPicPr>
          <p:cNvPr id="1028" name="Picture 4">
            <a:extLst>
              <a:ext uri="{FF2B5EF4-FFF2-40B4-BE49-F238E27FC236}">
                <a16:creationId xmlns:a16="http://schemas.microsoft.com/office/drawing/2014/main" id="{5C68076A-492B-453C-B426-5A8D1FAAD0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825625"/>
            <a:ext cx="6086511" cy="4270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3847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14D24-4B5D-45A6-990D-FA6E7F7D6173}"/>
              </a:ext>
            </a:extLst>
          </p:cNvPr>
          <p:cNvSpPr>
            <a:spLocks noGrp="1"/>
          </p:cNvSpPr>
          <p:nvPr>
            <p:ph type="title"/>
          </p:nvPr>
        </p:nvSpPr>
        <p:spPr/>
        <p:txBody>
          <a:bodyPr/>
          <a:lstStyle/>
          <a:p>
            <a:r>
              <a:rPr lang="en-US" dirty="0"/>
              <a:t>Insights(contd.)</a:t>
            </a:r>
          </a:p>
        </p:txBody>
      </p:sp>
      <p:sp>
        <p:nvSpPr>
          <p:cNvPr id="3" name="Content Placeholder 2">
            <a:extLst>
              <a:ext uri="{FF2B5EF4-FFF2-40B4-BE49-F238E27FC236}">
                <a16:creationId xmlns:a16="http://schemas.microsoft.com/office/drawing/2014/main" id="{F2D63792-AE77-4B68-AE05-25D98A842A55}"/>
              </a:ext>
            </a:extLst>
          </p:cNvPr>
          <p:cNvSpPr>
            <a:spLocks noGrp="1"/>
          </p:cNvSpPr>
          <p:nvPr>
            <p:ph idx="1"/>
          </p:nvPr>
        </p:nvSpPr>
        <p:spPr>
          <a:xfrm>
            <a:off x="838200" y="1825625"/>
            <a:ext cx="5257800" cy="3859742"/>
          </a:xfrm>
        </p:spPr>
        <p:txBody>
          <a:bodyPr/>
          <a:lstStyle/>
          <a:p>
            <a:r>
              <a:rPr lang="en-US" dirty="0"/>
              <a:t>Wealth Rating </a:t>
            </a:r>
          </a:p>
          <a:p>
            <a:pPr marL="0" indent="0">
              <a:buNone/>
            </a:pPr>
            <a:r>
              <a:rPr lang="en-US" dirty="0"/>
              <a:t>As expected, people with higher wealth rating are more likely to give. Therefore, promotional efforts should be targeted at the more wealthy people</a:t>
            </a:r>
          </a:p>
        </p:txBody>
      </p:sp>
      <p:pic>
        <p:nvPicPr>
          <p:cNvPr id="2052" name="Picture 4">
            <a:extLst>
              <a:ext uri="{FF2B5EF4-FFF2-40B4-BE49-F238E27FC236}">
                <a16:creationId xmlns:a16="http://schemas.microsoft.com/office/drawing/2014/main" id="{4E67AA5B-D1F8-4AA2-936E-548F1FB36C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2910" y="1632415"/>
            <a:ext cx="5650890" cy="4052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2328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9B78B-2560-4464-B097-243B01486962}"/>
              </a:ext>
            </a:extLst>
          </p:cNvPr>
          <p:cNvSpPr>
            <a:spLocks noGrp="1"/>
          </p:cNvSpPr>
          <p:nvPr>
            <p:ph type="title"/>
          </p:nvPr>
        </p:nvSpPr>
        <p:spPr/>
        <p:txBody>
          <a:bodyPr/>
          <a:lstStyle/>
          <a:p>
            <a:r>
              <a:rPr lang="en-US" dirty="0"/>
              <a:t>Insights(contd.)</a:t>
            </a:r>
          </a:p>
        </p:txBody>
      </p:sp>
      <p:sp>
        <p:nvSpPr>
          <p:cNvPr id="3" name="Content Placeholder 2">
            <a:extLst>
              <a:ext uri="{FF2B5EF4-FFF2-40B4-BE49-F238E27FC236}">
                <a16:creationId xmlns:a16="http://schemas.microsoft.com/office/drawing/2014/main" id="{D732A5FD-4879-4AF9-89ED-B2953A416A68}"/>
              </a:ext>
            </a:extLst>
          </p:cNvPr>
          <p:cNvSpPr>
            <a:spLocks noGrp="1"/>
          </p:cNvSpPr>
          <p:nvPr>
            <p:ph idx="1"/>
          </p:nvPr>
        </p:nvSpPr>
        <p:spPr>
          <a:xfrm>
            <a:off x="838200" y="1825625"/>
            <a:ext cx="5257800" cy="3859742"/>
          </a:xfrm>
        </p:spPr>
        <p:txBody>
          <a:bodyPr/>
          <a:lstStyle/>
          <a:p>
            <a:r>
              <a:rPr lang="en-US" dirty="0"/>
              <a:t>Inhouse donations</a:t>
            </a:r>
          </a:p>
          <a:p>
            <a:pPr marL="0" indent="0">
              <a:buNone/>
            </a:pPr>
            <a:r>
              <a:rPr lang="en-US" dirty="0"/>
              <a:t>It appears, there’s little contribution among workers within the charity. There should be a focus on donation among staff as this with set a precedent for other people.</a:t>
            </a:r>
          </a:p>
        </p:txBody>
      </p:sp>
      <p:pic>
        <p:nvPicPr>
          <p:cNvPr id="3074" name="Picture 2">
            <a:extLst>
              <a:ext uri="{FF2B5EF4-FFF2-40B4-BE49-F238E27FC236}">
                <a16:creationId xmlns:a16="http://schemas.microsoft.com/office/drawing/2014/main" id="{53572723-BB7A-4FC7-9BB5-4D57666C24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827170"/>
            <a:ext cx="6012476" cy="3993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0703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D52BF-AFAD-498A-93AF-C2BE64B82B5A}"/>
              </a:ext>
            </a:extLst>
          </p:cNvPr>
          <p:cNvSpPr>
            <a:spLocks noGrp="1"/>
          </p:cNvSpPr>
          <p:nvPr>
            <p:ph type="title"/>
          </p:nvPr>
        </p:nvSpPr>
        <p:spPr/>
        <p:txBody>
          <a:bodyPr/>
          <a:lstStyle/>
          <a:p>
            <a:r>
              <a:rPr lang="en-US" dirty="0"/>
              <a:t>Insights (contd.)</a:t>
            </a:r>
          </a:p>
        </p:txBody>
      </p:sp>
      <p:sp>
        <p:nvSpPr>
          <p:cNvPr id="3" name="Content Placeholder 2">
            <a:extLst>
              <a:ext uri="{FF2B5EF4-FFF2-40B4-BE49-F238E27FC236}">
                <a16:creationId xmlns:a16="http://schemas.microsoft.com/office/drawing/2014/main" id="{FE9DA790-8AD1-4D55-B3F8-354AE9240D4E}"/>
              </a:ext>
            </a:extLst>
          </p:cNvPr>
          <p:cNvSpPr>
            <a:spLocks noGrp="1"/>
          </p:cNvSpPr>
          <p:nvPr>
            <p:ph idx="1"/>
          </p:nvPr>
        </p:nvSpPr>
        <p:spPr>
          <a:xfrm>
            <a:off x="838200" y="1825625"/>
            <a:ext cx="5257800" cy="3859742"/>
          </a:xfrm>
        </p:spPr>
        <p:txBody>
          <a:bodyPr>
            <a:normAutofit lnSpcReduction="10000"/>
          </a:bodyPr>
          <a:lstStyle/>
          <a:p>
            <a:r>
              <a:rPr lang="en-US" dirty="0"/>
              <a:t>Location</a:t>
            </a:r>
          </a:p>
          <a:p>
            <a:pPr marL="0" indent="0">
              <a:buNone/>
            </a:pPr>
            <a:r>
              <a:rPr lang="en-US" dirty="0"/>
              <a:t>It appears from the data graph that there’s comparatively little data about people in Urban area. There is a good chance that urban dwellers will be willing to donate, so more efforts should be made to reach out to people in these areas</a:t>
            </a:r>
          </a:p>
        </p:txBody>
      </p:sp>
      <p:pic>
        <p:nvPicPr>
          <p:cNvPr id="4098" name="Picture 2">
            <a:extLst>
              <a:ext uri="{FF2B5EF4-FFF2-40B4-BE49-F238E27FC236}">
                <a16:creationId xmlns:a16="http://schemas.microsoft.com/office/drawing/2014/main" id="{11D8C8A0-07DA-4165-82B3-3AA237A7F0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825624"/>
            <a:ext cx="5399465" cy="3590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8481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6057-9C90-413C-852F-A68D60230CFF}"/>
              </a:ext>
            </a:extLst>
          </p:cNvPr>
          <p:cNvSpPr>
            <a:spLocks noGrp="1"/>
          </p:cNvSpPr>
          <p:nvPr>
            <p:ph type="title"/>
          </p:nvPr>
        </p:nvSpPr>
        <p:spPr/>
        <p:txBody>
          <a:bodyPr/>
          <a:lstStyle/>
          <a:p>
            <a:r>
              <a:rPr lang="en-US" dirty="0"/>
              <a:t>Prospects to Contact</a:t>
            </a:r>
          </a:p>
        </p:txBody>
      </p:sp>
      <p:sp>
        <p:nvSpPr>
          <p:cNvPr id="3" name="Content Placeholder 2">
            <a:extLst>
              <a:ext uri="{FF2B5EF4-FFF2-40B4-BE49-F238E27FC236}">
                <a16:creationId xmlns:a16="http://schemas.microsoft.com/office/drawing/2014/main" id="{9A20FE87-1356-4D47-8F91-52AE425A1A0E}"/>
              </a:ext>
            </a:extLst>
          </p:cNvPr>
          <p:cNvSpPr>
            <a:spLocks noGrp="1"/>
          </p:cNvSpPr>
          <p:nvPr>
            <p:ph idx="1"/>
          </p:nvPr>
        </p:nvSpPr>
        <p:spPr/>
        <p:txBody>
          <a:bodyPr/>
          <a:lstStyle/>
          <a:p>
            <a:r>
              <a:rPr lang="en-US" dirty="0"/>
              <a:t>1,198 individuals are predicted to be likely to donate to the charity and they are identified by their controlled number as given by the </a:t>
            </a:r>
            <a:r>
              <a:rPr lang="en-US" dirty="0" err="1"/>
              <a:t>list_of_likely_donors</a:t>
            </a:r>
            <a:r>
              <a:rPr lang="en-US" dirty="0"/>
              <a:t> series in the prediction python notebook file.</a:t>
            </a:r>
          </a:p>
        </p:txBody>
      </p:sp>
    </p:spTree>
    <p:extLst>
      <p:ext uri="{BB962C8B-B14F-4D97-AF65-F5344CB8AC3E}">
        <p14:creationId xmlns:p14="http://schemas.microsoft.com/office/powerpoint/2010/main" val="2177572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AC8B7-50D9-4FA1-BFF2-0995190D30B1}"/>
              </a:ext>
            </a:extLst>
          </p:cNvPr>
          <p:cNvSpPr>
            <a:spLocks noGrp="1"/>
          </p:cNvSpPr>
          <p:nvPr>
            <p:ph type="title"/>
          </p:nvPr>
        </p:nvSpPr>
        <p:spPr/>
        <p:txBody>
          <a:bodyPr/>
          <a:lstStyle/>
          <a:p>
            <a:r>
              <a:rPr lang="en-US" dirty="0"/>
              <a:t>Reasoning Process For The Code</a:t>
            </a:r>
          </a:p>
        </p:txBody>
      </p:sp>
      <p:sp>
        <p:nvSpPr>
          <p:cNvPr id="3" name="Content Placeholder 2">
            <a:extLst>
              <a:ext uri="{FF2B5EF4-FFF2-40B4-BE49-F238E27FC236}">
                <a16:creationId xmlns:a16="http://schemas.microsoft.com/office/drawing/2014/main" id="{7F484257-3524-432F-838F-24D0ECCA3E8E}"/>
              </a:ext>
            </a:extLst>
          </p:cNvPr>
          <p:cNvSpPr>
            <a:spLocks noGrp="1"/>
          </p:cNvSpPr>
          <p:nvPr>
            <p:ph idx="1"/>
          </p:nvPr>
        </p:nvSpPr>
        <p:spPr/>
        <p:txBody>
          <a:bodyPr>
            <a:normAutofit fontScale="92500" lnSpcReduction="10000"/>
          </a:bodyPr>
          <a:lstStyle/>
          <a:p>
            <a:r>
              <a:rPr lang="en-US" dirty="0"/>
              <a:t>Data Cleaning</a:t>
            </a:r>
          </a:p>
          <a:p>
            <a:pPr marL="0" indent="0">
              <a:buNone/>
            </a:pPr>
            <a:r>
              <a:rPr lang="en-US" dirty="0"/>
              <a:t>There were null values in the Donor Age, Income Group, and Wealth Rating columns. Rather than dropping them, they were filled with the mean, mode, and median values of the columns respectively. This was to prevent information loss.</a:t>
            </a:r>
          </a:p>
          <a:p>
            <a:pPr marL="0" indent="0">
              <a:buNone/>
            </a:pPr>
            <a:endParaRPr lang="en-US" dirty="0"/>
          </a:p>
          <a:p>
            <a:pPr marL="0" indent="0">
              <a:buNone/>
            </a:pPr>
            <a:r>
              <a:rPr lang="en-US" dirty="0"/>
              <a:t>The Gender column contained an additional class in the training data than in the prospective donors data, so the column was dropped to avoid training issues. The </a:t>
            </a:r>
            <a:r>
              <a:rPr lang="en-US" dirty="0" err="1"/>
              <a:t>target_d</a:t>
            </a:r>
            <a:r>
              <a:rPr lang="en-US" dirty="0"/>
              <a:t> column had about 75% null values. It was </a:t>
            </a:r>
            <a:r>
              <a:rPr lang="en-US"/>
              <a:t>also dropped</a:t>
            </a:r>
            <a:endParaRPr lang="en-US" dirty="0"/>
          </a:p>
        </p:txBody>
      </p:sp>
    </p:spTree>
    <p:extLst>
      <p:ext uri="{BB962C8B-B14F-4D97-AF65-F5344CB8AC3E}">
        <p14:creationId xmlns:p14="http://schemas.microsoft.com/office/powerpoint/2010/main" val="3671170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61ECC-74E1-4957-99AC-CF3EA7136F0D}"/>
              </a:ext>
            </a:extLst>
          </p:cNvPr>
          <p:cNvSpPr>
            <a:spLocks noGrp="1"/>
          </p:cNvSpPr>
          <p:nvPr>
            <p:ph type="title"/>
          </p:nvPr>
        </p:nvSpPr>
        <p:spPr/>
        <p:txBody>
          <a:bodyPr/>
          <a:lstStyle/>
          <a:p>
            <a:r>
              <a:rPr lang="en-US" dirty="0"/>
              <a:t>Feature selection, </a:t>
            </a:r>
            <a:r>
              <a:rPr lang="en-US" dirty="0" err="1"/>
              <a:t>Undersampling</a:t>
            </a:r>
            <a:r>
              <a:rPr lang="en-US" dirty="0"/>
              <a:t> and model training</a:t>
            </a:r>
          </a:p>
        </p:txBody>
      </p:sp>
      <p:sp>
        <p:nvSpPr>
          <p:cNvPr id="3" name="Content Placeholder 2">
            <a:extLst>
              <a:ext uri="{FF2B5EF4-FFF2-40B4-BE49-F238E27FC236}">
                <a16:creationId xmlns:a16="http://schemas.microsoft.com/office/drawing/2014/main" id="{30AD12E6-35F5-4FB2-844F-1FF9A2D56EE5}"/>
              </a:ext>
            </a:extLst>
          </p:cNvPr>
          <p:cNvSpPr>
            <a:spLocks noGrp="1"/>
          </p:cNvSpPr>
          <p:nvPr>
            <p:ph idx="1"/>
          </p:nvPr>
        </p:nvSpPr>
        <p:spPr/>
        <p:txBody>
          <a:bodyPr>
            <a:normAutofit fontScale="92500" lnSpcReduction="10000"/>
          </a:bodyPr>
          <a:lstStyle/>
          <a:p>
            <a:r>
              <a:rPr lang="en-US" dirty="0"/>
              <a:t>A baseline logistic regression model trained on the cleaned donor data showed that the data had a high skew towards selecting negative outcomes as there were mostly negative target variables in the training data. This led to a high precision on the 0 target value implying a biased dataset.</a:t>
            </a:r>
          </a:p>
          <a:p>
            <a:r>
              <a:rPr lang="en-US" dirty="0"/>
              <a:t>To tackle this, </a:t>
            </a:r>
            <a:r>
              <a:rPr lang="en-US" dirty="0" err="1"/>
              <a:t>undersampling</a:t>
            </a:r>
            <a:r>
              <a:rPr lang="en-US" dirty="0"/>
              <a:t> was carried out (both on the training set and the whole dataset) to randomly reduce the negative target values in the training set.</a:t>
            </a:r>
          </a:p>
          <a:p>
            <a:r>
              <a:rPr lang="en-US" dirty="0"/>
              <a:t>Various algorithms were also trained (logistic regression, random forest, decision tree, and XGB classifier) with feature selection to pick the most statistically important features.</a:t>
            </a:r>
          </a:p>
        </p:txBody>
      </p:sp>
    </p:spTree>
    <p:extLst>
      <p:ext uri="{BB962C8B-B14F-4D97-AF65-F5344CB8AC3E}">
        <p14:creationId xmlns:p14="http://schemas.microsoft.com/office/powerpoint/2010/main" val="1641323391"/>
      </p:ext>
    </p:extLst>
  </p:cSld>
  <p:clrMapOvr>
    <a:masterClrMapping/>
  </p:clrMapOvr>
</p:sld>
</file>

<file path=ppt/theme/theme1.xml><?xml version="1.0" encoding="utf-8"?>
<a:theme xmlns:a="http://schemas.openxmlformats.org/drawingml/2006/main" name="ShapesVTI">
  <a:themeElements>
    <a:clrScheme name="AnalogousFromDarkSeedLeftStep">
      <a:dk1>
        <a:srgbClr val="000000"/>
      </a:dk1>
      <a:lt1>
        <a:srgbClr val="FFFFFF"/>
      </a:lt1>
      <a:dk2>
        <a:srgbClr val="243C41"/>
      </a:dk2>
      <a:lt2>
        <a:srgbClr val="E4E8E2"/>
      </a:lt2>
      <a:accent1>
        <a:srgbClr val="974DC3"/>
      </a:accent1>
      <a:accent2>
        <a:srgbClr val="6A54BB"/>
      </a:accent2>
      <a:accent3>
        <a:srgbClr val="4D65C3"/>
      </a:accent3>
      <a:accent4>
        <a:srgbClr val="3B85B1"/>
      </a:accent4>
      <a:accent5>
        <a:srgbClr val="46B2AE"/>
      </a:accent5>
      <a:accent6>
        <a:srgbClr val="3BB17B"/>
      </a:accent6>
      <a:hlink>
        <a:srgbClr val="348F9C"/>
      </a:hlink>
      <a:folHlink>
        <a:srgbClr val="828282"/>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docProps/app.xml><?xml version="1.0" encoding="utf-8"?>
<Properties xmlns="http://schemas.openxmlformats.org/officeDocument/2006/extended-properties" xmlns:vt="http://schemas.openxmlformats.org/officeDocument/2006/docPropsVTypes">
  <TotalTime>45</TotalTime>
  <Words>572</Words>
  <Application>Microsoft Office PowerPoint</Application>
  <PresentationFormat>Widescreen</PresentationFormat>
  <Paragraphs>34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Avenir Next LT Pro</vt:lpstr>
      <vt:lpstr>Calibri</vt:lpstr>
      <vt:lpstr>Tw Cen MT</vt:lpstr>
      <vt:lpstr>ShapesVTI</vt:lpstr>
      <vt:lpstr> Donor Prediction Challenge</vt:lpstr>
      <vt:lpstr>Introduction</vt:lpstr>
      <vt:lpstr>Insights</vt:lpstr>
      <vt:lpstr>Insights(contd.)</vt:lpstr>
      <vt:lpstr>Insights(contd.)</vt:lpstr>
      <vt:lpstr>Insights (contd.)</vt:lpstr>
      <vt:lpstr>Prospects to Contact</vt:lpstr>
      <vt:lpstr>Reasoning Process For The Code</vt:lpstr>
      <vt:lpstr>Feature selection, Undersampling and model training</vt:lpstr>
      <vt:lpstr>Evaluation</vt:lpstr>
      <vt:lpstr>Further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Donor Prediction Challenge</dc:title>
  <dc:creator>User</dc:creator>
  <cp:lastModifiedBy>User</cp:lastModifiedBy>
  <cp:revision>6</cp:revision>
  <dcterms:created xsi:type="dcterms:W3CDTF">2020-07-07T02:41:07Z</dcterms:created>
  <dcterms:modified xsi:type="dcterms:W3CDTF">2020-07-07T03:44:01Z</dcterms:modified>
</cp:coreProperties>
</file>