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4" r:id="rId6"/>
    <p:sldId id="260" r:id="rId7"/>
    <p:sldId id="261" r:id="rId8"/>
    <p:sldId id="262" r:id="rId9"/>
    <p:sldId id="263" r:id="rId10"/>
    <p:sldId id="264" r:id="rId11"/>
    <p:sldId id="275" r:id="rId12"/>
    <p:sldId id="265" r:id="rId13"/>
    <p:sldId id="276" r:id="rId14"/>
    <p:sldId id="266" r:id="rId15"/>
    <p:sldId id="277" r:id="rId16"/>
    <p:sldId id="267" r:id="rId17"/>
    <p:sldId id="278" r:id="rId18"/>
    <p:sldId id="268" r:id="rId19"/>
    <p:sldId id="279" r:id="rId20"/>
    <p:sldId id="269" r:id="rId21"/>
    <p:sldId id="280" r:id="rId22"/>
    <p:sldId id="270" r:id="rId23"/>
    <p:sldId id="281" r:id="rId24"/>
    <p:sldId id="271" r:id="rId25"/>
    <p:sldId id="282" r:id="rId26"/>
    <p:sldId id="272" r:id="rId27"/>
    <p:sldId id="283" r:id="rId28"/>
    <p:sldId id="27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h Mihir Sanatkumar" initials="SMS" lastIdx="13" clrIdx="0">
    <p:extLst>
      <p:ext uri="{19B8F6BF-5375-455C-9EA6-DF929625EA0E}">
        <p15:presenceInfo xmlns:p15="http://schemas.microsoft.com/office/powerpoint/2012/main" userId="Shah Mihir Sanatkuma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2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E35BA-70C0-48C2-864B-9B191332C3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5E12160-641B-42E5-8FC1-74341FF788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AFBF83F-ED7A-4263-9015-160155F862BD}"/>
              </a:ext>
            </a:extLst>
          </p:cNvPr>
          <p:cNvSpPr>
            <a:spLocks noGrp="1"/>
          </p:cNvSpPr>
          <p:nvPr>
            <p:ph type="dt" sz="half" idx="10"/>
          </p:nvPr>
        </p:nvSpPr>
        <p:spPr/>
        <p:txBody>
          <a:bodyPr/>
          <a:lstStyle/>
          <a:p>
            <a:fld id="{D7887465-8D54-4F94-BA4C-EEEF6498ECC1}" type="datetimeFigureOut">
              <a:rPr lang="en-IN" smtClean="0"/>
              <a:t>03-12-2023</a:t>
            </a:fld>
            <a:endParaRPr lang="en-IN"/>
          </a:p>
        </p:txBody>
      </p:sp>
      <p:sp>
        <p:nvSpPr>
          <p:cNvPr id="5" name="Footer Placeholder 4">
            <a:extLst>
              <a:ext uri="{FF2B5EF4-FFF2-40B4-BE49-F238E27FC236}">
                <a16:creationId xmlns:a16="http://schemas.microsoft.com/office/drawing/2014/main" id="{F48B8744-EF2C-4FBE-A9CF-237E1EFEC4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10D141-50EB-4486-8804-EC16899D9B92}"/>
              </a:ext>
            </a:extLst>
          </p:cNvPr>
          <p:cNvSpPr>
            <a:spLocks noGrp="1"/>
          </p:cNvSpPr>
          <p:nvPr>
            <p:ph type="sldNum" sz="quarter" idx="12"/>
          </p:nvPr>
        </p:nvSpPr>
        <p:spPr/>
        <p:txBody>
          <a:bodyPr/>
          <a:lstStyle/>
          <a:p>
            <a:fld id="{B1074276-CC21-4561-A015-6A0436D7D2EB}" type="slidenum">
              <a:rPr lang="en-IN" smtClean="0"/>
              <a:t>‹N°›</a:t>
            </a:fld>
            <a:endParaRPr lang="en-IN"/>
          </a:p>
        </p:txBody>
      </p:sp>
    </p:spTree>
    <p:extLst>
      <p:ext uri="{BB962C8B-B14F-4D97-AF65-F5344CB8AC3E}">
        <p14:creationId xmlns:p14="http://schemas.microsoft.com/office/powerpoint/2010/main" val="1634300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CD75F-E29A-4363-B6D3-3D5A8CF6271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6618F2E-467C-4455-906E-F43DBFC522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11DE5D-2D70-4CC3-A8EF-EF5664781487}"/>
              </a:ext>
            </a:extLst>
          </p:cNvPr>
          <p:cNvSpPr>
            <a:spLocks noGrp="1"/>
          </p:cNvSpPr>
          <p:nvPr>
            <p:ph type="dt" sz="half" idx="10"/>
          </p:nvPr>
        </p:nvSpPr>
        <p:spPr/>
        <p:txBody>
          <a:bodyPr/>
          <a:lstStyle/>
          <a:p>
            <a:fld id="{D7887465-8D54-4F94-BA4C-EEEF6498ECC1}" type="datetimeFigureOut">
              <a:rPr lang="en-IN" smtClean="0"/>
              <a:t>03-12-2023</a:t>
            </a:fld>
            <a:endParaRPr lang="en-IN"/>
          </a:p>
        </p:txBody>
      </p:sp>
      <p:sp>
        <p:nvSpPr>
          <p:cNvPr id="5" name="Footer Placeholder 4">
            <a:extLst>
              <a:ext uri="{FF2B5EF4-FFF2-40B4-BE49-F238E27FC236}">
                <a16:creationId xmlns:a16="http://schemas.microsoft.com/office/drawing/2014/main" id="{30207503-5DC9-49C5-B475-95ECA9D3D7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72A76F-3CE2-426C-B1BF-501D1067B7C1}"/>
              </a:ext>
            </a:extLst>
          </p:cNvPr>
          <p:cNvSpPr>
            <a:spLocks noGrp="1"/>
          </p:cNvSpPr>
          <p:nvPr>
            <p:ph type="sldNum" sz="quarter" idx="12"/>
          </p:nvPr>
        </p:nvSpPr>
        <p:spPr/>
        <p:txBody>
          <a:bodyPr/>
          <a:lstStyle/>
          <a:p>
            <a:fld id="{B1074276-CC21-4561-A015-6A0436D7D2EB}" type="slidenum">
              <a:rPr lang="en-IN" smtClean="0"/>
              <a:t>‹N°›</a:t>
            </a:fld>
            <a:endParaRPr lang="en-IN"/>
          </a:p>
        </p:txBody>
      </p:sp>
    </p:spTree>
    <p:extLst>
      <p:ext uri="{BB962C8B-B14F-4D97-AF65-F5344CB8AC3E}">
        <p14:creationId xmlns:p14="http://schemas.microsoft.com/office/powerpoint/2010/main" val="4059226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D639E9-6716-4CBC-8740-6174F0983DF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2BFB98-FCE8-4BFC-B6F3-2B989CACF3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7F5B00-14FE-421D-A129-EB05B450F0DA}"/>
              </a:ext>
            </a:extLst>
          </p:cNvPr>
          <p:cNvSpPr>
            <a:spLocks noGrp="1"/>
          </p:cNvSpPr>
          <p:nvPr>
            <p:ph type="dt" sz="half" idx="10"/>
          </p:nvPr>
        </p:nvSpPr>
        <p:spPr/>
        <p:txBody>
          <a:bodyPr/>
          <a:lstStyle/>
          <a:p>
            <a:fld id="{D7887465-8D54-4F94-BA4C-EEEF6498ECC1}" type="datetimeFigureOut">
              <a:rPr lang="en-IN" smtClean="0"/>
              <a:t>03-12-2023</a:t>
            </a:fld>
            <a:endParaRPr lang="en-IN"/>
          </a:p>
        </p:txBody>
      </p:sp>
      <p:sp>
        <p:nvSpPr>
          <p:cNvPr id="5" name="Footer Placeholder 4">
            <a:extLst>
              <a:ext uri="{FF2B5EF4-FFF2-40B4-BE49-F238E27FC236}">
                <a16:creationId xmlns:a16="http://schemas.microsoft.com/office/drawing/2014/main" id="{8E024F8C-6D64-4E3C-B84C-4F0B540E4B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F33BD7-766A-433E-810B-DE4550C19C65}"/>
              </a:ext>
            </a:extLst>
          </p:cNvPr>
          <p:cNvSpPr>
            <a:spLocks noGrp="1"/>
          </p:cNvSpPr>
          <p:nvPr>
            <p:ph type="sldNum" sz="quarter" idx="12"/>
          </p:nvPr>
        </p:nvSpPr>
        <p:spPr/>
        <p:txBody>
          <a:bodyPr/>
          <a:lstStyle/>
          <a:p>
            <a:fld id="{B1074276-CC21-4561-A015-6A0436D7D2EB}" type="slidenum">
              <a:rPr lang="en-IN" smtClean="0"/>
              <a:t>‹N°›</a:t>
            </a:fld>
            <a:endParaRPr lang="en-IN"/>
          </a:p>
        </p:txBody>
      </p:sp>
    </p:spTree>
    <p:extLst>
      <p:ext uri="{BB962C8B-B14F-4D97-AF65-F5344CB8AC3E}">
        <p14:creationId xmlns:p14="http://schemas.microsoft.com/office/powerpoint/2010/main" val="575947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A0E00-DE0B-4BB4-83F3-1583AEC3BDC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0C75C6A-CF06-4968-81E9-A8571E3DCA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EF4D7D-FC4B-4AB6-97E0-50707E213FFB}"/>
              </a:ext>
            </a:extLst>
          </p:cNvPr>
          <p:cNvSpPr>
            <a:spLocks noGrp="1"/>
          </p:cNvSpPr>
          <p:nvPr>
            <p:ph type="dt" sz="half" idx="10"/>
          </p:nvPr>
        </p:nvSpPr>
        <p:spPr/>
        <p:txBody>
          <a:bodyPr/>
          <a:lstStyle/>
          <a:p>
            <a:fld id="{D7887465-8D54-4F94-BA4C-EEEF6498ECC1}" type="datetimeFigureOut">
              <a:rPr lang="en-IN" smtClean="0"/>
              <a:t>03-12-2023</a:t>
            </a:fld>
            <a:endParaRPr lang="en-IN"/>
          </a:p>
        </p:txBody>
      </p:sp>
      <p:sp>
        <p:nvSpPr>
          <p:cNvPr id="5" name="Footer Placeholder 4">
            <a:extLst>
              <a:ext uri="{FF2B5EF4-FFF2-40B4-BE49-F238E27FC236}">
                <a16:creationId xmlns:a16="http://schemas.microsoft.com/office/drawing/2014/main" id="{644DED52-AA11-47D2-8D6D-5D8298D2F8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CC04B8-3190-44B9-88CF-84CA59DFD296}"/>
              </a:ext>
            </a:extLst>
          </p:cNvPr>
          <p:cNvSpPr>
            <a:spLocks noGrp="1"/>
          </p:cNvSpPr>
          <p:nvPr>
            <p:ph type="sldNum" sz="quarter" idx="12"/>
          </p:nvPr>
        </p:nvSpPr>
        <p:spPr/>
        <p:txBody>
          <a:bodyPr/>
          <a:lstStyle/>
          <a:p>
            <a:fld id="{B1074276-CC21-4561-A015-6A0436D7D2EB}" type="slidenum">
              <a:rPr lang="en-IN" smtClean="0"/>
              <a:t>‹N°›</a:t>
            </a:fld>
            <a:endParaRPr lang="en-IN"/>
          </a:p>
        </p:txBody>
      </p:sp>
    </p:spTree>
    <p:extLst>
      <p:ext uri="{BB962C8B-B14F-4D97-AF65-F5344CB8AC3E}">
        <p14:creationId xmlns:p14="http://schemas.microsoft.com/office/powerpoint/2010/main" val="2586258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4D4D7-17FD-4633-8F59-E0BED00506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DE8A2AC-ADC6-49E4-A5AE-23E43195C1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07553E-8D73-4D63-B2EE-7369A0313AD5}"/>
              </a:ext>
            </a:extLst>
          </p:cNvPr>
          <p:cNvSpPr>
            <a:spLocks noGrp="1"/>
          </p:cNvSpPr>
          <p:nvPr>
            <p:ph type="dt" sz="half" idx="10"/>
          </p:nvPr>
        </p:nvSpPr>
        <p:spPr/>
        <p:txBody>
          <a:bodyPr/>
          <a:lstStyle/>
          <a:p>
            <a:fld id="{D7887465-8D54-4F94-BA4C-EEEF6498ECC1}" type="datetimeFigureOut">
              <a:rPr lang="en-IN" smtClean="0"/>
              <a:t>03-12-2023</a:t>
            </a:fld>
            <a:endParaRPr lang="en-IN"/>
          </a:p>
        </p:txBody>
      </p:sp>
      <p:sp>
        <p:nvSpPr>
          <p:cNvPr id="5" name="Footer Placeholder 4">
            <a:extLst>
              <a:ext uri="{FF2B5EF4-FFF2-40B4-BE49-F238E27FC236}">
                <a16:creationId xmlns:a16="http://schemas.microsoft.com/office/drawing/2014/main" id="{354EAB74-F6A5-4636-9327-A9E6976B65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DE1B57-3099-46C6-907D-6B097671044C}"/>
              </a:ext>
            </a:extLst>
          </p:cNvPr>
          <p:cNvSpPr>
            <a:spLocks noGrp="1"/>
          </p:cNvSpPr>
          <p:nvPr>
            <p:ph type="sldNum" sz="quarter" idx="12"/>
          </p:nvPr>
        </p:nvSpPr>
        <p:spPr/>
        <p:txBody>
          <a:bodyPr/>
          <a:lstStyle/>
          <a:p>
            <a:fld id="{B1074276-CC21-4561-A015-6A0436D7D2EB}" type="slidenum">
              <a:rPr lang="en-IN" smtClean="0"/>
              <a:t>‹N°›</a:t>
            </a:fld>
            <a:endParaRPr lang="en-IN"/>
          </a:p>
        </p:txBody>
      </p:sp>
    </p:spTree>
    <p:extLst>
      <p:ext uri="{BB962C8B-B14F-4D97-AF65-F5344CB8AC3E}">
        <p14:creationId xmlns:p14="http://schemas.microsoft.com/office/powerpoint/2010/main" val="338768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D5420-D097-4A97-98D5-ED96E1B2046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ACF1B95-55B0-4C35-89AC-13E772659A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3B858B1-2460-4AB7-9D58-0B1C3C7FF6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9DD1E63-3DC6-41FD-B4CE-CFB738378AFE}"/>
              </a:ext>
            </a:extLst>
          </p:cNvPr>
          <p:cNvSpPr>
            <a:spLocks noGrp="1"/>
          </p:cNvSpPr>
          <p:nvPr>
            <p:ph type="dt" sz="half" idx="10"/>
          </p:nvPr>
        </p:nvSpPr>
        <p:spPr/>
        <p:txBody>
          <a:bodyPr/>
          <a:lstStyle/>
          <a:p>
            <a:fld id="{D7887465-8D54-4F94-BA4C-EEEF6498ECC1}" type="datetimeFigureOut">
              <a:rPr lang="en-IN" smtClean="0"/>
              <a:t>03-12-2023</a:t>
            </a:fld>
            <a:endParaRPr lang="en-IN"/>
          </a:p>
        </p:txBody>
      </p:sp>
      <p:sp>
        <p:nvSpPr>
          <p:cNvPr id="6" name="Footer Placeholder 5">
            <a:extLst>
              <a:ext uri="{FF2B5EF4-FFF2-40B4-BE49-F238E27FC236}">
                <a16:creationId xmlns:a16="http://schemas.microsoft.com/office/drawing/2014/main" id="{A490734B-0E4D-49E5-9B4F-C499083E788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466478-9F60-4F3F-983E-A06EF2122ADB}"/>
              </a:ext>
            </a:extLst>
          </p:cNvPr>
          <p:cNvSpPr>
            <a:spLocks noGrp="1"/>
          </p:cNvSpPr>
          <p:nvPr>
            <p:ph type="sldNum" sz="quarter" idx="12"/>
          </p:nvPr>
        </p:nvSpPr>
        <p:spPr/>
        <p:txBody>
          <a:bodyPr/>
          <a:lstStyle/>
          <a:p>
            <a:fld id="{B1074276-CC21-4561-A015-6A0436D7D2EB}" type="slidenum">
              <a:rPr lang="en-IN" smtClean="0"/>
              <a:t>‹N°›</a:t>
            </a:fld>
            <a:endParaRPr lang="en-IN"/>
          </a:p>
        </p:txBody>
      </p:sp>
    </p:spTree>
    <p:extLst>
      <p:ext uri="{BB962C8B-B14F-4D97-AF65-F5344CB8AC3E}">
        <p14:creationId xmlns:p14="http://schemas.microsoft.com/office/powerpoint/2010/main" val="1541326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953DA-70CF-4F20-A9B5-F2C12B3A43D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9503ABD-082A-431E-A1AF-FA1554FD55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8545EB-4494-48F5-B110-A3D4D2055A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54F241E-09C8-4713-BF29-BEC679A0EF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C3F909-4AB8-421B-9E2E-F5B79C0AAD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E7B6F90-41CE-455F-A17E-F287F08DD5E7}"/>
              </a:ext>
            </a:extLst>
          </p:cNvPr>
          <p:cNvSpPr>
            <a:spLocks noGrp="1"/>
          </p:cNvSpPr>
          <p:nvPr>
            <p:ph type="dt" sz="half" idx="10"/>
          </p:nvPr>
        </p:nvSpPr>
        <p:spPr/>
        <p:txBody>
          <a:bodyPr/>
          <a:lstStyle/>
          <a:p>
            <a:fld id="{D7887465-8D54-4F94-BA4C-EEEF6498ECC1}" type="datetimeFigureOut">
              <a:rPr lang="en-IN" smtClean="0"/>
              <a:t>03-12-2023</a:t>
            </a:fld>
            <a:endParaRPr lang="en-IN"/>
          </a:p>
        </p:txBody>
      </p:sp>
      <p:sp>
        <p:nvSpPr>
          <p:cNvPr id="8" name="Footer Placeholder 7">
            <a:extLst>
              <a:ext uri="{FF2B5EF4-FFF2-40B4-BE49-F238E27FC236}">
                <a16:creationId xmlns:a16="http://schemas.microsoft.com/office/drawing/2014/main" id="{A2474CB1-A8F9-4B93-85BB-7C71FE4B78F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9BF3F3D-7A8D-4D8D-B862-668E2617535B}"/>
              </a:ext>
            </a:extLst>
          </p:cNvPr>
          <p:cNvSpPr>
            <a:spLocks noGrp="1"/>
          </p:cNvSpPr>
          <p:nvPr>
            <p:ph type="sldNum" sz="quarter" idx="12"/>
          </p:nvPr>
        </p:nvSpPr>
        <p:spPr/>
        <p:txBody>
          <a:bodyPr/>
          <a:lstStyle/>
          <a:p>
            <a:fld id="{B1074276-CC21-4561-A015-6A0436D7D2EB}" type="slidenum">
              <a:rPr lang="en-IN" smtClean="0"/>
              <a:t>‹N°›</a:t>
            </a:fld>
            <a:endParaRPr lang="en-IN"/>
          </a:p>
        </p:txBody>
      </p:sp>
    </p:spTree>
    <p:extLst>
      <p:ext uri="{BB962C8B-B14F-4D97-AF65-F5344CB8AC3E}">
        <p14:creationId xmlns:p14="http://schemas.microsoft.com/office/powerpoint/2010/main" val="721441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11ED3-529B-412C-AEEC-59ED073AA8B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B7F9776-3980-47EC-99E6-1EED30CC10E6}"/>
              </a:ext>
            </a:extLst>
          </p:cNvPr>
          <p:cNvSpPr>
            <a:spLocks noGrp="1"/>
          </p:cNvSpPr>
          <p:nvPr>
            <p:ph type="dt" sz="half" idx="10"/>
          </p:nvPr>
        </p:nvSpPr>
        <p:spPr/>
        <p:txBody>
          <a:bodyPr/>
          <a:lstStyle/>
          <a:p>
            <a:fld id="{D7887465-8D54-4F94-BA4C-EEEF6498ECC1}" type="datetimeFigureOut">
              <a:rPr lang="en-IN" smtClean="0"/>
              <a:t>03-12-2023</a:t>
            </a:fld>
            <a:endParaRPr lang="en-IN"/>
          </a:p>
        </p:txBody>
      </p:sp>
      <p:sp>
        <p:nvSpPr>
          <p:cNvPr id="4" name="Footer Placeholder 3">
            <a:extLst>
              <a:ext uri="{FF2B5EF4-FFF2-40B4-BE49-F238E27FC236}">
                <a16:creationId xmlns:a16="http://schemas.microsoft.com/office/drawing/2014/main" id="{0A2D6C1B-E7B8-4B1E-B5FF-2E994F90E6E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2CC307E-2ED0-4049-8EEC-292D31CC6EC7}"/>
              </a:ext>
            </a:extLst>
          </p:cNvPr>
          <p:cNvSpPr>
            <a:spLocks noGrp="1"/>
          </p:cNvSpPr>
          <p:nvPr>
            <p:ph type="sldNum" sz="quarter" idx="12"/>
          </p:nvPr>
        </p:nvSpPr>
        <p:spPr/>
        <p:txBody>
          <a:bodyPr/>
          <a:lstStyle/>
          <a:p>
            <a:fld id="{B1074276-CC21-4561-A015-6A0436D7D2EB}" type="slidenum">
              <a:rPr lang="en-IN" smtClean="0"/>
              <a:t>‹N°›</a:t>
            </a:fld>
            <a:endParaRPr lang="en-IN"/>
          </a:p>
        </p:txBody>
      </p:sp>
    </p:spTree>
    <p:extLst>
      <p:ext uri="{BB962C8B-B14F-4D97-AF65-F5344CB8AC3E}">
        <p14:creationId xmlns:p14="http://schemas.microsoft.com/office/powerpoint/2010/main" val="2645163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76D33E-DA62-41EF-8099-1B17089B972F}"/>
              </a:ext>
            </a:extLst>
          </p:cNvPr>
          <p:cNvSpPr>
            <a:spLocks noGrp="1"/>
          </p:cNvSpPr>
          <p:nvPr>
            <p:ph type="dt" sz="half" idx="10"/>
          </p:nvPr>
        </p:nvSpPr>
        <p:spPr/>
        <p:txBody>
          <a:bodyPr/>
          <a:lstStyle/>
          <a:p>
            <a:fld id="{D7887465-8D54-4F94-BA4C-EEEF6498ECC1}" type="datetimeFigureOut">
              <a:rPr lang="en-IN" smtClean="0"/>
              <a:t>03-12-2023</a:t>
            </a:fld>
            <a:endParaRPr lang="en-IN"/>
          </a:p>
        </p:txBody>
      </p:sp>
      <p:sp>
        <p:nvSpPr>
          <p:cNvPr id="3" name="Footer Placeholder 2">
            <a:extLst>
              <a:ext uri="{FF2B5EF4-FFF2-40B4-BE49-F238E27FC236}">
                <a16:creationId xmlns:a16="http://schemas.microsoft.com/office/drawing/2014/main" id="{A8B8057F-B7CC-445F-9692-AD25DE81A4F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91F148C-5138-4535-AD8C-11782C7404E6}"/>
              </a:ext>
            </a:extLst>
          </p:cNvPr>
          <p:cNvSpPr>
            <a:spLocks noGrp="1"/>
          </p:cNvSpPr>
          <p:nvPr>
            <p:ph type="sldNum" sz="quarter" idx="12"/>
          </p:nvPr>
        </p:nvSpPr>
        <p:spPr/>
        <p:txBody>
          <a:bodyPr/>
          <a:lstStyle/>
          <a:p>
            <a:fld id="{B1074276-CC21-4561-A015-6A0436D7D2EB}" type="slidenum">
              <a:rPr lang="en-IN" smtClean="0"/>
              <a:t>‹N°›</a:t>
            </a:fld>
            <a:endParaRPr lang="en-IN"/>
          </a:p>
        </p:txBody>
      </p:sp>
    </p:spTree>
    <p:extLst>
      <p:ext uri="{BB962C8B-B14F-4D97-AF65-F5344CB8AC3E}">
        <p14:creationId xmlns:p14="http://schemas.microsoft.com/office/powerpoint/2010/main" val="655570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751B1-8CA7-41EE-9196-CF68423E8F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2B1AF45-DFEF-4BDC-AB85-721E7EE171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C6FDB53-E5A5-43BF-868D-774541C6BF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A25A34-4A3A-4644-9933-9189DE98C592}"/>
              </a:ext>
            </a:extLst>
          </p:cNvPr>
          <p:cNvSpPr>
            <a:spLocks noGrp="1"/>
          </p:cNvSpPr>
          <p:nvPr>
            <p:ph type="dt" sz="half" idx="10"/>
          </p:nvPr>
        </p:nvSpPr>
        <p:spPr/>
        <p:txBody>
          <a:bodyPr/>
          <a:lstStyle/>
          <a:p>
            <a:fld id="{D7887465-8D54-4F94-BA4C-EEEF6498ECC1}" type="datetimeFigureOut">
              <a:rPr lang="en-IN" smtClean="0"/>
              <a:t>03-12-2023</a:t>
            </a:fld>
            <a:endParaRPr lang="en-IN"/>
          </a:p>
        </p:txBody>
      </p:sp>
      <p:sp>
        <p:nvSpPr>
          <p:cNvPr id="6" name="Footer Placeholder 5">
            <a:extLst>
              <a:ext uri="{FF2B5EF4-FFF2-40B4-BE49-F238E27FC236}">
                <a16:creationId xmlns:a16="http://schemas.microsoft.com/office/drawing/2014/main" id="{040115E2-E116-4F72-B3F2-AC71F769E16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CC46252-83D5-43BA-9657-DBF22DCFF55C}"/>
              </a:ext>
            </a:extLst>
          </p:cNvPr>
          <p:cNvSpPr>
            <a:spLocks noGrp="1"/>
          </p:cNvSpPr>
          <p:nvPr>
            <p:ph type="sldNum" sz="quarter" idx="12"/>
          </p:nvPr>
        </p:nvSpPr>
        <p:spPr/>
        <p:txBody>
          <a:bodyPr/>
          <a:lstStyle/>
          <a:p>
            <a:fld id="{B1074276-CC21-4561-A015-6A0436D7D2EB}" type="slidenum">
              <a:rPr lang="en-IN" smtClean="0"/>
              <a:t>‹N°›</a:t>
            </a:fld>
            <a:endParaRPr lang="en-IN"/>
          </a:p>
        </p:txBody>
      </p:sp>
    </p:spTree>
    <p:extLst>
      <p:ext uri="{BB962C8B-B14F-4D97-AF65-F5344CB8AC3E}">
        <p14:creationId xmlns:p14="http://schemas.microsoft.com/office/powerpoint/2010/main" val="3459008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0EA00-F64C-4A0C-960A-545860BDD6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2FA39FD-E290-41FE-ADE0-1C97C4004B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D0FE4C9-001F-4934-B0C3-6056C834F2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176BA4-B5E5-4EE7-92E1-16ED9790CC7C}"/>
              </a:ext>
            </a:extLst>
          </p:cNvPr>
          <p:cNvSpPr>
            <a:spLocks noGrp="1"/>
          </p:cNvSpPr>
          <p:nvPr>
            <p:ph type="dt" sz="half" idx="10"/>
          </p:nvPr>
        </p:nvSpPr>
        <p:spPr/>
        <p:txBody>
          <a:bodyPr/>
          <a:lstStyle/>
          <a:p>
            <a:fld id="{D7887465-8D54-4F94-BA4C-EEEF6498ECC1}" type="datetimeFigureOut">
              <a:rPr lang="en-IN" smtClean="0"/>
              <a:t>03-12-2023</a:t>
            </a:fld>
            <a:endParaRPr lang="en-IN"/>
          </a:p>
        </p:txBody>
      </p:sp>
      <p:sp>
        <p:nvSpPr>
          <p:cNvPr id="6" name="Footer Placeholder 5">
            <a:extLst>
              <a:ext uri="{FF2B5EF4-FFF2-40B4-BE49-F238E27FC236}">
                <a16:creationId xmlns:a16="http://schemas.microsoft.com/office/drawing/2014/main" id="{E47156E0-9E74-4B59-9585-74A4F0E6EF0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E576B84-4E9B-4C0E-81C0-62A84B141F15}"/>
              </a:ext>
            </a:extLst>
          </p:cNvPr>
          <p:cNvSpPr>
            <a:spLocks noGrp="1"/>
          </p:cNvSpPr>
          <p:nvPr>
            <p:ph type="sldNum" sz="quarter" idx="12"/>
          </p:nvPr>
        </p:nvSpPr>
        <p:spPr/>
        <p:txBody>
          <a:bodyPr/>
          <a:lstStyle/>
          <a:p>
            <a:fld id="{B1074276-CC21-4561-A015-6A0436D7D2EB}" type="slidenum">
              <a:rPr lang="en-IN" smtClean="0"/>
              <a:t>‹N°›</a:t>
            </a:fld>
            <a:endParaRPr lang="en-IN"/>
          </a:p>
        </p:txBody>
      </p:sp>
    </p:spTree>
    <p:extLst>
      <p:ext uri="{BB962C8B-B14F-4D97-AF65-F5344CB8AC3E}">
        <p14:creationId xmlns:p14="http://schemas.microsoft.com/office/powerpoint/2010/main" val="2843501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EAB78A-1C6F-4FF5-8642-626B30B9E2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0FD8649-E64A-4572-B9B9-FF5FD1E4FD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795E60-7D47-4268-A506-AAE73183CE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887465-8D54-4F94-BA4C-EEEF6498ECC1}" type="datetimeFigureOut">
              <a:rPr lang="en-IN" smtClean="0"/>
              <a:t>03-12-2023</a:t>
            </a:fld>
            <a:endParaRPr lang="en-IN"/>
          </a:p>
        </p:txBody>
      </p:sp>
      <p:sp>
        <p:nvSpPr>
          <p:cNvPr id="5" name="Footer Placeholder 4">
            <a:extLst>
              <a:ext uri="{FF2B5EF4-FFF2-40B4-BE49-F238E27FC236}">
                <a16:creationId xmlns:a16="http://schemas.microsoft.com/office/drawing/2014/main" id="{6F3168EC-8BA0-4D98-9E13-B43DC0AEE6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609805C-5FDC-4140-A117-9285C66473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074276-CC21-4561-A015-6A0436D7D2EB}" type="slidenum">
              <a:rPr lang="en-IN" smtClean="0"/>
              <a:t>‹N°›</a:t>
            </a:fld>
            <a:endParaRPr lang="en-IN"/>
          </a:p>
        </p:txBody>
      </p:sp>
    </p:spTree>
    <p:extLst>
      <p:ext uri="{BB962C8B-B14F-4D97-AF65-F5344CB8AC3E}">
        <p14:creationId xmlns:p14="http://schemas.microsoft.com/office/powerpoint/2010/main" val="26635394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archive.ics.uci.edu/ml/datasets/human+activity+recognition+using+smartphones"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357EA-88FA-4154-AAB3-5D1008033E71}"/>
              </a:ext>
            </a:extLst>
          </p:cNvPr>
          <p:cNvSpPr>
            <a:spLocks noGrp="1"/>
          </p:cNvSpPr>
          <p:nvPr>
            <p:ph type="ctrTitle"/>
          </p:nvPr>
        </p:nvSpPr>
        <p:spPr/>
        <p:txBody>
          <a:bodyPr>
            <a:normAutofit fontScale="90000"/>
          </a:bodyPr>
          <a:lstStyle/>
          <a:p>
            <a:r>
              <a:rPr lang="en-IN" dirty="0">
                <a:latin typeface="+mn-lt"/>
              </a:rPr>
              <a:t>Human Activity Recognition Using Wavelet Transform:</a:t>
            </a:r>
            <a:br>
              <a:rPr lang="en-IN" dirty="0">
                <a:latin typeface="+mn-lt"/>
              </a:rPr>
            </a:br>
            <a:r>
              <a:rPr lang="en-IN" dirty="0">
                <a:latin typeface="+mn-lt"/>
              </a:rPr>
              <a:t>Data Visualisation</a:t>
            </a:r>
          </a:p>
        </p:txBody>
      </p:sp>
    </p:spTree>
    <p:extLst>
      <p:ext uri="{BB962C8B-B14F-4D97-AF65-F5344CB8AC3E}">
        <p14:creationId xmlns:p14="http://schemas.microsoft.com/office/powerpoint/2010/main" val="18553541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descr="Chart&#10;&#10;Description automatically generated">
            <a:extLst>
              <a:ext uri="{FF2B5EF4-FFF2-40B4-BE49-F238E27FC236}">
                <a16:creationId xmlns:a16="http://schemas.microsoft.com/office/drawing/2014/main" id="{16B606C3-93E8-484C-B724-078EA63FEB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6" y="581025"/>
            <a:ext cx="11087100" cy="5829300"/>
          </a:xfrm>
          <a:prstGeom prst="rect">
            <a:avLst/>
          </a:prstGeom>
        </p:spPr>
      </p:pic>
      <p:sp>
        <p:nvSpPr>
          <p:cNvPr id="15" name="TextBox 14">
            <a:extLst>
              <a:ext uri="{FF2B5EF4-FFF2-40B4-BE49-F238E27FC236}">
                <a16:creationId xmlns:a16="http://schemas.microsoft.com/office/drawing/2014/main" id="{634E00C9-14BC-4CCE-A68C-14C1EDCAC727}"/>
              </a:ext>
            </a:extLst>
          </p:cNvPr>
          <p:cNvSpPr txBox="1"/>
          <p:nvPr/>
        </p:nvSpPr>
        <p:spPr>
          <a:xfrm>
            <a:off x="276687" y="159798"/>
            <a:ext cx="11638625" cy="523220"/>
          </a:xfrm>
          <a:prstGeom prst="rect">
            <a:avLst/>
          </a:prstGeom>
          <a:noFill/>
        </p:spPr>
        <p:txBody>
          <a:bodyPr wrap="square" rtlCol="0">
            <a:spAutoFit/>
          </a:bodyPr>
          <a:lstStyle/>
          <a:p>
            <a:r>
              <a:rPr lang="en-IN" sz="2800" dirty="0"/>
              <a:t>Acceleration Sensor-X</a:t>
            </a:r>
          </a:p>
        </p:txBody>
      </p:sp>
      <p:sp>
        <p:nvSpPr>
          <p:cNvPr id="16" name="TextBox 15">
            <a:extLst>
              <a:ext uri="{FF2B5EF4-FFF2-40B4-BE49-F238E27FC236}">
                <a16:creationId xmlns:a16="http://schemas.microsoft.com/office/drawing/2014/main" id="{BF096705-72AA-4585-BDA5-FFB4FF4B794D}"/>
              </a:ext>
            </a:extLst>
          </p:cNvPr>
          <p:cNvSpPr txBox="1"/>
          <p:nvPr/>
        </p:nvSpPr>
        <p:spPr>
          <a:xfrm>
            <a:off x="1847850" y="6477000"/>
            <a:ext cx="8477250" cy="381000"/>
          </a:xfrm>
          <a:prstGeom prst="rect">
            <a:avLst/>
          </a:prstGeom>
          <a:noFill/>
        </p:spPr>
        <p:txBody>
          <a:bodyPr wrap="square" rtlCol="0">
            <a:spAutoFit/>
          </a:bodyPr>
          <a:lstStyle/>
          <a:p>
            <a:pPr algn="ctr"/>
            <a:r>
              <a:rPr lang="en-IN" dirty="0"/>
              <a:t>Figure [5 a]: Accelerometer Sensor X axis data of subject:1</a:t>
            </a:r>
          </a:p>
        </p:txBody>
      </p:sp>
    </p:spTree>
    <p:extLst>
      <p:ext uri="{BB962C8B-B14F-4D97-AF65-F5344CB8AC3E}">
        <p14:creationId xmlns:p14="http://schemas.microsoft.com/office/powerpoint/2010/main" val="1620758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10;&#10;Description automatically generated">
            <a:extLst>
              <a:ext uri="{FF2B5EF4-FFF2-40B4-BE49-F238E27FC236}">
                <a16:creationId xmlns:a16="http://schemas.microsoft.com/office/drawing/2014/main" id="{73249208-B685-430A-A6BB-8EC9E425A0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004010"/>
            <a:ext cx="9801225" cy="5158666"/>
          </a:xfrm>
          <a:prstGeom prst="rect">
            <a:avLst/>
          </a:prstGeom>
        </p:spPr>
      </p:pic>
      <p:sp>
        <p:nvSpPr>
          <p:cNvPr id="5" name="TextBox 4">
            <a:extLst>
              <a:ext uri="{FF2B5EF4-FFF2-40B4-BE49-F238E27FC236}">
                <a16:creationId xmlns:a16="http://schemas.microsoft.com/office/drawing/2014/main" id="{914E08D1-11D4-4C4E-BB0B-7DA44C5C2D41}"/>
              </a:ext>
            </a:extLst>
          </p:cNvPr>
          <p:cNvSpPr txBox="1"/>
          <p:nvPr/>
        </p:nvSpPr>
        <p:spPr>
          <a:xfrm>
            <a:off x="276687" y="159798"/>
            <a:ext cx="11638625" cy="523220"/>
          </a:xfrm>
          <a:prstGeom prst="rect">
            <a:avLst/>
          </a:prstGeom>
          <a:noFill/>
        </p:spPr>
        <p:txBody>
          <a:bodyPr wrap="square" rtlCol="0">
            <a:spAutoFit/>
          </a:bodyPr>
          <a:lstStyle/>
          <a:p>
            <a:r>
              <a:rPr lang="en-IN" sz="2800" dirty="0"/>
              <a:t>Acceleration Sensor-X [Contd..]</a:t>
            </a:r>
          </a:p>
        </p:txBody>
      </p:sp>
      <p:sp>
        <p:nvSpPr>
          <p:cNvPr id="7" name="TextBox 6">
            <a:extLst>
              <a:ext uri="{FF2B5EF4-FFF2-40B4-BE49-F238E27FC236}">
                <a16:creationId xmlns:a16="http://schemas.microsoft.com/office/drawing/2014/main" id="{FD5604BA-7394-45C2-9CAD-D6344C7ED931}"/>
              </a:ext>
            </a:extLst>
          </p:cNvPr>
          <p:cNvSpPr txBox="1"/>
          <p:nvPr/>
        </p:nvSpPr>
        <p:spPr>
          <a:xfrm>
            <a:off x="1047750" y="5025315"/>
            <a:ext cx="8477250" cy="381000"/>
          </a:xfrm>
          <a:prstGeom prst="rect">
            <a:avLst/>
          </a:prstGeom>
          <a:noFill/>
        </p:spPr>
        <p:txBody>
          <a:bodyPr wrap="square" rtlCol="0">
            <a:spAutoFit/>
          </a:bodyPr>
          <a:lstStyle/>
          <a:p>
            <a:pPr algn="ctr"/>
            <a:r>
              <a:rPr lang="en-IN" dirty="0"/>
              <a:t>Figure [5 b]: “Standing” Activity by subject:1,3,5,6 of accelerometer X axis </a:t>
            </a:r>
          </a:p>
        </p:txBody>
      </p:sp>
    </p:spTree>
    <p:extLst>
      <p:ext uri="{BB962C8B-B14F-4D97-AF65-F5344CB8AC3E}">
        <p14:creationId xmlns:p14="http://schemas.microsoft.com/office/powerpoint/2010/main" val="2629660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EB780DF-89FA-45B0-95DB-12B0E73DA74E}"/>
              </a:ext>
            </a:extLst>
          </p:cNvPr>
          <p:cNvSpPr txBox="1"/>
          <p:nvPr/>
        </p:nvSpPr>
        <p:spPr>
          <a:xfrm>
            <a:off x="276687" y="159798"/>
            <a:ext cx="11638625" cy="523220"/>
          </a:xfrm>
          <a:prstGeom prst="rect">
            <a:avLst/>
          </a:prstGeom>
          <a:noFill/>
        </p:spPr>
        <p:txBody>
          <a:bodyPr wrap="square" rtlCol="0">
            <a:spAutoFit/>
          </a:bodyPr>
          <a:lstStyle/>
          <a:p>
            <a:r>
              <a:rPr lang="en-IN" sz="2800" dirty="0"/>
              <a:t>Sensor Signal Visualisation: Acceleration Sensor-Y</a:t>
            </a:r>
          </a:p>
        </p:txBody>
      </p:sp>
      <p:sp>
        <p:nvSpPr>
          <p:cNvPr id="4" name="TextBox 3">
            <a:extLst>
              <a:ext uri="{FF2B5EF4-FFF2-40B4-BE49-F238E27FC236}">
                <a16:creationId xmlns:a16="http://schemas.microsoft.com/office/drawing/2014/main" id="{43D1AE0A-5905-44E6-AAF5-6176AB34542F}"/>
              </a:ext>
            </a:extLst>
          </p:cNvPr>
          <p:cNvSpPr txBox="1"/>
          <p:nvPr/>
        </p:nvSpPr>
        <p:spPr>
          <a:xfrm>
            <a:off x="236737" y="683018"/>
            <a:ext cx="11718524" cy="1477328"/>
          </a:xfrm>
          <a:prstGeom prst="rect">
            <a:avLst/>
          </a:prstGeom>
          <a:noFill/>
        </p:spPr>
        <p:txBody>
          <a:bodyPr wrap="square" rtlCol="0">
            <a:spAutoFit/>
          </a:bodyPr>
          <a:lstStyle/>
          <a:p>
            <a:pPr marL="285750" indent="-285750">
              <a:buFont typeface="Arial" panose="020B0604020202020204" pitchFamily="34" charset="0"/>
              <a:buChar char="•"/>
            </a:pPr>
            <a:r>
              <a:rPr lang="en-IN" dirty="0"/>
              <a:t>In order to make activity classification problem more clear, all the 3 axial data available for acceleration and gyroscope sensor signal is visualised, between different subjects performing same activity and for same subjects performing different activity.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Different activity for ‘subject :1’ and same activity ‘Standing’ for subject:1,3,5, and 6. </a:t>
            </a:r>
          </a:p>
        </p:txBody>
      </p:sp>
      <p:pic>
        <p:nvPicPr>
          <p:cNvPr id="12" name="Picture 11" descr="Graphical user interface, chart&#10;&#10;Description automatically generated">
            <a:extLst>
              <a:ext uri="{FF2B5EF4-FFF2-40B4-BE49-F238E27FC236}">
                <a16:creationId xmlns:a16="http://schemas.microsoft.com/office/drawing/2014/main" id="{9F6EA845-B2E4-4707-972D-04E50D665C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125" y="2160346"/>
            <a:ext cx="10115549" cy="4697654"/>
          </a:xfrm>
          <a:prstGeom prst="rect">
            <a:avLst/>
          </a:prstGeom>
        </p:spPr>
      </p:pic>
      <p:sp>
        <p:nvSpPr>
          <p:cNvPr id="14" name="TextBox 13">
            <a:extLst>
              <a:ext uri="{FF2B5EF4-FFF2-40B4-BE49-F238E27FC236}">
                <a16:creationId xmlns:a16="http://schemas.microsoft.com/office/drawing/2014/main" id="{B4FA5CE3-3AC0-47FF-9251-78333C5F7858}"/>
              </a:ext>
            </a:extLst>
          </p:cNvPr>
          <p:cNvSpPr txBox="1"/>
          <p:nvPr/>
        </p:nvSpPr>
        <p:spPr>
          <a:xfrm>
            <a:off x="2238375" y="5667375"/>
            <a:ext cx="6305550" cy="369332"/>
          </a:xfrm>
          <a:prstGeom prst="rect">
            <a:avLst/>
          </a:prstGeom>
          <a:noFill/>
        </p:spPr>
        <p:txBody>
          <a:bodyPr wrap="square" rtlCol="0">
            <a:spAutoFit/>
          </a:bodyPr>
          <a:lstStyle/>
          <a:p>
            <a:pPr algn="ctr"/>
            <a:r>
              <a:rPr lang="en-IN" dirty="0"/>
              <a:t>Figure [6a]: Accelerometer Sensor Y axis data of subject:1</a:t>
            </a:r>
          </a:p>
        </p:txBody>
      </p:sp>
    </p:spTree>
    <p:extLst>
      <p:ext uri="{BB962C8B-B14F-4D97-AF65-F5344CB8AC3E}">
        <p14:creationId xmlns:p14="http://schemas.microsoft.com/office/powerpoint/2010/main" val="4022152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10;&#10;Description automatically generated">
            <a:extLst>
              <a:ext uri="{FF2B5EF4-FFF2-40B4-BE49-F238E27FC236}">
                <a16:creationId xmlns:a16="http://schemas.microsoft.com/office/drawing/2014/main" id="{EB63EAA3-FEBF-411B-91A4-A154C46A9D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075" y="722072"/>
            <a:ext cx="10096499" cy="4745278"/>
          </a:xfrm>
          <a:prstGeom prst="rect">
            <a:avLst/>
          </a:prstGeom>
        </p:spPr>
      </p:pic>
      <p:sp>
        <p:nvSpPr>
          <p:cNvPr id="6" name="TextBox 5">
            <a:extLst>
              <a:ext uri="{FF2B5EF4-FFF2-40B4-BE49-F238E27FC236}">
                <a16:creationId xmlns:a16="http://schemas.microsoft.com/office/drawing/2014/main" id="{C257DDA7-2FAD-4E69-AAA7-10311E143B78}"/>
              </a:ext>
            </a:extLst>
          </p:cNvPr>
          <p:cNvSpPr txBox="1"/>
          <p:nvPr/>
        </p:nvSpPr>
        <p:spPr>
          <a:xfrm>
            <a:off x="1285875" y="5766596"/>
            <a:ext cx="8258175" cy="369332"/>
          </a:xfrm>
          <a:prstGeom prst="rect">
            <a:avLst/>
          </a:prstGeom>
          <a:noFill/>
        </p:spPr>
        <p:txBody>
          <a:bodyPr wrap="square" rtlCol="0">
            <a:spAutoFit/>
          </a:bodyPr>
          <a:lstStyle/>
          <a:p>
            <a:pPr algn="ctr"/>
            <a:r>
              <a:rPr lang="en-IN" dirty="0"/>
              <a:t>Figure [6b]: “Standing” Activity by subject:1,3,5,6 of accelerometer Y axis </a:t>
            </a:r>
          </a:p>
        </p:txBody>
      </p:sp>
      <p:sp>
        <p:nvSpPr>
          <p:cNvPr id="8" name="TextBox 7">
            <a:extLst>
              <a:ext uri="{FF2B5EF4-FFF2-40B4-BE49-F238E27FC236}">
                <a16:creationId xmlns:a16="http://schemas.microsoft.com/office/drawing/2014/main" id="{9C7F9162-91D9-44E9-B458-E420E80AEE7D}"/>
              </a:ext>
            </a:extLst>
          </p:cNvPr>
          <p:cNvSpPr txBox="1"/>
          <p:nvPr/>
        </p:nvSpPr>
        <p:spPr>
          <a:xfrm>
            <a:off x="276687" y="159798"/>
            <a:ext cx="11638625" cy="523220"/>
          </a:xfrm>
          <a:prstGeom prst="rect">
            <a:avLst/>
          </a:prstGeom>
          <a:noFill/>
        </p:spPr>
        <p:txBody>
          <a:bodyPr wrap="square" rtlCol="0">
            <a:spAutoFit/>
          </a:bodyPr>
          <a:lstStyle/>
          <a:p>
            <a:r>
              <a:rPr lang="en-IN" sz="2800" dirty="0"/>
              <a:t>Acceleration Sensor-Y [Contd..]</a:t>
            </a:r>
          </a:p>
        </p:txBody>
      </p:sp>
    </p:spTree>
    <p:extLst>
      <p:ext uri="{BB962C8B-B14F-4D97-AF65-F5344CB8AC3E}">
        <p14:creationId xmlns:p14="http://schemas.microsoft.com/office/powerpoint/2010/main" val="2461945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86C7C7F-5689-495B-9CD5-910A4E63B1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421408"/>
            <a:ext cx="10858500" cy="5817467"/>
          </a:xfrm>
          <a:prstGeom prst="rect">
            <a:avLst/>
          </a:prstGeom>
        </p:spPr>
      </p:pic>
      <p:sp>
        <p:nvSpPr>
          <p:cNvPr id="7" name="TextBox 6">
            <a:extLst>
              <a:ext uri="{FF2B5EF4-FFF2-40B4-BE49-F238E27FC236}">
                <a16:creationId xmlns:a16="http://schemas.microsoft.com/office/drawing/2014/main" id="{7BF1BB2C-5EE3-4528-BFCD-1D2618A84786}"/>
              </a:ext>
            </a:extLst>
          </p:cNvPr>
          <p:cNvSpPr txBox="1"/>
          <p:nvPr/>
        </p:nvSpPr>
        <p:spPr>
          <a:xfrm>
            <a:off x="276687" y="0"/>
            <a:ext cx="11638625" cy="523220"/>
          </a:xfrm>
          <a:prstGeom prst="rect">
            <a:avLst/>
          </a:prstGeom>
          <a:noFill/>
        </p:spPr>
        <p:txBody>
          <a:bodyPr wrap="square" rtlCol="0">
            <a:spAutoFit/>
          </a:bodyPr>
          <a:lstStyle/>
          <a:p>
            <a:r>
              <a:rPr lang="en-IN" sz="2800" dirty="0"/>
              <a:t>Acceleration Sensor-Z</a:t>
            </a:r>
          </a:p>
        </p:txBody>
      </p:sp>
      <p:sp>
        <p:nvSpPr>
          <p:cNvPr id="11" name="TextBox 10">
            <a:extLst>
              <a:ext uri="{FF2B5EF4-FFF2-40B4-BE49-F238E27FC236}">
                <a16:creationId xmlns:a16="http://schemas.microsoft.com/office/drawing/2014/main" id="{D2A78593-5958-4C70-95B7-D541AA8ACFE2}"/>
              </a:ext>
            </a:extLst>
          </p:cNvPr>
          <p:cNvSpPr txBox="1"/>
          <p:nvPr/>
        </p:nvSpPr>
        <p:spPr>
          <a:xfrm>
            <a:off x="1581150" y="6251926"/>
            <a:ext cx="8258175" cy="369332"/>
          </a:xfrm>
          <a:prstGeom prst="rect">
            <a:avLst/>
          </a:prstGeom>
          <a:noFill/>
        </p:spPr>
        <p:txBody>
          <a:bodyPr wrap="square" rtlCol="0">
            <a:spAutoFit/>
          </a:bodyPr>
          <a:lstStyle/>
          <a:p>
            <a:pPr algn="ctr"/>
            <a:r>
              <a:rPr lang="en-IN" dirty="0"/>
              <a:t>Figure [7 a]: Accelerometer Sensor Z axis data of subject:1</a:t>
            </a:r>
          </a:p>
        </p:txBody>
      </p:sp>
    </p:spTree>
    <p:extLst>
      <p:ext uri="{BB962C8B-B14F-4D97-AF65-F5344CB8AC3E}">
        <p14:creationId xmlns:p14="http://schemas.microsoft.com/office/powerpoint/2010/main" val="1630806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chart&#10;&#10;Description automatically generated">
            <a:extLst>
              <a:ext uri="{FF2B5EF4-FFF2-40B4-BE49-F238E27FC236}">
                <a16:creationId xmlns:a16="http://schemas.microsoft.com/office/drawing/2014/main" id="{5A55727C-1A87-45BD-9E39-2FF4D55C1C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0" y="666750"/>
            <a:ext cx="10572750" cy="6858000"/>
          </a:xfrm>
          <a:prstGeom prst="rect">
            <a:avLst/>
          </a:prstGeom>
        </p:spPr>
      </p:pic>
      <p:sp>
        <p:nvSpPr>
          <p:cNvPr id="5" name="TextBox 4">
            <a:extLst>
              <a:ext uri="{FF2B5EF4-FFF2-40B4-BE49-F238E27FC236}">
                <a16:creationId xmlns:a16="http://schemas.microsoft.com/office/drawing/2014/main" id="{D3A457BB-5E00-46A5-A80D-01D2AA82340D}"/>
              </a:ext>
            </a:extLst>
          </p:cNvPr>
          <p:cNvSpPr txBox="1"/>
          <p:nvPr/>
        </p:nvSpPr>
        <p:spPr>
          <a:xfrm>
            <a:off x="2324100" y="5544919"/>
            <a:ext cx="6581775" cy="923330"/>
          </a:xfrm>
          <a:prstGeom prst="rect">
            <a:avLst/>
          </a:prstGeom>
          <a:noFill/>
        </p:spPr>
        <p:txBody>
          <a:bodyPr wrap="square" rtlCol="0">
            <a:spAutoFit/>
          </a:bodyPr>
          <a:lstStyle/>
          <a:p>
            <a:pPr algn="ctr"/>
            <a:r>
              <a:rPr lang="en-IN" dirty="0"/>
              <a:t>Figure [7 b]: “Standing” Activity by subject:1,3,5,6 of accelerometer Z axis </a:t>
            </a:r>
          </a:p>
          <a:p>
            <a:pPr algn="ctr"/>
            <a:endParaRPr lang="en-IN" dirty="0"/>
          </a:p>
        </p:txBody>
      </p:sp>
      <p:sp>
        <p:nvSpPr>
          <p:cNvPr id="7" name="TextBox 6">
            <a:extLst>
              <a:ext uri="{FF2B5EF4-FFF2-40B4-BE49-F238E27FC236}">
                <a16:creationId xmlns:a16="http://schemas.microsoft.com/office/drawing/2014/main" id="{02A05E94-8D77-42AB-9834-A6BC9411E4A4}"/>
              </a:ext>
            </a:extLst>
          </p:cNvPr>
          <p:cNvSpPr txBox="1"/>
          <p:nvPr/>
        </p:nvSpPr>
        <p:spPr>
          <a:xfrm>
            <a:off x="276687" y="0"/>
            <a:ext cx="11638625" cy="523220"/>
          </a:xfrm>
          <a:prstGeom prst="rect">
            <a:avLst/>
          </a:prstGeom>
          <a:noFill/>
        </p:spPr>
        <p:txBody>
          <a:bodyPr wrap="square" rtlCol="0">
            <a:spAutoFit/>
          </a:bodyPr>
          <a:lstStyle/>
          <a:p>
            <a:r>
              <a:rPr lang="en-IN" sz="2800" dirty="0"/>
              <a:t>Acceleration Sensor-Z[Contd..]</a:t>
            </a:r>
          </a:p>
        </p:txBody>
      </p:sp>
    </p:spTree>
    <p:extLst>
      <p:ext uri="{BB962C8B-B14F-4D97-AF65-F5344CB8AC3E}">
        <p14:creationId xmlns:p14="http://schemas.microsoft.com/office/powerpoint/2010/main" val="1537679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chart&#10;&#10;Description automatically generated">
            <a:extLst>
              <a:ext uri="{FF2B5EF4-FFF2-40B4-BE49-F238E27FC236}">
                <a16:creationId xmlns:a16="http://schemas.microsoft.com/office/drawing/2014/main" id="{0C316F3B-0AB4-4738-A90D-AA60F889CA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32031"/>
            <a:ext cx="12058650" cy="5695950"/>
          </a:xfrm>
          <a:prstGeom prst="rect">
            <a:avLst/>
          </a:prstGeom>
        </p:spPr>
      </p:pic>
      <p:sp>
        <p:nvSpPr>
          <p:cNvPr id="7" name="TextBox 6">
            <a:extLst>
              <a:ext uri="{FF2B5EF4-FFF2-40B4-BE49-F238E27FC236}">
                <a16:creationId xmlns:a16="http://schemas.microsoft.com/office/drawing/2014/main" id="{1A8D28B7-EE1D-4DF5-84D6-96C8C67D7765}"/>
              </a:ext>
            </a:extLst>
          </p:cNvPr>
          <p:cNvSpPr txBox="1"/>
          <p:nvPr/>
        </p:nvSpPr>
        <p:spPr>
          <a:xfrm>
            <a:off x="276687" y="83598"/>
            <a:ext cx="11638625" cy="523220"/>
          </a:xfrm>
          <a:prstGeom prst="rect">
            <a:avLst/>
          </a:prstGeom>
          <a:noFill/>
        </p:spPr>
        <p:txBody>
          <a:bodyPr wrap="square" rtlCol="0">
            <a:spAutoFit/>
          </a:bodyPr>
          <a:lstStyle/>
          <a:p>
            <a:r>
              <a:rPr lang="en-IN" sz="2800" dirty="0"/>
              <a:t>Total Acceleration Sensor-X</a:t>
            </a:r>
          </a:p>
        </p:txBody>
      </p:sp>
      <p:sp>
        <p:nvSpPr>
          <p:cNvPr id="9" name="TextBox 8">
            <a:extLst>
              <a:ext uri="{FF2B5EF4-FFF2-40B4-BE49-F238E27FC236}">
                <a16:creationId xmlns:a16="http://schemas.microsoft.com/office/drawing/2014/main" id="{8C88A424-5575-4A8D-A37C-1DAAFDAF9492}"/>
              </a:ext>
            </a:extLst>
          </p:cNvPr>
          <p:cNvSpPr txBox="1"/>
          <p:nvPr/>
        </p:nvSpPr>
        <p:spPr>
          <a:xfrm>
            <a:off x="2257425" y="6211669"/>
            <a:ext cx="6581775" cy="646331"/>
          </a:xfrm>
          <a:prstGeom prst="rect">
            <a:avLst/>
          </a:prstGeom>
          <a:noFill/>
        </p:spPr>
        <p:txBody>
          <a:bodyPr wrap="square" rtlCol="0">
            <a:spAutoFit/>
          </a:bodyPr>
          <a:lstStyle/>
          <a:p>
            <a:pPr algn="ctr"/>
            <a:r>
              <a:rPr lang="en-IN" dirty="0"/>
              <a:t>Figure [8 a]: Total Accelerometer Sensor X axis data of subject:1</a:t>
            </a:r>
          </a:p>
          <a:p>
            <a:pPr algn="ctr"/>
            <a:endParaRPr lang="en-IN" dirty="0"/>
          </a:p>
        </p:txBody>
      </p:sp>
    </p:spTree>
    <p:extLst>
      <p:ext uri="{BB962C8B-B14F-4D97-AF65-F5344CB8AC3E}">
        <p14:creationId xmlns:p14="http://schemas.microsoft.com/office/powerpoint/2010/main" val="40185161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C1B569-B155-4ADB-B510-C635CF836A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793" y="685431"/>
            <a:ext cx="9396181" cy="5362944"/>
          </a:xfrm>
          <a:prstGeom prst="rect">
            <a:avLst/>
          </a:prstGeom>
        </p:spPr>
      </p:pic>
      <p:sp>
        <p:nvSpPr>
          <p:cNvPr id="5" name="TextBox 4">
            <a:extLst>
              <a:ext uri="{FF2B5EF4-FFF2-40B4-BE49-F238E27FC236}">
                <a16:creationId xmlns:a16="http://schemas.microsoft.com/office/drawing/2014/main" id="{4C5DC693-F394-40F4-A253-460D32EC5B8D}"/>
              </a:ext>
            </a:extLst>
          </p:cNvPr>
          <p:cNvSpPr txBox="1"/>
          <p:nvPr/>
        </p:nvSpPr>
        <p:spPr>
          <a:xfrm>
            <a:off x="276687" y="83598"/>
            <a:ext cx="11638625" cy="523220"/>
          </a:xfrm>
          <a:prstGeom prst="rect">
            <a:avLst/>
          </a:prstGeom>
          <a:noFill/>
        </p:spPr>
        <p:txBody>
          <a:bodyPr wrap="square" rtlCol="0">
            <a:spAutoFit/>
          </a:bodyPr>
          <a:lstStyle/>
          <a:p>
            <a:r>
              <a:rPr lang="en-IN" sz="2800" dirty="0"/>
              <a:t>Total Acceleration Sensor-X[Contd..]</a:t>
            </a:r>
          </a:p>
        </p:txBody>
      </p:sp>
      <p:sp>
        <p:nvSpPr>
          <p:cNvPr id="7" name="TextBox 6">
            <a:extLst>
              <a:ext uri="{FF2B5EF4-FFF2-40B4-BE49-F238E27FC236}">
                <a16:creationId xmlns:a16="http://schemas.microsoft.com/office/drawing/2014/main" id="{702AF178-B3C8-4ECC-9B40-352AC48D576F}"/>
              </a:ext>
            </a:extLst>
          </p:cNvPr>
          <p:cNvSpPr txBox="1"/>
          <p:nvPr/>
        </p:nvSpPr>
        <p:spPr>
          <a:xfrm>
            <a:off x="2097995" y="4810125"/>
            <a:ext cx="6581775" cy="923330"/>
          </a:xfrm>
          <a:prstGeom prst="rect">
            <a:avLst/>
          </a:prstGeom>
          <a:noFill/>
        </p:spPr>
        <p:txBody>
          <a:bodyPr wrap="square" rtlCol="0">
            <a:spAutoFit/>
          </a:bodyPr>
          <a:lstStyle/>
          <a:p>
            <a:pPr algn="ctr"/>
            <a:r>
              <a:rPr lang="en-IN" dirty="0"/>
              <a:t>Figure [8 b]: “Standing” Activity by subject:1,3,5,6 of total accelerometer X axis </a:t>
            </a:r>
          </a:p>
          <a:p>
            <a:pPr algn="ctr"/>
            <a:endParaRPr lang="en-IN" dirty="0"/>
          </a:p>
        </p:txBody>
      </p:sp>
    </p:spTree>
    <p:extLst>
      <p:ext uri="{BB962C8B-B14F-4D97-AF65-F5344CB8AC3E}">
        <p14:creationId xmlns:p14="http://schemas.microsoft.com/office/powerpoint/2010/main" val="8249103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graphical user interface&#10;&#10;Description automatically generated">
            <a:extLst>
              <a:ext uri="{FF2B5EF4-FFF2-40B4-BE49-F238E27FC236}">
                <a16:creationId xmlns:a16="http://schemas.microsoft.com/office/drawing/2014/main" id="{21E61659-C969-4019-9C9A-C38274604D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097" y="509587"/>
            <a:ext cx="11798216" cy="5838825"/>
          </a:xfrm>
          <a:prstGeom prst="rect">
            <a:avLst/>
          </a:prstGeom>
        </p:spPr>
      </p:pic>
      <p:sp>
        <p:nvSpPr>
          <p:cNvPr id="7" name="TextBox 6">
            <a:extLst>
              <a:ext uri="{FF2B5EF4-FFF2-40B4-BE49-F238E27FC236}">
                <a16:creationId xmlns:a16="http://schemas.microsoft.com/office/drawing/2014/main" id="{040BC687-7A14-43DC-895A-677C397544E7}"/>
              </a:ext>
            </a:extLst>
          </p:cNvPr>
          <p:cNvSpPr txBox="1"/>
          <p:nvPr/>
        </p:nvSpPr>
        <p:spPr>
          <a:xfrm>
            <a:off x="117097" y="86380"/>
            <a:ext cx="11638625" cy="523220"/>
          </a:xfrm>
          <a:prstGeom prst="rect">
            <a:avLst/>
          </a:prstGeom>
          <a:noFill/>
        </p:spPr>
        <p:txBody>
          <a:bodyPr wrap="square" rtlCol="0">
            <a:spAutoFit/>
          </a:bodyPr>
          <a:lstStyle/>
          <a:p>
            <a:r>
              <a:rPr lang="en-IN" sz="2800" dirty="0"/>
              <a:t>Total Acceleration Sensor-Y</a:t>
            </a:r>
          </a:p>
        </p:txBody>
      </p:sp>
      <p:sp>
        <p:nvSpPr>
          <p:cNvPr id="9" name="TextBox 8">
            <a:extLst>
              <a:ext uri="{FF2B5EF4-FFF2-40B4-BE49-F238E27FC236}">
                <a16:creationId xmlns:a16="http://schemas.microsoft.com/office/drawing/2014/main" id="{EB10FB48-5793-4590-929E-2E8C62495492}"/>
              </a:ext>
            </a:extLst>
          </p:cNvPr>
          <p:cNvSpPr txBox="1"/>
          <p:nvPr/>
        </p:nvSpPr>
        <p:spPr>
          <a:xfrm>
            <a:off x="2155145" y="6348412"/>
            <a:ext cx="6581775" cy="923330"/>
          </a:xfrm>
          <a:prstGeom prst="rect">
            <a:avLst/>
          </a:prstGeom>
          <a:noFill/>
        </p:spPr>
        <p:txBody>
          <a:bodyPr wrap="square" rtlCol="0">
            <a:spAutoFit/>
          </a:bodyPr>
          <a:lstStyle/>
          <a:p>
            <a:pPr algn="ctr"/>
            <a:r>
              <a:rPr lang="en-IN" dirty="0"/>
              <a:t>Figure [9 a]: Total Accelerometer Sensor Y axis data of subject:1</a:t>
            </a:r>
          </a:p>
          <a:p>
            <a:pPr algn="ctr"/>
            <a:endParaRPr lang="en-IN" dirty="0"/>
          </a:p>
          <a:p>
            <a:pPr algn="ctr"/>
            <a:endParaRPr lang="en-IN" dirty="0"/>
          </a:p>
        </p:txBody>
      </p:sp>
    </p:spTree>
    <p:extLst>
      <p:ext uri="{BB962C8B-B14F-4D97-AF65-F5344CB8AC3E}">
        <p14:creationId xmlns:p14="http://schemas.microsoft.com/office/powerpoint/2010/main" val="4672407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chart&#10;&#10;Description automatically generated">
            <a:extLst>
              <a:ext uri="{FF2B5EF4-FFF2-40B4-BE49-F238E27FC236}">
                <a16:creationId xmlns:a16="http://schemas.microsoft.com/office/drawing/2014/main" id="{617E7FE2-029D-46BA-8C04-8F79BF023A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476" y="461913"/>
            <a:ext cx="9858374" cy="6396087"/>
          </a:xfrm>
          <a:prstGeom prst="rect">
            <a:avLst/>
          </a:prstGeom>
        </p:spPr>
      </p:pic>
      <p:sp>
        <p:nvSpPr>
          <p:cNvPr id="5" name="TextBox 4">
            <a:extLst>
              <a:ext uri="{FF2B5EF4-FFF2-40B4-BE49-F238E27FC236}">
                <a16:creationId xmlns:a16="http://schemas.microsoft.com/office/drawing/2014/main" id="{47DE151A-A1EF-40A6-9C35-FD76A42E307B}"/>
              </a:ext>
            </a:extLst>
          </p:cNvPr>
          <p:cNvSpPr txBox="1"/>
          <p:nvPr/>
        </p:nvSpPr>
        <p:spPr>
          <a:xfrm>
            <a:off x="2059895" y="5124450"/>
            <a:ext cx="6581775" cy="923330"/>
          </a:xfrm>
          <a:prstGeom prst="rect">
            <a:avLst/>
          </a:prstGeom>
          <a:noFill/>
        </p:spPr>
        <p:txBody>
          <a:bodyPr wrap="square" rtlCol="0">
            <a:spAutoFit/>
          </a:bodyPr>
          <a:lstStyle/>
          <a:p>
            <a:pPr algn="ctr"/>
            <a:r>
              <a:rPr lang="en-IN" dirty="0"/>
              <a:t>Figure [9 b]: “Standing” Activity by subject:1,3,5,6 of total accelerometer Y axis </a:t>
            </a:r>
          </a:p>
          <a:p>
            <a:pPr algn="ctr"/>
            <a:endParaRPr lang="en-IN" dirty="0"/>
          </a:p>
        </p:txBody>
      </p:sp>
      <p:sp>
        <p:nvSpPr>
          <p:cNvPr id="7" name="TextBox 6">
            <a:extLst>
              <a:ext uri="{FF2B5EF4-FFF2-40B4-BE49-F238E27FC236}">
                <a16:creationId xmlns:a16="http://schemas.microsoft.com/office/drawing/2014/main" id="{5016781B-C60A-4EEF-AFDB-598397CE18C8}"/>
              </a:ext>
            </a:extLst>
          </p:cNvPr>
          <p:cNvSpPr txBox="1"/>
          <p:nvPr/>
        </p:nvSpPr>
        <p:spPr>
          <a:xfrm>
            <a:off x="117097" y="86380"/>
            <a:ext cx="11638625" cy="523220"/>
          </a:xfrm>
          <a:prstGeom prst="rect">
            <a:avLst/>
          </a:prstGeom>
          <a:noFill/>
        </p:spPr>
        <p:txBody>
          <a:bodyPr wrap="square" rtlCol="0">
            <a:spAutoFit/>
          </a:bodyPr>
          <a:lstStyle/>
          <a:p>
            <a:r>
              <a:rPr lang="en-IN" sz="2800" dirty="0"/>
              <a:t>Total Acceleration Sensor-Y [</a:t>
            </a:r>
            <a:r>
              <a:rPr lang="en-IN" sz="2800" dirty="0" err="1"/>
              <a:t>Contd</a:t>
            </a:r>
            <a:r>
              <a:rPr lang="en-IN" sz="2800" dirty="0"/>
              <a:t>…]</a:t>
            </a:r>
          </a:p>
        </p:txBody>
      </p:sp>
    </p:spTree>
    <p:extLst>
      <p:ext uri="{BB962C8B-B14F-4D97-AF65-F5344CB8AC3E}">
        <p14:creationId xmlns:p14="http://schemas.microsoft.com/office/powerpoint/2010/main" val="728834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359E0B-F530-42EE-BFD2-826B7BBAE085}"/>
              </a:ext>
            </a:extLst>
          </p:cNvPr>
          <p:cNvSpPr txBox="1"/>
          <p:nvPr/>
        </p:nvSpPr>
        <p:spPr>
          <a:xfrm>
            <a:off x="295275" y="247650"/>
            <a:ext cx="11382375" cy="523220"/>
          </a:xfrm>
          <a:prstGeom prst="rect">
            <a:avLst/>
          </a:prstGeom>
          <a:noFill/>
        </p:spPr>
        <p:txBody>
          <a:bodyPr wrap="square" rtlCol="0">
            <a:spAutoFit/>
          </a:bodyPr>
          <a:lstStyle/>
          <a:p>
            <a:r>
              <a:rPr lang="en-IN" sz="2800" dirty="0"/>
              <a:t>Introduction to UCI Human Activity Dataset</a:t>
            </a:r>
          </a:p>
        </p:txBody>
      </p:sp>
      <p:sp>
        <p:nvSpPr>
          <p:cNvPr id="3" name="TextBox 2">
            <a:extLst>
              <a:ext uri="{FF2B5EF4-FFF2-40B4-BE49-F238E27FC236}">
                <a16:creationId xmlns:a16="http://schemas.microsoft.com/office/drawing/2014/main" id="{5272EE96-86D0-4741-A5C1-630DCB80F1EE}"/>
              </a:ext>
            </a:extLst>
          </p:cNvPr>
          <p:cNvSpPr txBox="1"/>
          <p:nvPr/>
        </p:nvSpPr>
        <p:spPr>
          <a:xfrm>
            <a:off x="381000" y="1000125"/>
            <a:ext cx="11658600" cy="5632311"/>
          </a:xfrm>
          <a:prstGeom prst="rect">
            <a:avLst/>
          </a:prstGeom>
          <a:noFill/>
        </p:spPr>
        <p:txBody>
          <a:bodyPr wrap="square" rtlCol="0">
            <a:spAutoFit/>
          </a:bodyPr>
          <a:lstStyle/>
          <a:p>
            <a:pPr marL="285750" indent="-285750" algn="just">
              <a:buFont typeface="Arial" panose="020B0604020202020204" pitchFamily="34" charset="0"/>
              <a:buChar char="•"/>
            </a:pPr>
            <a:r>
              <a:rPr lang="en-IN" dirty="0"/>
              <a:t>The Standard Human Activity Recognition Dataset is presented by UCI and can be downloaded from:</a:t>
            </a:r>
          </a:p>
          <a:p>
            <a:pPr algn="just"/>
            <a:endParaRPr lang="en-IN" dirty="0">
              <a:hlinkClick r:id="rId2"/>
            </a:endParaRPr>
          </a:p>
          <a:p>
            <a:pPr algn="ctr"/>
            <a:r>
              <a:rPr lang="en-IN" dirty="0">
                <a:hlinkClick r:id="rId2"/>
              </a:rPr>
              <a:t>https://archive.ics.uci.edu/ml/datasets/human+activity+recognition+using+smartphones</a:t>
            </a:r>
            <a:endParaRPr lang="en-IN" dirty="0"/>
          </a:p>
          <a:p>
            <a:pPr marL="285750" indent="-285750">
              <a:buFont typeface="Arial" panose="020B0604020202020204" pitchFamily="34" charset="0"/>
              <a:buChar char="•"/>
            </a:pPr>
            <a:endParaRPr lang="en-IN" dirty="0"/>
          </a:p>
          <a:p>
            <a:pPr marL="285750" indent="-285750" algn="just">
              <a:buFont typeface="Arial" panose="020B0604020202020204" pitchFamily="34" charset="0"/>
              <a:buChar char="•"/>
            </a:pPr>
            <a:r>
              <a:rPr lang="en-IN" dirty="0"/>
              <a:t>The dataset provided by XXX is a public domain dataset and was made available in 2013.</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The data was collected by volunteer subjects of age bracket of 19 to 48 years old while they perform ‘ Six Daily Human Activities’ while waist mounted smartphone records data using embedded accelerometer and gyroscope.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The 6 different Activities were:</a:t>
            </a:r>
          </a:p>
          <a:p>
            <a:pPr marL="342900" indent="-342900">
              <a:buFont typeface="+mj-lt"/>
              <a:buAutoNum type="arabicPeriod"/>
            </a:pPr>
            <a:r>
              <a:rPr lang="en-IN" dirty="0"/>
              <a:t>Sitting</a:t>
            </a:r>
          </a:p>
          <a:p>
            <a:pPr marL="342900" indent="-342900">
              <a:buFont typeface="+mj-lt"/>
              <a:buAutoNum type="arabicPeriod"/>
            </a:pPr>
            <a:r>
              <a:rPr lang="en-IN" dirty="0"/>
              <a:t>Standing</a:t>
            </a:r>
          </a:p>
          <a:p>
            <a:pPr marL="342900" indent="-342900">
              <a:buFont typeface="+mj-lt"/>
              <a:buAutoNum type="arabicPeriod"/>
            </a:pPr>
            <a:r>
              <a:rPr lang="en-IN" dirty="0"/>
              <a:t>Laying</a:t>
            </a:r>
          </a:p>
          <a:p>
            <a:pPr marL="342900" indent="-342900">
              <a:buFont typeface="+mj-lt"/>
              <a:buAutoNum type="arabicPeriod"/>
            </a:pPr>
            <a:r>
              <a:rPr lang="en-IN" dirty="0"/>
              <a:t>Walking Upstairs</a:t>
            </a:r>
          </a:p>
          <a:p>
            <a:pPr marL="342900" indent="-342900">
              <a:buFont typeface="+mj-lt"/>
              <a:buAutoNum type="arabicPeriod"/>
            </a:pPr>
            <a:r>
              <a:rPr lang="en-IN" dirty="0"/>
              <a:t>Walking Downstairs</a:t>
            </a:r>
          </a:p>
          <a:p>
            <a:pPr marL="342900" indent="-342900">
              <a:buFont typeface="+mj-lt"/>
              <a:buAutoNum type="arabicPeriod"/>
            </a:pPr>
            <a:r>
              <a:rPr lang="en-IN" dirty="0"/>
              <a:t>Walking</a:t>
            </a:r>
          </a:p>
          <a:p>
            <a:pPr marL="342900" indent="-342900">
              <a:buFont typeface="+mj-lt"/>
              <a:buAutoNum type="arabicPeriod"/>
            </a:pPr>
            <a:endParaRPr lang="en-IN" dirty="0"/>
          </a:p>
          <a:p>
            <a:pPr marL="285750" indent="-285750" algn="just">
              <a:buFont typeface="Arial" panose="020B0604020202020204" pitchFamily="34" charset="0"/>
              <a:buChar char="•"/>
            </a:pPr>
            <a:r>
              <a:rPr lang="en-IN" dirty="0"/>
              <a:t>The movement data was recorded using Samsung Galaxy S II (smartphone). </a:t>
            </a:r>
          </a:p>
          <a:p>
            <a:pPr marL="285750" indent="-285750" algn="just">
              <a:buFont typeface="Arial" panose="020B0604020202020204" pitchFamily="34" charset="0"/>
              <a:buChar char="•"/>
            </a:pPr>
            <a:r>
              <a:rPr lang="en-IN" dirty="0"/>
              <a:t>The Data is recorded for manual annotation. </a:t>
            </a:r>
          </a:p>
          <a:p>
            <a:pPr marL="342900" indent="-342900">
              <a:buFont typeface="+mj-lt"/>
              <a:buAutoNum type="arabicPeriod"/>
            </a:pPr>
            <a:endParaRPr lang="en-IN" dirty="0"/>
          </a:p>
        </p:txBody>
      </p:sp>
    </p:spTree>
    <p:extLst>
      <p:ext uri="{BB962C8B-B14F-4D97-AF65-F5344CB8AC3E}">
        <p14:creationId xmlns:p14="http://schemas.microsoft.com/office/powerpoint/2010/main" val="9688616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chart&#10;&#10;Description automatically generated">
            <a:extLst>
              <a:ext uri="{FF2B5EF4-FFF2-40B4-BE49-F238E27FC236}">
                <a16:creationId xmlns:a16="http://schemas.microsoft.com/office/drawing/2014/main" id="{D11F4BAA-4EAE-44E0-80DB-8723C94537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5" y="683018"/>
            <a:ext cx="11468100" cy="5670157"/>
          </a:xfrm>
          <a:prstGeom prst="rect">
            <a:avLst/>
          </a:prstGeom>
        </p:spPr>
      </p:pic>
      <p:sp>
        <p:nvSpPr>
          <p:cNvPr id="7" name="TextBox 6">
            <a:extLst>
              <a:ext uri="{FF2B5EF4-FFF2-40B4-BE49-F238E27FC236}">
                <a16:creationId xmlns:a16="http://schemas.microsoft.com/office/drawing/2014/main" id="{3B774B12-8CA5-4443-A3EA-E825428AF247}"/>
              </a:ext>
            </a:extLst>
          </p:cNvPr>
          <p:cNvSpPr txBox="1"/>
          <p:nvPr/>
        </p:nvSpPr>
        <p:spPr>
          <a:xfrm>
            <a:off x="276687" y="159798"/>
            <a:ext cx="11638625" cy="523220"/>
          </a:xfrm>
          <a:prstGeom prst="rect">
            <a:avLst/>
          </a:prstGeom>
          <a:noFill/>
        </p:spPr>
        <p:txBody>
          <a:bodyPr wrap="square" rtlCol="0">
            <a:spAutoFit/>
          </a:bodyPr>
          <a:lstStyle/>
          <a:p>
            <a:r>
              <a:rPr lang="en-IN" sz="2800" dirty="0"/>
              <a:t>Total Acceleration Sensor-Z</a:t>
            </a:r>
          </a:p>
        </p:txBody>
      </p:sp>
      <p:sp>
        <p:nvSpPr>
          <p:cNvPr id="9" name="TextBox 8">
            <a:extLst>
              <a:ext uri="{FF2B5EF4-FFF2-40B4-BE49-F238E27FC236}">
                <a16:creationId xmlns:a16="http://schemas.microsoft.com/office/drawing/2014/main" id="{C3EC8DFA-EA59-4AC1-BD75-79FA540F8FDB}"/>
              </a:ext>
            </a:extLst>
          </p:cNvPr>
          <p:cNvSpPr txBox="1"/>
          <p:nvPr/>
        </p:nvSpPr>
        <p:spPr>
          <a:xfrm>
            <a:off x="1909531" y="6375036"/>
            <a:ext cx="6581775" cy="1200329"/>
          </a:xfrm>
          <a:prstGeom prst="rect">
            <a:avLst/>
          </a:prstGeom>
          <a:noFill/>
        </p:spPr>
        <p:txBody>
          <a:bodyPr wrap="square" rtlCol="0">
            <a:spAutoFit/>
          </a:bodyPr>
          <a:lstStyle/>
          <a:p>
            <a:pPr algn="ctr"/>
            <a:r>
              <a:rPr lang="en-IN" dirty="0"/>
              <a:t>Figure [10 a]: Total Accelerometer Sensor Z axis data of subject:1</a:t>
            </a:r>
          </a:p>
          <a:p>
            <a:pPr algn="ctr"/>
            <a:endParaRPr lang="en-IN" dirty="0"/>
          </a:p>
          <a:p>
            <a:pPr algn="ctr"/>
            <a:endParaRPr lang="en-IN" dirty="0"/>
          </a:p>
          <a:p>
            <a:pPr algn="ctr"/>
            <a:endParaRPr lang="en-IN" dirty="0"/>
          </a:p>
        </p:txBody>
      </p:sp>
    </p:spTree>
    <p:extLst>
      <p:ext uri="{BB962C8B-B14F-4D97-AF65-F5344CB8AC3E}">
        <p14:creationId xmlns:p14="http://schemas.microsoft.com/office/powerpoint/2010/main" val="17830991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10;&#10;Description automatically generated">
            <a:extLst>
              <a:ext uri="{FF2B5EF4-FFF2-40B4-BE49-F238E27FC236}">
                <a16:creationId xmlns:a16="http://schemas.microsoft.com/office/drawing/2014/main" id="{AED5F230-82DC-4C15-8066-D6067B3905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725" y="801783"/>
            <a:ext cx="10086975" cy="5748528"/>
          </a:xfrm>
          <a:prstGeom prst="rect">
            <a:avLst/>
          </a:prstGeom>
        </p:spPr>
      </p:pic>
      <p:sp>
        <p:nvSpPr>
          <p:cNvPr id="5" name="TextBox 4">
            <a:extLst>
              <a:ext uri="{FF2B5EF4-FFF2-40B4-BE49-F238E27FC236}">
                <a16:creationId xmlns:a16="http://schemas.microsoft.com/office/drawing/2014/main" id="{E8596C28-AE94-4744-BE32-0567613A2591}"/>
              </a:ext>
            </a:extLst>
          </p:cNvPr>
          <p:cNvSpPr txBox="1"/>
          <p:nvPr/>
        </p:nvSpPr>
        <p:spPr>
          <a:xfrm>
            <a:off x="276687" y="278563"/>
            <a:ext cx="11638625" cy="523220"/>
          </a:xfrm>
          <a:prstGeom prst="rect">
            <a:avLst/>
          </a:prstGeom>
          <a:noFill/>
        </p:spPr>
        <p:txBody>
          <a:bodyPr wrap="square" rtlCol="0">
            <a:spAutoFit/>
          </a:bodyPr>
          <a:lstStyle/>
          <a:p>
            <a:r>
              <a:rPr lang="en-IN" sz="2800" dirty="0"/>
              <a:t>Total Acceleration Sensor-Z [Contd..]</a:t>
            </a:r>
          </a:p>
        </p:txBody>
      </p:sp>
      <p:sp>
        <p:nvSpPr>
          <p:cNvPr id="7" name="TextBox 6">
            <a:extLst>
              <a:ext uri="{FF2B5EF4-FFF2-40B4-BE49-F238E27FC236}">
                <a16:creationId xmlns:a16="http://schemas.microsoft.com/office/drawing/2014/main" id="{EA0A9C9C-312C-459A-A0D4-FC2801602A6D}"/>
              </a:ext>
            </a:extLst>
          </p:cNvPr>
          <p:cNvSpPr txBox="1"/>
          <p:nvPr/>
        </p:nvSpPr>
        <p:spPr>
          <a:xfrm>
            <a:off x="2107520" y="5124450"/>
            <a:ext cx="6581775" cy="1200329"/>
          </a:xfrm>
          <a:prstGeom prst="rect">
            <a:avLst/>
          </a:prstGeom>
          <a:noFill/>
        </p:spPr>
        <p:txBody>
          <a:bodyPr wrap="square" rtlCol="0">
            <a:spAutoFit/>
          </a:bodyPr>
          <a:lstStyle/>
          <a:p>
            <a:pPr algn="ctr"/>
            <a:r>
              <a:rPr lang="en-IN" dirty="0"/>
              <a:t>Figure [10 b]: “Standing” Activity by subject:1,3,5,6 of total accelerometer Z axis </a:t>
            </a:r>
          </a:p>
          <a:p>
            <a:pPr algn="ctr"/>
            <a:endParaRPr lang="en-IN" dirty="0"/>
          </a:p>
          <a:p>
            <a:pPr algn="ctr"/>
            <a:endParaRPr lang="en-IN" dirty="0"/>
          </a:p>
        </p:txBody>
      </p:sp>
    </p:spTree>
    <p:extLst>
      <p:ext uri="{BB962C8B-B14F-4D97-AF65-F5344CB8AC3E}">
        <p14:creationId xmlns:p14="http://schemas.microsoft.com/office/powerpoint/2010/main" val="31645996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10;&#10;Description automatically generated">
            <a:extLst>
              <a:ext uri="{FF2B5EF4-FFF2-40B4-BE49-F238E27FC236}">
                <a16:creationId xmlns:a16="http://schemas.microsoft.com/office/drawing/2014/main" id="{4DEA4535-C5F2-4EF6-A087-31E3828E0C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11" y="683018"/>
            <a:ext cx="11991975" cy="5460607"/>
          </a:xfrm>
          <a:prstGeom prst="rect">
            <a:avLst/>
          </a:prstGeom>
        </p:spPr>
      </p:pic>
      <p:sp>
        <p:nvSpPr>
          <p:cNvPr id="11" name="TextBox 10">
            <a:extLst>
              <a:ext uri="{FF2B5EF4-FFF2-40B4-BE49-F238E27FC236}">
                <a16:creationId xmlns:a16="http://schemas.microsoft.com/office/drawing/2014/main" id="{AB60A4AE-4E06-4F64-AF03-AC6461E43043}"/>
              </a:ext>
            </a:extLst>
          </p:cNvPr>
          <p:cNvSpPr txBox="1"/>
          <p:nvPr/>
        </p:nvSpPr>
        <p:spPr>
          <a:xfrm>
            <a:off x="276687" y="159798"/>
            <a:ext cx="11638625" cy="523220"/>
          </a:xfrm>
          <a:prstGeom prst="rect">
            <a:avLst/>
          </a:prstGeom>
          <a:noFill/>
        </p:spPr>
        <p:txBody>
          <a:bodyPr wrap="square" rtlCol="0">
            <a:spAutoFit/>
          </a:bodyPr>
          <a:lstStyle/>
          <a:p>
            <a:r>
              <a:rPr lang="en-IN" sz="2800" dirty="0"/>
              <a:t>Gyro Sensor-X</a:t>
            </a:r>
          </a:p>
        </p:txBody>
      </p:sp>
      <p:sp>
        <p:nvSpPr>
          <p:cNvPr id="13" name="TextBox 12">
            <a:extLst>
              <a:ext uri="{FF2B5EF4-FFF2-40B4-BE49-F238E27FC236}">
                <a16:creationId xmlns:a16="http://schemas.microsoft.com/office/drawing/2014/main" id="{73E32C2F-BEAC-4777-AF76-A7803FFDA91E}"/>
              </a:ext>
            </a:extLst>
          </p:cNvPr>
          <p:cNvSpPr txBox="1"/>
          <p:nvPr/>
        </p:nvSpPr>
        <p:spPr>
          <a:xfrm>
            <a:off x="1926545" y="6143625"/>
            <a:ext cx="6581775" cy="923330"/>
          </a:xfrm>
          <a:prstGeom prst="rect">
            <a:avLst/>
          </a:prstGeom>
          <a:noFill/>
        </p:spPr>
        <p:txBody>
          <a:bodyPr wrap="square" rtlCol="0">
            <a:spAutoFit/>
          </a:bodyPr>
          <a:lstStyle/>
          <a:p>
            <a:pPr algn="ctr"/>
            <a:r>
              <a:rPr lang="en-IN" dirty="0"/>
              <a:t>Figure [11 a]: Gyro Sensor X axis data of subject:1</a:t>
            </a:r>
          </a:p>
          <a:p>
            <a:pPr algn="ctr"/>
            <a:endParaRPr lang="en-IN" dirty="0"/>
          </a:p>
          <a:p>
            <a:pPr algn="ctr"/>
            <a:endParaRPr lang="en-IN" dirty="0"/>
          </a:p>
        </p:txBody>
      </p:sp>
    </p:spTree>
    <p:extLst>
      <p:ext uri="{BB962C8B-B14F-4D97-AF65-F5344CB8AC3E}">
        <p14:creationId xmlns:p14="http://schemas.microsoft.com/office/powerpoint/2010/main" val="25240759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line chart, histogram&#10;&#10;Description automatically generated">
            <a:extLst>
              <a:ext uri="{FF2B5EF4-FFF2-40B4-BE49-F238E27FC236}">
                <a16:creationId xmlns:a16="http://schemas.microsoft.com/office/drawing/2014/main" id="{19A219B5-D60F-4B00-9897-4B1FF65B9D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976" y="583333"/>
            <a:ext cx="9848850" cy="6858000"/>
          </a:xfrm>
          <a:prstGeom prst="rect">
            <a:avLst/>
          </a:prstGeom>
        </p:spPr>
      </p:pic>
      <p:sp>
        <p:nvSpPr>
          <p:cNvPr id="5" name="TextBox 4">
            <a:extLst>
              <a:ext uri="{FF2B5EF4-FFF2-40B4-BE49-F238E27FC236}">
                <a16:creationId xmlns:a16="http://schemas.microsoft.com/office/drawing/2014/main" id="{75DF1789-A26F-47E1-AB38-93782399E49D}"/>
              </a:ext>
            </a:extLst>
          </p:cNvPr>
          <p:cNvSpPr txBox="1"/>
          <p:nvPr/>
        </p:nvSpPr>
        <p:spPr>
          <a:xfrm>
            <a:off x="276687" y="159798"/>
            <a:ext cx="11638625" cy="523220"/>
          </a:xfrm>
          <a:prstGeom prst="rect">
            <a:avLst/>
          </a:prstGeom>
          <a:noFill/>
        </p:spPr>
        <p:txBody>
          <a:bodyPr wrap="square" rtlCol="0">
            <a:spAutoFit/>
          </a:bodyPr>
          <a:lstStyle/>
          <a:p>
            <a:r>
              <a:rPr lang="en-IN" sz="2800" dirty="0"/>
              <a:t>Gyro Sensor-X[Contd..]</a:t>
            </a:r>
          </a:p>
        </p:txBody>
      </p:sp>
      <p:sp>
        <p:nvSpPr>
          <p:cNvPr id="7" name="TextBox 6">
            <a:extLst>
              <a:ext uri="{FF2B5EF4-FFF2-40B4-BE49-F238E27FC236}">
                <a16:creationId xmlns:a16="http://schemas.microsoft.com/office/drawing/2014/main" id="{C7668CB3-C6C5-4A04-997E-D179712C1235}"/>
              </a:ext>
            </a:extLst>
          </p:cNvPr>
          <p:cNvSpPr txBox="1"/>
          <p:nvPr/>
        </p:nvSpPr>
        <p:spPr>
          <a:xfrm>
            <a:off x="2195513" y="5343525"/>
            <a:ext cx="6581775" cy="646331"/>
          </a:xfrm>
          <a:prstGeom prst="rect">
            <a:avLst/>
          </a:prstGeom>
          <a:noFill/>
        </p:spPr>
        <p:txBody>
          <a:bodyPr wrap="square" rtlCol="0">
            <a:spAutoFit/>
          </a:bodyPr>
          <a:lstStyle/>
          <a:p>
            <a:pPr algn="ctr"/>
            <a:r>
              <a:rPr lang="en-IN" dirty="0"/>
              <a:t>Figure [11 b]: “Standing” Activity by subject:1,3,5,6 of Gyro X axis </a:t>
            </a:r>
          </a:p>
          <a:p>
            <a:pPr algn="ctr"/>
            <a:endParaRPr lang="en-IN" dirty="0"/>
          </a:p>
        </p:txBody>
      </p:sp>
    </p:spTree>
    <p:extLst>
      <p:ext uri="{BB962C8B-B14F-4D97-AF65-F5344CB8AC3E}">
        <p14:creationId xmlns:p14="http://schemas.microsoft.com/office/powerpoint/2010/main" val="11851492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10;&#10;Description automatically generated">
            <a:extLst>
              <a:ext uri="{FF2B5EF4-FFF2-40B4-BE49-F238E27FC236}">
                <a16:creationId xmlns:a16="http://schemas.microsoft.com/office/drawing/2014/main" id="{8E73DAC7-7BA0-496C-92CA-18DAB601BE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687" y="627997"/>
            <a:ext cx="11915313" cy="5839478"/>
          </a:xfrm>
          <a:prstGeom prst="rect">
            <a:avLst/>
          </a:prstGeom>
        </p:spPr>
      </p:pic>
      <p:sp>
        <p:nvSpPr>
          <p:cNvPr id="7" name="TextBox 6">
            <a:extLst>
              <a:ext uri="{FF2B5EF4-FFF2-40B4-BE49-F238E27FC236}">
                <a16:creationId xmlns:a16="http://schemas.microsoft.com/office/drawing/2014/main" id="{51B330D5-90A2-47FD-B8A0-A774ECAA88BF}"/>
              </a:ext>
            </a:extLst>
          </p:cNvPr>
          <p:cNvSpPr txBox="1"/>
          <p:nvPr/>
        </p:nvSpPr>
        <p:spPr>
          <a:xfrm>
            <a:off x="200487" y="104776"/>
            <a:ext cx="11638625" cy="523220"/>
          </a:xfrm>
          <a:prstGeom prst="rect">
            <a:avLst/>
          </a:prstGeom>
          <a:noFill/>
        </p:spPr>
        <p:txBody>
          <a:bodyPr wrap="square" rtlCol="0">
            <a:spAutoFit/>
          </a:bodyPr>
          <a:lstStyle/>
          <a:p>
            <a:r>
              <a:rPr lang="en-IN" sz="2800" dirty="0"/>
              <a:t>Gyro Sensor-Y</a:t>
            </a:r>
          </a:p>
        </p:txBody>
      </p:sp>
      <p:sp>
        <p:nvSpPr>
          <p:cNvPr id="11" name="TextBox 10">
            <a:extLst>
              <a:ext uri="{FF2B5EF4-FFF2-40B4-BE49-F238E27FC236}">
                <a16:creationId xmlns:a16="http://schemas.microsoft.com/office/drawing/2014/main" id="{277E397A-F1FA-461C-B42E-FFC148BA01DB}"/>
              </a:ext>
            </a:extLst>
          </p:cNvPr>
          <p:cNvSpPr txBox="1"/>
          <p:nvPr/>
        </p:nvSpPr>
        <p:spPr>
          <a:xfrm>
            <a:off x="1926545" y="6430058"/>
            <a:ext cx="6581775" cy="1200329"/>
          </a:xfrm>
          <a:prstGeom prst="rect">
            <a:avLst/>
          </a:prstGeom>
          <a:noFill/>
        </p:spPr>
        <p:txBody>
          <a:bodyPr wrap="square" rtlCol="0">
            <a:spAutoFit/>
          </a:bodyPr>
          <a:lstStyle/>
          <a:p>
            <a:pPr algn="ctr"/>
            <a:r>
              <a:rPr lang="en-IN" dirty="0"/>
              <a:t>Figure [12 a]: Gyro Sensor Y axis data of subject:1</a:t>
            </a:r>
          </a:p>
          <a:p>
            <a:pPr algn="ctr"/>
            <a:endParaRPr lang="en-IN" dirty="0"/>
          </a:p>
          <a:p>
            <a:pPr algn="ctr"/>
            <a:endParaRPr lang="en-IN" dirty="0"/>
          </a:p>
          <a:p>
            <a:pPr algn="ctr"/>
            <a:endParaRPr lang="en-IN" dirty="0"/>
          </a:p>
        </p:txBody>
      </p:sp>
    </p:spTree>
    <p:extLst>
      <p:ext uri="{BB962C8B-B14F-4D97-AF65-F5344CB8AC3E}">
        <p14:creationId xmlns:p14="http://schemas.microsoft.com/office/powerpoint/2010/main" val="18876725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546CCF1-5A82-4D4C-909F-EB1B83BA8E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447675"/>
            <a:ext cx="9210675" cy="6858000"/>
          </a:xfrm>
          <a:prstGeom prst="rect">
            <a:avLst/>
          </a:prstGeom>
        </p:spPr>
      </p:pic>
      <p:sp>
        <p:nvSpPr>
          <p:cNvPr id="5" name="TextBox 4">
            <a:extLst>
              <a:ext uri="{FF2B5EF4-FFF2-40B4-BE49-F238E27FC236}">
                <a16:creationId xmlns:a16="http://schemas.microsoft.com/office/drawing/2014/main" id="{3F8BC7A6-1E79-4BCE-8B2C-0AF048CF9809}"/>
              </a:ext>
            </a:extLst>
          </p:cNvPr>
          <p:cNvSpPr txBox="1"/>
          <p:nvPr/>
        </p:nvSpPr>
        <p:spPr>
          <a:xfrm>
            <a:off x="2107520" y="5124450"/>
            <a:ext cx="6581775" cy="646331"/>
          </a:xfrm>
          <a:prstGeom prst="rect">
            <a:avLst/>
          </a:prstGeom>
          <a:noFill/>
        </p:spPr>
        <p:txBody>
          <a:bodyPr wrap="square" rtlCol="0">
            <a:spAutoFit/>
          </a:bodyPr>
          <a:lstStyle/>
          <a:p>
            <a:pPr algn="ctr"/>
            <a:r>
              <a:rPr lang="en-IN" dirty="0"/>
              <a:t>Figure [12 b]: “Standing” Activity by subject:1,3,5,6 of Gyro Y axis </a:t>
            </a:r>
          </a:p>
          <a:p>
            <a:pPr algn="ctr"/>
            <a:endParaRPr lang="en-IN" dirty="0"/>
          </a:p>
        </p:txBody>
      </p:sp>
      <p:sp>
        <p:nvSpPr>
          <p:cNvPr id="7" name="TextBox 6">
            <a:extLst>
              <a:ext uri="{FF2B5EF4-FFF2-40B4-BE49-F238E27FC236}">
                <a16:creationId xmlns:a16="http://schemas.microsoft.com/office/drawing/2014/main" id="{056CC5AA-FDBD-4C93-8915-95F5CB8C42EB}"/>
              </a:ext>
            </a:extLst>
          </p:cNvPr>
          <p:cNvSpPr txBox="1"/>
          <p:nvPr/>
        </p:nvSpPr>
        <p:spPr>
          <a:xfrm>
            <a:off x="200487" y="104776"/>
            <a:ext cx="11638625" cy="523220"/>
          </a:xfrm>
          <a:prstGeom prst="rect">
            <a:avLst/>
          </a:prstGeom>
          <a:noFill/>
        </p:spPr>
        <p:txBody>
          <a:bodyPr wrap="square" rtlCol="0">
            <a:spAutoFit/>
          </a:bodyPr>
          <a:lstStyle/>
          <a:p>
            <a:r>
              <a:rPr lang="en-IN" sz="2800" dirty="0"/>
              <a:t>Gyro Sensor-Y [Contd..]</a:t>
            </a:r>
          </a:p>
        </p:txBody>
      </p:sp>
    </p:spTree>
    <p:extLst>
      <p:ext uri="{BB962C8B-B14F-4D97-AF65-F5344CB8AC3E}">
        <p14:creationId xmlns:p14="http://schemas.microsoft.com/office/powerpoint/2010/main" val="22920878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6C2A546-4F66-48D6-9AEA-A1AE668DCC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686" y="683018"/>
            <a:ext cx="11638625" cy="5574907"/>
          </a:xfrm>
          <a:prstGeom prst="rect">
            <a:avLst/>
          </a:prstGeom>
        </p:spPr>
      </p:pic>
      <p:sp>
        <p:nvSpPr>
          <p:cNvPr id="7" name="TextBox 6">
            <a:extLst>
              <a:ext uri="{FF2B5EF4-FFF2-40B4-BE49-F238E27FC236}">
                <a16:creationId xmlns:a16="http://schemas.microsoft.com/office/drawing/2014/main" id="{AC7BBCFF-FD20-4AD9-9849-943CA670F898}"/>
              </a:ext>
            </a:extLst>
          </p:cNvPr>
          <p:cNvSpPr txBox="1"/>
          <p:nvPr/>
        </p:nvSpPr>
        <p:spPr>
          <a:xfrm>
            <a:off x="276687" y="159798"/>
            <a:ext cx="11638625" cy="523220"/>
          </a:xfrm>
          <a:prstGeom prst="rect">
            <a:avLst/>
          </a:prstGeom>
          <a:noFill/>
        </p:spPr>
        <p:txBody>
          <a:bodyPr wrap="square" rtlCol="0">
            <a:spAutoFit/>
          </a:bodyPr>
          <a:lstStyle/>
          <a:p>
            <a:r>
              <a:rPr lang="en-IN" sz="2800" dirty="0"/>
              <a:t>Gyro Sensor-Z</a:t>
            </a:r>
          </a:p>
        </p:txBody>
      </p:sp>
      <p:sp>
        <p:nvSpPr>
          <p:cNvPr id="9" name="TextBox 8">
            <a:extLst>
              <a:ext uri="{FF2B5EF4-FFF2-40B4-BE49-F238E27FC236}">
                <a16:creationId xmlns:a16="http://schemas.microsoft.com/office/drawing/2014/main" id="{1A54C771-7A92-4CC5-A37C-B2842A27E79A}"/>
              </a:ext>
            </a:extLst>
          </p:cNvPr>
          <p:cNvSpPr txBox="1"/>
          <p:nvPr/>
        </p:nvSpPr>
        <p:spPr>
          <a:xfrm>
            <a:off x="2126570" y="6257925"/>
            <a:ext cx="6581775" cy="923330"/>
          </a:xfrm>
          <a:prstGeom prst="rect">
            <a:avLst/>
          </a:prstGeom>
          <a:noFill/>
        </p:spPr>
        <p:txBody>
          <a:bodyPr wrap="square" rtlCol="0">
            <a:spAutoFit/>
          </a:bodyPr>
          <a:lstStyle/>
          <a:p>
            <a:pPr algn="ctr"/>
            <a:r>
              <a:rPr lang="en-IN" dirty="0"/>
              <a:t>Figure [13 a]: Gyro Sensor Z axis data of subject:1</a:t>
            </a:r>
          </a:p>
          <a:p>
            <a:pPr algn="ctr"/>
            <a:endParaRPr lang="en-IN" dirty="0"/>
          </a:p>
          <a:p>
            <a:pPr algn="ctr"/>
            <a:endParaRPr lang="en-IN" dirty="0"/>
          </a:p>
        </p:txBody>
      </p:sp>
    </p:spTree>
    <p:extLst>
      <p:ext uri="{BB962C8B-B14F-4D97-AF65-F5344CB8AC3E}">
        <p14:creationId xmlns:p14="http://schemas.microsoft.com/office/powerpoint/2010/main" val="28561592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10;&#10;Description automatically generated">
            <a:extLst>
              <a:ext uri="{FF2B5EF4-FFF2-40B4-BE49-F238E27FC236}">
                <a16:creationId xmlns:a16="http://schemas.microsoft.com/office/drawing/2014/main" id="{2339F99B-410D-4FBC-AB10-5B5F6A01C5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245" y="569835"/>
            <a:ext cx="9458324" cy="6858000"/>
          </a:xfrm>
          <a:prstGeom prst="rect">
            <a:avLst/>
          </a:prstGeom>
        </p:spPr>
      </p:pic>
      <p:sp>
        <p:nvSpPr>
          <p:cNvPr id="5" name="TextBox 4">
            <a:extLst>
              <a:ext uri="{FF2B5EF4-FFF2-40B4-BE49-F238E27FC236}">
                <a16:creationId xmlns:a16="http://schemas.microsoft.com/office/drawing/2014/main" id="{187A0BB3-B43B-4F46-A8B2-24DD74505257}"/>
              </a:ext>
            </a:extLst>
          </p:cNvPr>
          <p:cNvSpPr txBox="1"/>
          <p:nvPr/>
        </p:nvSpPr>
        <p:spPr>
          <a:xfrm>
            <a:off x="2064431" y="5362575"/>
            <a:ext cx="6581775" cy="646331"/>
          </a:xfrm>
          <a:prstGeom prst="rect">
            <a:avLst/>
          </a:prstGeom>
          <a:noFill/>
        </p:spPr>
        <p:txBody>
          <a:bodyPr wrap="square" rtlCol="0">
            <a:spAutoFit/>
          </a:bodyPr>
          <a:lstStyle/>
          <a:p>
            <a:pPr algn="ctr"/>
            <a:r>
              <a:rPr lang="en-IN" dirty="0"/>
              <a:t>Figure [13 b]: “Standing” Activity by subject:1,3,5,6 of Gyro Z axis </a:t>
            </a:r>
          </a:p>
          <a:p>
            <a:pPr algn="ctr"/>
            <a:endParaRPr lang="en-IN" dirty="0"/>
          </a:p>
        </p:txBody>
      </p:sp>
      <p:sp>
        <p:nvSpPr>
          <p:cNvPr id="7" name="TextBox 6">
            <a:extLst>
              <a:ext uri="{FF2B5EF4-FFF2-40B4-BE49-F238E27FC236}">
                <a16:creationId xmlns:a16="http://schemas.microsoft.com/office/drawing/2014/main" id="{8F7887DC-BD87-4482-8968-AB18743639C8}"/>
              </a:ext>
            </a:extLst>
          </p:cNvPr>
          <p:cNvSpPr txBox="1"/>
          <p:nvPr/>
        </p:nvSpPr>
        <p:spPr>
          <a:xfrm>
            <a:off x="276687" y="159798"/>
            <a:ext cx="11638625" cy="523220"/>
          </a:xfrm>
          <a:prstGeom prst="rect">
            <a:avLst/>
          </a:prstGeom>
          <a:noFill/>
        </p:spPr>
        <p:txBody>
          <a:bodyPr wrap="square" rtlCol="0">
            <a:spAutoFit/>
          </a:bodyPr>
          <a:lstStyle/>
          <a:p>
            <a:r>
              <a:rPr lang="en-IN" sz="2800" dirty="0"/>
              <a:t>Gyro Sensor-Z [</a:t>
            </a:r>
            <a:r>
              <a:rPr lang="en-IN" sz="2800" dirty="0" err="1"/>
              <a:t>Contd</a:t>
            </a:r>
            <a:r>
              <a:rPr lang="en-IN" sz="2800" dirty="0"/>
              <a:t>…]</a:t>
            </a:r>
          </a:p>
        </p:txBody>
      </p:sp>
    </p:spTree>
    <p:extLst>
      <p:ext uri="{BB962C8B-B14F-4D97-AF65-F5344CB8AC3E}">
        <p14:creationId xmlns:p14="http://schemas.microsoft.com/office/powerpoint/2010/main" val="25334806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412A26-719F-41CD-BAC9-31CE639EA3D3}"/>
              </a:ext>
            </a:extLst>
          </p:cNvPr>
          <p:cNvSpPr txBox="1"/>
          <p:nvPr/>
        </p:nvSpPr>
        <p:spPr>
          <a:xfrm>
            <a:off x="204186" y="248575"/>
            <a:ext cx="11638626" cy="523220"/>
          </a:xfrm>
          <a:prstGeom prst="rect">
            <a:avLst/>
          </a:prstGeom>
          <a:noFill/>
        </p:spPr>
        <p:txBody>
          <a:bodyPr wrap="square" rtlCol="0">
            <a:spAutoFit/>
          </a:bodyPr>
          <a:lstStyle/>
          <a:p>
            <a:r>
              <a:rPr lang="en-IN" sz="2800" dirty="0"/>
              <a:t>Conclusion:</a:t>
            </a:r>
          </a:p>
        </p:txBody>
      </p:sp>
      <p:sp>
        <p:nvSpPr>
          <p:cNvPr id="3" name="TextBox 2">
            <a:extLst>
              <a:ext uri="{FF2B5EF4-FFF2-40B4-BE49-F238E27FC236}">
                <a16:creationId xmlns:a16="http://schemas.microsoft.com/office/drawing/2014/main" id="{0FC1339A-1155-4D92-AA92-609CE2D5AC5B}"/>
              </a:ext>
            </a:extLst>
          </p:cNvPr>
          <p:cNvSpPr txBox="1"/>
          <p:nvPr/>
        </p:nvSpPr>
        <p:spPr>
          <a:xfrm>
            <a:off x="443883" y="1873188"/>
            <a:ext cx="11123721" cy="2246769"/>
          </a:xfrm>
          <a:prstGeom prst="rect">
            <a:avLst/>
          </a:prstGeom>
          <a:noFill/>
        </p:spPr>
        <p:txBody>
          <a:bodyPr wrap="square" rtlCol="0">
            <a:spAutoFit/>
          </a:bodyPr>
          <a:lstStyle/>
          <a:p>
            <a:pPr marL="342900" indent="-342900" algn="just">
              <a:buFont typeface="Arial" panose="020B0604020202020204" pitchFamily="34" charset="0"/>
              <a:buChar char="•"/>
            </a:pPr>
            <a:r>
              <a:rPr lang="en-IN" sz="2000" dirty="0"/>
              <a:t>The signal plots as shown can be applied to Continuous Wavelet Transform (CWT), so that </a:t>
            </a:r>
            <a:r>
              <a:rPr lang="en-IN" sz="2000" dirty="0" err="1"/>
              <a:t>scaleogram</a:t>
            </a:r>
            <a:r>
              <a:rPr lang="en-IN" sz="2000" dirty="0"/>
              <a:t> obtained can be used to train deep neural network such as Continuous Neural Network (CNN) for classification of activity task. </a:t>
            </a:r>
          </a:p>
          <a:p>
            <a:pPr marL="342900" indent="-342900" algn="just">
              <a:buFont typeface="Arial" panose="020B0604020202020204" pitchFamily="34" charset="0"/>
              <a:buChar char="•"/>
            </a:pPr>
            <a:endParaRPr lang="en-IN" sz="2000" dirty="0"/>
          </a:p>
          <a:p>
            <a:pPr marL="342900" indent="-342900" algn="just">
              <a:buFont typeface="Arial" panose="020B0604020202020204" pitchFamily="34" charset="0"/>
              <a:buChar char="•"/>
            </a:pPr>
            <a:r>
              <a:rPr lang="en-IN" sz="2000" dirty="0"/>
              <a:t>Moreover, Discrete Wavelet Transform (DWT) can be applied to time variant sensor signal plots for each activity of each subject to extract statistical data to train Machine Learning algorithm such as Support Vector Machine for classification of activity. </a:t>
            </a:r>
          </a:p>
        </p:txBody>
      </p:sp>
    </p:spTree>
    <p:extLst>
      <p:ext uri="{BB962C8B-B14F-4D97-AF65-F5344CB8AC3E}">
        <p14:creationId xmlns:p14="http://schemas.microsoft.com/office/powerpoint/2010/main" val="4080505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FFD4CC-2A70-4568-B179-259178AB807C}"/>
              </a:ext>
            </a:extLst>
          </p:cNvPr>
          <p:cNvSpPr txBox="1"/>
          <p:nvPr/>
        </p:nvSpPr>
        <p:spPr>
          <a:xfrm>
            <a:off x="248575" y="221942"/>
            <a:ext cx="11540971" cy="523220"/>
          </a:xfrm>
          <a:prstGeom prst="rect">
            <a:avLst/>
          </a:prstGeom>
          <a:noFill/>
        </p:spPr>
        <p:txBody>
          <a:bodyPr wrap="square" rtlCol="0">
            <a:spAutoFit/>
          </a:bodyPr>
          <a:lstStyle/>
          <a:p>
            <a:r>
              <a:rPr lang="en-IN" sz="2800" dirty="0"/>
              <a:t>How Data is recorded </a:t>
            </a:r>
          </a:p>
        </p:txBody>
      </p:sp>
      <p:sp>
        <p:nvSpPr>
          <p:cNvPr id="5" name="TextBox 4">
            <a:extLst>
              <a:ext uri="{FF2B5EF4-FFF2-40B4-BE49-F238E27FC236}">
                <a16:creationId xmlns:a16="http://schemas.microsoft.com/office/drawing/2014/main" id="{EB63ED11-8E96-46AE-99DA-2CF971A46238}"/>
              </a:ext>
            </a:extLst>
          </p:cNvPr>
          <p:cNvSpPr txBox="1"/>
          <p:nvPr/>
        </p:nvSpPr>
        <p:spPr>
          <a:xfrm>
            <a:off x="248575" y="1393794"/>
            <a:ext cx="11478827" cy="4247317"/>
          </a:xfrm>
          <a:prstGeom prst="rect">
            <a:avLst/>
          </a:prstGeom>
          <a:noFill/>
        </p:spPr>
        <p:txBody>
          <a:bodyPr wrap="square" rtlCol="0">
            <a:spAutoFit/>
          </a:bodyPr>
          <a:lstStyle/>
          <a:p>
            <a:pPr marL="285750" indent="-285750" algn="just">
              <a:buFont typeface="Arial" panose="020B0604020202020204" pitchFamily="34" charset="0"/>
              <a:buChar char="•"/>
            </a:pPr>
            <a:r>
              <a:rPr lang="en-IN" dirty="0"/>
              <a:t>Tri-axial accelerometer and gyroscope data were recorded at 50 Hz (i.e. 50 datapoints per second)</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The data available is pre-processed using following steps:</a:t>
            </a:r>
          </a:p>
          <a:p>
            <a:pPr marL="285750" indent="-285750">
              <a:buFont typeface="Arial" panose="020B0604020202020204" pitchFamily="34" charset="0"/>
              <a:buChar char="•"/>
            </a:pPr>
            <a:endParaRPr lang="en-IN" dirty="0"/>
          </a:p>
          <a:p>
            <a:pPr marL="342900" indent="-342900" algn="just">
              <a:buFont typeface="+mj-lt"/>
              <a:buAutoNum type="arabicPeriod"/>
            </a:pPr>
            <a:r>
              <a:rPr lang="en-IN" dirty="0"/>
              <a:t>Pre-processing Accelerometer and Gyroscope data using noise filters</a:t>
            </a:r>
          </a:p>
          <a:p>
            <a:pPr marL="342900" indent="-342900" algn="just">
              <a:buFont typeface="+mj-lt"/>
              <a:buAutoNum type="arabicPeriod"/>
            </a:pPr>
            <a:r>
              <a:rPr lang="en-IN" dirty="0"/>
              <a:t>Splitting data into fixed size of 128 datapoints, i.e. fixed window size of 2.56 seconds for each activity.</a:t>
            </a:r>
          </a:p>
          <a:p>
            <a:pPr marL="342900" indent="-342900" algn="just">
              <a:buFont typeface="+mj-lt"/>
              <a:buAutoNum type="arabicPeriod"/>
            </a:pPr>
            <a:r>
              <a:rPr lang="en-IN" dirty="0"/>
              <a:t>Accelerometer data is divided into Body and Gravity acceleration signals, using low pass filter with corner frequency of 0.3 Hz.  </a:t>
            </a:r>
          </a:p>
          <a:p>
            <a:pPr marL="342900" indent="-342900" algn="just">
              <a:buFont typeface="+mj-lt"/>
              <a:buAutoNum type="arabicPeriod"/>
            </a:pPr>
            <a:endParaRPr lang="en-IN" dirty="0"/>
          </a:p>
          <a:p>
            <a:pPr marL="285750" indent="-285750" algn="just">
              <a:buFont typeface="Arial" panose="020B0604020202020204" pitchFamily="34" charset="0"/>
              <a:buChar char="•"/>
            </a:pPr>
            <a:r>
              <a:rPr lang="en-IN" dirty="0"/>
              <a:t>The signals time varying signals obtained are as followed:</a:t>
            </a:r>
          </a:p>
          <a:p>
            <a:pPr marL="342900" indent="-342900" algn="just">
              <a:buFont typeface="+mj-lt"/>
              <a:buAutoNum type="arabicPeriod"/>
            </a:pPr>
            <a:r>
              <a:rPr lang="en-IN" dirty="0"/>
              <a:t>Total body acceleration signal-</a:t>
            </a:r>
            <a:r>
              <a:rPr lang="en-IN" dirty="0" err="1"/>
              <a:t>x,y,z</a:t>
            </a:r>
            <a:endParaRPr lang="en-IN" dirty="0"/>
          </a:p>
          <a:p>
            <a:pPr marL="342900" indent="-342900" algn="just">
              <a:buFont typeface="+mj-lt"/>
              <a:buAutoNum type="arabicPeriod"/>
            </a:pPr>
            <a:r>
              <a:rPr lang="en-IN" dirty="0"/>
              <a:t>Acceleration signal-</a:t>
            </a:r>
            <a:r>
              <a:rPr lang="en-IN" dirty="0" err="1"/>
              <a:t>x,y,z</a:t>
            </a:r>
            <a:endParaRPr lang="en-IN" dirty="0"/>
          </a:p>
          <a:p>
            <a:pPr marL="342900" indent="-342900" algn="just">
              <a:buFont typeface="+mj-lt"/>
              <a:buAutoNum type="arabicPeriod"/>
            </a:pPr>
            <a:r>
              <a:rPr lang="en-IN" dirty="0"/>
              <a:t>Gyro scope signal-</a:t>
            </a:r>
            <a:r>
              <a:rPr lang="en-IN" dirty="0" err="1"/>
              <a:t>x,y,z</a:t>
            </a:r>
            <a:endParaRPr lang="en-IN" dirty="0"/>
          </a:p>
          <a:p>
            <a:pPr marL="342900" indent="-342900" algn="just">
              <a:buFont typeface="+mj-lt"/>
              <a:buAutoNum type="arabicPeriod"/>
            </a:pPr>
            <a:endParaRPr lang="en-IN" dirty="0"/>
          </a:p>
          <a:p>
            <a:pPr marL="342900" indent="-342900" algn="just">
              <a:buFont typeface="Arial" panose="020B0604020202020204" pitchFamily="34" charset="0"/>
              <a:buChar char="•"/>
            </a:pPr>
            <a:r>
              <a:rPr lang="en-IN" dirty="0"/>
              <a:t>Thus, the data available are only numerical values and fortunately with no missing values. </a:t>
            </a:r>
          </a:p>
        </p:txBody>
      </p:sp>
    </p:spTree>
    <p:extLst>
      <p:ext uri="{BB962C8B-B14F-4D97-AF65-F5344CB8AC3E}">
        <p14:creationId xmlns:p14="http://schemas.microsoft.com/office/powerpoint/2010/main" val="4153731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626577-DE26-4D44-97C5-0CA56DDC28E3}"/>
              </a:ext>
            </a:extLst>
          </p:cNvPr>
          <p:cNvSpPr txBox="1"/>
          <p:nvPr/>
        </p:nvSpPr>
        <p:spPr>
          <a:xfrm>
            <a:off x="284084" y="177554"/>
            <a:ext cx="11443317" cy="523220"/>
          </a:xfrm>
          <a:prstGeom prst="rect">
            <a:avLst/>
          </a:prstGeom>
          <a:noFill/>
        </p:spPr>
        <p:txBody>
          <a:bodyPr wrap="square" rtlCol="0">
            <a:spAutoFit/>
          </a:bodyPr>
          <a:lstStyle/>
          <a:p>
            <a:r>
              <a:rPr lang="en-IN" sz="2800" dirty="0"/>
              <a:t>Data Distribution:</a:t>
            </a:r>
          </a:p>
        </p:txBody>
      </p:sp>
      <p:sp>
        <p:nvSpPr>
          <p:cNvPr id="4" name="TextBox 3">
            <a:extLst>
              <a:ext uri="{FF2B5EF4-FFF2-40B4-BE49-F238E27FC236}">
                <a16:creationId xmlns:a16="http://schemas.microsoft.com/office/drawing/2014/main" id="{1826E2AA-0998-49A1-BE89-3F7A593769CB}"/>
              </a:ext>
            </a:extLst>
          </p:cNvPr>
          <p:cNvSpPr txBox="1"/>
          <p:nvPr/>
        </p:nvSpPr>
        <p:spPr>
          <a:xfrm>
            <a:off x="198220" y="1267935"/>
            <a:ext cx="11615044" cy="5078313"/>
          </a:xfrm>
          <a:prstGeom prst="rect">
            <a:avLst/>
          </a:prstGeom>
          <a:noFill/>
        </p:spPr>
        <p:txBody>
          <a:bodyPr wrap="square" rtlCol="0">
            <a:spAutoFit/>
          </a:bodyPr>
          <a:lstStyle/>
          <a:p>
            <a:pPr marL="285750" indent="-285750" algn="just">
              <a:buFont typeface="Arial" panose="020B0604020202020204" pitchFamily="34" charset="0"/>
              <a:buChar char="•"/>
            </a:pPr>
            <a:r>
              <a:rPr lang="en-IN" dirty="0"/>
              <a:t>30 volunteer subjects activity recorded signal data is randomly split into ‘Train(70%)’ and ‘Test’(30%) data files.</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The training data is comprised of 7352 rows for each axis sensor signal or window data, where each window has 128 observation.</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Each of the datapoints corresponds to one of the activities.</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The activities are encoded as followed:</a:t>
            </a:r>
          </a:p>
          <a:p>
            <a:pPr marL="742950" lvl="1" indent="-285750" algn="just">
              <a:buFont typeface="Wingdings" panose="05000000000000000000" pitchFamily="2" charset="2"/>
              <a:buChar char="Ø"/>
            </a:pPr>
            <a:r>
              <a:rPr lang="en-IN" dirty="0"/>
              <a:t>WALKING– 1</a:t>
            </a:r>
          </a:p>
          <a:p>
            <a:pPr marL="742950" lvl="1" indent="-285750" algn="just">
              <a:buFont typeface="Wingdings" panose="05000000000000000000" pitchFamily="2" charset="2"/>
              <a:buChar char="Ø"/>
            </a:pPr>
            <a:r>
              <a:rPr lang="en-IN" dirty="0"/>
              <a:t>WALKING_UPSTAIRS– 2</a:t>
            </a:r>
          </a:p>
          <a:p>
            <a:pPr marL="742950" lvl="1" indent="-285750" algn="just">
              <a:buFont typeface="Wingdings" panose="05000000000000000000" pitchFamily="2" charset="2"/>
              <a:buChar char="Ø"/>
            </a:pPr>
            <a:r>
              <a:rPr lang="en-IN" dirty="0"/>
              <a:t>WALKING_DOWNSTAIRS– 3</a:t>
            </a:r>
          </a:p>
          <a:p>
            <a:pPr marL="742950" lvl="1" indent="-285750" algn="just">
              <a:buFont typeface="Wingdings" panose="05000000000000000000" pitchFamily="2" charset="2"/>
              <a:buChar char="Ø"/>
            </a:pPr>
            <a:r>
              <a:rPr lang="en-IN" dirty="0"/>
              <a:t>SITTING– 4</a:t>
            </a:r>
          </a:p>
          <a:p>
            <a:pPr marL="742950" lvl="1" indent="-285750" algn="just">
              <a:buFont typeface="Wingdings" panose="05000000000000000000" pitchFamily="2" charset="2"/>
              <a:buChar char="Ø"/>
            </a:pPr>
            <a:r>
              <a:rPr lang="en-IN" dirty="0"/>
              <a:t>STANDING– 5</a:t>
            </a:r>
          </a:p>
          <a:p>
            <a:pPr marL="742950" lvl="1" indent="-285750" algn="just">
              <a:buFont typeface="Wingdings" panose="05000000000000000000" pitchFamily="2" charset="2"/>
              <a:buChar char="Ø"/>
            </a:pPr>
            <a:r>
              <a:rPr lang="en-IN" dirty="0"/>
              <a:t>LAYING– 6</a:t>
            </a:r>
          </a:p>
          <a:p>
            <a:pPr marL="285750" indent="-285750" algn="just">
              <a:buFont typeface="Wingdings" panose="05000000000000000000" pitchFamily="2" charset="2"/>
              <a:buChar char="Ø"/>
            </a:pPr>
            <a:endParaRPr lang="en-IN" dirty="0"/>
          </a:p>
          <a:p>
            <a:pPr marL="285750" indent="-285750" algn="just">
              <a:buFont typeface="Wingdings" panose="05000000000000000000" pitchFamily="2" charset="2"/>
              <a:buChar char="Ø"/>
            </a:pPr>
            <a:endParaRPr lang="en-IN" dirty="0"/>
          </a:p>
          <a:p>
            <a:endParaRPr lang="en-IN" dirty="0"/>
          </a:p>
          <a:p>
            <a:endParaRPr lang="en-IN" dirty="0"/>
          </a:p>
        </p:txBody>
      </p:sp>
    </p:spTree>
    <p:extLst>
      <p:ext uri="{BB962C8B-B14F-4D97-AF65-F5344CB8AC3E}">
        <p14:creationId xmlns:p14="http://schemas.microsoft.com/office/powerpoint/2010/main" val="3534082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bar chart&#10;&#10;Description automatically generated">
            <a:extLst>
              <a:ext uri="{FF2B5EF4-FFF2-40B4-BE49-F238E27FC236}">
                <a16:creationId xmlns:a16="http://schemas.microsoft.com/office/drawing/2014/main" id="{43F75BB9-CAC4-4CA8-B04C-D33619A423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868" y="300344"/>
            <a:ext cx="9285672" cy="4715540"/>
          </a:xfrm>
          <a:prstGeom prst="rect">
            <a:avLst/>
          </a:prstGeom>
        </p:spPr>
      </p:pic>
      <p:sp>
        <p:nvSpPr>
          <p:cNvPr id="5" name="TextBox 4">
            <a:extLst>
              <a:ext uri="{FF2B5EF4-FFF2-40B4-BE49-F238E27FC236}">
                <a16:creationId xmlns:a16="http://schemas.microsoft.com/office/drawing/2014/main" id="{D6D05C0B-6BC0-4092-9B08-BC5929D1E0C1}"/>
              </a:ext>
            </a:extLst>
          </p:cNvPr>
          <p:cNvSpPr txBox="1"/>
          <p:nvPr/>
        </p:nvSpPr>
        <p:spPr>
          <a:xfrm>
            <a:off x="735459" y="4837127"/>
            <a:ext cx="11210925" cy="1200329"/>
          </a:xfrm>
          <a:prstGeom prst="rect">
            <a:avLst/>
          </a:prstGeom>
          <a:noFill/>
        </p:spPr>
        <p:txBody>
          <a:bodyPr wrap="square" rtlCol="0">
            <a:spAutoFit/>
          </a:bodyPr>
          <a:lstStyle/>
          <a:p>
            <a:pPr algn="ctr"/>
            <a:r>
              <a:rPr lang="en-IN" dirty="0"/>
              <a:t>Figure [1] : Count of each activity by subject</a:t>
            </a:r>
          </a:p>
          <a:p>
            <a:pPr algn="ctr"/>
            <a:endParaRPr lang="en-IN" dirty="0"/>
          </a:p>
          <a:p>
            <a:pPr algn="ctr"/>
            <a:endParaRPr lang="en-IN" dirty="0"/>
          </a:p>
          <a:p>
            <a:pPr marL="285750" indent="-285750">
              <a:buFont typeface="Arial" panose="020B0604020202020204" pitchFamily="34" charset="0"/>
              <a:buChar char="•"/>
            </a:pPr>
            <a:r>
              <a:rPr lang="en-IN" dirty="0"/>
              <a:t>As show in figure [1], there fluctuations in label counts, the dataset is fairly distributed. </a:t>
            </a:r>
          </a:p>
        </p:txBody>
      </p:sp>
    </p:spTree>
    <p:extLst>
      <p:ext uri="{BB962C8B-B14F-4D97-AF65-F5344CB8AC3E}">
        <p14:creationId xmlns:p14="http://schemas.microsoft.com/office/powerpoint/2010/main" val="4028632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118BC0-9146-4EDE-9D81-214539AD3C90}"/>
              </a:ext>
            </a:extLst>
          </p:cNvPr>
          <p:cNvSpPr txBox="1"/>
          <p:nvPr/>
        </p:nvSpPr>
        <p:spPr>
          <a:xfrm>
            <a:off x="284084" y="177554"/>
            <a:ext cx="11443317" cy="523220"/>
          </a:xfrm>
          <a:prstGeom prst="rect">
            <a:avLst/>
          </a:prstGeom>
          <a:noFill/>
        </p:spPr>
        <p:txBody>
          <a:bodyPr wrap="square" rtlCol="0">
            <a:spAutoFit/>
          </a:bodyPr>
          <a:lstStyle/>
          <a:p>
            <a:r>
              <a:rPr lang="en-IN" sz="2800" dirty="0"/>
              <a:t>Data Distribution [</a:t>
            </a:r>
            <a:r>
              <a:rPr lang="en-IN" sz="2800" dirty="0" err="1"/>
              <a:t>Contd</a:t>
            </a:r>
            <a:r>
              <a:rPr lang="en-IN" sz="2800" dirty="0"/>
              <a:t>…]:</a:t>
            </a:r>
          </a:p>
        </p:txBody>
      </p:sp>
      <p:sp>
        <p:nvSpPr>
          <p:cNvPr id="4" name="TextBox 3">
            <a:extLst>
              <a:ext uri="{FF2B5EF4-FFF2-40B4-BE49-F238E27FC236}">
                <a16:creationId xmlns:a16="http://schemas.microsoft.com/office/drawing/2014/main" id="{2E64A2F0-00A0-47EE-8DE2-FF3A90213298}"/>
              </a:ext>
            </a:extLst>
          </p:cNvPr>
          <p:cNvSpPr txBox="1"/>
          <p:nvPr/>
        </p:nvSpPr>
        <p:spPr>
          <a:xfrm>
            <a:off x="284084" y="786691"/>
            <a:ext cx="2772144" cy="4247317"/>
          </a:xfrm>
          <a:prstGeom prst="rect">
            <a:avLst/>
          </a:prstGeom>
          <a:noFill/>
        </p:spPr>
        <p:txBody>
          <a:bodyPr wrap="square" rtlCol="0">
            <a:spAutoFit/>
          </a:bodyPr>
          <a:lstStyle/>
          <a:p>
            <a:pPr marL="285750" indent="-285750">
              <a:buFont typeface="Arial" panose="020B0604020202020204" pitchFamily="34" charset="0"/>
              <a:buChar char="•"/>
            </a:pPr>
            <a:endParaRPr lang="en-IN" dirty="0"/>
          </a:p>
          <a:p>
            <a:pPr marL="285750" indent="-285750" algn="just">
              <a:buFont typeface="Arial" panose="020B0604020202020204" pitchFamily="34" charset="0"/>
              <a:buChar char="•"/>
            </a:pPr>
            <a:r>
              <a:rPr lang="en-IN" dirty="0"/>
              <a:t>Figure [2] reveals, personal information of the participant.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Each participating subject has variations in time samples measured by sensors.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The samples available for each activity for each subject is available.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pic>
        <p:nvPicPr>
          <p:cNvPr id="8" name="Picture 7" descr="Chart, bar chart&#10;&#10;Description automatically generated">
            <a:extLst>
              <a:ext uri="{FF2B5EF4-FFF2-40B4-BE49-F238E27FC236}">
                <a16:creationId xmlns:a16="http://schemas.microsoft.com/office/drawing/2014/main" id="{87FC6C0D-C9F5-4A0C-A7D0-CFEAFFA20A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7074" y="439164"/>
            <a:ext cx="8460327" cy="5867400"/>
          </a:xfrm>
          <a:prstGeom prst="rect">
            <a:avLst/>
          </a:prstGeom>
        </p:spPr>
      </p:pic>
      <p:sp>
        <p:nvSpPr>
          <p:cNvPr id="9" name="TextBox 8">
            <a:extLst>
              <a:ext uri="{FF2B5EF4-FFF2-40B4-BE49-F238E27FC236}">
                <a16:creationId xmlns:a16="http://schemas.microsoft.com/office/drawing/2014/main" id="{3177A471-2406-47D5-ADC7-1CE971020A5E}"/>
              </a:ext>
            </a:extLst>
          </p:cNvPr>
          <p:cNvSpPr txBox="1"/>
          <p:nvPr/>
        </p:nvSpPr>
        <p:spPr>
          <a:xfrm>
            <a:off x="3463399" y="6306564"/>
            <a:ext cx="8067676" cy="369332"/>
          </a:xfrm>
          <a:prstGeom prst="rect">
            <a:avLst/>
          </a:prstGeom>
          <a:noFill/>
        </p:spPr>
        <p:txBody>
          <a:bodyPr wrap="square" rtlCol="0">
            <a:spAutoFit/>
          </a:bodyPr>
          <a:lstStyle/>
          <a:p>
            <a:pPr algn="ctr"/>
            <a:r>
              <a:rPr lang="en-IN" dirty="0"/>
              <a:t>Figure [2]:  Sample count of each subject for each six activity</a:t>
            </a:r>
          </a:p>
        </p:txBody>
      </p:sp>
    </p:spTree>
    <p:extLst>
      <p:ext uri="{BB962C8B-B14F-4D97-AF65-F5344CB8AC3E}">
        <p14:creationId xmlns:p14="http://schemas.microsoft.com/office/powerpoint/2010/main" val="2053294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ADD1F8-BE7D-47FD-9E02-7CA1FA605CEF}"/>
              </a:ext>
            </a:extLst>
          </p:cNvPr>
          <p:cNvSpPr txBox="1"/>
          <p:nvPr/>
        </p:nvSpPr>
        <p:spPr>
          <a:xfrm>
            <a:off x="133350" y="219075"/>
            <a:ext cx="11715750" cy="523220"/>
          </a:xfrm>
          <a:prstGeom prst="rect">
            <a:avLst/>
          </a:prstGeom>
          <a:noFill/>
        </p:spPr>
        <p:txBody>
          <a:bodyPr wrap="square" rtlCol="0">
            <a:spAutoFit/>
          </a:bodyPr>
          <a:lstStyle/>
          <a:p>
            <a:r>
              <a:rPr lang="en-IN" sz="2800" dirty="0"/>
              <a:t>Activity Exploration : </a:t>
            </a:r>
          </a:p>
        </p:txBody>
      </p:sp>
      <p:pic>
        <p:nvPicPr>
          <p:cNvPr id="8" name="Picture 7">
            <a:extLst>
              <a:ext uri="{FF2B5EF4-FFF2-40B4-BE49-F238E27FC236}">
                <a16:creationId xmlns:a16="http://schemas.microsoft.com/office/drawing/2014/main" id="{2F39E7FA-16B1-48E2-9C40-4528BFF46A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 y="742295"/>
            <a:ext cx="11001375" cy="5677556"/>
          </a:xfrm>
          <a:prstGeom prst="rect">
            <a:avLst/>
          </a:prstGeom>
        </p:spPr>
      </p:pic>
      <p:sp>
        <p:nvSpPr>
          <p:cNvPr id="10" name="TextBox 9">
            <a:extLst>
              <a:ext uri="{FF2B5EF4-FFF2-40B4-BE49-F238E27FC236}">
                <a16:creationId xmlns:a16="http://schemas.microsoft.com/office/drawing/2014/main" id="{0B6380D0-B70B-42CD-A63E-31CE054F00D6}"/>
              </a:ext>
            </a:extLst>
          </p:cNvPr>
          <p:cNvSpPr txBox="1"/>
          <p:nvPr/>
        </p:nvSpPr>
        <p:spPr>
          <a:xfrm>
            <a:off x="1281112" y="6400801"/>
            <a:ext cx="9124950" cy="369332"/>
          </a:xfrm>
          <a:prstGeom prst="rect">
            <a:avLst/>
          </a:prstGeom>
          <a:noFill/>
        </p:spPr>
        <p:txBody>
          <a:bodyPr wrap="square" rtlCol="0">
            <a:spAutoFit/>
          </a:bodyPr>
          <a:lstStyle/>
          <a:p>
            <a:pPr algn="ctr"/>
            <a:r>
              <a:rPr lang="en-IN" dirty="0"/>
              <a:t>Figure [4] : Signal representation of subject 1 for all activity</a:t>
            </a:r>
          </a:p>
        </p:txBody>
      </p:sp>
    </p:spTree>
    <p:extLst>
      <p:ext uri="{BB962C8B-B14F-4D97-AF65-F5344CB8AC3E}">
        <p14:creationId xmlns:p14="http://schemas.microsoft.com/office/powerpoint/2010/main" val="2726369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C0F588-05C8-451A-8F86-C328172AFE2B}"/>
              </a:ext>
            </a:extLst>
          </p:cNvPr>
          <p:cNvSpPr txBox="1"/>
          <p:nvPr/>
        </p:nvSpPr>
        <p:spPr>
          <a:xfrm>
            <a:off x="133350" y="219075"/>
            <a:ext cx="11715750" cy="523220"/>
          </a:xfrm>
          <a:prstGeom prst="rect">
            <a:avLst/>
          </a:prstGeom>
          <a:noFill/>
        </p:spPr>
        <p:txBody>
          <a:bodyPr wrap="square" rtlCol="0">
            <a:spAutoFit/>
          </a:bodyPr>
          <a:lstStyle/>
          <a:p>
            <a:r>
              <a:rPr lang="en-IN" sz="2800" dirty="0"/>
              <a:t>Activity Exploration [Contd..] : </a:t>
            </a:r>
          </a:p>
        </p:txBody>
      </p:sp>
      <p:sp>
        <p:nvSpPr>
          <p:cNvPr id="4" name="TextBox 3">
            <a:extLst>
              <a:ext uri="{FF2B5EF4-FFF2-40B4-BE49-F238E27FC236}">
                <a16:creationId xmlns:a16="http://schemas.microsoft.com/office/drawing/2014/main" id="{31ECF0E6-604B-420F-8691-2AFB8557CD1D}"/>
              </a:ext>
            </a:extLst>
          </p:cNvPr>
          <p:cNvSpPr txBox="1"/>
          <p:nvPr/>
        </p:nvSpPr>
        <p:spPr>
          <a:xfrm>
            <a:off x="238125" y="742295"/>
            <a:ext cx="11715750" cy="5355312"/>
          </a:xfrm>
          <a:prstGeom prst="rect">
            <a:avLst/>
          </a:prstGeom>
          <a:noFill/>
        </p:spPr>
        <p:txBody>
          <a:bodyPr wrap="square" rtlCol="0">
            <a:spAutoFit/>
          </a:bodyPr>
          <a:lstStyle/>
          <a:p>
            <a:pPr marL="285750" indent="-285750" algn="just">
              <a:buFont typeface="Arial" panose="020B0604020202020204" pitchFamily="34" charset="0"/>
              <a:buChar char="•"/>
            </a:pPr>
            <a:r>
              <a:rPr lang="en-IN" dirty="0">
                <a:solidFill>
                  <a:srgbClr val="000000"/>
                </a:solidFill>
              </a:rPr>
              <a:t>The figure [3], shows the activity performed by subject:1.</a:t>
            </a:r>
          </a:p>
          <a:p>
            <a:pPr marL="285750" indent="-285750" algn="just">
              <a:buFont typeface="Arial" panose="020B0604020202020204" pitchFamily="34" charset="0"/>
              <a:buChar char="•"/>
            </a:pPr>
            <a:endParaRPr lang="en-IN" b="0" i="0" dirty="0">
              <a:solidFill>
                <a:srgbClr val="000000"/>
              </a:solidFill>
              <a:effectLst/>
            </a:endParaRPr>
          </a:p>
          <a:p>
            <a:pPr marL="285750" indent="-285750" algn="just">
              <a:buFont typeface="Arial" panose="020B0604020202020204" pitchFamily="34" charset="0"/>
              <a:buChar char="•"/>
            </a:pPr>
            <a:r>
              <a:rPr lang="en-IN" dirty="0">
                <a:solidFill>
                  <a:srgbClr val="000000"/>
                </a:solidFill>
              </a:rPr>
              <a:t>A close look on signal activity for Static activities shows some what similar variations for first 100 time domain properties present inside the ‘training.txt’ file. </a:t>
            </a:r>
          </a:p>
          <a:p>
            <a:pPr marL="285750" indent="-285750" algn="just">
              <a:buFont typeface="Arial" panose="020B0604020202020204" pitchFamily="34" charset="0"/>
              <a:buChar char="•"/>
            </a:pPr>
            <a:r>
              <a:rPr lang="en-IN" dirty="0">
                <a:solidFill>
                  <a:srgbClr val="000000"/>
                </a:solidFill>
              </a:rPr>
              <a:t>The dynamic signals are :</a:t>
            </a:r>
          </a:p>
          <a:p>
            <a:pPr marL="800100" lvl="1" indent="-342900" algn="just">
              <a:buFont typeface="+mj-lt"/>
              <a:buAutoNum type="arabicPeriod"/>
            </a:pPr>
            <a:r>
              <a:rPr lang="en-IN" dirty="0">
                <a:solidFill>
                  <a:srgbClr val="000000"/>
                </a:solidFill>
              </a:rPr>
              <a:t>Sitting</a:t>
            </a:r>
            <a:endParaRPr lang="en-IN" b="0" i="0" dirty="0">
              <a:solidFill>
                <a:srgbClr val="000000"/>
              </a:solidFill>
              <a:effectLst/>
            </a:endParaRPr>
          </a:p>
          <a:p>
            <a:pPr marL="800100" lvl="1" indent="-342900" algn="just">
              <a:buFont typeface="+mj-lt"/>
              <a:buAutoNum type="arabicPeriod"/>
            </a:pPr>
            <a:r>
              <a:rPr lang="en-IN" b="0" i="0" dirty="0">
                <a:solidFill>
                  <a:srgbClr val="000000"/>
                </a:solidFill>
                <a:effectLst/>
              </a:rPr>
              <a:t>Laying</a:t>
            </a:r>
          </a:p>
          <a:p>
            <a:pPr marL="800100" lvl="1" indent="-342900" algn="just">
              <a:buFont typeface="+mj-lt"/>
              <a:buAutoNum type="arabicPeriod"/>
            </a:pPr>
            <a:r>
              <a:rPr lang="en-IN" b="0" i="0" dirty="0">
                <a:solidFill>
                  <a:srgbClr val="000000"/>
                </a:solidFill>
                <a:effectLst/>
              </a:rPr>
              <a:t>Standing	</a:t>
            </a:r>
            <a:endParaRPr lang="en-IN" dirty="0">
              <a:solidFill>
                <a:srgbClr val="000000"/>
              </a:solidFill>
            </a:endParaRPr>
          </a:p>
          <a:p>
            <a:pPr marL="285750" indent="-285750" algn="just">
              <a:buFont typeface="Arial" panose="020B0604020202020204" pitchFamily="34" charset="0"/>
              <a:buChar char="•"/>
            </a:pPr>
            <a:endParaRPr lang="en-IN" b="0" i="0" dirty="0">
              <a:solidFill>
                <a:srgbClr val="000000"/>
              </a:solidFill>
              <a:effectLst/>
            </a:endParaRPr>
          </a:p>
          <a:p>
            <a:pPr marL="285750" indent="-285750" algn="just">
              <a:buFont typeface="Arial" panose="020B0604020202020204" pitchFamily="34" charset="0"/>
              <a:buChar char="•"/>
            </a:pPr>
            <a:r>
              <a:rPr lang="en-IN" dirty="0">
                <a:solidFill>
                  <a:srgbClr val="000000"/>
                </a:solidFill>
              </a:rPr>
              <a:t>On the other hand, dynamic activities shows similar variations for the first 100 time domain properties of same subject:1 in ‘training.txt’ file. </a:t>
            </a:r>
          </a:p>
          <a:p>
            <a:pPr marL="285750" indent="-285750" algn="just">
              <a:buFont typeface="Arial" panose="020B0604020202020204" pitchFamily="34" charset="0"/>
              <a:buChar char="•"/>
            </a:pPr>
            <a:r>
              <a:rPr lang="en-IN" dirty="0">
                <a:solidFill>
                  <a:srgbClr val="000000"/>
                </a:solidFill>
              </a:rPr>
              <a:t>The dynamic signals are :</a:t>
            </a:r>
          </a:p>
          <a:p>
            <a:pPr marL="800100" lvl="1" indent="-342900" algn="just">
              <a:buFont typeface="+mj-lt"/>
              <a:buAutoNum type="arabicPeriod"/>
            </a:pPr>
            <a:r>
              <a:rPr lang="en-IN" b="0" i="0" dirty="0">
                <a:solidFill>
                  <a:srgbClr val="000000"/>
                </a:solidFill>
                <a:effectLst/>
              </a:rPr>
              <a:t>Walking</a:t>
            </a:r>
          </a:p>
          <a:p>
            <a:pPr marL="800100" lvl="1" indent="-342900" algn="just">
              <a:buFont typeface="+mj-lt"/>
              <a:buAutoNum type="arabicPeriod"/>
            </a:pPr>
            <a:r>
              <a:rPr lang="en-IN" dirty="0">
                <a:solidFill>
                  <a:srgbClr val="000000"/>
                </a:solidFill>
              </a:rPr>
              <a:t>Walking Downstairs</a:t>
            </a:r>
          </a:p>
          <a:p>
            <a:pPr marL="800100" lvl="1" indent="-342900" algn="just">
              <a:buFont typeface="+mj-lt"/>
              <a:buAutoNum type="arabicPeriod"/>
            </a:pPr>
            <a:r>
              <a:rPr lang="en-IN" dirty="0">
                <a:solidFill>
                  <a:srgbClr val="000000"/>
                </a:solidFill>
              </a:rPr>
              <a:t>Walking Upstairs</a:t>
            </a:r>
          </a:p>
          <a:p>
            <a:pPr lvl="1" algn="just"/>
            <a:endParaRPr lang="en-IN" dirty="0">
              <a:solidFill>
                <a:srgbClr val="000000"/>
              </a:solidFill>
            </a:endParaRPr>
          </a:p>
          <a:p>
            <a:pPr lvl="1" algn="just"/>
            <a:endParaRPr lang="en-IN" b="0" i="0" dirty="0">
              <a:solidFill>
                <a:srgbClr val="000000"/>
              </a:solidFill>
              <a:effectLst/>
            </a:endParaRPr>
          </a:p>
          <a:p>
            <a:pPr marL="285750" indent="-285750" algn="just">
              <a:buFont typeface="Arial" panose="020B0604020202020204" pitchFamily="34" charset="0"/>
              <a:buChar char="•"/>
            </a:pPr>
            <a:r>
              <a:rPr lang="en-IN" dirty="0"/>
              <a:t>The time domain properties in ‘training.txt’ file of dataset contains statistical data for each sensor signal pre-processed using Fourier transformation. </a:t>
            </a:r>
          </a:p>
        </p:txBody>
      </p:sp>
    </p:spTree>
    <p:extLst>
      <p:ext uri="{BB962C8B-B14F-4D97-AF65-F5344CB8AC3E}">
        <p14:creationId xmlns:p14="http://schemas.microsoft.com/office/powerpoint/2010/main" val="3183807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96CF74-2D6E-4B90-964C-572C9A8539C0}"/>
              </a:ext>
            </a:extLst>
          </p:cNvPr>
          <p:cNvSpPr txBox="1"/>
          <p:nvPr/>
        </p:nvSpPr>
        <p:spPr>
          <a:xfrm>
            <a:off x="276687" y="159798"/>
            <a:ext cx="11638625" cy="523220"/>
          </a:xfrm>
          <a:prstGeom prst="rect">
            <a:avLst/>
          </a:prstGeom>
          <a:noFill/>
        </p:spPr>
        <p:txBody>
          <a:bodyPr wrap="square" rtlCol="0">
            <a:spAutoFit/>
          </a:bodyPr>
          <a:lstStyle/>
          <a:p>
            <a:r>
              <a:rPr lang="en-IN" sz="2800" dirty="0"/>
              <a:t>Sensor Signal Visualisation: Acceleration Sensor-X</a:t>
            </a:r>
          </a:p>
        </p:txBody>
      </p:sp>
      <p:sp>
        <p:nvSpPr>
          <p:cNvPr id="3" name="TextBox 2">
            <a:extLst>
              <a:ext uri="{FF2B5EF4-FFF2-40B4-BE49-F238E27FC236}">
                <a16:creationId xmlns:a16="http://schemas.microsoft.com/office/drawing/2014/main" id="{5B4058E9-73BD-474C-B4A7-A17F76467CE7}"/>
              </a:ext>
            </a:extLst>
          </p:cNvPr>
          <p:cNvSpPr txBox="1"/>
          <p:nvPr/>
        </p:nvSpPr>
        <p:spPr>
          <a:xfrm>
            <a:off x="134643" y="683018"/>
            <a:ext cx="11922711" cy="6247864"/>
          </a:xfrm>
          <a:prstGeom prst="rect">
            <a:avLst/>
          </a:prstGeom>
          <a:noFill/>
        </p:spPr>
        <p:txBody>
          <a:bodyPr wrap="square" rtlCol="0">
            <a:spAutoFit/>
          </a:bodyPr>
          <a:lstStyle/>
          <a:p>
            <a:pPr marL="285750" indent="-285750" algn="just">
              <a:buFont typeface="Wingdings" panose="05000000000000000000" pitchFamily="2" charset="2"/>
              <a:buChar char="Ø"/>
            </a:pPr>
            <a:r>
              <a:rPr lang="en-IN" sz="2000" b="1" dirty="0"/>
              <a:t>How good are each subject activities Separable and how each activity of each subject is Separable?</a:t>
            </a:r>
          </a:p>
          <a:p>
            <a:pPr marL="342900" indent="-342900" algn="just">
              <a:buFont typeface="Arial" panose="020B0604020202020204" pitchFamily="34" charset="0"/>
              <a:buChar char="•"/>
            </a:pPr>
            <a:endParaRPr lang="en-IN" sz="2000" b="1" dirty="0"/>
          </a:p>
          <a:p>
            <a:pPr marL="342900" indent="-342900" algn="just">
              <a:buFont typeface="Arial" panose="020B0604020202020204" pitchFamily="34" charset="0"/>
              <a:buChar char="•"/>
            </a:pPr>
            <a:r>
              <a:rPr lang="en-IN" sz="2000" dirty="0"/>
              <a:t>In order to asses this question, time series sensor signal data is visualised for each subject and for similar activity between subjects. </a:t>
            </a:r>
          </a:p>
          <a:p>
            <a:pPr marL="342900" indent="-342900" algn="just">
              <a:buFont typeface="Arial" panose="020B0604020202020204" pitchFamily="34" charset="0"/>
              <a:buChar char="•"/>
            </a:pPr>
            <a:endParaRPr lang="en-IN" sz="2000" dirty="0"/>
          </a:p>
          <a:p>
            <a:pPr marL="342900" indent="-342900" algn="just">
              <a:buFont typeface="Arial" panose="020B0604020202020204" pitchFamily="34" charset="0"/>
              <a:buChar char="•"/>
            </a:pPr>
            <a:r>
              <a:rPr lang="en-IN" sz="2000" dirty="0"/>
              <a:t>At first,  Accelerometer Sensor- X axis signal is explored.</a:t>
            </a:r>
          </a:p>
          <a:p>
            <a:pPr marL="342900" indent="-342900" algn="just">
              <a:buFont typeface="Arial" panose="020B0604020202020204" pitchFamily="34" charset="0"/>
              <a:buChar char="•"/>
            </a:pPr>
            <a:endParaRPr lang="en-IN" sz="2000" dirty="0"/>
          </a:p>
          <a:p>
            <a:pPr marL="342900" indent="-342900" algn="just">
              <a:buFont typeface="Arial" panose="020B0604020202020204" pitchFamily="34" charset="0"/>
              <a:buChar char="•"/>
            </a:pPr>
            <a:endParaRPr lang="en-IN" sz="2000" dirty="0"/>
          </a:p>
          <a:p>
            <a:pPr marL="342900" indent="-342900" algn="just">
              <a:buFont typeface="Arial" panose="020B0604020202020204" pitchFamily="34" charset="0"/>
              <a:buChar char="•"/>
            </a:pPr>
            <a:r>
              <a:rPr lang="en-IN" sz="2000" dirty="0"/>
              <a:t>The figure [5], shows first 100 sensor reading samples for subject: 1, performing 6 activities for Acceleration- X axis:</a:t>
            </a:r>
          </a:p>
          <a:p>
            <a:pPr marL="342900" indent="-342900" algn="just">
              <a:buFont typeface="Arial" panose="020B0604020202020204" pitchFamily="34" charset="0"/>
              <a:buChar char="•"/>
            </a:pPr>
            <a:endParaRPr lang="en-IN" sz="2000" dirty="0"/>
          </a:p>
          <a:p>
            <a:pPr marL="342900" indent="-342900" algn="just">
              <a:buFont typeface="Arial" panose="020B0604020202020204" pitchFamily="34" charset="0"/>
              <a:buChar char="•"/>
            </a:pPr>
            <a:r>
              <a:rPr lang="en-IN" sz="2000" dirty="0"/>
              <a:t>It is clearly visible that, there are reasonable variations for each activity. </a:t>
            </a:r>
          </a:p>
          <a:p>
            <a:pPr marL="342900" indent="-342900" algn="just">
              <a:buFont typeface="Arial" panose="020B0604020202020204" pitchFamily="34" charset="0"/>
              <a:buChar char="•"/>
            </a:pPr>
            <a:endParaRPr lang="en-IN" sz="2000" dirty="0"/>
          </a:p>
          <a:p>
            <a:pPr marL="342900" indent="-342900" algn="just">
              <a:buFont typeface="Arial" panose="020B0604020202020204" pitchFamily="34" charset="0"/>
              <a:buChar char="•"/>
            </a:pPr>
            <a:r>
              <a:rPr lang="en-IN" sz="2000" dirty="0"/>
              <a:t>Adding to this, there is no similar variations between subjects:1,3,5, and 6,  performing same activity when recorded using same set of sensor data. </a:t>
            </a:r>
          </a:p>
          <a:p>
            <a:pPr marL="342900" indent="-342900">
              <a:buFont typeface="Arial" panose="020B0604020202020204" pitchFamily="34" charset="0"/>
              <a:buChar char="•"/>
            </a:pPr>
            <a:endParaRPr lang="en-IN" sz="2000" dirty="0"/>
          </a:p>
          <a:p>
            <a:pPr marL="342900" indent="-342900" algn="just">
              <a:buFont typeface="Arial" panose="020B0604020202020204" pitchFamily="34" charset="0"/>
              <a:buChar char="•"/>
            </a:pPr>
            <a:r>
              <a:rPr lang="en-IN" sz="2000" dirty="0"/>
              <a:t>The activity selected is ‘Standing’</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endParaRPr lang="en-IN" sz="2000" dirty="0"/>
          </a:p>
          <a:p>
            <a:endParaRPr lang="en-IN" sz="2000" dirty="0"/>
          </a:p>
        </p:txBody>
      </p:sp>
    </p:spTree>
    <p:extLst>
      <p:ext uri="{BB962C8B-B14F-4D97-AF65-F5344CB8AC3E}">
        <p14:creationId xmlns:p14="http://schemas.microsoft.com/office/powerpoint/2010/main" val="32600148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1284</TotalTime>
  <Words>1066</Words>
  <Application>Microsoft Office PowerPoint</Application>
  <PresentationFormat>Grand écran</PresentationFormat>
  <Paragraphs>143</Paragraphs>
  <Slides>28</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28</vt:i4>
      </vt:variant>
    </vt:vector>
  </HeadingPairs>
  <TitlesOfParts>
    <vt:vector size="33" baseType="lpstr">
      <vt:lpstr>Arial</vt:lpstr>
      <vt:lpstr>Calibri</vt:lpstr>
      <vt:lpstr>Calibri Light</vt:lpstr>
      <vt:lpstr>Wingdings</vt:lpstr>
      <vt:lpstr>Office Theme</vt:lpstr>
      <vt:lpstr>Human Activity Recognition Using Wavelet Transform: Data Visualisation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Activity Recognition Using Wavelet Transform: Data Visualisation</dc:title>
  <dc:creator>Shah Mihir Sanatkumar</dc:creator>
  <cp:lastModifiedBy>LENOVO</cp:lastModifiedBy>
  <cp:revision>20</cp:revision>
  <dcterms:created xsi:type="dcterms:W3CDTF">2020-11-06T16:08:36Z</dcterms:created>
  <dcterms:modified xsi:type="dcterms:W3CDTF">2023-12-03T00:58:52Z</dcterms:modified>
</cp:coreProperties>
</file>