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353" r:id="rId3"/>
    <p:sldId id="355" r:id="rId4"/>
    <p:sldId id="354" r:id="rId5"/>
    <p:sldId id="356" r:id="rId6"/>
    <p:sldId id="361" r:id="rId7"/>
    <p:sldId id="362" r:id="rId8"/>
    <p:sldId id="370" r:id="rId9"/>
    <p:sldId id="357" r:id="rId10"/>
    <p:sldId id="358" r:id="rId11"/>
    <p:sldId id="364" r:id="rId12"/>
    <p:sldId id="365" r:id="rId13"/>
    <p:sldId id="366" r:id="rId14"/>
    <p:sldId id="367" r:id="rId15"/>
    <p:sldId id="369" r:id="rId16"/>
    <p:sldId id="368" r:id="rId17"/>
    <p:sldId id="363" r:id="rId18"/>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9B0DDB6-9493-403E-960F-F4B12B967ED2}" type="datetimeFigureOut">
              <a:rPr lang="fr-FR" smtClean="0"/>
              <a:t>16/08/2022</a:t>
            </a:fld>
            <a:endParaRPr lang="fr-FR"/>
          </a:p>
        </p:txBody>
      </p:sp>
      <p:sp>
        <p:nvSpPr>
          <p:cNvPr id="4" name="Espace réservé de l'image des diapositives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BBE4B13-142D-4C2C-BA87-0020A7501E2E}" type="slidenum">
              <a:rPr lang="fr-FR" smtClean="0"/>
              <a:t>‹N°›</a:t>
            </a:fld>
            <a:endParaRPr lang="fr-FR"/>
          </a:p>
        </p:txBody>
      </p:sp>
    </p:spTree>
    <p:extLst>
      <p:ext uri="{BB962C8B-B14F-4D97-AF65-F5344CB8AC3E}">
        <p14:creationId xmlns:p14="http://schemas.microsoft.com/office/powerpoint/2010/main" val="216039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BEDBF90-B97C-4C8A-B2EB-F0A09CE907CA}" type="slidenum">
              <a:rPr lang="fr-FR" smtClean="0"/>
              <a:t>2</a:t>
            </a:fld>
            <a:endParaRPr lang="fr-FR"/>
          </a:p>
        </p:txBody>
      </p:sp>
    </p:spTree>
    <p:extLst>
      <p:ext uri="{BB962C8B-B14F-4D97-AF65-F5344CB8AC3E}">
        <p14:creationId xmlns:p14="http://schemas.microsoft.com/office/powerpoint/2010/main" val="258964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940" y="340868"/>
            <a:ext cx="807211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8/16/2022</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Palladio Uralic"/>
                <a:cs typeface="Palladio Uralic"/>
              </a:defRPr>
            </a:lvl1pPr>
          </a:lstStyle>
          <a:p>
            <a:endParaRPr/>
          </a:p>
        </p:txBody>
      </p:sp>
      <p:sp>
        <p:nvSpPr>
          <p:cNvPr id="3" name="Holder 3"/>
          <p:cNvSpPr>
            <a:spLocks noGrp="1"/>
          </p:cNvSpPr>
          <p:nvPr>
            <p:ph type="body" idx="1"/>
          </p:nvPr>
        </p:nvSpPr>
        <p:spPr/>
        <p:txBody>
          <a:bodyPr lIns="0" tIns="0" rIns="0" bIns="0"/>
          <a:lstStyle>
            <a:lvl1pPr>
              <a:defRPr sz="2000" b="1" i="0">
                <a:solidFill>
                  <a:srgbClr val="375F92"/>
                </a:solidFill>
                <a:latin typeface="Palladio Uralic"/>
                <a:cs typeface="Palladio Ural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8/16/2022</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Palladio Uralic"/>
                <a:cs typeface="Palladio Ural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8/16/2022</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Palladio Uralic"/>
                <a:cs typeface="Palladio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8/16/2022</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8/16/2022</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88976"/>
            <a:ext cx="1656714" cy="647700"/>
          </a:xfrm>
          <a:custGeom>
            <a:avLst/>
            <a:gdLst/>
            <a:ahLst/>
            <a:cxnLst/>
            <a:rect l="l" t="t" r="r" b="b"/>
            <a:pathLst>
              <a:path w="1656714" h="647700">
                <a:moveTo>
                  <a:pt x="1656588" y="0"/>
                </a:moveTo>
                <a:lnTo>
                  <a:pt x="0" y="0"/>
                </a:lnTo>
                <a:lnTo>
                  <a:pt x="0" y="647700"/>
                </a:lnTo>
                <a:lnTo>
                  <a:pt x="1656588" y="647700"/>
                </a:lnTo>
                <a:lnTo>
                  <a:pt x="1656588" y="0"/>
                </a:lnTo>
                <a:close/>
              </a:path>
            </a:pathLst>
          </a:custGeom>
          <a:solidFill>
            <a:srgbClr val="BCBCBC">
              <a:alpha val="49018"/>
            </a:srgbClr>
          </a:solidFill>
        </p:spPr>
        <p:txBody>
          <a:bodyPr wrap="square" lIns="0" tIns="0" rIns="0" bIns="0" rtlCol="0"/>
          <a:lstStyle/>
          <a:p>
            <a:endParaRPr/>
          </a:p>
        </p:txBody>
      </p:sp>
      <p:sp>
        <p:nvSpPr>
          <p:cNvPr id="17" name="bg object 17"/>
          <p:cNvSpPr/>
          <p:nvPr/>
        </p:nvSpPr>
        <p:spPr>
          <a:xfrm>
            <a:off x="8604504" y="6309359"/>
            <a:ext cx="539750" cy="548640"/>
          </a:xfrm>
          <a:custGeom>
            <a:avLst/>
            <a:gdLst/>
            <a:ahLst/>
            <a:cxnLst/>
            <a:rect l="l" t="t" r="r" b="b"/>
            <a:pathLst>
              <a:path w="539750" h="548640">
                <a:moveTo>
                  <a:pt x="539496" y="0"/>
                </a:moveTo>
                <a:lnTo>
                  <a:pt x="0" y="548639"/>
                </a:lnTo>
                <a:lnTo>
                  <a:pt x="539496" y="548639"/>
                </a:lnTo>
                <a:lnTo>
                  <a:pt x="539496" y="0"/>
                </a:lnTo>
                <a:close/>
              </a:path>
            </a:pathLst>
          </a:custGeom>
          <a:solidFill>
            <a:srgbClr val="17375E">
              <a:alpha val="94117"/>
            </a:srgbClr>
          </a:solidFill>
        </p:spPr>
        <p:txBody>
          <a:bodyPr wrap="square" lIns="0" tIns="0" rIns="0" bIns="0" rtlCol="0"/>
          <a:lstStyle/>
          <a:p>
            <a:endParaRPr/>
          </a:p>
        </p:txBody>
      </p:sp>
      <p:sp>
        <p:nvSpPr>
          <p:cNvPr id="18" name="bg object 18"/>
          <p:cNvSpPr/>
          <p:nvPr/>
        </p:nvSpPr>
        <p:spPr>
          <a:xfrm>
            <a:off x="0" y="6505956"/>
            <a:ext cx="2627630" cy="288290"/>
          </a:xfrm>
          <a:custGeom>
            <a:avLst/>
            <a:gdLst/>
            <a:ahLst/>
            <a:cxnLst/>
            <a:rect l="l" t="t" r="r" b="b"/>
            <a:pathLst>
              <a:path w="2627630" h="288290">
                <a:moveTo>
                  <a:pt x="2627376" y="0"/>
                </a:moveTo>
                <a:lnTo>
                  <a:pt x="0" y="0"/>
                </a:lnTo>
                <a:lnTo>
                  <a:pt x="0" y="288036"/>
                </a:lnTo>
                <a:lnTo>
                  <a:pt x="2627376" y="288036"/>
                </a:lnTo>
                <a:lnTo>
                  <a:pt x="2627376" y="0"/>
                </a:lnTo>
                <a:close/>
              </a:path>
            </a:pathLst>
          </a:custGeom>
          <a:solidFill>
            <a:srgbClr val="585858">
              <a:alpha val="49018"/>
            </a:srgbClr>
          </a:solidFill>
        </p:spPr>
        <p:txBody>
          <a:bodyPr wrap="square" lIns="0" tIns="0" rIns="0" bIns="0" rtlCol="0"/>
          <a:lstStyle/>
          <a:p>
            <a:endParaRPr/>
          </a:p>
        </p:txBody>
      </p:sp>
      <p:sp>
        <p:nvSpPr>
          <p:cNvPr id="19" name="bg object 19"/>
          <p:cNvSpPr/>
          <p:nvPr/>
        </p:nvSpPr>
        <p:spPr>
          <a:xfrm>
            <a:off x="8100059" y="103631"/>
            <a:ext cx="789191" cy="65514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974595" y="1357630"/>
            <a:ext cx="4295140" cy="467994"/>
          </a:xfrm>
          <a:prstGeom prst="rect">
            <a:avLst/>
          </a:prstGeom>
        </p:spPr>
        <p:txBody>
          <a:bodyPr wrap="square" lIns="0" tIns="0" rIns="0" bIns="0">
            <a:spAutoFit/>
          </a:bodyPr>
          <a:lstStyle>
            <a:lvl1pPr>
              <a:defRPr sz="2900" b="1" i="0">
                <a:solidFill>
                  <a:schemeClr val="tx1"/>
                </a:solidFill>
                <a:latin typeface="Palladio Uralic"/>
                <a:cs typeface="Palladio Uralic"/>
              </a:defRPr>
            </a:lvl1pPr>
          </a:lstStyle>
          <a:p>
            <a:endParaRPr/>
          </a:p>
        </p:txBody>
      </p:sp>
      <p:sp>
        <p:nvSpPr>
          <p:cNvPr id="3" name="Holder 3"/>
          <p:cNvSpPr>
            <a:spLocks noGrp="1"/>
          </p:cNvSpPr>
          <p:nvPr>
            <p:ph type="body" idx="1"/>
          </p:nvPr>
        </p:nvSpPr>
        <p:spPr>
          <a:xfrm>
            <a:off x="494664" y="1183005"/>
            <a:ext cx="8154670" cy="1549400"/>
          </a:xfrm>
          <a:prstGeom prst="rect">
            <a:avLst/>
          </a:prstGeom>
        </p:spPr>
        <p:txBody>
          <a:bodyPr wrap="square" lIns="0" tIns="0" rIns="0" bIns="0">
            <a:spAutoFit/>
          </a:bodyPr>
          <a:lstStyle>
            <a:lvl1pPr>
              <a:defRPr sz="2000" b="1" i="0">
                <a:solidFill>
                  <a:srgbClr val="375F92"/>
                </a:solidFill>
                <a:latin typeface="Palladio Uralic"/>
                <a:cs typeface="Palladio Uralic"/>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8/16/2022</a:t>
            </a:fld>
            <a:endParaRPr lang="en-US"/>
          </a:p>
        </p:txBody>
      </p:sp>
      <p:sp>
        <p:nvSpPr>
          <p:cNvPr id="6" name="Holder 6"/>
          <p:cNvSpPr>
            <a:spLocks noGrp="1"/>
          </p:cNvSpPr>
          <p:nvPr>
            <p:ph type="sldNum" sz="quarter" idx="7"/>
          </p:nvPr>
        </p:nvSpPr>
        <p:spPr>
          <a:xfrm>
            <a:off x="8834628" y="6589724"/>
            <a:ext cx="257175" cy="204470"/>
          </a:xfrm>
          <a:prstGeom prst="rect">
            <a:avLst/>
          </a:prstGeom>
        </p:spPr>
        <p:txBody>
          <a:bodyPr wrap="square" lIns="0" tIns="0" rIns="0" bIns="0">
            <a:spAutoFit/>
          </a:bodyPr>
          <a:lstStyle>
            <a:lvl1pPr>
              <a:defRPr sz="1400" b="0" i="0">
                <a:solidFill>
                  <a:schemeClr val="bg1"/>
                </a:solidFill>
                <a:latin typeface="Carlito"/>
                <a:cs typeface="Carlito"/>
              </a:defRPr>
            </a:lvl1pPr>
          </a:lstStyle>
          <a:p>
            <a:pPr marL="38100">
              <a:lnSpc>
                <a:spcPts val="1435"/>
              </a:lnSpc>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lor_image"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hyperlink" Target="https://en.wikipedia.org/wiki/Grayscal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learnopencv.com/face-detection-opencv-dlib-and-deep-learning-c-python"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213351" y="1472286"/>
            <a:ext cx="1515365" cy="259045"/>
          </a:xfrm>
          <a:prstGeom prst="rect">
            <a:avLst/>
          </a:prstGeom>
        </p:spPr>
        <p:txBody>
          <a:bodyPr vert="horz" wrap="square" lIns="0" tIns="12700" rIns="0" bIns="0" rtlCol="0">
            <a:spAutoFit/>
          </a:bodyPr>
          <a:lstStyle/>
          <a:p>
            <a:pPr marL="70485">
              <a:lnSpc>
                <a:spcPct val="100000"/>
              </a:lnSpc>
              <a:spcBef>
                <a:spcPts val="100"/>
              </a:spcBef>
            </a:pPr>
            <a:r>
              <a:rPr lang="fr-FR" sz="1600" spc="-15" dirty="0" err="1" smtClean="0">
                <a:latin typeface="Georgia"/>
                <a:cs typeface="Georgia"/>
              </a:rPr>
              <a:t>Biware</a:t>
            </a:r>
            <a:r>
              <a:rPr lang="fr-FR" sz="1600" spc="-15" dirty="0" smtClean="0">
                <a:latin typeface="Georgia"/>
                <a:cs typeface="Georgia"/>
              </a:rPr>
              <a:t> solution</a:t>
            </a:r>
            <a:endParaRPr sz="1600" dirty="0">
              <a:latin typeface="Georgia"/>
              <a:cs typeface="Georgia"/>
            </a:endParaRPr>
          </a:p>
        </p:txBody>
      </p:sp>
      <p:grpSp>
        <p:nvGrpSpPr>
          <p:cNvPr id="5" name="object 5"/>
          <p:cNvGrpSpPr/>
          <p:nvPr/>
        </p:nvGrpSpPr>
        <p:grpSpPr>
          <a:xfrm>
            <a:off x="228600" y="533400"/>
            <a:ext cx="5494344" cy="5844585"/>
            <a:chOff x="234372" y="541000"/>
            <a:chExt cx="5494344" cy="5844585"/>
          </a:xfrm>
        </p:grpSpPr>
        <p:sp>
          <p:nvSpPr>
            <p:cNvPr id="6" name="object 6"/>
            <p:cNvSpPr/>
            <p:nvPr/>
          </p:nvSpPr>
          <p:spPr>
            <a:xfrm>
              <a:off x="234372" y="541000"/>
              <a:ext cx="229323" cy="569064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51460" y="548639"/>
              <a:ext cx="144780" cy="5615940"/>
            </a:xfrm>
            <a:custGeom>
              <a:avLst/>
              <a:gdLst/>
              <a:ahLst/>
              <a:cxnLst/>
              <a:rect l="l" t="t" r="r" b="b"/>
              <a:pathLst>
                <a:path w="144779" h="5615940">
                  <a:moveTo>
                    <a:pt x="144780" y="0"/>
                  </a:moveTo>
                  <a:lnTo>
                    <a:pt x="0" y="0"/>
                  </a:lnTo>
                  <a:lnTo>
                    <a:pt x="0" y="5615940"/>
                  </a:lnTo>
                  <a:lnTo>
                    <a:pt x="144780" y="5615940"/>
                  </a:lnTo>
                  <a:lnTo>
                    <a:pt x="144780" y="0"/>
                  </a:lnTo>
                  <a:close/>
                </a:path>
              </a:pathLst>
            </a:custGeom>
            <a:solidFill>
              <a:srgbClr val="126287"/>
            </a:solidFill>
          </p:spPr>
          <p:txBody>
            <a:bodyPr wrap="square" lIns="0" tIns="0" rIns="0" bIns="0" rtlCol="0"/>
            <a:lstStyle/>
            <a:p>
              <a:endParaRPr/>
            </a:p>
          </p:txBody>
        </p:sp>
        <p:sp>
          <p:nvSpPr>
            <p:cNvPr id="8" name="object 8"/>
            <p:cNvSpPr/>
            <p:nvPr/>
          </p:nvSpPr>
          <p:spPr>
            <a:xfrm>
              <a:off x="297180" y="5707380"/>
              <a:ext cx="5431536" cy="67820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23088" y="5733287"/>
              <a:ext cx="5329555" cy="576580"/>
            </a:xfrm>
            <a:custGeom>
              <a:avLst/>
              <a:gdLst/>
              <a:ahLst/>
              <a:cxnLst/>
              <a:rect l="l" t="t" r="r" b="b"/>
              <a:pathLst>
                <a:path w="5329555" h="576579">
                  <a:moveTo>
                    <a:pt x="5329428" y="0"/>
                  </a:moveTo>
                  <a:lnTo>
                    <a:pt x="0" y="0"/>
                  </a:lnTo>
                  <a:lnTo>
                    <a:pt x="0" y="576072"/>
                  </a:lnTo>
                  <a:lnTo>
                    <a:pt x="5329428" y="576072"/>
                  </a:lnTo>
                  <a:lnTo>
                    <a:pt x="5329428" y="0"/>
                  </a:lnTo>
                  <a:close/>
                </a:path>
              </a:pathLst>
            </a:custGeom>
            <a:solidFill>
              <a:srgbClr val="94B3D6"/>
            </a:solidFill>
          </p:spPr>
          <p:txBody>
            <a:bodyPr wrap="square" lIns="0" tIns="0" rIns="0" bIns="0" rtlCol="0"/>
            <a:lstStyle/>
            <a:p>
              <a:endParaRPr/>
            </a:p>
          </p:txBody>
        </p:sp>
      </p:grpSp>
      <p:sp>
        <p:nvSpPr>
          <p:cNvPr id="18" name="object 18"/>
          <p:cNvSpPr txBox="1">
            <a:spLocks noGrp="1"/>
          </p:cNvSpPr>
          <p:nvPr>
            <p:ph type="title"/>
          </p:nvPr>
        </p:nvSpPr>
        <p:spPr>
          <a:xfrm>
            <a:off x="2956693" y="2452709"/>
            <a:ext cx="4264025" cy="505908"/>
          </a:xfrm>
          <a:prstGeom prst="rect">
            <a:avLst/>
          </a:prstGeom>
        </p:spPr>
        <p:txBody>
          <a:bodyPr vert="horz" wrap="square" lIns="0" tIns="13335" rIns="0" bIns="0" rtlCol="0">
            <a:spAutoFit/>
          </a:bodyPr>
          <a:lstStyle/>
          <a:p>
            <a:pPr marL="12700" marR="5080" indent="71120">
              <a:lnSpc>
                <a:spcPct val="100000"/>
              </a:lnSpc>
              <a:spcBef>
                <a:spcPts val="105"/>
              </a:spcBef>
            </a:pPr>
            <a:r>
              <a:rPr lang="fr-FR" sz="3200" b="0" dirty="0" smtClean="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smtClean="0">
                <a:ln w="0"/>
                <a:solidFill>
                  <a:sysClr val="windowText" lastClr="000000"/>
                </a:solidFill>
                <a:effectLst>
                  <a:reflection blurRad="6350" stA="53000" endA="300" endPos="35500" dir="5400000" sy="-90000" algn="bl" rotWithShape="0"/>
                </a:effectLst>
                <a:latin typeface="Georgia"/>
                <a:cs typeface="Georgia"/>
              </a:rPr>
              <a:t>liveness</a:t>
            </a:r>
            <a:r>
              <a:rPr lang="fr-FR" sz="3200" b="0" dirty="0" smtClean="0">
                <a:ln w="0"/>
                <a:solidFill>
                  <a:sysClr val="windowText" lastClr="000000"/>
                </a:solidFill>
                <a:effectLst>
                  <a:reflection blurRad="6350" stA="53000" endA="300" endPos="35500" dir="5400000" sy="-90000" algn="bl" rotWithShape="0"/>
                </a:effectLst>
                <a:latin typeface="Georgia"/>
                <a:cs typeface="Georgia"/>
              </a:rPr>
              <a:t> </a:t>
            </a:r>
            <a:r>
              <a:rPr lang="fr-FR" sz="3200" b="0" dirty="0" err="1" smtClean="0">
                <a:ln w="0"/>
                <a:solidFill>
                  <a:sysClr val="windowText" lastClr="000000"/>
                </a:solidFill>
                <a:effectLst>
                  <a:reflection blurRad="6350" stA="53000" endA="300" endPos="35500" dir="5400000" sy="-90000" algn="bl" rotWithShape="0"/>
                </a:effectLst>
                <a:latin typeface="Georgia"/>
                <a:cs typeface="Georgia"/>
              </a:rPr>
              <a:t>detection</a:t>
            </a:r>
            <a:endParaRPr sz="3200" b="0" dirty="0">
              <a:ln w="0"/>
              <a:solidFill>
                <a:sysClr val="windowText" lastClr="000000"/>
              </a:solidFill>
              <a:effectLst>
                <a:reflection blurRad="6350" stA="53000" endA="300" endPos="35500" dir="5400000" sy="-90000" algn="bl" rotWithShape="0"/>
              </a:effectLst>
              <a:latin typeface="Georgia"/>
              <a:cs typeface="Georgia"/>
            </a:endParaRPr>
          </a:p>
        </p:txBody>
      </p:sp>
      <p:sp>
        <p:nvSpPr>
          <p:cNvPr id="19" name="object 19"/>
          <p:cNvSpPr txBox="1"/>
          <p:nvPr/>
        </p:nvSpPr>
        <p:spPr>
          <a:xfrm>
            <a:off x="1082089" y="3716576"/>
            <a:ext cx="5148834" cy="443070"/>
          </a:xfrm>
          <a:prstGeom prst="rect">
            <a:avLst/>
          </a:prstGeom>
        </p:spPr>
        <p:txBody>
          <a:bodyPr vert="horz" wrap="square" lIns="0" tIns="12065" rIns="0" bIns="0" rtlCol="0">
            <a:spAutoFit/>
          </a:bodyPr>
          <a:lstStyle/>
          <a:p>
            <a:pPr marL="12700">
              <a:lnSpc>
                <a:spcPct val="100000"/>
              </a:lnSpc>
              <a:spcBef>
                <a:spcPts val="95"/>
              </a:spcBef>
            </a:pPr>
            <a:r>
              <a:rPr lang="fr-FR" sz="2800" i="1" spc="-10" dirty="0" err="1" smtClean="0">
                <a:solidFill>
                  <a:srgbClr val="404040"/>
                </a:solidFill>
                <a:latin typeface="Palladio Uralic"/>
                <a:cs typeface="Palladio Uralic"/>
              </a:rPr>
              <a:t>work</a:t>
            </a:r>
            <a:r>
              <a:rPr lang="fr-FR" sz="2800" i="1" spc="-10" dirty="0" smtClean="0">
                <a:solidFill>
                  <a:srgbClr val="404040"/>
                </a:solidFill>
                <a:latin typeface="Palladio Uralic"/>
                <a:cs typeface="Palladio Uralic"/>
              </a:rPr>
              <a:t> </a:t>
            </a:r>
            <a:r>
              <a:rPr lang="fr-FR" sz="2800" i="1" spc="-10" dirty="0" err="1" smtClean="0">
                <a:solidFill>
                  <a:srgbClr val="404040"/>
                </a:solidFill>
                <a:latin typeface="Palladio Uralic"/>
                <a:cs typeface="Palladio Uralic"/>
              </a:rPr>
              <a:t>produced</a:t>
            </a:r>
            <a:r>
              <a:rPr lang="fr-FR" sz="2800" i="1" spc="-10" dirty="0" smtClean="0">
                <a:solidFill>
                  <a:srgbClr val="404040"/>
                </a:solidFill>
                <a:latin typeface="Palladio Uralic"/>
                <a:cs typeface="Palladio Uralic"/>
              </a:rPr>
              <a:t> by Daoud Aymen</a:t>
            </a:r>
            <a:endParaRPr sz="2800" dirty="0">
              <a:latin typeface="Palladio Uralic"/>
              <a:cs typeface="Palladio Uralic"/>
            </a:endParaRPr>
          </a:p>
        </p:txBody>
      </p:sp>
      <p:sp>
        <p:nvSpPr>
          <p:cNvPr id="20" name="object 20"/>
          <p:cNvSpPr txBox="1"/>
          <p:nvPr/>
        </p:nvSpPr>
        <p:spPr>
          <a:xfrm>
            <a:off x="2839592" y="4396975"/>
            <a:ext cx="3462654" cy="318036"/>
          </a:xfrm>
          <a:prstGeom prst="rect">
            <a:avLst/>
          </a:prstGeom>
        </p:spPr>
        <p:txBody>
          <a:bodyPr vert="horz" wrap="square" lIns="0" tIns="71120" rIns="0" bIns="0" rtlCol="0">
            <a:spAutoFit/>
          </a:bodyPr>
          <a:lstStyle/>
          <a:p>
            <a:pPr marL="5080" algn="ctr">
              <a:lnSpc>
                <a:spcPct val="100000"/>
              </a:lnSpc>
              <a:spcBef>
                <a:spcPts val="560"/>
              </a:spcBef>
            </a:pPr>
            <a:endParaRPr sz="1600" dirty="0">
              <a:latin typeface="Carlito"/>
              <a:cs typeface="Carlito"/>
            </a:endParaRPr>
          </a:p>
        </p:txBody>
      </p:sp>
      <p:sp>
        <p:nvSpPr>
          <p:cNvPr id="21" name="object 21"/>
          <p:cNvSpPr txBox="1"/>
          <p:nvPr/>
        </p:nvSpPr>
        <p:spPr>
          <a:xfrm>
            <a:off x="474370" y="5755640"/>
            <a:ext cx="4783430" cy="504625"/>
          </a:xfrm>
          <a:prstGeom prst="rect">
            <a:avLst/>
          </a:prstGeom>
        </p:spPr>
        <p:txBody>
          <a:bodyPr vert="horz" wrap="square" lIns="0" tIns="12065" rIns="0" bIns="0" rtlCol="0">
            <a:spAutoFit/>
          </a:bodyPr>
          <a:lstStyle/>
          <a:p>
            <a:pPr marL="355600" marR="5080" indent="-342900">
              <a:lnSpc>
                <a:spcPct val="100000"/>
              </a:lnSpc>
              <a:spcBef>
                <a:spcPts val="95"/>
              </a:spcBef>
            </a:pPr>
            <a:r>
              <a:rPr lang="fr-FR" sz="1600" b="1" spc="-5" dirty="0" err="1" smtClean="0">
                <a:latin typeface="Carlito"/>
                <a:cs typeface="Carlito"/>
              </a:rPr>
              <a:t>work</a:t>
            </a:r>
            <a:r>
              <a:rPr lang="fr-FR" sz="1600" b="1" spc="-5" dirty="0" smtClean="0">
                <a:latin typeface="Carlito"/>
                <a:cs typeface="Carlito"/>
              </a:rPr>
              <a:t> </a:t>
            </a:r>
            <a:r>
              <a:rPr lang="fr-FR" sz="1600" b="1" spc="-5" dirty="0" err="1" smtClean="0">
                <a:latin typeface="Carlito"/>
                <a:cs typeface="Carlito"/>
              </a:rPr>
              <a:t>supervised</a:t>
            </a:r>
            <a:r>
              <a:rPr lang="fr-FR" sz="1600" b="1" spc="-5" dirty="0" smtClean="0">
                <a:latin typeface="Carlito"/>
                <a:cs typeface="Carlito"/>
              </a:rPr>
              <a:t> by : Nadia </a:t>
            </a:r>
            <a:r>
              <a:rPr lang="fr-FR" sz="1600" b="1" spc="-5" dirty="0" err="1" smtClean="0">
                <a:latin typeface="Carlito"/>
                <a:cs typeface="Carlito"/>
              </a:rPr>
              <a:t>Jmour</a:t>
            </a:r>
            <a:r>
              <a:rPr lang="fr-FR" sz="1600" b="1" spc="-5" dirty="0" smtClean="0">
                <a:latin typeface="Carlito"/>
                <a:cs typeface="Carlito"/>
              </a:rPr>
              <a:t> PHD </a:t>
            </a:r>
            <a:r>
              <a:rPr lang="fr-FR" sz="1600" b="1" spc="-5" dirty="0" err="1" smtClean="0">
                <a:latin typeface="Carlito"/>
                <a:cs typeface="Carlito"/>
              </a:rPr>
              <a:t>specialist</a:t>
            </a:r>
            <a:r>
              <a:rPr lang="fr-FR" sz="1600" b="1" spc="-5" dirty="0" smtClean="0">
                <a:latin typeface="Carlito"/>
                <a:cs typeface="Carlito"/>
              </a:rPr>
              <a:t>                  in AI </a:t>
            </a:r>
            <a:endParaRPr sz="1600" dirty="0">
              <a:latin typeface="Carlito"/>
              <a:cs typeface="Carlito"/>
            </a:endParaRPr>
          </a:p>
        </p:txBody>
      </p:sp>
      <p:pic>
        <p:nvPicPr>
          <p:cNvPr id="22" name="Image 21"/>
          <p:cNvPicPr>
            <a:picLocks noChangeAspect="1"/>
          </p:cNvPicPr>
          <p:nvPr/>
        </p:nvPicPr>
        <p:blipFill>
          <a:blip r:embed="rId4"/>
          <a:stretch>
            <a:fillRect/>
          </a:stretch>
        </p:blipFill>
        <p:spPr>
          <a:xfrm>
            <a:off x="4436183" y="402587"/>
            <a:ext cx="1069699" cy="10696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36220"/>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4340860" cy="505267"/>
          </a:xfrm>
          <a:prstGeom prst="rect">
            <a:avLst/>
          </a:prstGeom>
        </p:spPr>
        <p:txBody>
          <a:bodyPr vert="horz" wrap="square" lIns="0" tIns="12700" rIns="0" bIns="0" rtlCol="0">
            <a:spAutoFit/>
          </a:bodyPr>
          <a:lstStyle/>
          <a:p>
            <a:pPr marL="12700">
              <a:lnSpc>
                <a:spcPct val="100000"/>
              </a:lnSpc>
              <a:spcBef>
                <a:spcPts val="100"/>
              </a:spcBef>
            </a:pPr>
            <a:r>
              <a:rPr lang="fr-FR" sz="3200" b="0" dirty="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a:ln w="0"/>
                <a:solidFill>
                  <a:sysClr val="windowText" lastClr="000000"/>
                </a:solidFill>
                <a:effectLst>
                  <a:reflection blurRad="6350" stA="53000" endA="300" endPos="35500" dir="5400000" sy="-90000" algn="bl" rotWithShape="0"/>
                </a:effectLst>
                <a:latin typeface="Georgia"/>
                <a:cs typeface="Georgia"/>
              </a:rPr>
              <a:t>liveness</a:t>
            </a:r>
            <a:r>
              <a:rPr lang="fr-FR" sz="3200" b="0" dirty="0">
                <a:ln w="0"/>
                <a:solidFill>
                  <a:sysClr val="windowText" lastClr="000000"/>
                </a:solidFill>
                <a:effectLst>
                  <a:reflection blurRad="6350" stA="53000" endA="300" endPos="35500" dir="5400000" sy="-90000" algn="bl" rotWithShape="0"/>
                </a:effectLst>
                <a:latin typeface="Georgia"/>
                <a:cs typeface="Georgia"/>
              </a:rPr>
              <a:t> </a:t>
            </a:r>
            <a:r>
              <a:rPr lang="fr-FR" sz="3200" b="0" dirty="0" err="1">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10</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6840220" cy="5029581"/>
          </a:xfrm>
          <a:prstGeom prst="rect">
            <a:avLst/>
          </a:prstGeom>
        </p:spPr>
        <p:txBody>
          <a:bodyPr vert="horz" wrap="square" lIns="0" tIns="104139" rIns="0" bIns="0" rtlCol="0">
            <a:spAutoFit/>
          </a:bodyPr>
          <a:lstStyle/>
          <a:p>
            <a:r>
              <a:rPr lang="en-US" sz="2800" b="1" dirty="0">
                <a:solidFill>
                  <a:schemeClr val="accent1"/>
                </a:solidFill>
                <a:latin typeface="Palatino Linotype" panose="02040502050505030304" pitchFamily="18" charset="0"/>
              </a:rPr>
              <a:t>Step 1: Using </a:t>
            </a:r>
            <a:r>
              <a:rPr lang="en-US" sz="2800" b="1" dirty="0" err="1">
                <a:solidFill>
                  <a:schemeClr val="accent1"/>
                </a:solidFill>
                <a:latin typeface="Palatino Linotype" panose="02040502050505030304" pitchFamily="18" charset="0"/>
              </a:rPr>
              <a:t>OpenCV</a:t>
            </a:r>
            <a:r>
              <a:rPr lang="en-US" sz="2800" b="1" dirty="0">
                <a:solidFill>
                  <a:schemeClr val="accent1"/>
                </a:solidFill>
                <a:latin typeface="Palatino Linotype" panose="02040502050505030304" pitchFamily="18" charset="0"/>
              </a:rPr>
              <a:t> to load or capture video</a:t>
            </a:r>
          </a:p>
          <a:p>
            <a:r>
              <a:rPr lang="en-US" sz="4000" dirty="0">
                <a:solidFill>
                  <a:schemeClr val="accent1"/>
                </a:solidFill>
                <a:latin typeface="Palatino Linotype" panose="02040502050505030304" pitchFamily="18" charset="0"/>
              </a:rPr>
              <a:t/>
            </a:r>
            <a:br>
              <a:rPr lang="en-US" sz="4000" dirty="0">
                <a:solidFill>
                  <a:schemeClr val="accent1"/>
                </a:solidFill>
                <a:latin typeface="Palatino Linotype" panose="02040502050505030304" pitchFamily="18" charset="0"/>
              </a:rPr>
            </a:br>
            <a:endParaRPr kumimoji="0" lang="en-US" sz="3200" b="0" i="0" u="none" strike="noStrike" kern="1200" cap="none" spc="0" normalizeH="0" baseline="0" noProof="0" dirty="0" smtClean="0">
              <a:ln>
                <a:noFill/>
              </a:ln>
              <a:solidFill>
                <a:schemeClr val="accent1"/>
              </a:solidFill>
              <a:effectLst/>
              <a:uLnTx/>
              <a:uFillTx/>
              <a:latin typeface="Palatino Linotype" panose="02040502050505030304" pitchFamily="18" charset="0"/>
              <a:cs typeface="Georgia"/>
            </a:endParaRPr>
          </a:p>
          <a:p>
            <a:pPr lvl="1">
              <a:spcBef>
                <a:spcPts val="25"/>
              </a:spcBef>
            </a:pPr>
            <a:endParaRPr kumimoji="0" sz="3200" b="0" i="0" u="none" strike="noStrike" kern="1200" cap="none" spc="0" normalizeH="0" baseline="0" noProof="0" dirty="0">
              <a:ln>
                <a:noFill/>
              </a:ln>
              <a:solidFill>
                <a:schemeClr val="accent1"/>
              </a:solidFill>
              <a:effectLst/>
              <a:uLnTx/>
              <a:uFillTx/>
              <a:latin typeface="Palatino Linotype" panose="02040502050505030304" pitchFamily="18" charset="0"/>
              <a:cs typeface="Georgia"/>
            </a:endParaRPr>
          </a:p>
          <a:p>
            <a:pPr marL="355600" marR="0" lvl="0" indent="-343535" algn="l" defTabSz="914400" rtl="0" eaLnBrk="1" fontAlgn="auto" latinLnBrk="0" hangingPunct="1">
              <a:lnSpc>
                <a:spcPct val="100000"/>
              </a:lnSpc>
              <a:spcBef>
                <a:spcPts val="0"/>
              </a:spcBef>
              <a:spcAft>
                <a:spcPts val="0"/>
              </a:spcAft>
              <a:buClrTx/>
              <a:buSzTx/>
              <a:buFont typeface="Arial"/>
              <a:buChar char="•"/>
              <a:tabLst>
                <a:tab pos="355600" algn="l"/>
                <a:tab pos="356235" algn="l"/>
              </a:tabLst>
              <a:defRPr/>
            </a:pPr>
            <a:endParaRPr kumimoji="0" lang="fr-FR" sz="4000" b="1" i="0" u="none" strike="noStrike" kern="1200" cap="none" spc="-5" normalizeH="0" baseline="0" noProof="0" dirty="0" smtClean="0">
              <a:ln>
                <a:noFill/>
              </a:ln>
              <a:solidFill>
                <a:schemeClr val="accent1"/>
              </a:solidFill>
              <a:effectLst/>
              <a:uLnTx/>
              <a:uFillTx/>
              <a:latin typeface="Palatino Linotype" panose="02040502050505030304" pitchFamily="18" charset="0"/>
              <a:cs typeface="Palladio Uralic"/>
            </a:endParaRPr>
          </a:p>
          <a:p>
            <a:pPr marL="355600" marR="0" lvl="0" indent="-343535" algn="l" defTabSz="914400" rtl="0" eaLnBrk="1" fontAlgn="auto" latinLnBrk="0" hangingPunct="1">
              <a:lnSpc>
                <a:spcPct val="100000"/>
              </a:lnSpc>
              <a:spcBef>
                <a:spcPts val="0"/>
              </a:spcBef>
              <a:spcAft>
                <a:spcPts val="0"/>
              </a:spcAft>
              <a:buClrTx/>
              <a:buSzTx/>
              <a:buFont typeface="Arial"/>
              <a:buChar char="•"/>
              <a:tabLst>
                <a:tab pos="355600" algn="l"/>
                <a:tab pos="356235" algn="l"/>
              </a:tabLst>
              <a:defRPr/>
            </a:pPr>
            <a:endParaRPr lang="fr-FR" sz="4000" b="1" spc="-5" dirty="0">
              <a:solidFill>
                <a:schemeClr val="accent1"/>
              </a:solidFill>
              <a:latin typeface="Palatino Linotype" panose="02040502050505030304" pitchFamily="18" charset="0"/>
              <a:cs typeface="Palladio Uralic"/>
            </a:endParaRPr>
          </a:p>
          <a:p>
            <a:pPr marL="12065" marR="0" lvl="0" algn="l" defTabSz="914400" rtl="0" eaLnBrk="1" fontAlgn="auto" latinLnBrk="0" hangingPunct="1">
              <a:lnSpc>
                <a:spcPct val="100000"/>
              </a:lnSpc>
              <a:spcBef>
                <a:spcPts val="0"/>
              </a:spcBef>
              <a:spcAft>
                <a:spcPts val="0"/>
              </a:spcAft>
              <a:buClrTx/>
              <a:buSzTx/>
              <a:tabLst>
                <a:tab pos="355600" algn="l"/>
                <a:tab pos="356235" algn="l"/>
              </a:tabLst>
              <a:defRPr/>
            </a:pPr>
            <a:endParaRPr kumimoji="0" lang="fr-FR" sz="4000" b="1" i="0" u="none" strike="noStrike" kern="1200" cap="none" spc="-5" normalizeH="0" baseline="0" noProof="0" dirty="0">
              <a:ln>
                <a:noFill/>
              </a:ln>
              <a:solidFill>
                <a:schemeClr val="accent1"/>
              </a:solidFill>
              <a:effectLst/>
              <a:uLnTx/>
              <a:uFillTx/>
              <a:latin typeface="Palatino Linotype" panose="02040502050505030304" pitchFamily="18" charset="0"/>
              <a:cs typeface="Palladio Uralic"/>
            </a:endParaRPr>
          </a:p>
          <a:p>
            <a:pPr marL="12065" marR="0" lvl="0" algn="l" defTabSz="914400" rtl="0" eaLnBrk="1" fontAlgn="auto" latinLnBrk="0" hangingPunct="1">
              <a:lnSpc>
                <a:spcPct val="100000"/>
              </a:lnSpc>
              <a:spcBef>
                <a:spcPts val="0"/>
              </a:spcBef>
              <a:spcAft>
                <a:spcPts val="0"/>
              </a:spcAft>
              <a:buClrTx/>
              <a:buSzTx/>
              <a:tabLst>
                <a:tab pos="355600" algn="l"/>
                <a:tab pos="356235" algn="l"/>
              </a:tabLst>
              <a:defRPr/>
            </a:pPr>
            <a:endParaRPr kumimoji="0" sz="4000" b="0" i="0" u="none" strike="noStrike" kern="1200" cap="none" spc="0" normalizeH="0" baseline="0" noProof="0" dirty="0">
              <a:ln>
                <a:noFill/>
              </a:ln>
              <a:solidFill>
                <a:schemeClr val="accent1"/>
              </a:solidFill>
              <a:effectLst/>
              <a:uLnTx/>
              <a:uFillTx/>
              <a:latin typeface="Palatino Linotype" panose="02040502050505030304" pitchFamily="18" charset="0"/>
              <a:cs typeface="Palladio Uralic"/>
            </a:endParaRPr>
          </a:p>
        </p:txBody>
      </p:sp>
      <p:pic>
        <p:nvPicPr>
          <p:cNvPr id="7" name="Image 6"/>
          <p:cNvPicPr>
            <a:picLocks noChangeAspect="1"/>
          </p:cNvPicPr>
          <p:nvPr/>
        </p:nvPicPr>
        <p:blipFill>
          <a:blip r:embed="rId3"/>
          <a:stretch>
            <a:fillRect/>
          </a:stretch>
        </p:blipFill>
        <p:spPr>
          <a:xfrm>
            <a:off x="8024911" y="35191"/>
            <a:ext cx="1066892" cy="1072989"/>
          </a:xfrm>
          <a:prstGeom prst="rect">
            <a:avLst/>
          </a:prstGeom>
        </p:spPr>
      </p:pic>
      <p:pic>
        <p:nvPicPr>
          <p:cNvPr id="8" name="Image 7"/>
          <p:cNvPicPr>
            <a:picLocks noChangeAspect="1"/>
          </p:cNvPicPr>
          <p:nvPr/>
        </p:nvPicPr>
        <p:blipFill>
          <a:blip r:embed="rId4"/>
          <a:stretch>
            <a:fillRect/>
          </a:stretch>
        </p:blipFill>
        <p:spPr>
          <a:xfrm>
            <a:off x="2438400" y="1807837"/>
            <a:ext cx="3962400" cy="4332233"/>
          </a:xfrm>
          <a:prstGeom prst="rect">
            <a:avLst/>
          </a:prstGeom>
        </p:spPr>
      </p:pic>
    </p:spTree>
    <p:extLst>
      <p:ext uri="{BB962C8B-B14F-4D97-AF65-F5344CB8AC3E}">
        <p14:creationId xmlns:p14="http://schemas.microsoft.com/office/powerpoint/2010/main" val="207492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08511"/>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4340860" cy="505267"/>
          </a:xfrm>
          <a:prstGeom prst="rect">
            <a:avLst/>
          </a:prstGeom>
        </p:spPr>
        <p:txBody>
          <a:bodyPr vert="horz" wrap="square" lIns="0" tIns="12700" rIns="0" bIns="0" rtlCol="0">
            <a:spAutoFit/>
          </a:bodyPr>
          <a:lstStyle/>
          <a:p>
            <a:pPr marL="12700">
              <a:lnSpc>
                <a:spcPct val="100000"/>
              </a:lnSpc>
              <a:spcBef>
                <a:spcPts val="100"/>
              </a:spcBef>
            </a:pPr>
            <a:r>
              <a:rPr lang="fr-FR" sz="3200" b="0" dirty="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a:ln w="0"/>
                <a:solidFill>
                  <a:sysClr val="windowText" lastClr="000000"/>
                </a:solidFill>
                <a:effectLst>
                  <a:reflection blurRad="6350" stA="53000" endA="300" endPos="35500" dir="5400000" sy="-90000" algn="bl" rotWithShape="0"/>
                </a:effectLst>
                <a:latin typeface="Georgia"/>
                <a:cs typeface="Georgia"/>
              </a:rPr>
              <a:t>liveness</a:t>
            </a:r>
            <a:r>
              <a:rPr lang="fr-FR" sz="3200" b="0" dirty="0">
                <a:ln w="0"/>
                <a:solidFill>
                  <a:sysClr val="windowText" lastClr="000000"/>
                </a:solidFill>
                <a:effectLst>
                  <a:reflection blurRad="6350" stA="53000" endA="300" endPos="35500" dir="5400000" sy="-90000" algn="bl" rotWithShape="0"/>
                </a:effectLst>
                <a:latin typeface="Georgia"/>
                <a:cs typeface="Georgia"/>
              </a:rPr>
              <a:t> </a:t>
            </a:r>
            <a:r>
              <a:rPr lang="fr-FR" sz="3200" b="0" dirty="0" err="1">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11</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6840220" cy="6876240"/>
          </a:xfrm>
          <a:prstGeom prst="rect">
            <a:avLst/>
          </a:prstGeom>
        </p:spPr>
        <p:txBody>
          <a:bodyPr vert="horz" wrap="square" lIns="0" tIns="104139" rIns="0" bIns="0" rtlCol="0">
            <a:spAutoFit/>
          </a:bodyPr>
          <a:lstStyle/>
          <a:p>
            <a:r>
              <a:rPr lang="en-US" sz="2800" b="1" dirty="0">
                <a:solidFill>
                  <a:schemeClr val="accent1"/>
                </a:solidFill>
              </a:rPr>
              <a:t>Step 2: Converting to the frames to grayscale</a:t>
            </a:r>
          </a:p>
          <a:p>
            <a:r>
              <a:rPr lang="en-US" sz="5400" dirty="0">
                <a:solidFill>
                  <a:schemeClr val="accent1"/>
                </a:solidFill>
                <a:latin typeface="Palatino Linotype" panose="02040502050505030304" pitchFamily="18" charset="0"/>
              </a:rPr>
              <a:t/>
            </a:r>
            <a:br>
              <a:rPr lang="en-US" sz="5400" dirty="0">
                <a:solidFill>
                  <a:schemeClr val="accent1"/>
                </a:solidFill>
                <a:latin typeface="Palatino Linotype" panose="02040502050505030304" pitchFamily="18" charset="0"/>
              </a:rPr>
            </a:br>
            <a:endParaRPr kumimoji="0" lang="en-US" sz="4400" b="0" i="0" u="none" strike="noStrike" kern="1200" cap="none" spc="0" normalizeH="0" baseline="0" noProof="0" dirty="0" smtClean="0">
              <a:ln>
                <a:noFill/>
              </a:ln>
              <a:solidFill>
                <a:schemeClr val="accent1"/>
              </a:solidFill>
              <a:effectLst/>
              <a:uLnTx/>
              <a:uFillTx/>
              <a:latin typeface="Palatino Linotype" panose="02040502050505030304" pitchFamily="18" charset="0"/>
              <a:cs typeface="Georgia"/>
            </a:endParaRPr>
          </a:p>
          <a:p>
            <a:pPr lvl="1">
              <a:spcBef>
                <a:spcPts val="25"/>
              </a:spcBef>
            </a:pPr>
            <a:endParaRPr kumimoji="0" sz="4400" b="0" i="0" u="none" strike="noStrike" kern="1200" cap="none" spc="0" normalizeH="0" baseline="0" noProof="0" dirty="0">
              <a:ln>
                <a:noFill/>
              </a:ln>
              <a:solidFill>
                <a:schemeClr val="accent1"/>
              </a:solidFill>
              <a:effectLst/>
              <a:uLnTx/>
              <a:uFillTx/>
              <a:latin typeface="Palatino Linotype" panose="02040502050505030304" pitchFamily="18" charset="0"/>
              <a:cs typeface="Georgia"/>
            </a:endParaRPr>
          </a:p>
          <a:p>
            <a:pPr marL="12065" marR="0" lvl="0" algn="l" defTabSz="914400" rtl="0" eaLnBrk="1" fontAlgn="auto" latinLnBrk="0" hangingPunct="1">
              <a:lnSpc>
                <a:spcPct val="100000"/>
              </a:lnSpc>
              <a:spcBef>
                <a:spcPts val="0"/>
              </a:spcBef>
              <a:spcAft>
                <a:spcPts val="0"/>
              </a:spcAft>
              <a:buClrTx/>
              <a:buSzTx/>
              <a:tabLst>
                <a:tab pos="355600" algn="l"/>
                <a:tab pos="356235" algn="l"/>
              </a:tabLst>
              <a:defRPr/>
            </a:pPr>
            <a:endParaRPr kumimoji="0" lang="fr-FR" sz="5400" b="1" i="0" u="none" strike="noStrike" kern="1200" cap="none" spc="-5" normalizeH="0" baseline="0" noProof="0" dirty="0" smtClean="0">
              <a:ln>
                <a:noFill/>
              </a:ln>
              <a:effectLst/>
              <a:uLnTx/>
              <a:uFillTx/>
              <a:latin typeface="Palatino Linotype" panose="02040502050505030304" pitchFamily="18" charset="0"/>
              <a:cs typeface="Palladio Uralic"/>
            </a:endParaRPr>
          </a:p>
          <a:p>
            <a:pPr marL="355600" lvl="0" indent="-343535">
              <a:buFont typeface="Arial"/>
              <a:buChar char="•"/>
              <a:tabLst>
                <a:tab pos="355600" algn="l"/>
                <a:tab pos="356235" algn="l"/>
              </a:tabLst>
              <a:defRPr/>
            </a:pPr>
            <a:r>
              <a:rPr lang="en-US" dirty="0"/>
              <a:t>The frame we have captured is a 3-channel RGB </a:t>
            </a:r>
            <a:r>
              <a:rPr lang="en-US" u="sng" dirty="0">
                <a:hlinkClick r:id="rId3"/>
              </a:rPr>
              <a:t>colored image</a:t>
            </a:r>
            <a:r>
              <a:rPr lang="en-US" dirty="0"/>
              <a:t>. We detect face and eyes in the frame. </a:t>
            </a:r>
            <a:r>
              <a:rPr lang="en-US" dirty="0" err="1"/>
              <a:t>dlib’s</a:t>
            </a:r>
            <a:r>
              <a:rPr lang="en-US" dirty="0"/>
              <a:t> face detection works perfectly fine on grayscale images as well as colored images. As </a:t>
            </a:r>
            <a:r>
              <a:rPr lang="en-US" u="sng" dirty="0">
                <a:hlinkClick r:id="rId4"/>
              </a:rPr>
              <a:t>grayscale image</a:t>
            </a:r>
            <a:r>
              <a:rPr lang="en-US" dirty="0"/>
              <a:t> is a single channel image, we convert the frame to grayscale to reduce to the processing time required by further steps of the </a:t>
            </a:r>
            <a:r>
              <a:rPr lang="en-US" dirty="0" smtClean="0"/>
              <a:t>algorithm using </a:t>
            </a:r>
            <a:r>
              <a:rPr lang="fr-FR" dirty="0">
                <a:solidFill>
                  <a:srgbClr val="FF0000"/>
                </a:solidFill>
              </a:rPr>
              <a:t>c</a:t>
            </a:r>
            <a:r>
              <a:rPr lang="fr-FR" dirty="0" smtClean="0">
                <a:solidFill>
                  <a:srgbClr val="FF0000"/>
                </a:solidFill>
              </a:rPr>
              <a:t>v2.cvtColor(frame</a:t>
            </a:r>
            <a:r>
              <a:rPr lang="fr-FR" dirty="0">
                <a:solidFill>
                  <a:srgbClr val="FF0000"/>
                </a:solidFill>
              </a:rPr>
              <a:t>, flag)</a:t>
            </a:r>
            <a:endParaRPr lang="fr-FR" sz="5400" b="1" spc="-5" dirty="0">
              <a:solidFill>
                <a:srgbClr val="FF0000"/>
              </a:solidFill>
              <a:latin typeface="Palatino Linotype" panose="02040502050505030304" pitchFamily="18" charset="0"/>
              <a:cs typeface="Palladio Uralic"/>
            </a:endParaRPr>
          </a:p>
          <a:p>
            <a:pPr marL="12065" marR="0" lvl="0" algn="l" defTabSz="914400" rtl="0" eaLnBrk="1" fontAlgn="auto" latinLnBrk="0" hangingPunct="1">
              <a:lnSpc>
                <a:spcPct val="100000"/>
              </a:lnSpc>
              <a:spcBef>
                <a:spcPts val="0"/>
              </a:spcBef>
              <a:spcAft>
                <a:spcPts val="0"/>
              </a:spcAft>
              <a:buClrTx/>
              <a:buSzTx/>
              <a:tabLst>
                <a:tab pos="355600" algn="l"/>
                <a:tab pos="356235" algn="l"/>
              </a:tabLst>
              <a:defRPr/>
            </a:pPr>
            <a:endParaRPr kumimoji="0" lang="fr-FR" sz="5400" b="1" i="0" u="none" strike="noStrike" kern="1200" cap="none" spc="-5" normalizeH="0" baseline="0" noProof="0" dirty="0">
              <a:ln>
                <a:noFill/>
              </a:ln>
              <a:solidFill>
                <a:schemeClr val="accent1"/>
              </a:solidFill>
              <a:effectLst/>
              <a:uLnTx/>
              <a:uFillTx/>
              <a:latin typeface="Palatino Linotype" panose="02040502050505030304" pitchFamily="18" charset="0"/>
              <a:cs typeface="Palladio Uralic"/>
            </a:endParaRPr>
          </a:p>
          <a:p>
            <a:pPr marL="12065" marR="0" lvl="0" algn="l" defTabSz="914400" rtl="0" eaLnBrk="1" fontAlgn="auto" latinLnBrk="0" hangingPunct="1">
              <a:lnSpc>
                <a:spcPct val="100000"/>
              </a:lnSpc>
              <a:spcBef>
                <a:spcPts val="0"/>
              </a:spcBef>
              <a:spcAft>
                <a:spcPts val="0"/>
              </a:spcAft>
              <a:buClrTx/>
              <a:buSzTx/>
              <a:tabLst>
                <a:tab pos="355600" algn="l"/>
                <a:tab pos="356235" algn="l"/>
              </a:tabLst>
              <a:defRPr/>
            </a:pPr>
            <a:endParaRPr kumimoji="0" sz="5400" b="0" i="0" u="none" strike="noStrike" kern="1200" cap="none" spc="0" normalizeH="0" baseline="0" noProof="0" dirty="0">
              <a:ln>
                <a:noFill/>
              </a:ln>
              <a:solidFill>
                <a:schemeClr val="accent1"/>
              </a:solidFill>
              <a:effectLst/>
              <a:uLnTx/>
              <a:uFillTx/>
              <a:latin typeface="Palatino Linotype" panose="02040502050505030304" pitchFamily="18" charset="0"/>
              <a:cs typeface="Palladio Uralic"/>
            </a:endParaRPr>
          </a:p>
        </p:txBody>
      </p:sp>
      <p:pic>
        <p:nvPicPr>
          <p:cNvPr id="7" name="Image 6"/>
          <p:cNvPicPr>
            <a:picLocks noChangeAspect="1"/>
          </p:cNvPicPr>
          <p:nvPr/>
        </p:nvPicPr>
        <p:blipFill>
          <a:blip r:embed="rId5"/>
          <a:stretch>
            <a:fillRect/>
          </a:stretch>
        </p:blipFill>
        <p:spPr>
          <a:xfrm>
            <a:off x="8024911" y="35191"/>
            <a:ext cx="1066892" cy="1072989"/>
          </a:xfrm>
          <a:prstGeom prst="rect">
            <a:avLst/>
          </a:prstGeom>
        </p:spPr>
      </p:pic>
      <p:pic>
        <p:nvPicPr>
          <p:cNvPr id="8" name="Image 7"/>
          <p:cNvPicPr>
            <a:picLocks noChangeAspect="1"/>
          </p:cNvPicPr>
          <p:nvPr/>
        </p:nvPicPr>
        <p:blipFill rotWithShape="1">
          <a:blip r:embed="rId6"/>
          <a:srcRect t="41173"/>
          <a:stretch/>
        </p:blipFill>
        <p:spPr>
          <a:xfrm>
            <a:off x="1837574" y="1676400"/>
            <a:ext cx="4663844" cy="2591190"/>
          </a:xfrm>
          <a:prstGeom prst="rect">
            <a:avLst/>
          </a:prstGeom>
        </p:spPr>
      </p:pic>
    </p:spTree>
    <p:extLst>
      <p:ext uri="{BB962C8B-B14F-4D97-AF65-F5344CB8AC3E}">
        <p14:creationId xmlns:p14="http://schemas.microsoft.com/office/powerpoint/2010/main" val="392198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08511"/>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4340860" cy="505267"/>
          </a:xfrm>
          <a:prstGeom prst="rect">
            <a:avLst/>
          </a:prstGeom>
        </p:spPr>
        <p:txBody>
          <a:bodyPr vert="horz" wrap="square" lIns="0" tIns="12700" rIns="0" bIns="0" rtlCol="0">
            <a:spAutoFit/>
          </a:bodyPr>
          <a:lstStyle/>
          <a:p>
            <a:pPr marL="12700">
              <a:lnSpc>
                <a:spcPct val="100000"/>
              </a:lnSpc>
              <a:spcBef>
                <a:spcPts val="100"/>
              </a:spcBef>
            </a:pPr>
            <a:r>
              <a:rPr lang="fr-FR" sz="3200" b="0" dirty="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a:ln w="0"/>
                <a:solidFill>
                  <a:sysClr val="windowText" lastClr="000000"/>
                </a:solidFill>
                <a:effectLst>
                  <a:reflection blurRad="6350" stA="53000" endA="300" endPos="35500" dir="5400000" sy="-90000" algn="bl" rotWithShape="0"/>
                </a:effectLst>
                <a:latin typeface="Georgia"/>
                <a:cs typeface="Georgia"/>
              </a:rPr>
              <a:t>liveness</a:t>
            </a:r>
            <a:r>
              <a:rPr lang="fr-FR" sz="3200" b="0" dirty="0">
                <a:ln w="0"/>
                <a:solidFill>
                  <a:sysClr val="windowText" lastClr="000000"/>
                </a:solidFill>
                <a:effectLst>
                  <a:reflection blurRad="6350" stA="53000" endA="300" endPos="35500" dir="5400000" sy="-90000" algn="bl" rotWithShape="0"/>
                </a:effectLst>
                <a:latin typeface="Georgia"/>
                <a:cs typeface="Georgia"/>
              </a:rPr>
              <a:t> </a:t>
            </a:r>
            <a:r>
              <a:rPr lang="fr-FR" sz="3200" b="0" dirty="0" err="1">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12</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6840220" cy="5337358"/>
          </a:xfrm>
          <a:prstGeom prst="rect">
            <a:avLst/>
          </a:prstGeom>
        </p:spPr>
        <p:txBody>
          <a:bodyPr vert="horz" wrap="square" lIns="0" tIns="104139" rIns="0" bIns="0" rtlCol="0">
            <a:spAutoFit/>
          </a:bodyPr>
          <a:lstStyle/>
          <a:p>
            <a:r>
              <a:rPr lang="en-US" sz="2800" b="1" dirty="0">
                <a:solidFill>
                  <a:schemeClr val="accent1"/>
                </a:solidFill>
                <a:latin typeface="Palatino Linotype" panose="02040502050505030304" pitchFamily="18" charset="0"/>
              </a:rPr>
              <a:t>Step 3: Face Detection using </a:t>
            </a:r>
            <a:r>
              <a:rPr lang="en-US" sz="2800" b="1" dirty="0" err="1">
                <a:solidFill>
                  <a:schemeClr val="accent1"/>
                </a:solidFill>
                <a:latin typeface="Palatino Linotype" panose="02040502050505030304" pitchFamily="18" charset="0"/>
              </a:rPr>
              <a:t>dlib</a:t>
            </a:r>
            <a:endParaRPr lang="en-US" sz="2800" b="1" dirty="0">
              <a:solidFill>
                <a:schemeClr val="accent1"/>
              </a:solidFill>
              <a:latin typeface="Palatino Linotype" panose="02040502050505030304" pitchFamily="18" charset="0"/>
            </a:endParaRPr>
          </a:p>
          <a:p>
            <a:r>
              <a:rPr lang="en-US" sz="4000" dirty="0" smtClean="0">
                <a:solidFill>
                  <a:schemeClr val="accent1"/>
                </a:solidFill>
                <a:latin typeface="Palatino Linotype" panose="02040502050505030304" pitchFamily="18" charset="0"/>
              </a:rPr>
              <a:t> </a:t>
            </a:r>
          </a:p>
          <a:p>
            <a:endParaRPr lang="en-US" sz="4000" dirty="0">
              <a:solidFill>
                <a:schemeClr val="accent1"/>
              </a:solidFill>
              <a:latin typeface="Palatino Linotype" panose="02040502050505030304" pitchFamily="18" charset="0"/>
            </a:endParaRPr>
          </a:p>
          <a:p>
            <a:endParaRPr lang="en-US" sz="4000" dirty="0" smtClean="0">
              <a:solidFill>
                <a:schemeClr val="accent1"/>
              </a:solidFill>
              <a:latin typeface="Palatino Linotype" panose="02040502050505030304" pitchFamily="18" charset="0"/>
            </a:endParaRPr>
          </a:p>
          <a:p>
            <a:pPr lvl="0"/>
            <a:r>
              <a:rPr lang="fr-FR" altLang="fr-FR" sz="2000" dirty="0" err="1">
                <a:solidFill>
                  <a:srgbClr val="292929"/>
                </a:solidFill>
                <a:latin typeface="charter"/>
              </a:rPr>
              <a:t>We</a:t>
            </a:r>
            <a:r>
              <a:rPr lang="fr-FR" altLang="fr-FR" sz="2000" dirty="0">
                <a:solidFill>
                  <a:srgbClr val="292929"/>
                </a:solidFill>
                <a:latin typeface="charter"/>
              </a:rPr>
              <a:t> are </a:t>
            </a:r>
            <a:r>
              <a:rPr lang="fr-FR" altLang="fr-FR" sz="2000" dirty="0" err="1">
                <a:solidFill>
                  <a:srgbClr val="292929"/>
                </a:solidFill>
                <a:latin typeface="charter"/>
              </a:rPr>
              <a:t>now</a:t>
            </a:r>
            <a:r>
              <a:rPr lang="fr-FR" altLang="fr-FR" sz="2000" dirty="0">
                <a:solidFill>
                  <a:srgbClr val="292929"/>
                </a:solidFill>
                <a:latin typeface="charter"/>
              </a:rPr>
              <a:t> </a:t>
            </a:r>
            <a:r>
              <a:rPr lang="fr-FR" altLang="fr-FR" sz="2000" dirty="0" err="1">
                <a:solidFill>
                  <a:srgbClr val="292929"/>
                </a:solidFill>
                <a:latin typeface="charter"/>
              </a:rPr>
              <a:t>going</a:t>
            </a:r>
            <a:r>
              <a:rPr lang="fr-FR" altLang="fr-FR" sz="2000" dirty="0">
                <a:solidFill>
                  <a:srgbClr val="292929"/>
                </a:solidFill>
                <a:latin typeface="charter"/>
              </a:rPr>
              <a:t> to use </a:t>
            </a:r>
            <a:r>
              <a:rPr lang="fr-FR" altLang="fr-FR" sz="2000" i="1" dirty="0" err="1">
                <a:solidFill>
                  <a:srgbClr val="292929"/>
                </a:solidFill>
                <a:latin typeface="charter"/>
              </a:rPr>
              <a:t>dlib’s</a:t>
            </a:r>
            <a:r>
              <a:rPr lang="fr-FR" altLang="fr-FR" sz="2000" i="1" dirty="0">
                <a:solidFill>
                  <a:srgbClr val="292929"/>
                </a:solidFill>
                <a:latin typeface="charter"/>
              </a:rPr>
              <a:t> default face detector</a:t>
            </a:r>
            <a:r>
              <a:rPr lang="fr-FR" altLang="fr-FR" sz="2000" dirty="0">
                <a:solidFill>
                  <a:srgbClr val="292929"/>
                </a:solidFill>
                <a:latin typeface="charter"/>
              </a:rPr>
              <a:t> to </a:t>
            </a:r>
            <a:r>
              <a:rPr lang="fr-FR" altLang="fr-FR" sz="2000" dirty="0" err="1">
                <a:solidFill>
                  <a:srgbClr val="292929"/>
                </a:solidFill>
                <a:latin typeface="charter"/>
              </a:rPr>
              <a:t>detect</a:t>
            </a:r>
            <a:r>
              <a:rPr lang="fr-FR" altLang="fr-FR" sz="2000" dirty="0">
                <a:solidFill>
                  <a:srgbClr val="292929"/>
                </a:solidFill>
                <a:latin typeface="charter"/>
              </a:rPr>
              <a:t> all the faces in the image. This </a:t>
            </a:r>
            <a:r>
              <a:rPr lang="fr-FR" altLang="fr-FR" sz="2000" u="sng" dirty="0">
                <a:latin typeface="charter"/>
                <a:hlinkClick r:id="rId3"/>
              </a:rPr>
              <a:t>face </a:t>
            </a:r>
            <a:r>
              <a:rPr lang="fr-FR" altLang="fr-FR" sz="2000" u="sng" dirty="0" err="1">
                <a:latin typeface="charter"/>
                <a:hlinkClick r:id="rId3"/>
              </a:rPr>
              <a:t>detection</a:t>
            </a:r>
            <a:r>
              <a:rPr lang="fr-FR" altLang="fr-FR" sz="2000" u="sng" dirty="0">
                <a:latin typeface="charter"/>
                <a:hlinkClick r:id="rId3"/>
              </a:rPr>
              <a:t> model</a:t>
            </a:r>
            <a:r>
              <a:rPr lang="fr-FR" altLang="fr-FR" sz="2000" dirty="0">
                <a:solidFill>
                  <a:srgbClr val="292929"/>
                </a:solidFill>
                <a:latin typeface="charter"/>
              </a:rPr>
              <a:t> </a:t>
            </a:r>
            <a:r>
              <a:rPr lang="fr-FR" altLang="fr-FR" sz="2000" dirty="0" err="1">
                <a:solidFill>
                  <a:srgbClr val="292929"/>
                </a:solidFill>
                <a:latin typeface="charter"/>
              </a:rPr>
              <a:t>is</a:t>
            </a:r>
            <a:r>
              <a:rPr lang="fr-FR" altLang="fr-FR" sz="2000" dirty="0">
                <a:solidFill>
                  <a:srgbClr val="292929"/>
                </a:solidFill>
                <a:latin typeface="charter"/>
              </a:rPr>
              <a:t> </a:t>
            </a:r>
            <a:r>
              <a:rPr lang="fr-FR" altLang="fr-FR" sz="2000" dirty="0" err="1">
                <a:solidFill>
                  <a:srgbClr val="292929"/>
                </a:solidFill>
                <a:latin typeface="charter"/>
              </a:rPr>
              <a:t>based</a:t>
            </a:r>
            <a:r>
              <a:rPr lang="fr-FR" altLang="fr-FR" sz="2000" dirty="0">
                <a:solidFill>
                  <a:srgbClr val="292929"/>
                </a:solidFill>
                <a:latin typeface="charter"/>
              </a:rPr>
              <a:t> on </a:t>
            </a:r>
            <a:r>
              <a:rPr lang="fr-FR" altLang="fr-FR" sz="2000" dirty="0" err="1">
                <a:solidFill>
                  <a:srgbClr val="292929"/>
                </a:solidFill>
                <a:latin typeface="charter"/>
              </a:rPr>
              <a:t>HoG</a:t>
            </a:r>
            <a:r>
              <a:rPr lang="fr-FR" altLang="fr-FR" sz="2000" dirty="0">
                <a:solidFill>
                  <a:srgbClr val="292929"/>
                </a:solidFill>
                <a:latin typeface="charter"/>
              </a:rPr>
              <a:t> and SVM. </a:t>
            </a:r>
            <a:r>
              <a:rPr lang="fr-FR" altLang="fr-FR" sz="2000" dirty="0" err="1">
                <a:solidFill>
                  <a:srgbClr val="292929"/>
                </a:solidFill>
                <a:latin typeface="charter"/>
              </a:rPr>
              <a:t>We</a:t>
            </a:r>
            <a:r>
              <a:rPr lang="fr-FR" altLang="fr-FR" sz="2000" dirty="0">
                <a:solidFill>
                  <a:srgbClr val="292929"/>
                </a:solidFill>
                <a:latin typeface="charter"/>
              </a:rPr>
              <a:t> first </a:t>
            </a:r>
            <a:r>
              <a:rPr lang="fr-FR" altLang="fr-FR" sz="2000" dirty="0" err="1">
                <a:solidFill>
                  <a:srgbClr val="292929"/>
                </a:solidFill>
                <a:latin typeface="charter"/>
              </a:rPr>
              <a:t>load</a:t>
            </a:r>
            <a:r>
              <a:rPr lang="fr-FR" altLang="fr-FR" sz="2000" dirty="0">
                <a:solidFill>
                  <a:srgbClr val="292929"/>
                </a:solidFill>
                <a:latin typeface="charter"/>
              </a:rPr>
              <a:t> the detector </a:t>
            </a:r>
            <a:r>
              <a:rPr lang="fr-FR" altLang="fr-FR" sz="2000" dirty="0" err="1">
                <a:solidFill>
                  <a:srgbClr val="292929"/>
                </a:solidFill>
                <a:latin typeface="charter"/>
              </a:rPr>
              <a:t>using</a:t>
            </a:r>
            <a:r>
              <a:rPr lang="fr-FR" altLang="fr-FR" sz="2000" dirty="0">
                <a:solidFill>
                  <a:srgbClr val="292929"/>
                </a:solidFill>
                <a:latin typeface="charter"/>
              </a:rPr>
              <a:t> the </a:t>
            </a:r>
            <a:r>
              <a:rPr lang="fr-FR" altLang="fr-FR" b="1" dirty="0" err="1">
                <a:solidFill>
                  <a:srgbClr val="292929"/>
                </a:solidFill>
                <a:latin typeface="Menlo"/>
              </a:rPr>
              <a:t>get_frontal_face_detector</a:t>
            </a:r>
            <a:r>
              <a:rPr lang="fr-FR" altLang="fr-FR" b="1" dirty="0">
                <a:solidFill>
                  <a:srgbClr val="292929"/>
                </a:solidFill>
                <a:latin typeface="Menlo"/>
              </a:rPr>
              <a:t>()</a:t>
            </a:r>
            <a:r>
              <a:rPr lang="fr-FR" altLang="fr-FR" sz="500" b="1" dirty="0"/>
              <a:t> </a:t>
            </a:r>
            <a:endParaRPr lang="fr-FR" altLang="fr-FR" sz="3200" b="1" dirty="0">
              <a:latin typeface="Arial" panose="020B0604020202020204" pitchFamily="34" charset="0"/>
            </a:endParaRPr>
          </a:p>
          <a:p>
            <a:r>
              <a:rPr lang="en-US" sz="4000" dirty="0">
                <a:solidFill>
                  <a:schemeClr val="accent1"/>
                </a:solidFill>
                <a:latin typeface="Palatino Linotype" panose="02040502050505030304" pitchFamily="18" charset="0"/>
              </a:rPr>
              <a:t/>
            </a:r>
            <a:br>
              <a:rPr lang="en-US" sz="4000" dirty="0">
                <a:solidFill>
                  <a:schemeClr val="accent1"/>
                </a:solidFill>
                <a:latin typeface="Palatino Linotype" panose="02040502050505030304" pitchFamily="18" charset="0"/>
              </a:rPr>
            </a:br>
            <a:endParaRPr kumimoji="0" sz="7200" b="0" i="0" u="none" strike="noStrike" kern="1200" cap="none" spc="0" normalizeH="0" baseline="0" noProof="0" dirty="0">
              <a:ln>
                <a:noFill/>
              </a:ln>
              <a:solidFill>
                <a:schemeClr val="accent1"/>
              </a:solidFill>
              <a:effectLst/>
              <a:uLnTx/>
              <a:uFillTx/>
              <a:latin typeface="Palatino Linotype" panose="02040502050505030304" pitchFamily="18" charset="0"/>
              <a:cs typeface="Palladio Uralic"/>
            </a:endParaRPr>
          </a:p>
        </p:txBody>
      </p:sp>
      <p:pic>
        <p:nvPicPr>
          <p:cNvPr id="7" name="Image 6"/>
          <p:cNvPicPr>
            <a:picLocks noChangeAspect="1"/>
          </p:cNvPicPr>
          <p:nvPr/>
        </p:nvPicPr>
        <p:blipFill>
          <a:blip r:embed="rId4"/>
          <a:stretch>
            <a:fillRect/>
          </a:stretch>
        </p:blipFill>
        <p:spPr>
          <a:xfrm>
            <a:off x="8024911" y="35191"/>
            <a:ext cx="1066892" cy="1072989"/>
          </a:xfrm>
          <a:prstGeom prst="rect">
            <a:avLst/>
          </a:prstGeom>
        </p:spPr>
      </p:pic>
      <p:pic>
        <p:nvPicPr>
          <p:cNvPr id="8" name="Image 7"/>
          <p:cNvPicPr>
            <a:picLocks noChangeAspect="1"/>
          </p:cNvPicPr>
          <p:nvPr/>
        </p:nvPicPr>
        <p:blipFill>
          <a:blip r:embed="rId5"/>
          <a:stretch>
            <a:fillRect/>
          </a:stretch>
        </p:blipFill>
        <p:spPr>
          <a:xfrm>
            <a:off x="685800" y="1945009"/>
            <a:ext cx="4892464" cy="1242168"/>
          </a:xfrm>
          <a:prstGeom prst="rect">
            <a:avLst/>
          </a:prstGeom>
        </p:spPr>
      </p:pic>
      <p:sp>
        <p:nvSpPr>
          <p:cNvPr id="9" name="Rectangle 1"/>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29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08511"/>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4340860" cy="505267"/>
          </a:xfrm>
          <a:prstGeom prst="rect">
            <a:avLst/>
          </a:prstGeom>
        </p:spPr>
        <p:txBody>
          <a:bodyPr vert="horz" wrap="square" lIns="0" tIns="12700" rIns="0" bIns="0" rtlCol="0">
            <a:spAutoFit/>
          </a:bodyPr>
          <a:lstStyle/>
          <a:p>
            <a:pPr marL="12700">
              <a:lnSpc>
                <a:spcPct val="100000"/>
              </a:lnSpc>
              <a:spcBef>
                <a:spcPts val="100"/>
              </a:spcBef>
            </a:pPr>
            <a:r>
              <a:rPr lang="fr-FR" sz="3200" b="0" dirty="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a:ln w="0"/>
                <a:solidFill>
                  <a:sysClr val="windowText" lastClr="000000"/>
                </a:solidFill>
                <a:effectLst>
                  <a:reflection blurRad="6350" stA="53000" endA="300" endPos="35500" dir="5400000" sy="-90000" algn="bl" rotWithShape="0"/>
                </a:effectLst>
                <a:latin typeface="Georgia"/>
                <a:cs typeface="Georgia"/>
              </a:rPr>
              <a:t>liveness</a:t>
            </a:r>
            <a:r>
              <a:rPr lang="fr-FR" sz="3200" b="0" dirty="0">
                <a:ln w="0"/>
                <a:solidFill>
                  <a:sysClr val="windowText" lastClr="000000"/>
                </a:solidFill>
                <a:effectLst>
                  <a:reflection blurRad="6350" stA="53000" endA="300" endPos="35500" dir="5400000" sy="-90000" algn="bl" rotWithShape="0"/>
                </a:effectLst>
                <a:latin typeface="Georgia"/>
                <a:cs typeface="Georgia"/>
              </a:rPr>
              <a:t> </a:t>
            </a:r>
            <a:r>
              <a:rPr lang="fr-FR" sz="3200" b="0" dirty="0" err="1">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13</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5712460" cy="6106799"/>
          </a:xfrm>
          <a:prstGeom prst="rect">
            <a:avLst/>
          </a:prstGeom>
        </p:spPr>
        <p:txBody>
          <a:bodyPr vert="horz" wrap="square" lIns="0" tIns="104139" rIns="0" bIns="0" rtlCol="0">
            <a:spAutoFit/>
          </a:bodyPr>
          <a:lstStyle/>
          <a:p>
            <a:r>
              <a:rPr lang="en-US" sz="2800" b="1" dirty="0">
                <a:solidFill>
                  <a:schemeClr val="accent1"/>
                </a:solidFill>
                <a:latin typeface="Palatino Linotype" panose="02040502050505030304" pitchFamily="18" charset="0"/>
              </a:rPr>
              <a:t>Step 4: Getting facial landmarks using </a:t>
            </a:r>
            <a:r>
              <a:rPr lang="en-US" sz="2800" b="1" dirty="0" err="1">
                <a:solidFill>
                  <a:schemeClr val="accent1"/>
                </a:solidFill>
                <a:latin typeface="Palatino Linotype" panose="02040502050505030304" pitchFamily="18" charset="0"/>
              </a:rPr>
              <a:t>dlib</a:t>
            </a:r>
            <a:r>
              <a:rPr lang="en-US" sz="2800" b="1" dirty="0">
                <a:solidFill>
                  <a:schemeClr val="accent1"/>
                </a:solidFill>
                <a:latin typeface="Palatino Linotype" panose="02040502050505030304" pitchFamily="18" charset="0"/>
              </a:rPr>
              <a:t>.</a:t>
            </a:r>
          </a:p>
          <a:p>
            <a:r>
              <a:rPr lang="en-US" sz="4000" dirty="0" smtClean="0">
                <a:solidFill>
                  <a:schemeClr val="accent1"/>
                </a:solidFill>
                <a:latin typeface="Palatino Linotype" panose="02040502050505030304" pitchFamily="18" charset="0"/>
              </a:rPr>
              <a:t> </a:t>
            </a:r>
          </a:p>
          <a:p>
            <a:r>
              <a:rPr lang="en-US" dirty="0"/>
              <a:t>Well, to get started with blink detection we need to detect the eye first. We do this by using a pre-trained model which gives us 68 facial landmarks. We then map these landmarks on the face we detected in the previous step. We implement this in three parts. First, we load the contents of the pre-trained model in an object. Then we use this object to map the landmarks to the face detected in the frame and finally, we extract the Cartesian coordinates of these landmarks.</a:t>
            </a:r>
            <a:r>
              <a:rPr lang="en-US" sz="4000" dirty="0">
                <a:solidFill>
                  <a:schemeClr val="accent1"/>
                </a:solidFill>
                <a:latin typeface="Palatino Linotype" panose="02040502050505030304" pitchFamily="18" charset="0"/>
              </a:rPr>
              <a:t/>
            </a:r>
            <a:br>
              <a:rPr lang="en-US" sz="4000" dirty="0">
                <a:solidFill>
                  <a:schemeClr val="accent1"/>
                </a:solidFill>
                <a:latin typeface="Palatino Linotype" panose="02040502050505030304" pitchFamily="18" charset="0"/>
              </a:rPr>
            </a:br>
            <a:r>
              <a:rPr lang="en-US" sz="5400" dirty="0">
                <a:solidFill>
                  <a:schemeClr val="accent1"/>
                </a:solidFill>
                <a:latin typeface="Palatino Linotype" panose="02040502050505030304" pitchFamily="18" charset="0"/>
              </a:rPr>
              <a:t/>
            </a:r>
            <a:br>
              <a:rPr lang="en-US" sz="5400" dirty="0">
                <a:solidFill>
                  <a:schemeClr val="accent1"/>
                </a:solidFill>
                <a:latin typeface="Palatino Linotype" panose="02040502050505030304" pitchFamily="18" charset="0"/>
              </a:rPr>
            </a:br>
            <a:endParaRPr kumimoji="0" sz="9600" b="0" i="0" u="none" strike="noStrike" kern="1200" cap="none" spc="0" normalizeH="0" baseline="0" noProof="0" dirty="0">
              <a:ln>
                <a:noFill/>
              </a:ln>
              <a:solidFill>
                <a:schemeClr val="accent1"/>
              </a:solidFill>
              <a:effectLst/>
              <a:uLnTx/>
              <a:uFillTx/>
              <a:latin typeface="Palatino Linotype" panose="02040502050505030304" pitchFamily="18" charset="0"/>
              <a:cs typeface="Palladio Uralic"/>
            </a:endParaRPr>
          </a:p>
        </p:txBody>
      </p:sp>
      <p:pic>
        <p:nvPicPr>
          <p:cNvPr id="7" name="Image 6"/>
          <p:cNvPicPr>
            <a:picLocks noChangeAspect="1"/>
          </p:cNvPicPr>
          <p:nvPr/>
        </p:nvPicPr>
        <p:blipFill>
          <a:blip r:embed="rId3"/>
          <a:stretch>
            <a:fillRect/>
          </a:stretch>
        </p:blipFill>
        <p:spPr>
          <a:xfrm>
            <a:off x="8024911" y="35191"/>
            <a:ext cx="1066892" cy="1072989"/>
          </a:xfrm>
          <a:prstGeom prst="rect">
            <a:avLst/>
          </a:prstGeom>
        </p:spPr>
      </p:pic>
      <p:pic>
        <p:nvPicPr>
          <p:cNvPr id="8" name="Image 7"/>
          <p:cNvPicPr>
            <a:picLocks noChangeAspect="1"/>
          </p:cNvPicPr>
          <p:nvPr/>
        </p:nvPicPr>
        <p:blipFill>
          <a:blip r:embed="rId4"/>
          <a:stretch>
            <a:fillRect/>
          </a:stretch>
        </p:blipFill>
        <p:spPr>
          <a:xfrm>
            <a:off x="6499452" y="2164867"/>
            <a:ext cx="2644548" cy="2635733"/>
          </a:xfrm>
          <a:prstGeom prst="rect">
            <a:avLst/>
          </a:prstGeom>
        </p:spPr>
      </p:pic>
    </p:spTree>
    <p:extLst>
      <p:ext uri="{BB962C8B-B14F-4D97-AF65-F5344CB8AC3E}">
        <p14:creationId xmlns:p14="http://schemas.microsoft.com/office/powerpoint/2010/main" val="103539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08511"/>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4340860" cy="505267"/>
          </a:xfrm>
          <a:prstGeom prst="rect">
            <a:avLst/>
          </a:prstGeom>
        </p:spPr>
        <p:txBody>
          <a:bodyPr vert="horz" wrap="square" lIns="0" tIns="12700" rIns="0" bIns="0" rtlCol="0">
            <a:spAutoFit/>
          </a:bodyPr>
          <a:lstStyle/>
          <a:p>
            <a:pPr marL="12700">
              <a:lnSpc>
                <a:spcPct val="100000"/>
              </a:lnSpc>
              <a:spcBef>
                <a:spcPts val="100"/>
              </a:spcBef>
            </a:pPr>
            <a:r>
              <a:rPr lang="fr-FR" sz="3200" b="0" dirty="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a:ln w="0"/>
                <a:solidFill>
                  <a:sysClr val="windowText" lastClr="000000"/>
                </a:solidFill>
                <a:effectLst>
                  <a:reflection blurRad="6350" stA="53000" endA="300" endPos="35500" dir="5400000" sy="-90000" algn="bl" rotWithShape="0"/>
                </a:effectLst>
                <a:latin typeface="Georgia"/>
                <a:cs typeface="Georgia"/>
              </a:rPr>
              <a:t>liveness</a:t>
            </a:r>
            <a:r>
              <a:rPr lang="fr-FR" sz="3200" b="0" dirty="0">
                <a:ln w="0"/>
                <a:solidFill>
                  <a:sysClr val="windowText" lastClr="000000"/>
                </a:solidFill>
                <a:effectLst>
                  <a:reflection blurRad="6350" stA="53000" endA="300" endPos="35500" dir="5400000" sy="-90000" algn="bl" rotWithShape="0"/>
                </a:effectLst>
                <a:latin typeface="Georgia"/>
                <a:cs typeface="Georgia"/>
              </a:rPr>
              <a:t> </a:t>
            </a:r>
            <a:r>
              <a:rPr lang="fr-FR" sz="3200" b="0" dirty="0" err="1">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14</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7388860" cy="4229362"/>
          </a:xfrm>
          <a:prstGeom prst="rect">
            <a:avLst/>
          </a:prstGeom>
        </p:spPr>
        <p:txBody>
          <a:bodyPr vert="horz" wrap="square" lIns="0" tIns="104139" rIns="0" bIns="0" rtlCol="0">
            <a:spAutoFit/>
          </a:bodyPr>
          <a:lstStyle/>
          <a:p>
            <a:r>
              <a:rPr lang="en-US" sz="2800" b="1" dirty="0">
                <a:solidFill>
                  <a:schemeClr val="accent1"/>
                </a:solidFill>
                <a:latin typeface="Palatino Linotype" panose="02040502050505030304" pitchFamily="18" charset="0"/>
              </a:rPr>
              <a:t>Step </a:t>
            </a:r>
            <a:r>
              <a:rPr lang="en-US" sz="2800" b="1" dirty="0" smtClean="0">
                <a:solidFill>
                  <a:schemeClr val="accent1"/>
                </a:solidFill>
                <a:latin typeface="Palatino Linotype" panose="02040502050505030304" pitchFamily="18" charset="0"/>
              </a:rPr>
              <a:t>5: </a:t>
            </a:r>
            <a:r>
              <a:rPr lang="en-US" sz="2800" b="1" dirty="0">
                <a:solidFill>
                  <a:schemeClr val="accent1"/>
                </a:solidFill>
                <a:latin typeface="Palatino Linotype" panose="02040502050505030304" pitchFamily="18" charset="0"/>
              </a:rPr>
              <a:t>Getting to know the Blink </a:t>
            </a:r>
            <a:r>
              <a:rPr lang="en-US" sz="2800" b="1" dirty="0" smtClean="0">
                <a:solidFill>
                  <a:schemeClr val="accent1"/>
                </a:solidFill>
                <a:latin typeface="Palatino Linotype" panose="02040502050505030304" pitchFamily="18" charset="0"/>
              </a:rPr>
              <a:t>Ratio.</a:t>
            </a:r>
            <a:endParaRPr lang="en-US" sz="2800" b="1" dirty="0">
              <a:solidFill>
                <a:schemeClr val="accent1"/>
              </a:solidFill>
              <a:latin typeface="Palatino Linotype" panose="02040502050505030304" pitchFamily="18" charset="0"/>
            </a:endParaRPr>
          </a:p>
          <a:p>
            <a:r>
              <a:rPr lang="en-US" sz="4000" dirty="0">
                <a:solidFill>
                  <a:schemeClr val="accent1"/>
                </a:solidFill>
                <a:latin typeface="Palatino Linotype" panose="02040502050505030304" pitchFamily="18" charset="0"/>
              </a:rPr>
              <a:t/>
            </a:r>
            <a:br>
              <a:rPr lang="en-US" sz="4000" dirty="0">
                <a:solidFill>
                  <a:schemeClr val="accent1"/>
                </a:solidFill>
                <a:latin typeface="Palatino Linotype" panose="02040502050505030304" pitchFamily="18" charset="0"/>
              </a:rPr>
            </a:br>
            <a:r>
              <a:rPr lang="en-US" sz="4000" dirty="0" smtClean="0">
                <a:solidFill>
                  <a:schemeClr val="accent1"/>
                </a:solidFill>
                <a:latin typeface="Palatino Linotype" panose="02040502050505030304" pitchFamily="18" charset="0"/>
              </a:rPr>
              <a:t>                            </a:t>
            </a:r>
          </a:p>
          <a:p>
            <a:r>
              <a:rPr lang="en-US" sz="4000" dirty="0">
                <a:solidFill>
                  <a:schemeClr val="accent1"/>
                </a:solidFill>
                <a:latin typeface="Palatino Linotype" panose="02040502050505030304" pitchFamily="18" charset="0"/>
              </a:rPr>
              <a:t> </a:t>
            </a:r>
            <a:r>
              <a:rPr lang="en-US" sz="4000" dirty="0" smtClean="0">
                <a:solidFill>
                  <a:schemeClr val="accent1"/>
                </a:solidFill>
                <a:latin typeface="Palatino Linotype" panose="02040502050505030304" pitchFamily="18" charset="0"/>
              </a:rPr>
              <a:t>                               </a:t>
            </a:r>
          </a:p>
          <a:p>
            <a:endParaRPr lang="en-US" sz="4000" dirty="0">
              <a:solidFill>
                <a:schemeClr val="accent1"/>
              </a:solidFill>
              <a:latin typeface="Palatino Linotype" panose="02040502050505030304" pitchFamily="18" charset="0"/>
            </a:endParaRPr>
          </a:p>
          <a:p>
            <a:endParaRPr lang="en-US" sz="4000" dirty="0" smtClean="0">
              <a:solidFill>
                <a:schemeClr val="accent1"/>
              </a:solidFill>
              <a:latin typeface="Palatino Linotype" panose="02040502050505030304" pitchFamily="18" charset="0"/>
            </a:endParaRPr>
          </a:p>
          <a:p>
            <a:r>
              <a:rPr lang="en-US" sz="4000" dirty="0">
                <a:solidFill>
                  <a:schemeClr val="accent1"/>
                </a:solidFill>
                <a:latin typeface="Palatino Linotype" panose="02040502050505030304" pitchFamily="18" charset="0"/>
              </a:rPr>
              <a:t> </a:t>
            </a:r>
            <a:r>
              <a:rPr lang="en-US" sz="4000" dirty="0" smtClean="0">
                <a:solidFill>
                  <a:schemeClr val="accent1"/>
                </a:solidFill>
                <a:latin typeface="Palatino Linotype" panose="02040502050505030304" pitchFamily="18" charset="0"/>
              </a:rPr>
              <a:t>  </a:t>
            </a:r>
            <a:endParaRPr kumimoji="0" sz="9600" b="1" i="0" u="none" strike="noStrike" kern="1200" cap="none" spc="0" normalizeH="0" baseline="0" noProof="0" dirty="0">
              <a:ln>
                <a:noFill/>
              </a:ln>
              <a:solidFill>
                <a:schemeClr val="accent1"/>
              </a:solidFill>
              <a:effectLst/>
              <a:uLnTx/>
              <a:uFillTx/>
              <a:latin typeface="Palatino Linotype" panose="02040502050505030304" pitchFamily="18" charset="0"/>
              <a:cs typeface="Palladio Uralic"/>
            </a:endParaRPr>
          </a:p>
        </p:txBody>
      </p:sp>
      <p:pic>
        <p:nvPicPr>
          <p:cNvPr id="7" name="Image 6"/>
          <p:cNvPicPr>
            <a:picLocks noChangeAspect="1"/>
          </p:cNvPicPr>
          <p:nvPr/>
        </p:nvPicPr>
        <p:blipFill>
          <a:blip r:embed="rId3"/>
          <a:stretch>
            <a:fillRect/>
          </a:stretch>
        </p:blipFill>
        <p:spPr>
          <a:xfrm>
            <a:off x="8024911" y="35191"/>
            <a:ext cx="1066892" cy="1072989"/>
          </a:xfrm>
          <a:prstGeom prst="rect">
            <a:avLst/>
          </a:prstGeom>
        </p:spPr>
      </p:pic>
      <p:pic>
        <p:nvPicPr>
          <p:cNvPr id="2052" name="Picture 4" descr="https://miro.medium.com/max/1118/1*CFDybtNvs34kMWPNHaodDQ.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22" y="2743200"/>
            <a:ext cx="3422008" cy="268128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4143249" y="1905000"/>
            <a:ext cx="4038600" cy="1477328"/>
          </a:xfrm>
          <a:prstGeom prst="rect">
            <a:avLst/>
          </a:prstGeom>
          <a:noFill/>
        </p:spPr>
        <p:txBody>
          <a:bodyPr wrap="square" rtlCol="0">
            <a:spAutoFit/>
          </a:bodyPr>
          <a:lstStyle/>
          <a:p>
            <a:pPr marL="285750" indent="-285750">
              <a:buFont typeface="Wingdings" panose="05000000000000000000" pitchFamily="2" charset="2"/>
              <a:buChar char="ü"/>
            </a:pPr>
            <a:r>
              <a:rPr lang="en-US" dirty="0"/>
              <a:t>We are going to use the horizontal length to vertical length ratio of the imaginary bounding box of the eye. This is the </a:t>
            </a:r>
            <a:r>
              <a:rPr lang="en-US" b="1" dirty="0"/>
              <a:t>BLINK RATIO</a:t>
            </a:r>
            <a:endParaRPr lang="en-US" sz="9600" b="1" dirty="0">
              <a:solidFill>
                <a:schemeClr val="accent1"/>
              </a:solidFill>
              <a:latin typeface="Palatino Linotype" panose="02040502050505030304" pitchFamily="18" charset="0"/>
              <a:cs typeface="Palladio Uralic"/>
            </a:endParaRPr>
          </a:p>
          <a:p>
            <a:endParaRPr lang="fr-FR" dirty="0"/>
          </a:p>
        </p:txBody>
      </p:sp>
      <p:sp>
        <p:nvSpPr>
          <p:cNvPr id="9" name="ZoneTexte 8"/>
          <p:cNvSpPr txBox="1"/>
          <p:nvPr/>
        </p:nvSpPr>
        <p:spPr>
          <a:xfrm>
            <a:off x="4140200" y="3201113"/>
            <a:ext cx="5029200"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a:t> Blinking is the movement of eyelids. In our application, we quantify the movement of eyelids by using the vertical length. Hence, the vertical length reduces when the subject closes their eyes. As opposed to this, blinking does not affect the horizontal length. So, we assume it to be constant throughout the run-time. When we calculate the ratio of horizontal length to vertical length, the ratio increases if the vertical length reduces. So, we conclude that if the blink ratio crosses a certain threshold the subject must have blinked. This how we detect blinking.</a:t>
            </a:r>
            <a:endParaRPr lang="en-US" sz="9600" b="1" dirty="0">
              <a:solidFill>
                <a:schemeClr val="accent1"/>
              </a:solidFill>
              <a:latin typeface="Palatino Linotype" panose="02040502050505030304" pitchFamily="18" charset="0"/>
              <a:cs typeface="Palladio Uralic"/>
            </a:endParaRPr>
          </a:p>
        </p:txBody>
      </p:sp>
    </p:spTree>
    <p:extLst>
      <p:ext uri="{BB962C8B-B14F-4D97-AF65-F5344CB8AC3E}">
        <p14:creationId xmlns:p14="http://schemas.microsoft.com/office/powerpoint/2010/main" val="95734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08511"/>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4340860" cy="505267"/>
          </a:xfrm>
          <a:prstGeom prst="rect">
            <a:avLst/>
          </a:prstGeom>
        </p:spPr>
        <p:txBody>
          <a:bodyPr vert="horz" wrap="square" lIns="0" tIns="12700" rIns="0" bIns="0" rtlCol="0">
            <a:spAutoFit/>
          </a:bodyPr>
          <a:lstStyle/>
          <a:p>
            <a:pPr marL="12700">
              <a:lnSpc>
                <a:spcPct val="100000"/>
              </a:lnSpc>
              <a:spcBef>
                <a:spcPts val="100"/>
              </a:spcBef>
            </a:pPr>
            <a:r>
              <a:rPr lang="fr-FR" sz="3200" b="0" dirty="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a:ln w="0"/>
                <a:solidFill>
                  <a:sysClr val="windowText" lastClr="000000"/>
                </a:solidFill>
                <a:effectLst>
                  <a:reflection blurRad="6350" stA="53000" endA="300" endPos="35500" dir="5400000" sy="-90000" algn="bl" rotWithShape="0"/>
                </a:effectLst>
                <a:latin typeface="Georgia"/>
                <a:cs typeface="Georgia"/>
              </a:rPr>
              <a:t>liveness</a:t>
            </a:r>
            <a:r>
              <a:rPr lang="fr-FR" sz="3200" b="0" dirty="0">
                <a:ln w="0"/>
                <a:solidFill>
                  <a:sysClr val="windowText" lastClr="000000"/>
                </a:solidFill>
                <a:effectLst>
                  <a:reflection blurRad="6350" stA="53000" endA="300" endPos="35500" dir="5400000" sy="-90000" algn="bl" rotWithShape="0"/>
                </a:effectLst>
                <a:latin typeface="Georgia"/>
                <a:cs typeface="Georgia"/>
              </a:rPr>
              <a:t> </a:t>
            </a:r>
            <a:r>
              <a:rPr lang="fr-FR" sz="3200" b="0" dirty="0" err="1">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15</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7388860" cy="4229362"/>
          </a:xfrm>
          <a:prstGeom prst="rect">
            <a:avLst/>
          </a:prstGeom>
        </p:spPr>
        <p:txBody>
          <a:bodyPr vert="horz" wrap="square" lIns="0" tIns="104139" rIns="0" bIns="0" rtlCol="0">
            <a:spAutoFit/>
          </a:bodyPr>
          <a:lstStyle/>
          <a:p>
            <a:r>
              <a:rPr lang="en-US" sz="2800" b="1" dirty="0">
                <a:solidFill>
                  <a:schemeClr val="accent1"/>
                </a:solidFill>
                <a:latin typeface="Palatino Linotype" panose="02040502050505030304" pitchFamily="18" charset="0"/>
              </a:rPr>
              <a:t>Step </a:t>
            </a:r>
            <a:r>
              <a:rPr lang="en-US" sz="2800" b="1" dirty="0" smtClean="0">
                <a:solidFill>
                  <a:schemeClr val="accent1"/>
                </a:solidFill>
                <a:latin typeface="Palatino Linotype" panose="02040502050505030304" pitchFamily="18" charset="0"/>
              </a:rPr>
              <a:t>5: </a:t>
            </a:r>
            <a:r>
              <a:rPr lang="en-US" sz="2800" b="1" dirty="0">
                <a:solidFill>
                  <a:schemeClr val="accent1"/>
                </a:solidFill>
                <a:latin typeface="Palatino Linotype" panose="02040502050505030304" pitchFamily="18" charset="0"/>
              </a:rPr>
              <a:t>Getting to know the Blink </a:t>
            </a:r>
            <a:r>
              <a:rPr lang="en-US" sz="2800" b="1" dirty="0" smtClean="0">
                <a:solidFill>
                  <a:schemeClr val="accent1"/>
                </a:solidFill>
                <a:latin typeface="Palatino Linotype" panose="02040502050505030304" pitchFamily="18" charset="0"/>
              </a:rPr>
              <a:t>Ratio.</a:t>
            </a:r>
            <a:endParaRPr lang="en-US" sz="2800" b="1" dirty="0">
              <a:solidFill>
                <a:schemeClr val="accent1"/>
              </a:solidFill>
              <a:latin typeface="Palatino Linotype" panose="02040502050505030304" pitchFamily="18" charset="0"/>
            </a:endParaRPr>
          </a:p>
          <a:p>
            <a:r>
              <a:rPr lang="en-US" sz="4000" dirty="0">
                <a:solidFill>
                  <a:schemeClr val="accent1"/>
                </a:solidFill>
                <a:latin typeface="Palatino Linotype" panose="02040502050505030304" pitchFamily="18" charset="0"/>
              </a:rPr>
              <a:t/>
            </a:r>
            <a:br>
              <a:rPr lang="en-US" sz="4000" dirty="0">
                <a:solidFill>
                  <a:schemeClr val="accent1"/>
                </a:solidFill>
                <a:latin typeface="Palatino Linotype" panose="02040502050505030304" pitchFamily="18" charset="0"/>
              </a:rPr>
            </a:br>
            <a:r>
              <a:rPr lang="en-US" sz="4000" dirty="0" smtClean="0">
                <a:solidFill>
                  <a:schemeClr val="accent1"/>
                </a:solidFill>
                <a:latin typeface="Palatino Linotype" panose="02040502050505030304" pitchFamily="18" charset="0"/>
              </a:rPr>
              <a:t>                            </a:t>
            </a:r>
          </a:p>
          <a:p>
            <a:r>
              <a:rPr lang="en-US" sz="4000" dirty="0">
                <a:solidFill>
                  <a:schemeClr val="accent1"/>
                </a:solidFill>
                <a:latin typeface="Palatino Linotype" panose="02040502050505030304" pitchFamily="18" charset="0"/>
              </a:rPr>
              <a:t> </a:t>
            </a:r>
            <a:r>
              <a:rPr lang="en-US" sz="4000" dirty="0" smtClean="0">
                <a:solidFill>
                  <a:schemeClr val="accent1"/>
                </a:solidFill>
                <a:latin typeface="Palatino Linotype" panose="02040502050505030304" pitchFamily="18" charset="0"/>
              </a:rPr>
              <a:t>                               </a:t>
            </a:r>
          </a:p>
          <a:p>
            <a:endParaRPr lang="en-US" sz="4000" dirty="0">
              <a:solidFill>
                <a:schemeClr val="accent1"/>
              </a:solidFill>
              <a:latin typeface="Palatino Linotype" panose="02040502050505030304" pitchFamily="18" charset="0"/>
            </a:endParaRPr>
          </a:p>
          <a:p>
            <a:endParaRPr lang="en-US" sz="4000" dirty="0" smtClean="0">
              <a:solidFill>
                <a:schemeClr val="accent1"/>
              </a:solidFill>
              <a:latin typeface="Palatino Linotype" panose="02040502050505030304" pitchFamily="18" charset="0"/>
            </a:endParaRPr>
          </a:p>
          <a:p>
            <a:r>
              <a:rPr lang="en-US" sz="4000" dirty="0">
                <a:solidFill>
                  <a:schemeClr val="accent1"/>
                </a:solidFill>
                <a:latin typeface="Palatino Linotype" panose="02040502050505030304" pitchFamily="18" charset="0"/>
              </a:rPr>
              <a:t> </a:t>
            </a:r>
            <a:r>
              <a:rPr lang="en-US" sz="4000" dirty="0" smtClean="0">
                <a:solidFill>
                  <a:schemeClr val="accent1"/>
                </a:solidFill>
                <a:latin typeface="Palatino Linotype" panose="02040502050505030304" pitchFamily="18" charset="0"/>
              </a:rPr>
              <a:t>  </a:t>
            </a:r>
            <a:endParaRPr kumimoji="0" sz="9600" b="1" i="0" u="none" strike="noStrike" kern="1200" cap="none" spc="0" normalizeH="0" baseline="0" noProof="0" dirty="0">
              <a:ln>
                <a:noFill/>
              </a:ln>
              <a:solidFill>
                <a:schemeClr val="accent1"/>
              </a:solidFill>
              <a:effectLst/>
              <a:uLnTx/>
              <a:uFillTx/>
              <a:latin typeface="Palatino Linotype" panose="02040502050505030304" pitchFamily="18" charset="0"/>
              <a:cs typeface="Palladio Uralic"/>
            </a:endParaRPr>
          </a:p>
        </p:txBody>
      </p:sp>
      <p:pic>
        <p:nvPicPr>
          <p:cNvPr id="7" name="Image 6"/>
          <p:cNvPicPr>
            <a:picLocks noChangeAspect="1"/>
          </p:cNvPicPr>
          <p:nvPr/>
        </p:nvPicPr>
        <p:blipFill>
          <a:blip r:embed="rId3"/>
          <a:stretch>
            <a:fillRect/>
          </a:stretch>
        </p:blipFill>
        <p:spPr>
          <a:xfrm>
            <a:off x="8024911" y="35191"/>
            <a:ext cx="1066892" cy="1072989"/>
          </a:xfrm>
          <a:prstGeom prst="rect">
            <a:avLst/>
          </a:prstGeom>
        </p:spPr>
      </p:pic>
      <p:pic>
        <p:nvPicPr>
          <p:cNvPr id="5" name="Image 4"/>
          <p:cNvPicPr>
            <a:picLocks noChangeAspect="1"/>
          </p:cNvPicPr>
          <p:nvPr/>
        </p:nvPicPr>
        <p:blipFill>
          <a:blip r:embed="rId4"/>
          <a:stretch>
            <a:fillRect/>
          </a:stretch>
        </p:blipFill>
        <p:spPr>
          <a:xfrm>
            <a:off x="457200" y="1676400"/>
            <a:ext cx="8229600" cy="4766750"/>
          </a:xfrm>
          <a:prstGeom prst="rect">
            <a:avLst/>
          </a:prstGeom>
        </p:spPr>
      </p:pic>
    </p:spTree>
    <p:extLst>
      <p:ext uri="{BB962C8B-B14F-4D97-AF65-F5344CB8AC3E}">
        <p14:creationId xmlns:p14="http://schemas.microsoft.com/office/powerpoint/2010/main" val="367394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08511"/>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4340860" cy="505267"/>
          </a:xfrm>
          <a:prstGeom prst="rect">
            <a:avLst/>
          </a:prstGeom>
        </p:spPr>
        <p:txBody>
          <a:bodyPr vert="horz" wrap="square" lIns="0" tIns="12700" rIns="0" bIns="0" rtlCol="0">
            <a:spAutoFit/>
          </a:bodyPr>
          <a:lstStyle/>
          <a:p>
            <a:pPr marL="12700">
              <a:lnSpc>
                <a:spcPct val="100000"/>
              </a:lnSpc>
              <a:spcBef>
                <a:spcPts val="100"/>
              </a:spcBef>
            </a:pPr>
            <a:r>
              <a:rPr lang="fr-FR" sz="3200" b="0" dirty="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a:ln w="0"/>
                <a:solidFill>
                  <a:sysClr val="windowText" lastClr="000000"/>
                </a:solidFill>
                <a:effectLst>
                  <a:reflection blurRad="6350" stA="53000" endA="300" endPos="35500" dir="5400000" sy="-90000" algn="bl" rotWithShape="0"/>
                </a:effectLst>
                <a:latin typeface="Georgia"/>
                <a:cs typeface="Georgia"/>
              </a:rPr>
              <a:t>liveness</a:t>
            </a:r>
            <a:r>
              <a:rPr lang="fr-FR" sz="3200" b="0" dirty="0">
                <a:ln w="0"/>
                <a:solidFill>
                  <a:sysClr val="windowText" lastClr="000000"/>
                </a:solidFill>
                <a:effectLst>
                  <a:reflection blurRad="6350" stA="53000" endA="300" endPos="35500" dir="5400000" sy="-90000" algn="bl" rotWithShape="0"/>
                </a:effectLst>
                <a:latin typeface="Georgia"/>
                <a:cs typeface="Georgia"/>
              </a:rPr>
              <a:t> </a:t>
            </a:r>
            <a:r>
              <a:rPr lang="fr-FR" sz="3200" b="0" dirty="0" err="1">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16</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6840220" cy="6229910"/>
          </a:xfrm>
          <a:prstGeom prst="rect">
            <a:avLst/>
          </a:prstGeom>
        </p:spPr>
        <p:txBody>
          <a:bodyPr vert="horz" wrap="square" lIns="0" tIns="104139" rIns="0" bIns="0" rtlCol="0">
            <a:spAutoFit/>
          </a:bodyPr>
          <a:lstStyle/>
          <a:p>
            <a:r>
              <a:rPr lang="fr-FR" sz="2800" b="1" dirty="0" err="1">
                <a:solidFill>
                  <a:schemeClr val="accent1"/>
                </a:solidFill>
                <a:latin typeface="Palatino Linotype" panose="02040502050505030304" pitchFamily="18" charset="0"/>
              </a:rPr>
              <a:t>Step</a:t>
            </a:r>
            <a:r>
              <a:rPr lang="fr-FR" sz="2800" b="1" dirty="0">
                <a:solidFill>
                  <a:schemeClr val="accent1"/>
                </a:solidFill>
                <a:latin typeface="Palatino Linotype" panose="02040502050505030304" pitchFamily="18" charset="0"/>
              </a:rPr>
              <a:t> 6: </a:t>
            </a:r>
            <a:r>
              <a:rPr lang="fr-FR" sz="2800" b="1" dirty="0" err="1">
                <a:solidFill>
                  <a:schemeClr val="accent1"/>
                </a:solidFill>
                <a:latin typeface="Palatino Linotype" panose="02040502050505030304" pitchFamily="18" charset="0"/>
              </a:rPr>
              <a:t>Detect</a:t>
            </a:r>
            <a:r>
              <a:rPr lang="fr-FR" sz="2800" b="1" dirty="0">
                <a:solidFill>
                  <a:schemeClr val="accent1"/>
                </a:solidFill>
                <a:latin typeface="Palatino Linotype" panose="02040502050505030304" pitchFamily="18" charset="0"/>
              </a:rPr>
              <a:t> </a:t>
            </a:r>
            <a:r>
              <a:rPr lang="fr-FR" sz="2800" b="1" dirty="0" err="1">
                <a:solidFill>
                  <a:schemeClr val="accent1"/>
                </a:solidFill>
                <a:latin typeface="Palatino Linotype" panose="02040502050505030304" pitchFamily="18" charset="0"/>
              </a:rPr>
              <a:t>Blinks</a:t>
            </a:r>
            <a:r>
              <a:rPr lang="fr-FR" sz="2800" b="1" dirty="0" smtClean="0">
                <a:solidFill>
                  <a:schemeClr val="accent1"/>
                </a:solidFill>
                <a:latin typeface="Palatino Linotype" panose="02040502050505030304" pitchFamily="18" charset="0"/>
              </a:rPr>
              <a:t>!  </a:t>
            </a:r>
          </a:p>
          <a:p>
            <a:endParaRPr lang="fr-FR" sz="2800" b="1" dirty="0">
              <a:solidFill>
                <a:schemeClr val="accent1"/>
              </a:solidFill>
              <a:latin typeface="Palatino Linotype" panose="02040502050505030304" pitchFamily="18" charset="0"/>
            </a:endParaRPr>
          </a:p>
          <a:p>
            <a:r>
              <a:rPr lang="en-US" dirty="0"/>
              <a:t>Now that we have calculated the blink ratio, we need to decide a threshold. We check for every frame if the blink ratio is above the threshold. If it is above the threshold, in our case we display a message on the </a:t>
            </a:r>
            <a:r>
              <a:rPr lang="en-US" dirty="0" err="1"/>
              <a:t>OpenCV</a:t>
            </a:r>
            <a:r>
              <a:rPr lang="en-US" dirty="0"/>
              <a:t> window.</a:t>
            </a:r>
          </a:p>
          <a:p>
            <a:r>
              <a:rPr lang="en-US" dirty="0"/>
              <a:t>Here the threshold to detect a blink is </a:t>
            </a:r>
            <a:r>
              <a:rPr lang="en-US" i="1" dirty="0"/>
              <a:t>5.7</a:t>
            </a:r>
            <a:r>
              <a:rPr lang="en-US" dirty="0"/>
              <a:t>. This value was decided empirically.</a:t>
            </a:r>
          </a:p>
          <a:p>
            <a:endParaRPr lang="fr-FR" sz="2800" b="1" dirty="0">
              <a:solidFill>
                <a:schemeClr val="accent1"/>
              </a:solidFill>
              <a:latin typeface="Palatino Linotype" panose="02040502050505030304" pitchFamily="18" charset="0"/>
            </a:endParaRPr>
          </a:p>
          <a:p>
            <a:r>
              <a:rPr lang="fr-FR" sz="4000" dirty="0">
                <a:solidFill>
                  <a:schemeClr val="accent1"/>
                </a:solidFill>
                <a:latin typeface="Palatino Linotype" panose="02040502050505030304" pitchFamily="18" charset="0"/>
              </a:rPr>
              <a:t/>
            </a:r>
            <a:br>
              <a:rPr lang="fr-FR" sz="4000" dirty="0">
                <a:solidFill>
                  <a:schemeClr val="accent1"/>
                </a:solidFill>
                <a:latin typeface="Palatino Linotype" panose="02040502050505030304" pitchFamily="18" charset="0"/>
              </a:rPr>
            </a:br>
            <a:endParaRPr kumimoji="0" sz="16600" b="0" i="0" u="none" strike="noStrike" kern="1200" cap="none" spc="0" normalizeH="0" baseline="0" noProof="0" dirty="0">
              <a:ln>
                <a:noFill/>
              </a:ln>
              <a:solidFill>
                <a:schemeClr val="accent1"/>
              </a:solidFill>
              <a:effectLst/>
              <a:uLnTx/>
              <a:uFillTx/>
              <a:latin typeface="Palatino Linotype" panose="02040502050505030304" pitchFamily="18" charset="0"/>
              <a:cs typeface="Palladio Uralic"/>
            </a:endParaRPr>
          </a:p>
        </p:txBody>
      </p:sp>
      <p:pic>
        <p:nvPicPr>
          <p:cNvPr id="7" name="Image 6"/>
          <p:cNvPicPr>
            <a:picLocks noChangeAspect="1"/>
          </p:cNvPicPr>
          <p:nvPr/>
        </p:nvPicPr>
        <p:blipFill>
          <a:blip r:embed="rId3"/>
          <a:stretch>
            <a:fillRect/>
          </a:stretch>
        </p:blipFill>
        <p:spPr>
          <a:xfrm>
            <a:off x="8024911" y="35191"/>
            <a:ext cx="1066892" cy="1072989"/>
          </a:xfrm>
          <a:prstGeom prst="rect">
            <a:avLst/>
          </a:prstGeom>
        </p:spPr>
      </p:pic>
    </p:spTree>
    <p:extLst>
      <p:ext uri="{BB962C8B-B14F-4D97-AF65-F5344CB8AC3E}">
        <p14:creationId xmlns:p14="http://schemas.microsoft.com/office/powerpoint/2010/main" val="284884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36945" y="323647"/>
            <a:ext cx="8154670" cy="430887"/>
          </a:xfrm>
        </p:spPr>
        <p:txBody>
          <a:bodyPr/>
          <a:lstStyle/>
          <a:p>
            <a:r>
              <a:rPr lang="fr-FR" sz="2800" dirty="0" smtClean="0"/>
              <a:t>RESULT </a:t>
            </a:r>
            <a:endParaRPr lang="fr-FR" sz="2800" dirty="0"/>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t="5119"/>
          <a:stretch/>
        </p:blipFill>
        <p:spPr>
          <a:xfrm>
            <a:off x="5486400" y="926190"/>
            <a:ext cx="3488380" cy="2635436"/>
          </a:xfrm>
          <a:prstGeom prst="rect">
            <a:avLst/>
          </a:prstGeom>
        </p:spPr>
      </p:pic>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2132" t="8089" r="-2132" b="-1272"/>
          <a:stretch/>
        </p:blipFill>
        <p:spPr>
          <a:xfrm>
            <a:off x="152400" y="864788"/>
            <a:ext cx="3573720" cy="2633401"/>
          </a:xfrm>
          <a:prstGeom prst="rect">
            <a:avLst/>
          </a:prstGeom>
        </p:spPr>
      </p:pic>
      <p:pic>
        <p:nvPicPr>
          <p:cNvPr id="8" name="Image 7"/>
          <p:cNvPicPr>
            <a:picLocks noChangeAspect="1"/>
          </p:cNvPicPr>
          <p:nvPr/>
        </p:nvPicPr>
        <p:blipFill>
          <a:blip r:embed="rId4"/>
          <a:stretch>
            <a:fillRect/>
          </a:stretch>
        </p:blipFill>
        <p:spPr>
          <a:xfrm>
            <a:off x="5486400" y="3886200"/>
            <a:ext cx="3404965" cy="2557980"/>
          </a:xfrm>
          <a:prstGeom prst="rect">
            <a:avLst/>
          </a:prstGeom>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63" y="3608444"/>
            <a:ext cx="3581664" cy="2851900"/>
          </a:xfrm>
          <a:prstGeom prst="rect">
            <a:avLst/>
          </a:prstGeom>
        </p:spPr>
      </p:pic>
      <p:pic>
        <p:nvPicPr>
          <p:cNvPr id="2" name="Image 1"/>
          <p:cNvPicPr>
            <a:picLocks noChangeAspect="1"/>
          </p:cNvPicPr>
          <p:nvPr/>
        </p:nvPicPr>
        <p:blipFill>
          <a:blip r:embed="rId6"/>
          <a:stretch>
            <a:fillRect/>
          </a:stretch>
        </p:blipFill>
        <p:spPr>
          <a:xfrm>
            <a:off x="8097066" y="26143"/>
            <a:ext cx="922856" cy="928130"/>
          </a:xfrm>
          <a:prstGeom prst="rect">
            <a:avLst/>
          </a:prstGeom>
        </p:spPr>
      </p:pic>
    </p:spTree>
    <p:extLst>
      <p:ext uri="{BB962C8B-B14F-4D97-AF65-F5344CB8AC3E}">
        <p14:creationId xmlns:p14="http://schemas.microsoft.com/office/powerpoint/2010/main" val="97705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ftr" sz="quarter" idx="5"/>
          </p:nvPr>
        </p:nvSpPr>
        <p:spPr>
          <a:xfrm>
            <a:off x="152400" y="6549094"/>
            <a:ext cx="2141319" cy="185948"/>
          </a:xfrm>
          <a:prstGeom prst="rect">
            <a:avLst/>
          </a:prstGeom>
        </p:spPr>
        <p:txBody>
          <a:bodyPr vert="horz" wrap="square" lIns="0" tIns="0" rIns="0" bIns="0" rtlCol="0">
            <a:spAutoFit/>
          </a:bodyPr>
          <a:lstStyle/>
          <a:p>
            <a:pPr marL="25168">
              <a:lnSpc>
                <a:spcPts val="1338"/>
              </a:lnSpc>
            </a:pPr>
            <a:endParaRPr spc="-10" dirty="0"/>
          </a:p>
        </p:txBody>
      </p:sp>
      <p:sp>
        <p:nvSpPr>
          <p:cNvPr id="19" name="object 19"/>
          <p:cNvSpPr txBox="1"/>
          <p:nvPr/>
        </p:nvSpPr>
        <p:spPr>
          <a:xfrm>
            <a:off x="4207103" y="6642068"/>
            <a:ext cx="968905" cy="166712"/>
          </a:xfrm>
          <a:prstGeom prst="rect">
            <a:avLst/>
          </a:prstGeom>
        </p:spPr>
        <p:txBody>
          <a:bodyPr vert="horz" wrap="square" lIns="0" tIns="0" rIns="0" bIns="0" rtlCol="0">
            <a:spAutoFit/>
          </a:bodyPr>
          <a:lstStyle/>
          <a:p>
            <a:pPr marL="25168">
              <a:lnSpc>
                <a:spcPts val="1338"/>
              </a:lnSpc>
            </a:pPr>
            <a:r>
              <a:rPr lang="fr-FR" sz="1189" spc="-10" dirty="0">
                <a:solidFill>
                  <a:srgbClr val="FFFFFF"/>
                </a:solidFill>
                <a:latin typeface="LM Sans 8"/>
                <a:cs typeface="LM Sans 8"/>
              </a:rPr>
              <a:t>Stage ouvrier </a:t>
            </a:r>
            <a:endParaRPr sz="1189" dirty="0">
              <a:latin typeface="LM Sans 8"/>
              <a:cs typeface="LM Sans 8"/>
            </a:endParaRPr>
          </a:p>
        </p:txBody>
      </p:sp>
      <p:sp>
        <p:nvSpPr>
          <p:cNvPr id="21" name="object 21"/>
          <p:cNvSpPr txBox="1">
            <a:spLocks noGrp="1"/>
          </p:cNvSpPr>
          <p:nvPr>
            <p:ph type="sldNum" sz="quarter" idx="7"/>
          </p:nvPr>
        </p:nvSpPr>
        <p:spPr>
          <a:xfrm>
            <a:off x="8420119" y="6642068"/>
            <a:ext cx="607780" cy="166712"/>
          </a:xfrm>
          <a:prstGeom prst="rect">
            <a:avLst/>
          </a:prstGeom>
        </p:spPr>
        <p:txBody>
          <a:bodyPr vert="horz" wrap="square" lIns="0" tIns="0" rIns="0" bIns="0" rtlCol="0">
            <a:spAutoFit/>
          </a:bodyPr>
          <a:lstStyle/>
          <a:p>
            <a:pPr marL="75503">
              <a:lnSpc>
                <a:spcPts val="1338"/>
              </a:lnSpc>
            </a:pPr>
            <a:r>
              <a:rPr lang="fr-FR" spc="-10" dirty="0"/>
              <a:t>20</a:t>
            </a:r>
            <a:r>
              <a:rPr spc="-10" dirty="0"/>
              <a:t>/</a:t>
            </a:r>
            <a:r>
              <a:rPr spc="-139" dirty="0"/>
              <a:t> </a:t>
            </a:r>
            <a:r>
              <a:rPr lang="fr-FR" spc="-10" dirty="0" smtClean="0"/>
              <a:t>2</a:t>
            </a:r>
            <a:endParaRPr spc="-10" dirty="0"/>
          </a:p>
        </p:txBody>
      </p:sp>
      <p:pic>
        <p:nvPicPr>
          <p:cNvPr id="4" name="Image 3"/>
          <p:cNvPicPr>
            <a:picLocks noChangeAspect="1"/>
          </p:cNvPicPr>
          <p:nvPr/>
        </p:nvPicPr>
        <p:blipFill>
          <a:blip r:embed="rId3"/>
          <a:stretch>
            <a:fillRect/>
          </a:stretch>
        </p:blipFill>
        <p:spPr>
          <a:xfrm>
            <a:off x="796955" y="949828"/>
            <a:ext cx="2123464" cy="2123464"/>
          </a:xfrm>
          <a:prstGeom prst="rect">
            <a:avLst/>
          </a:prstGeom>
        </p:spPr>
      </p:pic>
      <p:pic>
        <p:nvPicPr>
          <p:cNvPr id="5" name="Image 4"/>
          <p:cNvPicPr>
            <a:picLocks noChangeAspect="1"/>
          </p:cNvPicPr>
          <p:nvPr/>
        </p:nvPicPr>
        <p:blipFill>
          <a:blip r:embed="rId4"/>
          <a:stretch>
            <a:fillRect/>
          </a:stretch>
        </p:blipFill>
        <p:spPr>
          <a:xfrm>
            <a:off x="5903545" y="912644"/>
            <a:ext cx="2197832" cy="2197832"/>
          </a:xfrm>
          <a:prstGeom prst="rect">
            <a:avLst/>
          </a:prstGeom>
        </p:spPr>
      </p:pic>
      <p:pic>
        <p:nvPicPr>
          <p:cNvPr id="6" name="Image 5"/>
          <p:cNvPicPr>
            <a:picLocks noChangeAspect="1"/>
          </p:cNvPicPr>
          <p:nvPr/>
        </p:nvPicPr>
        <p:blipFill>
          <a:blip r:embed="rId5"/>
          <a:stretch>
            <a:fillRect/>
          </a:stretch>
        </p:blipFill>
        <p:spPr>
          <a:xfrm>
            <a:off x="645819" y="3610026"/>
            <a:ext cx="2274599" cy="2388849"/>
          </a:xfrm>
          <a:prstGeom prst="rect">
            <a:avLst/>
          </a:prstGeom>
        </p:spPr>
      </p:pic>
      <p:pic>
        <p:nvPicPr>
          <p:cNvPr id="7" name="Image 6"/>
          <p:cNvPicPr>
            <a:picLocks noChangeAspect="1"/>
          </p:cNvPicPr>
          <p:nvPr/>
        </p:nvPicPr>
        <p:blipFill>
          <a:blip r:embed="rId6"/>
          <a:stretch>
            <a:fillRect/>
          </a:stretch>
        </p:blipFill>
        <p:spPr>
          <a:xfrm>
            <a:off x="6091732" y="3893721"/>
            <a:ext cx="1821459" cy="1821459"/>
          </a:xfrm>
          <a:prstGeom prst="rect">
            <a:avLst/>
          </a:prstGeom>
        </p:spPr>
      </p:pic>
      <p:sp>
        <p:nvSpPr>
          <p:cNvPr id="3" name="ZoneTexte 2"/>
          <p:cNvSpPr txBox="1"/>
          <p:nvPr/>
        </p:nvSpPr>
        <p:spPr>
          <a:xfrm>
            <a:off x="684353" y="3049855"/>
            <a:ext cx="2416029" cy="397353"/>
          </a:xfrm>
          <a:prstGeom prst="rect">
            <a:avLst/>
          </a:prstGeom>
          <a:noFill/>
        </p:spPr>
        <p:txBody>
          <a:bodyPr wrap="square" rtlCol="0">
            <a:spAutoFit/>
          </a:bodyPr>
          <a:lstStyle/>
          <a:p>
            <a:r>
              <a:rPr lang="fr-FR" sz="1982" dirty="0" err="1"/>
              <a:t>Liveness</a:t>
            </a:r>
            <a:r>
              <a:rPr lang="fr-FR" sz="1982" dirty="0"/>
              <a:t> </a:t>
            </a:r>
            <a:r>
              <a:rPr lang="fr-FR" sz="1982" dirty="0" err="1"/>
              <a:t>detection</a:t>
            </a:r>
            <a:endParaRPr lang="fr-FR" sz="1982" dirty="0"/>
          </a:p>
        </p:txBody>
      </p:sp>
      <p:sp>
        <p:nvSpPr>
          <p:cNvPr id="23" name="ZoneTexte 22"/>
          <p:cNvSpPr txBox="1"/>
          <p:nvPr/>
        </p:nvSpPr>
        <p:spPr>
          <a:xfrm>
            <a:off x="6307980" y="3073292"/>
            <a:ext cx="2416029" cy="397353"/>
          </a:xfrm>
          <a:prstGeom prst="rect">
            <a:avLst/>
          </a:prstGeom>
          <a:noFill/>
        </p:spPr>
        <p:txBody>
          <a:bodyPr wrap="square" rtlCol="0">
            <a:spAutoFit/>
          </a:bodyPr>
          <a:lstStyle/>
          <a:p>
            <a:r>
              <a:rPr lang="fr-FR" sz="1982" dirty="0"/>
              <a:t>Face </a:t>
            </a:r>
            <a:r>
              <a:rPr lang="fr-FR" sz="1982" dirty="0" err="1"/>
              <a:t>matching</a:t>
            </a:r>
            <a:endParaRPr lang="fr-FR" sz="1982" dirty="0"/>
          </a:p>
        </p:txBody>
      </p:sp>
      <p:sp>
        <p:nvSpPr>
          <p:cNvPr id="8" name="ZoneTexte 7"/>
          <p:cNvSpPr txBox="1"/>
          <p:nvPr/>
        </p:nvSpPr>
        <p:spPr>
          <a:xfrm>
            <a:off x="1363862" y="5722020"/>
            <a:ext cx="1057011" cy="427809"/>
          </a:xfrm>
          <a:prstGeom prst="rect">
            <a:avLst/>
          </a:prstGeom>
          <a:noFill/>
        </p:spPr>
        <p:txBody>
          <a:bodyPr wrap="square" rtlCol="0">
            <a:spAutoFit/>
          </a:bodyPr>
          <a:lstStyle/>
          <a:p>
            <a:r>
              <a:rPr lang="fr-FR" sz="2180" dirty="0"/>
              <a:t>OCR</a:t>
            </a:r>
          </a:p>
        </p:txBody>
      </p:sp>
      <p:sp>
        <p:nvSpPr>
          <p:cNvPr id="9" name="ZoneTexte 8"/>
          <p:cNvSpPr txBox="1"/>
          <p:nvPr/>
        </p:nvSpPr>
        <p:spPr>
          <a:xfrm>
            <a:off x="5464464" y="5637807"/>
            <a:ext cx="3563435" cy="763286"/>
          </a:xfrm>
          <a:prstGeom prst="rect">
            <a:avLst/>
          </a:prstGeom>
          <a:noFill/>
        </p:spPr>
        <p:txBody>
          <a:bodyPr wrap="square" rtlCol="0">
            <a:spAutoFit/>
          </a:bodyPr>
          <a:lstStyle/>
          <a:p>
            <a:r>
              <a:rPr lang="fr-FR" sz="2180" dirty="0"/>
              <a:t>Voice identification and recognition</a:t>
            </a:r>
          </a:p>
        </p:txBody>
      </p:sp>
      <p:sp>
        <p:nvSpPr>
          <p:cNvPr id="10" name="ZoneTexte 9"/>
          <p:cNvSpPr txBox="1"/>
          <p:nvPr/>
        </p:nvSpPr>
        <p:spPr>
          <a:xfrm>
            <a:off x="152400" y="258175"/>
            <a:ext cx="1447800" cy="584775"/>
          </a:xfrm>
          <a:prstGeom prst="rect">
            <a:avLst/>
          </a:prstGeom>
          <a:noFill/>
        </p:spPr>
        <p:txBody>
          <a:bodyPr wrap="square" rtlCol="0">
            <a:spAutoFit/>
          </a:bodyPr>
          <a:lstStyle/>
          <a:p>
            <a:r>
              <a:rPr lang="fr-FR" sz="3200" dirty="0" err="1" smtClean="0"/>
              <a:t>Recap</a:t>
            </a:r>
            <a:endParaRPr lang="fr-FR" sz="3200" dirty="0"/>
          </a:p>
        </p:txBody>
      </p:sp>
      <p:pic>
        <p:nvPicPr>
          <p:cNvPr id="11" name="Image 10"/>
          <p:cNvPicPr>
            <a:picLocks noChangeAspect="1"/>
          </p:cNvPicPr>
          <p:nvPr/>
        </p:nvPicPr>
        <p:blipFill>
          <a:blip r:embed="rId7"/>
          <a:stretch>
            <a:fillRect/>
          </a:stretch>
        </p:blipFill>
        <p:spPr>
          <a:xfrm>
            <a:off x="7972552" y="28282"/>
            <a:ext cx="1066892" cy="1072989"/>
          </a:xfrm>
          <a:prstGeom prst="rect">
            <a:avLst/>
          </a:prstGeom>
        </p:spPr>
      </p:pic>
    </p:spTree>
    <p:extLst>
      <p:ext uri="{BB962C8B-B14F-4D97-AF65-F5344CB8AC3E}">
        <p14:creationId xmlns:p14="http://schemas.microsoft.com/office/powerpoint/2010/main" val="2764547444"/>
      </p:ext>
    </p:ext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 y="228600"/>
            <a:ext cx="8072119" cy="446276"/>
          </a:xfrm>
        </p:spPr>
        <p:txBody>
          <a:bodyPr/>
          <a:lstStyle/>
          <a:p>
            <a:r>
              <a:rPr lang="en-US" dirty="0" smtClean="0"/>
              <a:t>Why we need face liveness detection?</a:t>
            </a:r>
            <a:endParaRPr lang="en-US" dirty="0"/>
          </a:p>
        </p:txBody>
      </p:sp>
      <p:sp>
        <p:nvSpPr>
          <p:cNvPr id="5" name="Rectangle 2"/>
          <p:cNvSpPr>
            <a:spLocks noGrp="1" noChangeArrowheads="1"/>
          </p:cNvSpPr>
          <p:nvPr>
            <p:ph type="subTitle" idx="4"/>
          </p:nvPr>
        </p:nvSpPr>
        <p:spPr bwMode="auto">
          <a:xfrm>
            <a:off x="797558" y="2371888"/>
            <a:ext cx="7813041"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err="1" smtClean="0">
                <a:ln>
                  <a:noFill/>
                </a:ln>
                <a:solidFill>
                  <a:srgbClr val="051E50"/>
                </a:solidFill>
                <a:effectLst/>
                <a:latin typeface="proxima-nova"/>
              </a:rPr>
              <a:t>Consider</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what</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would</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happen</a:t>
            </a:r>
            <a:r>
              <a:rPr kumimoji="0" lang="fr-FR" altLang="fr-FR" sz="1500" b="0" i="0" u="none" strike="noStrike" cap="none" normalizeH="0" baseline="0" dirty="0" smtClean="0">
                <a:ln>
                  <a:noFill/>
                </a:ln>
                <a:solidFill>
                  <a:srgbClr val="051E50"/>
                </a:solidFill>
                <a:effectLst/>
                <a:latin typeface="proxima-nova"/>
              </a:rPr>
              <a:t> if a </a:t>
            </a:r>
            <a:r>
              <a:rPr kumimoji="0" lang="fr-FR" altLang="fr-FR" sz="1500" b="0" i="0" u="none" strike="noStrike" cap="none" normalizeH="0" baseline="0" dirty="0" err="1" smtClean="0">
                <a:ln>
                  <a:noFill/>
                </a:ln>
                <a:solidFill>
                  <a:srgbClr val="051E50"/>
                </a:solidFill>
                <a:effectLst/>
                <a:latin typeface="proxima-nova"/>
              </a:rPr>
              <a:t>nefarious</a:t>
            </a:r>
            <a:r>
              <a:rPr kumimoji="0" lang="fr-FR" altLang="fr-FR" sz="1500" b="0" i="0" u="none" strike="noStrike" cap="none" normalizeH="0" baseline="0" dirty="0" smtClean="0">
                <a:ln>
                  <a:noFill/>
                </a:ln>
                <a:solidFill>
                  <a:srgbClr val="051E50"/>
                </a:solidFill>
                <a:effectLst/>
                <a:latin typeface="proxima-nova"/>
              </a:rPr>
              <a:t> user </a:t>
            </a:r>
            <a:r>
              <a:rPr kumimoji="0" lang="fr-FR" altLang="fr-FR" sz="1500" b="0" i="0" u="none" strike="noStrike" cap="none" normalizeH="0" baseline="0" dirty="0" err="1" smtClean="0">
                <a:ln>
                  <a:noFill/>
                </a:ln>
                <a:solidFill>
                  <a:srgbClr val="051E50"/>
                </a:solidFill>
                <a:effectLst/>
                <a:latin typeface="proxima-nova"/>
              </a:rPr>
              <a:t>tried</a:t>
            </a:r>
            <a:r>
              <a:rPr kumimoji="0" lang="fr-FR" altLang="fr-FR" sz="1500" b="0" i="0" u="none" strike="noStrike" cap="none" normalizeH="0" baseline="0" dirty="0" smtClean="0">
                <a:ln>
                  <a:noFill/>
                </a:ln>
                <a:solidFill>
                  <a:srgbClr val="051E50"/>
                </a:solidFill>
                <a:effectLst/>
                <a:latin typeface="proxima-nova"/>
              </a:rPr>
              <a:t> to </a:t>
            </a:r>
            <a:r>
              <a:rPr kumimoji="0" lang="fr-FR" altLang="fr-FR" sz="1500" b="0" i="1" u="none" strike="noStrike" cap="none" normalizeH="0" baseline="0" dirty="0" err="1" smtClean="0">
                <a:ln>
                  <a:noFill/>
                </a:ln>
                <a:solidFill>
                  <a:srgbClr val="051E50"/>
                </a:solidFill>
                <a:effectLst/>
                <a:latin typeface="proxima-nova"/>
              </a:rPr>
              <a:t>purposely</a:t>
            </a:r>
            <a:r>
              <a:rPr kumimoji="0" lang="fr-FR" altLang="fr-FR" sz="1500" b="0" i="1" u="none" strike="noStrike" cap="none" normalizeH="0" baseline="0" dirty="0" smtClean="0">
                <a:ln>
                  <a:noFill/>
                </a:ln>
                <a:solidFill>
                  <a:srgbClr val="051E50"/>
                </a:solidFill>
                <a:effectLst/>
                <a:latin typeface="proxima-nova"/>
              </a:rPr>
              <a:t> </a:t>
            </a:r>
            <a:r>
              <a:rPr kumimoji="0" lang="fr-FR" altLang="fr-FR" sz="1500" b="0" i="1" u="none" strike="noStrike" cap="none" normalizeH="0" baseline="0" dirty="0" err="1" smtClean="0">
                <a:ln>
                  <a:noFill/>
                </a:ln>
                <a:solidFill>
                  <a:srgbClr val="051E50"/>
                </a:solidFill>
                <a:effectLst/>
                <a:latin typeface="proxima-nova"/>
              </a:rPr>
              <a:t>circumvent</a:t>
            </a:r>
            <a:r>
              <a:rPr kumimoji="0" lang="fr-FR" altLang="fr-FR" sz="1500" b="0" i="1" u="none" strike="noStrike" cap="none" normalizeH="0" baseline="0" dirty="0" smtClean="0">
                <a:ln>
                  <a:noFill/>
                </a:ln>
                <a:solidFill>
                  <a:srgbClr val="051E50"/>
                </a:solidFill>
                <a:effectLst/>
                <a:latin typeface="proxima-nova"/>
              </a:rPr>
              <a:t> </a:t>
            </a:r>
            <a:r>
              <a:rPr kumimoji="0" lang="fr-FR" altLang="fr-FR" sz="1500" b="0" i="1" u="none" strike="noStrike" cap="none" normalizeH="0" baseline="0" dirty="0" err="1" smtClean="0">
                <a:ln>
                  <a:noFill/>
                </a:ln>
                <a:solidFill>
                  <a:srgbClr val="051E50"/>
                </a:solidFill>
                <a:effectLst/>
                <a:latin typeface="proxima-nova"/>
              </a:rPr>
              <a:t>your</a:t>
            </a:r>
            <a:r>
              <a:rPr kumimoji="0" lang="fr-FR" altLang="fr-FR" sz="1500" b="0" i="1" u="none" strike="noStrike" cap="none" normalizeH="0" baseline="0" dirty="0" smtClean="0">
                <a:ln>
                  <a:noFill/>
                </a:ln>
                <a:solidFill>
                  <a:srgbClr val="051E50"/>
                </a:solidFill>
                <a:effectLst/>
                <a:latin typeface="proxima-nova"/>
              </a:rPr>
              <a:t> face recognition system</a:t>
            </a:r>
            <a:r>
              <a:rPr kumimoji="0" lang="fr-FR" altLang="fr-FR" sz="1500" b="0" i="0" u="none" strike="noStrike" cap="none" normalizeH="0" baseline="0" dirty="0" smtClean="0">
                <a:ln>
                  <a:noFill/>
                </a:ln>
                <a:solidFill>
                  <a:srgbClr val="051E50"/>
                </a:solidFill>
                <a:effectLst/>
                <a:latin typeface="proxima-nova"/>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err="1" smtClean="0">
                <a:ln>
                  <a:noFill/>
                </a:ln>
                <a:solidFill>
                  <a:srgbClr val="051E50"/>
                </a:solidFill>
                <a:effectLst/>
                <a:latin typeface="proxima-nova"/>
              </a:rPr>
              <a:t>Such</a:t>
            </a:r>
            <a:r>
              <a:rPr kumimoji="0" lang="fr-FR" altLang="fr-FR" sz="1500" b="0" i="0" u="none" strike="noStrike" cap="none" normalizeH="0" baseline="0" dirty="0" smtClean="0">
                <a:ln>
                  <a:noFill/>
                </a:ln>
                <a:solidFill>
                  <a:srgbClr val="051E50"/>
                </a:solidFill>
                <a:effectLst/>
                <a:latin typeface="proxima-nova"/>
              </a:rPr>
              <a:t> a user </a:t>
            </a:r>
            <a:r>
              <a:rPr kumimoji="0" lang="fr-FR" altLang="fr-FR" sz="1500" b="0" i="0" u="none" strike="noStrike" cap="none" normalizeH="0" baseline="0" dirty="0" err="1" smtClean="0">
                <a:ln>
                  <a:noFill/>
                </a:ln>
                <a:solidFill>
                  <a:srgbClr val="051E50"/>
                </a:solidFill>
                <a:effectLst/>
                <a:latin typeface="proxima-nova"/>
              </a:rPr>
              <a:t>could</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try</a:t>
            </a:r>
            <a:r>
              <a:rPr kumimoji="0" lang="fr-FR" altLang="fr-FR" sz="1500" b="0" i="0" u="none" strike="noStrike" cap="none" normalizeH="0" baseline="0" dirty="0" smtClean="0">
                <a:ln>
                  <a:noFill/>
                </a:ln>
                <a:solidFill>
                  <a:srgbClr val="051E50"/>
                </a:solidFill>
                <a:effectLst/>
                <a:latin typeface="proxima-nova"/>
              </a:rPr>
              <a:t> to </a:t>
            </a:r>
            <a:r>
              <a:rPr kumimoji="0" lang="fr-FR" altLang="fr-FR" sz="1500" b="1" i="0" u="none" strike="noStrike" cap="none" normalizeH="0" baseline="0" dirty="0" err="1" smtClean="0">
                <a:ln>
                  <a:noFill/>
                </a:ln>
                <a:solidFill>
                  <a:srgbClr val="051E50"/>
                </a:solidFill>
                <a:effectLst/>
                <a:latin typeface="proxima-nova"/>
              </a:rPr>
              <a:t>hold</a:t>
            </a:r>
            <a:r>
              <a:rPr kumimoji="0" lang="fr-FR" altLang="fr-FR" sz="1500" b="1" i="0" u="none" strike="noStrike" cap="none" normalizeH="0" baseline="0" dirty="0" smtClean="0">
                <a:ln>
                  <a:noFill/>
                </a:ln>
                <a:solidFill>
                  <a:srgbClr val="051E50"/>
                </a:solidFill>
                <a:effectLst/>
                <a:latin typeface="proxima-nova"/>
              </a:rPr>
              <a:t> up a photo of </a:t>
            </a:r>
            <a:r>
              <a:rPr kumimoji="0" lang="fr-FR" altLang="fr-FR" sz="1500" b="1" i="0" u="none" strike="noStrike" cap="none" normalizeH="0" baseline="0" dirty="0" err="1" smtClean="0">
                <a:ln>
                  <a:noFill/>
                </a:ln>
                <a:solidFill>
                  <a:srgbClr val="051E50"/>
                </a:solidFill>
                <a:effectLst/>
                <a:latin typeface="proxima-nova"/>
              </a:rPr>
              <a:t>another</a:t>
            </a:r>
            <a:r>
              <a:rPr kumimoji="0" lang="fr-FR" altLang="fr-FR" sz="1500" b="1" i="0" u="none" strike="noStrike" cap="none" normalizeH="0" baseline="0" dirty="0" smtClean="0">
                <a:ln>
                  <a:noFill/>
                </a:ln>
                <a:solidFill>
                  <a:srgbClr val="051E50"/>
                </a:solidFill>
                <a:effectLst/>
                <a:latin typeface="proxima-nova"/>
              </a:rPr>
              <a:t> </a:t>
            </a:r>
            <a:r>
              <a:rPr kumimoji="0" lang="fr-FR" altLang="fr-FR" sz="1500" b="1" i="0" u="none" strike="noStrike" cap="none" normalizeH="0" baseline="0" dirty="0" err="1" smtClean="0">
                <a:ln>
                  <a:noFill/>
                </a:ln>
                <a:solidFill>
                  <a:srgbClr val="051E50"/>
                </a:solidFill>
                <a:effectLst/>
                <a:latin typeface="proxima-nova"/>
              </a:rPr>
              <a:t>person</a:t>
            </a:r>
            <a:r>
              <a:rPr kumimoji="0" lang="fr-FR" altLang="fr-FR" sz="1500" b="1" i="0" u="none" strike="noStrike" cap="none" normalizeH="0" baseline="0" dirty="0" smtClean="0">
                <a:ln>
                  <a:noFill/>
                </a:ln>
                <a:solidFill>
                  <a:srgbClr val="051E50"/>
                </a:solidFill>
                <a:effectLst/>
                <a:latin typeface="proxima-nova"/>
              </a:rPr>
              <a:t>.</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Maybe</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they</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even</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1" i="0" u="none" strike="noStrike" cap="none" normalizeH="0" baseline="0" dirty="0" smtClean="0">
                <a:ln>
                  <a:noFill/>
                </a:ln>
                <a:solidFill>
                  <a:srgbClr val="051E50"/>
                </a:solidFill>
                <a:effectLst/>
                <a:latin typeface="proxima-nova"/>
              </a:rPr>
              <a:t>have a photo or </a:t>
            </a:r>
            <a:r>
              <a:rPr kumimoji="0" lang="fr-FR" altLang="fr-FR" sz="1500" b="1" i="0" u="none" strike="noStrike" cap="none" normalizeH="0" baseline="0" dirty="0" err="1" smtClean="0">
                <a:ln>
                  <a:noFill/>
                </a:ln>
                <a:solidFill>
                  <a:srgbClr val="051E50"/>
                </a:solidFill>
                <a:effectLst/>
                <a:latin typeface="proxima-nova"/>
              </a:rPr>
              <a:t>video</a:t>
            </a:r>
            <a:r>
              <a:rPr kumimoji="0" lang="fr-FR" altLang="fr-FR" sz="1500" b="1" i="0" u="none" strike="noStrike" cap="none" normalizeH="0" baseline="0" dirty="0" smtClean="0">
                <a:ln>
                  <a:noFill/>
                </a:ln>
                <a:solidFill>
                  <a:srgbClr val="051E50"/>
                </a:solidFill>
                <a:effectLst/>
                <a:latin typeface="proxima-nova"/>
              </a:rPr>
              <a:t> on </a:t>
            </a:r>
            <a:r>
              <a:rPr kumimoji="0" lang="fr-FR" altLang="fr-FR" sz="1500" b="1" i="0" u="none" strike="noStrike" cap="none" normalizeH="0" baseline="0" dirty="0" err="1" smtClean="0">
                <a:ln>
                  <a:noFill/>
                </a:ln>
                <a:solidFill>
                  <a:srgbClr val="051E50"/>
                </a:solidFill>
                <a:effectLst/>
                <a:latin typeface="proxima-nova"/>
              </a:rPr>
              <a:t>their</a:t>
            </a:r>
            <a:r>
              <a:rPr kumimoji="0" lang="fr-FR" altLang="fr-FR" sz="1500" b="1" i="0" u="none" strike="noStrike" cap="none" normalizeH="0" baseline="0" dirty="0" smtClean="0">
                <a:ln>
                  <a:noFill/>
                </a:ln>
                <a:solidFill>
                  <a:srgbClr val="051E50"/>
                </a:solidFill>
                <a:effectLst/>
                <a:latin typeface="proxima-nova"/>
              </a:rPr>
              <a:t> smartphone </a:t>
            </a:r>
            <a:r>
              <a:rPr kumimoji="0" lang="fr-FR" altLang="fr-FR" sz="1500" b="1" i="0" u="none" strike="noStrike" cap="none" normalizeH="0" baseline="0" dirty="0" err="1" smtClean="0">
                <a:ln>
                  <a:noFill/>
                </a:ln>
                <a:solidFill>
                  <a:srgbClr val="051E50"/>
                </a:solidFill>
                <a:effectLst/>
                <a:latin typeface="proxima-nova"/>
              </a:rPr>
              <a:t>that</a:t>
            </a:r>
            <a:r>
              <a:rPr kumimoji="0" lang="fr-FR" altLang="fr-FR" sz="1500" b="1" i="0" u="none" strike="noStrike" cap="none" normalizeH="0" baseline="0" dirty="0" smtClean="0">
                <a:ln>
                  <a:noFill/>
                </a:ln>
                <a:solidFill>
                  <a:srgbClr val="051E50"/>
                </a:solidFill>
                <a:effectLst/>
                <a:latin typeface="proxima-nova"/>
              </a:rPr>
              <a:t> </a:t>
            </a:r>
            <a:r>
              <a:rPr kumimoji="0" lang="fr-FR" altLang="fr-FR" sz="1500" b="1" i="0" u="none" strike="noStrike" cap="none" normalizeH="0" baseline="0" dirty="0" err="1" smtClean="0">
                <a:ln>
                  <a:noFill/>
                </a:ln>
                <a:solidFill>
                  <a:srgbClr val="051E50"/>
                </a:solidFill>
                <a:effectLst/>
                <a:latin typeface="proxima-nova"/>
              </a:rPr>
              <a:t>they</a:t>
            </a:r>
            <a:r>
              <a:rPr kumimoji="0" lang="fr-FR" altLang="fr-FR" sz="1500" b="1" i="0" u="none" strike="noStrike" cap="none" normalizeH="0" baseline="0" dirty="0" smtClean="0">
                <a:ln>
                  <a:noFill/>
                </a:ln>
                <a:solidFill>
                  <a:srgbClr val="051E50"/>
                </a:solidFill>
                <a:effectLst/>
                <a:latin typeface="proxima-nova"/>
              </a:rPr>
              <a:t> </a:t>
            </a:r>
            <a:r>
              <a:rPr kumimoji="0" lang="fr-FR" altLang="fr-FR" sz="1500" b="1" i="0" u="none" strike="noStrike" cap="none" normalizeH="0" baseline="0" dirty="0" err="1" smtClean="0">
                <a:ln>
                  <a:noFill/>
                </a:ln>
                <a:solidFill>
                  <a:srgbClr val="051E50"/>
                </a:solidFill>
                <a:effectLst/>
                <a:latin typeface="proxima-nova"/>
              </a:rPr>
              <a:t>could</a:t>
            </a:r>
            <a:r>
              <a:rPr kumimoji="0" lang="fr-FR" altLang="fr-FR" sz="1500" b="1" i="0" u="none" strike="noStrike" cap="none" normalizeH="0" baseline="0" dirty="0" smtClean="0">
                <a:ln>
                  <a:noFill/>
                </a:ln>
                <a:solidFill>
                  <a:srgbClr val="051E50"/>
                </a:solidFill>
                <a:effectLst/>
                <a:latin typeface="proxima-nova"/>
              </a:rPr>
              <a:t> </a:t>
            </a:r>
            <a:r>
              <a:rPr kumimoji="0" lang="fr-FR" altLang="fr-FR" sz="1500" b="1" i="0" u="none" strike="noStrike" cap="none" normalizeH="0" baseline="0" dirty="0" err="1" smtClean="0">
                <a:ln>
                  <a:noFill/>
                </a:ln>
                <a:solidFill>
                  <a:srgbClr val="051E50"/>
                </a:solidFill>
                <a:effectLst/>
                <a:latin typeface="proxima-nova"/>
              </a:rPr>
              <a:t>hold</a:t>
            </a:r>
            <a:r>
              <a:rPr kumimoji="0" lang="fr-FR" altLang="fr-FR" sz="1500" b="1" i="0" u="none" strike="noStrike" cap="none" normalizeH="0" baseline="0" dirty="0" smtClean="0">
                <a:ln>
                  <a:noFill/>
                </a:ln>
                <a:solidFill>
                  <a:srgbClr val="051E50"/>
                </a:solidFill>
                <a:effectLst/>
                <a:latin typeface="proxima-nova"/>
              </a:rPr>
              <a:t> up to the camera</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responsible</a:t>
            </a:r>
            <a:r>
              <a:rPr kumimoji="0" lang="fr-FR" altLang="fr-FR" sz="1500" b="0" i="0" u="none" strike="noStrike" cap="none" normalizeH="0" baseline="0" dirty="0" smtClean="0">
                <a:ln>
                  <a:noFill/>
                </a:ln>
                <a:solidFill>
                  <a:srgbClr val="051E50"/>
                </a:solidFill>
                <a:effectLst/>
                <a:latin typeface="proxima-nova"/>
              </a:rPr>
              <a:t> for </a:t>
            </a:r>
            <a:r>
              <a:rPr kumimoji="0" lang="fr-FR" altLang="fr-FR" sz="1500" b="0" i="0" u="none" strike="noStrike" cap="none" normalizeH="0" baseline="0" dirty="0" err="1" smtClean="0">
                <a:ln>
                  <a:noFill/>
                </a:ln>
                <a:solidFill>
                  <a:srgbClr val="051E50"/>
                </a:solidFill>
                <a:effectLst/>
                <a:latin typeface="proxima-nova"/>
              </a:rPr>
              <a:t>performing</a:t>
            </a:r>
            <a:r>
              <a:rPr kumimoji="0" lang="fr-FR" altLang="fr-FR" sz="1500" b="0" i="0" u="none" strike="noStrike" cap="none" normalizeH="0" baseline="0" dirty="0" smtClean="0">
                <a:ln>
                  <a:noFill/>
                </a:ln>
                <a:solidFill>
                  <a:srgbClr val="051E50"/>
                </a:solidFill>
                <a:effectLst/>
                <a:latin typeface="proxima-nova"/>
              </a:rPr>
              <a:t> face In </a:t>
            </a:r>
            <a:r>
              <a:rPr kumimoji="0" lang="fr-FR" altLang="fr-FR" sz="1500" b="0" i="0" u="none" strike="noStrike" cap="none" normalizeH="0" baseline="0" dirty="0" err="1" smtClean="0">
                <a:ln>
                  <a:noFill/>
                </a:ln>
                <a:solidFill>
                  <a:srgbClr val="051E50"/>
                </a:solidFill>
                <a:effectLst/>
                <a:latin typeface="proxima-nova"/>
              </a:rPr>
              <a:t>those</a:t>
            </a:r>
            <a:r>
              <a:rPr kumimoji="0" lang="fr-FR" altLang="fr-FR" sz="1500" b="0" i="0" u="none" strike="noStrike" cap="none" normalizeH="0" baseline="0" dirty="0" smtClean="0">
                <a:ln>
                  <a:noFill/>
                </a:ln>
                <a:solidFill>
                  <a:srgbClr val="051E50"/>
                </a:solidFill>
                <a:effectLst/>
                <a:latin typeface="proxima-nova"/>
              </a:rPr>
              <a:t> situations </a:t>
            </a:r>
            <a:r>
              <a:rPr kumimoji="0" lang="fr-FR" altLang="fr-FR" sz="1500" b="0" i="0" u="none" strike="noStrike" cap="none" normalizeH="0" baseline="0" dirty="0" err="1" smtClean="0">
                <a:ln>
                  <a:noFill/>
                </a:ln>
                <a:solidFill>
                  <a:srgbClr val="051E50"/>
                </a:solidFill>
                <a:effectLst/>
                <a:latin typeface="proxima-nova"/>
              </a:rPr>
              <a:t>it’s</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entirely</a:t>
            </a:r>
            <a:r>
              <a:rPr kumimoji="0" lang="fr-FR" altLang="fr-FR" sz="1500" b="0" i="0" u="none" strike="noStrike" cap="none" normalizeH="0" baseline="0" dirty="0" smtClean="0">
                <a:ln>
                  <a:noFill/>
                </a:ln>
                <a:solidFill>
                  <a:srgbClr val="051E50"/>
                </a:solidFill>
                <a:effectLst/>
                <a:latin typeface="proxima-nova"/>
              </a:rPr>
              <a:t> possible for the face </a:t>
            </a:r>
            <a:r>
              <a:rPr kumimoji="0" lang="fr-FR" altLang="fr-FR" sz="1500" b="0" i="0" u="none" strike="noStrike" cap="none" normalizeH="0" baseline="0" dirty="0" err="1" smtClean="0">
                <a:ln>
                  <a:noFill/>
                </a:ln>
                <a:solidFill>
                  <a:srgbClr val="051E50"/>
                </a:solidFill>
                <a:effectLst/>
                <a:latin typeface="proxima-nova"/>
              </a:rPr>
              <a:t>held</a:t>
            </a:r>
            <a:r>
              <a:rPr kumimoji="0" lang="fr-FR" altLang="fr-FR" sz="1500" b="0" i="0" u="none" strike="noStrike" cap="none" normalizeH="0" baseline="0" dirty="0" smtClean="0">
                <a:ln>
                  <a:noFill/>
                </a:ln>
                <a:solidFill>
                  <a:srgbClr val="051E50"/>
                </a:solidFill>
                <a:effectLst/>
                <a:latin typeface="proxima-nova"/>
              </a:rPr>
              <a:t> up to the camera to </a:t>
            </a:r>
            <a:r>
              <a:rPr kumimoji="0" lang="fr-FR" altLang="fr-FR" sz="1500" b="0" i="0" u="none" strike="noStrike" cap="none" normalizeH="0" baseline="0" dirty="0" err="1" smtClean="0">
                <a:ln>
                  <a:noFill/>
                </a:ln>
                <a:solidFill>
                  <a:srgbClr val="051E50"/>
                </a:solidFill>
                <a:effectLst/>
                <a:latin typeface="proxima-nova"/>
              </a:rPr>
              <a:t>be</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correctly</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recognized</a:t>
            </a:r>
            <a:r>
              <a:rPr kumimoji="0" lang="fr-FR" altLang="fr-FR" sz="1500" b="0" i="0" u="none" strike="noStrike" cap="none" normalizeH="0" baseline="0" dirty="0" smtClean="0">
                <a:ln>
                  <a:noFill/>
                </a:ln>
                <a:solidFill>
                  <a:srgbClr val="051E50"/>
                </a:solidFill>
                <a:effectLst/>
                <a:latin typeface="proxima-nova"/>
              </a:rPr>
              <a:t>…but </a:t>
            </a:r>
            <a:r>
              <a:rPr kumimoji="0" lang="fr-FR" altLang="fr-FR" sz="1500" b="0" i="0" u="none" strike="noStrike" cap="none" normalizeH="0" baseline="0" dirty="0" err="1" smtClean="0">
                <a:ln>
                  <a:noFill/>
                </a:ln>
                <a:solidFill>
                  <a:srgbClr val="051E50"/>
                </a:solidFill>
                <a:effectLst/>
                <a:latin typeface="proxima-nova"/>
              </a:rPr>
              <a:t>ultimately</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leading</a:t>
            </a:r>
            <a:r>
              <a:rPr kumimoji="0" lang="fr-FR" altLang="fr-FR" sz="1500" b="0" i="0" u="none" strike="noStrike" cap="none" normalizeH="0" baseline="0" dirty="0" smtClean="0">
                <a:ln>
                  <a:noFill/>
                </a:ln>
                <a:solidFill>
                  <a:srgbClr val="051E50"/>
                </a:solidFill>
                <a:effectLst/>
                <a:latin typeface="proxima-nova"/>
              </a:rPr>
              <a:t> to an </a:t>
            </a:r>
            <a:r>
              <a:rPr kumimoji="0" lang="fr-FR" altLang="fr-FR" sz="1500" b="0" i="0" u="none" strike="noStrike" cap="none" normalizeH="0" baseline="0" dirty="0" err="1" smtClean="0">
                <a:ln>
                  <a:noFill/>
                </a:ln>
                <a:solidFill>
                  <a:srgbClr val="051E50"/>
                </a:solidFill>
                <a:effectLst/>
                <a:latin typeface="proxima-nova"/>
              </a:rPr>
              <a:t>unauthorized</a:t>
            </a:r>
            <a:r>
              <a:rPr kumimoji="0" lang="fr-FR" altLang="fr-FR" sz="1500" b="0" i="0" u="none" strike="noStrike" cap="none" normalizeH="0" baseline="0" dirty="0" smtClean="0">
                <a:ln>
                  <a:noFill/>
                </a:ln>
                <a:solidFill>
                  <a:srgbClr val="051E50"/>
                </a:solidFill>
                <a:effectLst/>
                <a:latin typeface="proxima-nova"/>
              </a:rPr>
              <a:t> user by passing </a:t>
            </a:r>
            <a:r>
              <a:rPr kumimoji="0" lang="fr-FR" altLang="fr-FR" sz="1500" b="0" i="0" u="none" strike="noStrike" cap="none" normalizeH="0" baseline="0" dirty="0" err="1" smtClean="0">
                <a:ln>
                  <a:noFill/>
                </a:ln>
                <a:solidFill>
                  <a:srgbClr val="051E50"/>
                </a:solidFill>
                <a:effectLst/>
                <a:latin typeface="proxima-nova"/>
              </a:rPr>
              <a:t>your</a:t>
            </a:r>
            <a:r>
              <a:rPr kumimoji="0" lang="fr-FR" altLang="fr-FR" sz="1500" b="0" i="0" u="none" strike="noStrike" cap="none" normalizeH="0" baseline="0" dirty="0" smtClean="0">
                <a:ln>
                  <a:noFill/>
                </a:ln>
                <a:solidFill>
                  <a:srgbClr val="051E50"/>
                </a:solidFill>
                <a:effectLst/>
                <a:latin typeface="proxima-nova"/>
              </a:rPr>
              <a:t> face recognition system!</a:t>
            </a:r>
            <a:endParaRPr kumimoji="0" lang="fr-FR" altLang="fr-FR"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500" b="0" i="0" u="none" strike="noStrike" cap="none" normalizeH="0" baseline="0" dirty="0" smtClean="0">
              <a:ln>
                <a:noFill/>
              </a:ln>
              <a:solidFill>
                <a:srgbClr val="051E50"/>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500" b="0" dirty="0">
              <a:solidFill>
                <a:srgbClr val="051E50"/>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051E50"/>
                </a:solidFill>
                <a:effectLst/>
                <a:latin typeface="proxima-nova"/>
              </a:rPr>
              <a:t>-How </a:t>
            </a:r>
            <a:r>
              <a:rPr kumimoji="0" lang="fr-FR" altLang="fr-FR" sz="1500" b="0" i="0" u="none" strike="noStrike" cap="none" normalizeH="0" baseline="0" dirty="0" err="1" smtClean="0">
                <a:ln>
                  <a:noFill/>
                </a:ln>
                <a:solidFill>
                  <a:srgbClr val="051E50"/>
                </a:solidFill>
                <a:effectLst/>
                <a:latin typeface="proxima-nova"/>
              </a:rPr>
              <a:t>would</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you</a:t>
            </a:r>
            <a:r>
              <a:rPr kumimoji="0" lang="fr-FR" altLang="fr-FR" sz="1500" b="0" i="0" u="none" strike="noStrike" cap="none" normalizeH="0" baseline="0" dirty="0" smtClean="0">
                <a:ln>
                  <a:noFill/>
                </a:ln>
                <a:solidFill>
                  <a:srgbClr val="051E50"/>
                </a:solidFill>
                <a:effectLst/>
                <a:latin typeface="proxima-nova"/>
              </a:rPr>
              <a:t> go about </a:t>
            </a:r>
            <a:r>
              <a:rPr kumimoji="0" lang="fr-FR" altLang="fr-FR" sz="1500" b="0" i="0" u="none" strike="noStrike" cap="none" normalizeH="0" baseline="0" dirty="0" err="1" smtClean="0">
                <a:ln>
                  <a:noFill/>
                </a:ln>
                <a:solidFill>
                  <a:srgbClr val="051E50"/>
                </a:solidFill>
                <a:effectLst/>
                <a:latin typeface="proxima-nova"/>
              </a:rPr>
              <a:t>spotting</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these</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fake</a:t>
            </a:r>
            <a:r>
              <a:rPr kumimoji="0" lang="fr-FR" altLang="fr-FR" sz="1500" b="0" i="0" u="none" strike="noStrike" cap="none" normalizeH="0" baseline="0" dirty="0" smtClean="0">
                <a:ln>
                  <a:noFill/>
                </a:ln>
                <a:solidFill>
                  <a:srgbClr val="051E50"/>
                </a:solidFill>
                <a:effectLst/>
                <a:latin typeface="proxima-nova"/>
              </a:rPr>
              <a:t>” versus “real/</a:t>
            </a:r>
            <a:r>
              <a:rPr kumimoji="0" lang="fr-FR" altLang="fr-FR" sz="1500" b="0" i="0" u="none" strike="noStrike" cap="none" normalizeH="0" baseline="0" dirty="0" err="1" smtClean="0">
                <a:ln>
                  <a:noFill/>
                </a:ln>
                <a:solidFill>
                  <a:srgbClr val="051E50"/>
                </a:solidFill>
                <a:effectLst/>
                <a:latin typeface="proxima-nova"/>
              </a:rPr>
              <a:t>legitimate</a:t>
            </a:r>
            <a:r>
              <a:rPr kumimoji="0" lang="fr-FR" altLang="fr-FR" sz="1500" b="0" i="0" u="none" strike="noStrike" cap="none" normalizeH="0" baseline="0" dirty="0" smtClean="0">
                <a:ln>
                  <a:noFill/>
                </a:ln>
                <a:solidFill>
                  <a:srgbClr val="051E50"/>
                </a:solidFill>
                <a:effectLst/>
                <a:latin typeface="proxima-nova"/>
              </a:rPr>
              <a:t>” faces? How </a:t>
            </a:r>
            <a:r>
              <a:rPr kumimoji="0" lang="fr-FR" altLang="fr-FR" sz="1500" b="0" i="0" u="none" strike="noStrike" cap="none" normalizeH="0" baseline="0" dirty="0" err="1" smtClean="0">
                <a:ln>
                  <a:noFill/>
                </a:ln>
                <a:solidFill>
                  <a:srgbClr val="051E50"/>
                </a:solidFill>
                <a:effectLst/>
                <a:latin typeface="proxima-nova"/>
              </a:rPr>
              <a:t>could</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you</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apply</a:t>
            </a:r>
            <a:r>
              <a:rPr kumimoji="0" lang="fr-FR" altLang="fr-FR" sz="1500" b="0" i="0" u="none" strike="noStrike" cap="none" normalizeH="0" baseline="0" dirty="0" smtClean="0">
                <a:ln>
                  <a:noFill/>
                </a:ln>
                <a:solidFill>
                  <a:srgbClr val="051E50"/>
                </a:solidFill>
                <a:effectLst/>
                <a:latin typeface="proxima-nova"/>
              </a:rPr>
              <a:t> anti-face </a:t>
            </a:r>
            <a:r>
              <a:rPr kumimoji="0" lang="fr-FR" altLang="fr-FR" sz="1500" b="0" i="0" u="none" strike="noStrike" cap="none" normalizeH="0" baseline="0" dirty="0" err="1" smtClean="0">
                <a:ln>
                  <a:noFill/>
                </a:ln>
                <a:solidFill>
                  <a:srgbClr val="051E50"/>
                </a:solidFill>
                <a:effectLst/>
                <a:latin typeface="proxima-nova"/>
              </a:rPr>
              <a:t>spoofing</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algorithms</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into</a:t>
            </a:r>
            <a:r>
              <a:rPr kumimoji="0" lang="fr-FR" altLang="fr-FR" sz="1500" b="0" i="0" u="none" strike="noStrike" cap="none" normalizeH="0" baseline="0" dirty="0" smtClean="0">
                <a:ln>
                  <a:noFill/>
                </a:ln>
                <a:solidFill>
                  <a:srgbClr val="051E50"/>
                </a:solidFill>
                <a:effectLst/>
                <a:latin typeface="proxima-nova"/>
              </a:rPr>
              <a:t> </a:t>
            </a:r>
            <a:r>
              <a:rPr kumimoji="0" lang="fr-FR" altLang="fr-FR" sz="1500" b="0" i="0" u="none" strike="noStrike" cap="none" normalizeH="0" baseline="0" dirty="0" err="1" smtClean="0">
                <a:ln>
                  <a:noFill/>
                </a:ln>
                <a:solidFill>
                  <a:srgbClr val="051E50"/>
                </a:solidFill>
                <a:effectLst/>
                <a:latin typeface="proxima-nova"/>
              </a:rPr>
              <a:t>your</a:t>
            </a:r>
            <a:r>
              <a:rPr kumimoji="0" lang="fr-FR" altLang="fr-FR" sz="1500" b="0" i="0" u="none" strike="noStrike" cap="none" normalizeH="0" baseline="0" dirty="0" smtClean="0">
                <a:ln>
                  <a:noFill/>
                </a:ln>
                <a:solidFill>
                  <a:srgbClr val="051E50"/>
                </a:solidFill>
                <a:effectLst/>
                <a:latin typeface="proxima-nova"/>
              </a:rPr>
              <a:t> facial recognition applications?</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 5"/>
          <p:cNvPicPr>
            <a:picLocks noChangeAspect="1"/>
          </p:cNvPicPr>
          <p:nvPr/>
        </p:nvPicPr>
        <p:blipFill>
          <a:blip r:embed="rId2"/>
          <a:stretch>
            <a:fillRect/>
          </a:stretch>
        </p:blipFill>
        <p:spPr>
          <a:xfrm>
            <a:off x="8077108" y="0"/>
            <a:ext cx="1066892" cy="1072989"/>
          </a:xfrm>
          <a:prstGeom prst="rect">
            <a:avLst/>
          </a:prstGeom>
        </p:spPr>
      </p:pic>
    </p:spTree>
    <p:extLst>
      <p:ext uri="{BB962C8B-B14F-4D97-AF65-F5344CB8AC3E}">
        <p14:creationId xmlns:p14="http://schemas.microsoft.com/office/powerpoint/2010/main" val="173874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 y="319051"/>
            <a:ext cx="4340860" cy="505267"/>
          </a:xfrm>
          <a:prstGeom prst="rect">
            <a:avLst/>
          </a:prstGeom>
        </p:spPr>
        <p:txBody>
          <a:bodyPr vert="horz" wrap="square" lIns="0" tIns="12700" rIns="0" bIns="0" rtlCol="0">
            <a:spAutoFit/>
          </a:bodyPr>
          <a:lstStyle/>
          <a:p>
            <a:pPr marL="12700">
              <a:lnSpc>
                <a:spcPct val="100000"/>
              </a:lnSpc>
              <a:spcBef>
                <a:spcPts val="100"/>
              </a:spcBef>
            </a:pPr>
            <a:r>
              <a:rPr lang="fr-FR" sz="3200" b="0" dirty="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a:ln w="0"/>
                <a:solidFill>
                  <a:sysClr val="windowText" lastClr="000000"/>
                </a:solidFill>
                <a:effectLst>
                  <a:reflection blurRad="6350" stA="53000" endA="300" endPos="35500" dir="5400000" sy="-90000" algn="bl" rotWithShape="0"/>
                </a:effectLst>
                <a:latin typeface="Georgia"/>
                <a:cs typeface="Georgia"/>
              </a:rPr>
              <a:t>liveness</a:t>
            </a:r>
            <a:r>
              <a:rPr lang="fr-FR" sz="3200" b="0" dirty="0">
                <a:ln w="0"/>
                <a:solidFill>
                  <a:sysClr val="windowText" lastClr="000000"/>
                </a:solidFill>
                <a:effectLst>
                  <a:reflection blurRad="6350" stA="53000" endA="300" endPos="35500" dir="5400000" sy="-90000" algn="bl" rotWithShape="0"/>
                </a:effectLst>
                <a:latin typeface="Georgia"/>
                <a:cs typeface="Georgia"/>
              </a:rPr>
              <a:t> </a:t>
            </a:r>
            <a:r>
              <a:rPr lang="fr-FR" sz="3200" b="0" dirty="0" err="1">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4</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15107"/>
            <a:ext cx="6840220" cy="3924150"/>
          </a:xfrm>
          <a:prstGeom prst="rect">
            <a:avLst/>
          </a:prstGeom>
        </p:spPr>
        <p:txBody>
          <a:bodyPr vert="horz" wrap="square" lIns="0" tIns="104139" rIns="0" bIns="0" rtlCol="0">
            <a:spAutoFit/>
          </a:bodyPr>
          <a:lstStyle/>
          <a:p>
            <a:pPr marL="355600" marR="0" lvl="0" indent="-343535" algn="l" defTabSz="914400" rtl="0" eaLnBrk="1" fontAlgn="auto" latinLnBrk="0" hangingPunct="1">
              <a:lnSpc>
                <a:spcPct val="100000"/>
              </a:lnSpc>
              <a:spcBef>
                <a:spcPts val="819"/>
              </a:spcBef>
              <a:spcAft>
                <a:spcPts val="0"/>
              </a:spcAft>
              <a:buClrTx/>
              <a:buSzTx/>
              <a:buFont typeface="Arial"/>
              <a:buChar char="•"/>
              <a:tabLst>
                <a:tab pos="355600" algn="l"/>
                <a:tab pos="356235" algn="l"/>
              </a:tabLst>
              <a:defRPr/>
            </a:pPr>
            <a:r>
              <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rPr>
              <a:t>Method 1</a:t>
            </a:r>
            <a:endParaRPr lang="en-US" sz="2000" spc="10" dirty="0">
              <a:solidFill>
                <a:prstClr val="black"/>
              </a:solidFill>
              <a:latin typeface="Georgia"/>
              <a:cs typeface="Georgia"/>
            </a:endParaRPr>
          </a:p>
          <a:p>
            <a:pPr marL="342900" indent="-342900">
              <a:buFont typeface="+mj-lt"/>
              <a:buAutoNum type="arabicParenR"/>
            </a:pPr>
            <a:r>
              <a:rPr lang="en-US" dirty="0" smtClean="0"/>
              <a:t>Build </a:t>
            </a:r>
            <a:r>
              <a:rPr lang="en-US" dirty="0"/>
              <a:t>the image dataset itself.</a:t>
            </a:r>
          </a:p>
          <a:p>
            <a:pPr marL="342900" indent="-342900">
              <a:buFont typeface="+mj-lt"/>
              <a:buAutoNum type="arabicParenR"/>
            </a:pPr>
            <a:r>
              <a:rPr lang="en-US" dirty="0"/>
              <a:t>Implement a CNN capable of performing liveness detector (we’ll call this network </a:t>
            </a:r>
            <a:r>
              <a:rPr lang="en-US" i="1" dirty="0"/>
              <a:t>“</a:t>
            </a:r>
            <a:r>
              <a:rPr lang="en-US" i="1" dirty="0" err="1"/>
              <a:t>LivenessNet</a:t>
            </a:r>
            <a:r>
              <a:rPr lang="en-US" i="1" dirty="0"/>
              <a:t>”</a:t>
            </a:r>
            <a:r>
              <a:rPr lang="en-US" dirty="0"/>
              <a:t>).</a:t>
            </a:r>
          </a:p>
          <a:p>
            <a:pPr marL="342900" indent="-342900">
              <a:buFont typeface="+mj-lt"/>
              <a:buAutoNum type="arabicParenR"/>
            </a:pPr>
            <a:r>
              <a:rPr lang="en-US" dirty="0"/>
              <a:t>Train the liveness detector network.</a:t>
            </a:r>
          </a:p>
          <a:p>
            <a:pPr marL="342900" indent="-342900">
              <a:buFont typeface="+mj-lt"/>
              <a:buAutoNum type="arabicParenR"/>
            </a:pPr>
            <a:r>
              <a:rPr lang="en-US" dirty="0"/>
              <a:t>Create a Python + </a:t>
            </a:r>
            <a:r>
              <a:rPr lang="en-US" dirty="0" err="1"/>
              <a:t>OpenCV</a:t>
            </a:r>
            <a:r>
              <a:rPr lang="en-US" dirty="0"/>
              <a:t> script capable of taking our trained liveness detector model and apply it to real-time video.</a:t>
            </a:r>
          </a:p>
          <a:p>
            <a:pPr lvl="1">
              <a:spcBef>
                <a:spcPts val="25"/>
              </a:spcBef>
              <a:buFont typeface="Arial"/>
              <a:buChar char="–"/>
            </a:pPr>
            <a:endParaRPr kumimoji="0" lang="en-US" sz="2000" b="0" i="0" u="none" strike="noStrike" kern="1200" cap="none" spc="0" normalizeH="0" baseline="0" noProof="0" dirty="0">
              <a:ln>
                <a:noFill/>
              </a:ln>
              <a:solidFill>
                <a:prstClr val="black"/>
              </a:solidFill>
              <a:effectLst/>
              <a:uLnTx/>
              <a:uFillTx/>
              <a:latin typeface="Georgia"/>
              <a:cs typeface="Georgia"/>
            </a:endParaRPr>
          </a:p>
          <a:p>
            <a:pPr lvl="1">
              <a:spcBef>
                <a:spcPts val="25"/>
              </a:spcBef>
            </a:pPr>
            <a:endParaRPr kumimoji="0" sz="2000" b="0" i="0" u="none" strike="noStrike" kern="1200" cap="none" spc="0" normalizeH="0" baseline="0" noProof="0" dirty="0">
              <a:ln>
                <a:noFill/>
              </a:ln>
              <a:solidFill>
                <a:prstClr val="black"/>
              </a:solidFill>
              <a:effectLst/>
              <a:uLnTx/>
              <a:uFillTx/>
              <a:latin typeface="Georgia"/>
              <a:cs typeface="Georgia"/>
            </a:endParaRPr>
          </a:p>
          <a:p>
            <a:pPr marL="355600" marR="0" lvl="0" indent="-343535" algn="l" defTabSz="914400" rtl="0" eaLnBrk="1" fontAlgn="auto" latinLnBrk="0" hangingPunct="1">
              <a:lnSpc>
                <a:spcPct val="100000"/>
              </a:lnSpc>
              <a:spcBef>
                <a:spcPts val="0"/>
              </a:spcBef>
              <a:spcAft>
                <a:spcPts val="0"/>
              </a:spcAft>
              <a:buClrTx/>
              <a:buSzTx/>
              <a:buFont typeface="Arial"/>
              <a:buChar char="•"/>
              <a:tabLst>
                <a:tab pos="355600" algn="l"/>
                <a:tab pos="356235" algn="l"/>
              </a:tabLst>
              <a:defRPr/>
            </a:pPr>
            <a:r>
              <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rPr>
              <a:t>Method 2</a:t>
            </a:r>
          </a:p>
          <a:p>
            <a:pPr marL="756285" lvl="1" indent="-287020">
              <a:spcBef>
                <a:spcPts val="525"/>
              </a:spcBef>
              <a:buFont typeface="Arial"/>
              <a:buChar char="–"/>
              <a:tabLst>
                <a:tab pos="756285" algn="l"/>
                <a:tab pos="756920" algn="l"/>
              </a:tabLst>
              <a:defRPr/>
            </a:pPr>
            <a:r>
              <a:rPr lang="en-US" sz="2000" dirty="0"/>
              <a:t>Create a Python + </a:t>
            </a:r>
            <a:r>
              <a:rPr lang="en-US" sz="2000" dirty="0" err="1"/>
              <a:t>OpenCV</a:t>
            </a:r>
            <a:r>
              <a:rPr lang="en-US" sz="2000" dirty="0"/>
              <a:t> script capable of </a:t>
            </a:r>
            <a:r>
              <a:rPr lang="en-US" sz="2000" dirty="0" smtClean="0"/>
              <a:t>eye blinking detector in real-time </a:t>
            </a:r>
            <a:r>
              <a:rPr lang="en-US" sz="2000" dirty="0"/>
              <a:t>video</a:t>
            </a:r>
            <a:endParaRPr kumimoji="0" sz="2000" b="0" i="0" u="none" strike="noStrike" kern="1200" cap="none" spc="0" normalizeH="0" baseline="0" noProof="0" dirty="0">
              <a:ln>
                <a:noFill/>
              </a:ln>
              <a:solidFill>
                <a:prstClr val="black"/>
              </a:solidFill>
              <a:effectLst/>
              <a:uLnTx/>
              <a:uFillTx/>
              <a:latin typeface="Georgia"/>
              <a:ea typeface="+mn-ea"/>
              <a:cs typeface="Georgia"/>
            </a:endParaRPr>
          </a:p>
        </p:txBody>
      </p:sp>
      <p:pic>
        <p:nvPicPr>
          <p:cNvPr id="7" name="Image 6"/>
          <p:cNvPicPr>
            <a:picLocks noChangeAspect="1"/>
          </p:cNvPicPr>
          <p:nvPr/>
        </p:nvPicPr>
        <p:blipFill>
          <a:blip r:embed="rId2"/>
          <a:stretch>
            <a:fillRect/>
          </a:stretch>
        </p:blipFill>
        <p:spPr>
          <a:xfrm>
            <a:off x="8024911" y="35191"/>
            <a:ext cx="1066892" cy="1072989"/>
          </a:xfrm>
          <a:prstGeom prst="rect">
            <a:avLst/>
          </a:prstGeom>
        </p:spPr>
      </p:pic>
    </p:spTree>
    <p:extLst>
      <p:ext uri="{BB962C8B-B14F-4D97-AF65-F5344CB8AC3E}">
        <p14:creationId xmlns:p14="http://schemas.microsoft.com/office/powerpoint/2010/main" val="123655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36220"/>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40868"/>
            <a:ext cx="4493260" cy="505267"/>
          </a:xfrm>
          <a:prstGeom prst="rect">
            <a:avLst/>
          </a:prstGeom>
        </p:spPr>
        <p:txBody>
          <a:bodyPr vert="horz" wrap="square" lIns="0" tIns="12700" rIns="0" bIns="0" rtlCol="0">
            <a:spAutoFit/>
          </a:bodyPr>
          <a:lstStyle/>
          <a:p>
            <a:pPr marL="12700">
              <a:lnSpc>
                <a:spcPct val="100000"/>
              </a:lnSpc>
              <a:spcBef>
                <a:spcPts val="100"/>
              </a:spcBef>
            </a:pPr>
            <a:r>
              <a:rPr lang="fr-FR" sz="3200" b="0" dirty="0" smtClean="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smtClean="0">
                <a:ln w="0"/>
                <a:solidFill>
                  <a:sysClr val="windowText" lastClr="000000"/>
                </a:solidFill>
                <a:effectLst>
                  <a:reflection blurRad="6350" stA="53000" endA="300" endPos="35500" dir="5400000" sy="-90000" algn="bl" rotWithShape="0"/>
                </a:effectLst>
                <a:latin typeface="Georgia"/>
                <a:cs typeface="Georgia"/>
              </a:rPr>
              <a:t>liveness</a:t>
            </a:r>
            <a:r>
              <a:rPr lang="fr-FR" sz="3200" b="0" dirty="0" smtClean="0">
                <a:ln w="0"/>
                <a:solidFill>
                  <a:sysClr val="windowText" lastClr="000000"/>
                </a:solidFill>
                <a:effectLst>
                  <a:reflection blurRad="6350" stA="53000" endA="300" endPos="35500" dir="5400000" sy="-90000" algn="bl" rotWithShape="0"/>
                </a:effectLst>
                <a:latin typeface="Georgia"/>
                <a:cs typeface="Georgia"/>
              </a:rPr>
              <a:t> </a:t>
            </a:r>
            <a:r>
              <a:rPr lang="fr-FR" sz="3200" b="0" dirty="0" err="1" smtClean="0">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5</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535940" y="1142816"/>
            <a:ext cx="6840220" cy="1910778"/>
          </a:xfrm>
          <a:prstGeom prst="rect">
            <a:avLst/>
          </a:prstGeom>
        </p:spPr>
        <p:txBody>
          <a:bodyPr vert="horz" wrap="square" lIns="0" tIns="104139" rIns="0" bIns="0" rtlCol="0">
            <a:spAutoFit/>
          </a:bodyPr>
          <a:lstStyle/>
          <a:p>
            <a:pPr marL="355600" marR="0" lvl="0" indent="-343535" algn="l" defTabSz="914400" rtl="0" eaLnBrk="1" fontAlgn="auto" latinLnBrk="0" hangingPunct="1">
              <a:lnSpc>
                <a:spcPct val="100000"/>
              </a:lnSpc>
              <a:spcBef>
                <a:spcPts val="819"/>
              </a:spcBef>
              <a:spcAft>
                <a:spcPts val="0"/>
              </a:spcAft>
              <a:buClrTx/>
              <a:buSzTx/>
              <a:buFont typeface="Arial"/>
              <a:buChar char="•"/>
              <a:tabLst>
                <a:tab pos="355600" algn="l"/>
                <a:tab pos="356235" algn="l"/>
              </a:tabLst>
              <a:defRPr/>
            </a:pPr>
            <a:r>
              <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rPr>
              <a:t>Method 1 </a:t>
            </a:r>
          </a:p>
          <a:p>
            <a:pPr marL="355600" marR="0" lvl="0" indent="-343535" algn="l" defTabSz="914400" rtl="0" eaLnBrk="1" fontAlgn="auto" latinLnBrk="0" hangingPunct="1">
              <a:lnSpc>
                <a:spcPct val="100000"/>
              </a:lnSpc>
              <a:spcBef>
                <a:spcPts val="819"/>
              </a:spcBef>
              <a:spcAft>
                <a:spcPts val="0"/>
              </a:spcAft>
              <a:buClrTx/>
              <a:buSzTx/>
              <a:buFont typeface="Arial"/>
              <a:buChar char="•"/>
              <a:tabLst>
                <a:tab pos="355600" algn="l"/>
                <a:tab pos="356235" algn="l"/>
              </a:tabLst>
              <a:defRPr/>
            </a:pPr>
            <a:endParaRPr lang="fr-FR" sz="2800" b="1" spc="-5" dirty="0">
              <a:solidFill>
                <a:srgbClr val="375F92"/>
              </a:solidFill>
              <a:latin typeface="Palladio Uralic"/>
              <a:cs typeface="Georgia"/>
            </a:endParaRPr>
          </a:p>
          <a:p>
            <a:pPr marL="12065" marR="0" lvl="0" algn="l" defTabSz="914400" rtl="0" eaLnBrk="1" fontAlgn="auto" latinLnBrk="0" hangingPunct="1">
              <a:lnSpc>
                <a:spcPct val="100000"/>
              </a:lnSpc>
              <a:spcBef>
                <a:spcPts val="819"/>
              </a:spcBef>
              <a:spcAft>
                <a:spcPts val="0"/>
              </a:spcAft>
              <a:buClrTx/>
              <a:buSzTx/>
              <a:tabLst>
                <a:tab pos="355600" algn="l"/>
                <a:tab pos="356235" algn="l"/>
              </a:tabLst>
              <a:defRPr/>
            </a:pPr>
            <a:r>
              <a:rPr lang="fr-FR" sz="2400" b="1" spc="-5" dirty="0" smtClean="0">
                <a:latin typeface="Palladio Uralic"/>
                <a:cs typeface="Georgia"/>
              </a:rPr>
              <a:t>Import </a:t>
            </a:r>
            <a:r>
              <a:rPr lang="fr-FR" sz="2400" b="1" spc="-5" dirty="0" err="1" smtClean="0">
                <a:latin typeface="Palladio Uralic"/>
                <a:cs typeface="Georgia"/>
              </a:rPr>
              <a:t>libraries</a:t>
            </a:r>
            <a:r>
              <a:rPr lang="fr-FR" sz="2400" b="1" spc="-5" dirty="0" smtClean="0">
                <a:latin typeface="Palladio Uralic"/>
                <a:cs typeface="Georgia"/>
              </a:rPr>
              <a:t> </a:t>
            </a:r>
            <a:endParaRPr lang="en-US" spc="10" dirty="0">
              <a:latin typeface="Georgia"/>
              <a:cs typeface="Georgia"/>
            </a:endParaRPr>
          </a:p>
          <a:p>
            <a:pPr lvl="1">
              <a:spcBef>
                <a:spcPts val="25"/>
              </a:spcBef>
            </a:pPr>
            <a:endParaRPr kumimoji="0" lang="en-US" sz="2000" b="0" i="0" u="none" strike="noStrike" kern="1200" cap="none" spc="0" normalizeH="0" baseline="0" noProof="0" dirty="0">
              <a:ln>
                <a:noFill/>
              </a:ln>
              <a:solidFill>
                <a:prstClr val="black"/>
              </a:solidFill>
              <a:effectLst/>
              <a:uLnTx/>
              <a:uFillTx/>
              <a:latin typeface="Georgia"/>
              <a:cs typeface="Georgia"/>
            </a:endParaRPr>
          </a:p>
        </p:txBody>
      </p:sp>
      <p:pic>
        <p:nvPicPr>
          <p:cNvPr id="7" name="Image 6"/>
          <p:cNvPicPr>
            <a:picLocks noChangeAspect="1"/>
          </p:cNvPicPr>
          <p:nvPr/>
        </p:nvPicPr>
        <p:blipFill>
          <a:blip r:embed="rId3"/>
          <a:stretch>
            <a:fillRect/>
          </a:stretch>
        </p:blipFill>
        <p:spPr>
          <a:xfrm>
            <a:off x="8024911" y="35191"/>
            <a:ext cx="1066892" cy="1072989"/>
          </a:xfrm>
          <a:prstGeom prst="rect">
            <a:avLst/>
          </a:prstGeom>
        </p:spPr>
      </p:pic>
      <p:pic>
        <p:nvPicPr>
          <p:cNvPr id="10" name="Image 9"/>
          <p:cNvPicPr>
            <a:picLocks noChangeAspect="1"/>
          </p:cNvPicPr>
          <p:nvPr/>
        </p:nvPicPr>
        <p:blipFill>
          <a:blip r:embed="rId4"/>
          <a:stretch>
            <a:fillRect/>
          </a:stretch>
        </p:blipFill>
        <p:spPr>
          <a:xfrm>
            <a:off x="604778" y="3200400"/>
            <a:ext cx="5730737" cy="1265030"/>
          </a:xfrm>
          <a:prstGeom prst="rect">
            <a:avLst/>
          </a:prstGeom>
        </p:spPr>
      </p:pic>
    </p:spTree>
    <p:extLst>
      <p:ext uri="{BB962C8B-B14F-4D97-AF65-F5344CB8AC3E}">
        <p14:creationId xmlns:p14="http://schemas.microsoft.com/office/powerpoint/2010/main" val="304099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1000" y="1066800"/>
            <a:ext cx="7696200" cy="553998"/>
          </a:xfrm>
        </p:spPr>
        <p:txBody>
          <a:bodyPr/>
          <a:lstStyle/>
          <a:p>
            <a:r>
              <a:rPr lang="en-US" sz="1800" b="0" dirty="0"/>
              <a:t> import our required packages. This script requires </a:t>
            </a:r>
            <a:r>
              <a:rPr lang="en-US" sz="1800" b="0" dirty="0" err="1"/>
              <a:t>OpenCV</a:t>
            </a:r>
            <a:r>
              <a:rPr lang="en-US" sz="1800" b="0" dirty="0"/>
              <a:t>, </a:t>
            </a:r>
            <a:r>
              <a:rPr lang="en-US" sz="1800" b="0" dirty="0" err="1"/>
              <a:t>Os</a:t>
            </a:r>
            <a:r>
              <a:rPr lang="en-US" sz="1800" b="0" dirty="0"/>
              <a:t>, </a:t>
            </a:r>
            <a:r>
              <a:rPr lang="en-US" sz="1800" b="0" dirty="0" err="1"/>
              <a:t>Tensorflow</a:t>
            </a:r>
            <a:r>
              <a:rPr lang="en-US" sz="1800" b="0" dirty="0"/>
              <a:t> and </a:t>
            </a:r>
            <a:r>
              <a:rPr lang="en-US" sz="1800" b="0" dirty="0" err="1"/>
              <a:t>NumPy</a:t>
            </a:r>
            <a:r>
              <a:rPr lang="en-US" sz="1800" b="0" dirty="0"/>
              <a:t>.</a:t>
            </a:r>
            <a:endParaRPr lang="fr-FR" sz="1800" dirty="0"/>
          </a:p>
        </p:txBody>
      </p:sp>
      <p:pic>
        <p:nvPicPr>
          <p:cNvPr id="4" name="Image 3"/>
          <p:cNvPicPr>
            <a:picLocks noChangeAspect="1"/>
          </p:cNvPicPr>
          <p:nvPr/>
        </p:nvPicPr>
        <p:blipFill>
          <a:blip r:embed="rId2"/>
          <a:stretch>
            <a:fillRect/>
          </a:stretch>
        </p:blipFill>
        <p:spPr>
          <a:xfrm>
            <a:off x="381000" y="2209800"/>
            <a:ext cx="7986452" cy="3055885"/>
          </a:xfrm>
          <a:prstGeom prst="rect">
            <a:avLst/>
          </a:prstGeom>
        </p:spPr>
      </p:pic>
      <p:sp>
        <p:nvSpPr>
          <p:cNvPr id="5" name="Rectangle 4"/>
          <p:cNvSpPr/>
          <p:nvPr/>
        </p:nvSpPr>
        <p:spPr>
          <a:xfrm>
            <a:off x="0" y="388164"/>
            <a:ext cx="3299301" cy="461665"/>
          </a:xfrm>
          <a:prstGeom prst="rect">
            <a:avLst/>
          </a:prstGeom>
        </p:spPr>
        <p:txBody>
          <a:bodyPr wrap="none">
            <a:spAutoFit/>
          </a:bodyPr>
          <a:lstStyle/>
          <a:p>
            <a:r>
              <a:rPr lang="fr-FR" sz="2400" dirty="0">
                <a:ln w="0"/>
                <a:solidFill>
                  <a:sysClr val="windowText" lastClr="000000"/>
                </a:solidFill>
                <a:effectLst>
                  <a:reflection blurRad="6350" stA="53000" endA="300" endPos="35500" dir="5400000" sy="-90000" algn="bl" rotWithShape="0"/>
                </a:effectLst>
                <a:latin typeface="Georgia"/>
                <a:cs typeface="Georgia"/>
              </a:rPr>
              <a:t>Face </a:t>
            </a:r>
            <a:r>
              <a:rPr lang="fr-FR" sz="2400" dirty="0" err="1">
                <a:ln w="0"/>
                <a:solidFill>
                  <a:sysClr val="windowText" lastClr="000000"/>
                </a:solidFill>
                <a:effectLst>
                  <a:reflection blurRad="6350" stA="53000" endA="300" endPos="35500" dir="5400000" sy="-90000" algn="bl" rotWithShape="0"/>
                </a:effectLst>
                <a:latin typeface="Georgia"/>
                <a:cs typeface="Georgia"/>
              </a:rPr>
              <a:t>liveness</a:t>
            </a:r>
            <a:r>
              <a:rPr lang="fr-FR" sz="2400" dirty="0">
                <a:ln w="0"/>
                <a:solidFill>
                  <a:sysClr val="windowText" lastClr="000000"/>
                </a:solidFill>
                <a:effectLst>
                  <a:reflection blurRad="6350" stA="53000" endA="300" endPos="35500" dir="5400000" sy="-90000" algn="bl" rotWithShape="0"/>
                </a:effectLst>
                <a:latin typeface="Georgia"/>
                <a:cs typeface="Georgia"/>
              </a:rPr>
              <a:t> </a:t>
            </a:r>
            <a:r>
              <a:rPr lang="fr-FR" sz="2400" dirty="0" err="1">
                <a:ln w="0"/>
                <a:solidFill>
                  <a:sysClr val="windowText" lastClr="000000"/>
                </a:solidFill>
                <a:effectLst>
                  <a:reflection blurRad="6350" stA="53000" endA="300" endPos="35500" dir="5400000" sy="-90000" algn="bl" rotWithShape="0"/>
                </a:effectLst>
                <a:latin typeface="Georgia"/>
                <a:cs typeface="Georgia"/>
              </a:rPr>
              <a:t>detection</a:t>
            </a:r>
            <a:endParaRPr lang="fr-FR" sz="2400" dirty="0"/>
          </a:p>
        </p:txBody>
      </p:sp>
      <p:pic>
        <p:nvPicPr>
          <p:cNvPr id="3" name="Image 2"/>
          <p:cNvPicPr>
            <a:picLocks noChangeAspect="1"/>
          </p:cNvPicPr>
          <p:nvPr/>
        </p:nvPicPr>
        <p:blipFill>
          <a:blip r:embed="rId3"/>
          <a:stretch>
            <a:fillRect/>
          </a:stretch>
        </p:blipFill>
        <p:spPr>
          <a:xfrm>
            <a:off x="8072490" y="0"/>
            <a:ext cx="1066892" cy="1072989"/>
          </a:xfrm>
          <a:prstGeom prst="rect">
            <a:avLst/>
          </a:prstGeom>
        </p:spPr>
      </p:pic>
    </p:spTree>
    <p:extLst>
      <p:ext uri="{BB962C8B-B14F-4D97-AF65-F5344CB8AC3E}">
        <p14:creationId xmlns:p14="http://schemas.microsoft.com/office/powerpoint/2010/main" val="2274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671945" y="1819325"/>
            <a:ext cx="7239000" cy="4618120"/>
          </a:xfrm>
          <a:prstGeom prst="rect">
            <a:avLst/>
          </a:prstGeom>
        </p:spPr>
      </p:pic>
      <p:sp>
        <p:nvSpPr>
          <p:cNvPr id="5" name="Titre 4"/>
          <p:cNvSpPr>
            <a:spLocks noGrp="1"/>
          </p:cNvSpPr>
          <p:nvPr>
            <p:ph type="title"/>
          </p:nvPr>
        </p:nvSpPr>
        <p:spPr>
          <a:xfrm>
            <a:off x="671945" y="986019"/>
            <a:ext cx="6096000" cy="830997"/>
          </a:xfrm>
        </p:spPr>
        <p:txBody>
          <a:bodyPr/>
          <a:lstStyle/>
          <a:p>
            <a:r>
              <a:rPr lang="en-US" sz="1800" b="0" dirty="0"/>
              <a:t>he face detection model, </a:t>
            </a:r>
            <a:r>
              <a:rPr lang="en-US" sz="1800" b="0" dirty="0" err="1"/>
              <a:t>pretrained</a:t>
            </a:r>
            <a:r>
              <a:rPr lang="en-US" sz="1800" b="0" dirty="0"/>
              <a:t> network graph and weights file of an </a:t>
            </a:r>
            <a:r>
              <a:rPr lang="en-US" sz="1800" b="0" dirty="0" err="1"/>
              <a:t>antispoofing</a:t>
            </a:r>
            <a:r>
              <a:rPr lang="en-US" sz="1800" b="0" dirty="0"/>
              <a:t> model is loaded into the disk for doing prediction in the live webcam data.</a:t>
            </a:r>
            <a:endParaRPr lang="fr-FR" sz="1800" dirty="0"/>
          </a:p>
        </p:txBody>
      </p:sp>
      <p:sp>
        <p:nvSpPr>
          <p:cNvPr id="6" name="Rectangle 5"/>
          <p:cNvSpPr/>
          <p:nvPr/>
        </p:nvSpPr>
        <p:spPr>
          <a:xfrm>
            <a:off x="0" y="310863"/>
            <a:ext cx="3820277" cy="523220"/>
          </a:xfrm>
          <a:prstGeom prst="rect">
            <a:avLst/>
          </a:prstGeom>
        </p:spPr>
        <p:txBody>
          <a:bodyPr wrap="none">
            <a:spAutoFit/>
          </a:bodyPr>
          <a:lstStyle/>
          <a:p>
            <a:r>
              <a:rPr lang="fr-FR" sz="2800" dirty="0">
                <a:ln w="0"/>
                <a:solidFill>
                  <a:sysClr val="windowText" lastClr="000000"/>
                </a:solidFill>
                <a:effectLst>
                  <a:reflection blurRad="6350" stA="53000" endA="300" endPos="35500" dir="5400000" sy="-90000" algn="bl" rotWithShape="0"/>
                </a:effectLst>
                <a:latin typeface="Georgia"/>
                <a:cs typeface="Georgia"/>
              </a:rPr>
              <a:t>Face </a:t>
            </a:r>
            <a:r>
              <a:rPr lang="fr-FR" sz="2800" dirty="0" err="1">
                <a:ln w="0"/>
                <a:solidFill>
                  <a:sysClr val="windowText" lastClr="000000"/>
                </a:solidFill>
                <a:effectLst>
                  <a:reflection blurRad="6350" stA="53000" endA="300" endPos="35500" dir="5400000" sy="-90000" algn="bl" rotWithShape="0"/>
                </a:effectLst>
                <a:latin typeface="Georgia"/>
                <a:cs typeface="Georgia"/>
              </a:rPr>
              <a:t>liveness</a:t>
            </a:r>
            <a:r>
              <a:rPr lang="fr-FR" sz="2800" dirty="0">
                <a:ln w="0"/>
                <a:solidFill>
                  <a:sysClr val="windowText" lastClr="000000"/>
                </a:solidFill>
                <a:effectLst>
                  <a:reflection blurRad="6350" stA="53000" endA="300" endPos="35500" dir="5400000" sy="-90000" algn="bl" rotWithShape="0"/>
                </a:effectLst>
                <a:latin typeface="Georgia"/>
                <a:cs typeface="Georgia"/>
              </a:rPr>
              <a:t> </a:t>
            </a:r>
            <a:r>
              <a:rPr lang="fr-FR" sz="2800" dirty="0" err="1">
                <a:ln w="0"/>
                <a:solidFill>
                  <a:sysClr val="windowText" lastClr="000000"/>
                </a:solidFill>
                <a:effectLst>
                  <a:reflection blurRad="6350" stA="53000" endA="300" endPos="35500" dir="5400000" sy="-90000" algn="bl" rotWithShape="0"/>
                </a:effectLst>
                <a:latin typeface="Georgia"/>
                <a:cs typeface="Georgia"/>
              </a:rPr>
              <a:t>detection</a:t>
            </a:r>
            <a:endParaRPr lang="fr-FR" sz="2800" dirty="0"/>
          </a:p>
        </p:txBody>
      </p:sp>
      <p:pic>
        <p:nvPicPr>
          <p:cNvPr id="2" name="Image 1"/>
          <p:cNvPicPr>
            <a:picLocks noChangeAspect="1"/>
          </p:cNvPicPr>
          <p:nvPr/>
        </p:nvPicPr>
        <p:blipFill>
          <a:blip r:embed="rId3"/>
          <a:stretch>
            <a:fillRect/>
          </a:stretch>
        </p:blipFill>
        <p:spPr>
          <a:xfrm>
            <a:off x="7910945" y="35978"/>
            <a:ext cx="1066892" cy="1072989"/>
          </a:xfrm>
          <a:prstGeom prst="rect">
            <a:avLst/>
          </a:prstGeom>
        </p:spPr>
      </p:pic>
    </p:spTree>
    <p:extLst>
      <p:ext uri="{BB962C8B-B14F-4D97-AF65-F5344CB8AC3E}">
        <p14:creationId xmlns:p14="http://schemas.microsoft.com/office/powerpoint/2010/main" val="204477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100698"/>
            <a:ext cx="6111770" cy="4839119"/>
          </a:xfrm>
          <a:prstGeom prst="rect">
            <a:avLst/>
          </a:prstGeom>
        </p:spPr>
      </p:pic>
      <p:pic>
        <p:nvPicPr>
          <p:cNvPr id="5" name="Image 4"/>
          <p:cNvPicPr>
            <a:picLocks noChangeAspect="1"/>
          </p:cNvPicPr>
          <p:nvPr/>
        </p:nvPicPr>
        <p:blipFill>
          <a:blip r:embed="rId3"/>
          <a:stretch>
            <a:fillRect/>
          </a:stretch>
        </p:blipFill>
        <p:spPr>
          <a:xfrm>
            <a:off x="8001000" y="20782"/>
            <a:ext cx="1066892" cy="1072989"/>
          </a:xfrm>
          <a:prstGeom prst="rect">
            <a:avLst/>
          </a:prstGeom>
        </p:spPr>
      </p:pic>
      <p:sp>
        <p:nvSpPr>
          <p:cNvPr id="6" name="Rectangle 5"/>
          <p:cNvSpPr/>
          <p:nvPr/>
        </p:nvSpPr>
        <p:spPr>
          <a:xfrm>
            <a:off x="32073" y="372610"/>
            <a:ext cx="3299301" cy="461665"/>
          </a:xfrm>
          <a:prstGeom prst="rect">
            <a:avLst/>
          </a:prstGeom>
        </p:spPr>
        <p:txBody>
          <a:bodyPr wrap="none">
            <a:spAutoFit/>
          </a:bodyPr>
          <a:lstStyle/>
          <a:p>
            <a:r>
              <a:rPr lang="fr-FR" sz="2400" dirty="0">
                <a:ln w="0"/>
                <a:solidFill>
                  <a:sysClr val="windowText" lastClr="000000"/>
                </a:solidFill>
                <a:effectLst>
                  <a:reflection blurRad="6350" stA="53000" endA="300" endPos="35500" dir="5400000" sy="-90000" algn="bl" rotWithShape="0"/>
                </a:effectLst>
                <a:latin typeface="Georgia"/>
                <a:cs typeface="Georgia"/>
              </a:rPr>
              <a:t>Face </a:t>
            </a:r>
            <a:r>
              <a:rPr lang="fr-FR" sz="2400" dirty="0" err="1">
                <a:ln w="0"/>
                <a:solidFill>
                  <a:sysClr val="windowText" lastClr="000000"/>
                </a:solidFill>
                <a:effectLst>
                  <a:reflection blurRad="6350" stA="53000" endA="300" endPos="35500" dir="5400000" sy="-90000" algn="bl" rotWithShape="0"/>
                </a:effectLst>
                <a:latin typeface="Georgia"/>
                <a:cs typeface="Georgia"/>
              </a:rPr>
              <a:t>liveness</a:t>
            </a:r>
            <a:r>
              <a:rPr lang="fr-FR" sz="2400" dirty="0">
                <a:ln w="0"/>
                <a:solidFill>
                  <a:sysClr val="windowText" lastClr="000000"/>
                </a:solidFill>
                <a:effectLst>
                  <a:reflection blurRad="6350" stA="53000" endA="300" endPos="35500" dir="5400000" sy="-90000" algn="bl" rotWithShape="0"/>
                </a:effectLst>
                <a:latin typeface="Georgia"/>
                <a:cs typeface="Georgia"/>
              </a:rPr>
              <a:t> </a:t>
            </a:r>
            <a:r>
              <a:rPr lang="fr-FR" sz="2400" dirty="0" err="1">
                <a:ln w="0"/>
                <a:solidFill>
                  <a:sysClr val="windowText" lastClr="000000"/>
                </a:solidFill>
                <a:effectLst>
                  <a:reflection blurRad="6350" stA="53000" endA="300" endPos="35500" dir="5400000" sy="-90000" algn="bl" rotWithShape="0"/>
                </a:effectLst>
                <a:latin typeface="Georgia"/>
                <a:cs typeface="Georgia"/>
              </a:rPr>
              <a:t>detection</a:t>
            </a:r>
            <a:endParaRPr lang="fr-FR" sz="2400" dirty="0"/>
          </a:p>
        </p:txBody>
      </p:sp>
    </p:spTree>
    <p:extLst>
      <p:ext uri="{BB962C8B-B14F-4D97-AF65-F5344CB8AC3E}">
        <p14:creationId xmlns:p14="http://schemas.microsoft.com/office/powerpoint/2010/main" val="41007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891" y="236220"/>
            <a:ext cx="3191256" cy="9555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154710" y="246887"/>
            <a:ext cx="4316731" cy="505267"/>
          </a:xfrm>
          <a:prstGeom prst="rect">
            <a:avLst/>
          </a:prstGeom>
        </p:spPr>
        <p:txBody>
          <a:bodyPr vert="horz" wrap="square" lIns="0" tIns="12700" rIns="0" bIns="0" rtlCol="0">
            <a:spAutoFit/>
          </a:bodyPr>
          <a:lstStyle/>
          <a:p>
            <a:pPr marL="12700">
              <a:lnSpc>
                <a:spcPct val="100000"/>
              </a:lnSpc>
              <a:spcBef>
                <a:spcPts val="100"/>
              </a:spcBef>
            </a:pPr>
            <a:r>
              <a:rPr lang="fr-FR" sz="3200" b="0" dirty="0">
                <a:ln w="0"/>
                <a:solidFill>
                  <a:sysClr val="windowText" lastClr="000000"/>
                </a:solidFill>
                <a:effectLst>
                  <a:reflection blurRad="6350" stA="53000" endA="300" endPos="35500" dir="5400000" sy="-90000" algn="bl" rotWithShape="0"/>
                </a:effectLst>
                <a:latin typeface="Georgia"/>
                <a:cs typeface="Georgia"/>
              </a:rPr>
              <a:t>Face </a:t>
            </a:r>
            <a:r>
              <a:rPr lang="fr-FR" sz="3200" b="0" dirty="0" err="1">
                <a:ln w="0"/>
                <a:solidFill>
                  <a:sysClr val="windowText" lastClr="000000"/>
                </a:solidFill>
                <a:effectLst>
                  <a:reflection blurRad="6350" stA="53000" endA="300" endPos="35500" dir="5400000" sy="-90000" algn="bl" rotWithShape="0"/>
                </a:effectLst>
                <a:latin typeface="Georgia"/>
                <a:cs typeface="Georgia"/>
              </a:rPr>
              <a:t>liveness</a:t>
            </a:r>
            <a:r>
              <a:rPr lang="fr-FR" sz="3200" b="0" dirty="0">
                <a:ln w="0"/>
                <a:solidFill>
                  <a:sysClr val="windowText" lastClr="000000"/>
                </a:solidFill>
                <a:effectLst>
                  <a:reflection blurRad="6350" stA="53000" endA="300" endPos="35500" dir="5400000" sy="-90000" algn="bl" rotWithShape="0"/>
                </a:effectLst>
                <a:latin typeface="Georgia"/>
                <a:cs typeface="Georgia"/>
              </a:rPr>
              <a:t> </a:t>
            </a:r>
            <a:r>
              <a:rPr lang="fr-FR" sz="3200" b="0" dirty="0" err="1">
                <a:ln w="0"/>
                <a:solidFill>
                  <a:sysClr val="windowText" lastClr="000000"/>
                </a:solidFill>
                <a:effectLst>
                  <a:reflection blurRad="6350" stA="53000" endA="300" endPos="35500" dir="5400000" sy="-90000" algn="bl" rotWithShape="0"/>
                </a:effectLst>
                <a:latin typeface="Georgia"/>
                <a:cs typeface="Georgia"/>
              </a:rPr>
              <a:t>detection</a:t>
            </a:r>
            <a:endParaRPr sz="3200" dirty="0">
              <a:latin typeface="Georgia"/>
              <a:cs typeface="Georg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5"/>
              </a:lnSpc>
              <a:spcBef>
                <a:spcPts val="0"/>
              </a:spcBef>
              <a:spcAft>
                <a:spcPts val="0"/>
              </a:spcAft>
              <a:buClrTx/>
              <a:buSzTx/>
              <a:buFontTx/>
              <a:buNone/>
              <a:tabLst/>
              <a:defRPr/>
            </a:pPr>
            <a:fld id="{81D60167-4931-47E6-BA6A-407CBD079E47}" type="slidenum">
              <a:rPr kumimoji="0" sz="1400" b="0" i="0" u="none" strike="noStrike" kern="1200" cap="none" spc="0" normalizeH="0" baseline="0" noProof="0" dirty="0">
                <a:ln>
                  <a:noFill/>
                </a:ln>
                <a:solidFill>
                  <a:prstClr val="white"/>
                </a:solidFill>
                <a:effectLst/>
                <a:uLnTx/>
                <a:uFillTx/>
                <a:latin typeface="Carlito"/>
                <a:ea typeface="+mn-ea"/>
              </a:rPr>
              <a:pPr marL="38100" marR="0" lvl="0" indent="0" algn="l" defTabSz="914400" rtl="0" eaLnBrk="1" fontAlgn="auto" latinLnBrk="0" hangingPunct="1">
                <a:lnSpc>
                  <a:spcPts val="1435"/>
                </a:lnSpc>
                <a:spcBef>
                  <a:spcPts val="0"/>
                </a:spcBef>
                <a:spcAft>
                  <a:spcPts val="0"/>
                </a:spcAft>
                <a:buClrTx/>
                <a:buSzTx/>
                <a:buFontTx/>
                <a:buNone/>
                <a:tabLst/>
                <a:defRPr/>
              </a:pPr>
              <a:t>9</a:t>
            </a:fld>
            <a:endParaRPr kumimoji="0" sz="1400" b="0" i="0" u="none" strike="noStrike" kern="1200" cap="none" spc="0" normalizeH="0" baseline="0" noProof="0" dirty="0">
              <a:ln>
                <a:noFill/>
              </a:ln>
              <a:solidFill>
                <a:prstClr val="white"/>
              </a:solidFill>
              <a:effectLst/>
              <a:uLnTx/>
              <a:uFillTx/>
              <a:latin typeface="Carlito"/>
              <a:ea typeface="+mn-ea"/>
            </a:endParaRPr>
          </a:p>
        </p:txBody>
      </p:sp>
      <p:sp>
        <p:nvSpPr>
          <p:cNvPr id="4" name="object 4"/>
          <p:cNvSpPr txBox="1"/>
          <p:nvPr/>
        </p:nvSpPr>
        <p:spPr>
          <a:xfrm>
            <a:off x="152401" y="959231"/>
            <a:ext cx="8939402" cy="2290370"/>
          </a:xfrm>
          <a:prstGeom prst="rect">
            <a:avLst/>
          </a:prstGeom>
        </p:spPr>
        <p:txBody>
          <a:bodyPr vert="horz" wrap="square" lIns="0" tIns="104139" rIns="0" bIns="0" rtlCol="0">
            <a:spAutoFit/>
          </a:bodyPr>
          <a:lstStyle/>
          <a:p>
            <a:pPr marL="355600" marR="0" lvl="0" indent="-343535" algn="l" defTabSz="914400" rtl="0" eaLnBrk="1" fontAlgn="auto" latinLnBrk="0" hangingPunct="1">
              <a:lnSpc>
                <a:spcPct val="100000"/>
              </a:lnSpc>
              <a:spcBef>
                <a:spcPts val="819"/>
              </a:spcBef>
              <a:spcAft>
                <a:spcPts val="0"/>
              </a:spcAft>
              <a:buClrTx/>
              <a:buSzTx/>
              <a:buFont typeface="Arial"/>
              <a:buChar char="•"/>
              <a:tabLst>
                <a:tab pos="355600" algn="l"/>
                <a:tab pos="356235" algn="l"/>
              </a:tabLst>
              <a:defRPr/>
            </a:pPr>
            <a:r>
              <a:rPr kumimoji="0" lang="fr-FR" sz="2800" b="1" i="0" u="none" strike="noStrike" kern="1200" cap="none" spc="-5" normalizeH="0" baseline="0" noProof="0" dirty="0" err="1" smtClean="0">
                <a:ln>
                  <a:noFill/>
                </a:ln>
                <a:solidFill>
                  <a:srgbClr val="375F92"/>
                </a:solidFill>
                <a:effectLst/>
                <a:uLnTx/>
                <a:uFillTx/>
                <a:latin typeface="Palladio Uralic"/>
                <a:ea typeface="+mn-ea"/>
                <a:cs typeface="Palladio Uralic"/>
              </a:rPr>
              <a:t>Approch</a:t>
            </a:r>
            <a:r>
              <a:rPr kumimoji="0" lang="fr-FR" sz="2800" b="1" i="0" u="none" strike="noStrike" kern="1200" cap="none" spc="-5" normalizeH="0" baseline="0" noProof="0" dirty="0" smtClean="0">
                <a:ln>
                  <a:noFill/>
                </a:ln>
                <a:solidFill>
                  <a:srgbClr val="375F92"/>
                </a:solidFill>
                <a:effectLst/>
                <a:uLnTx/>
                <a:uFillTx/>
                <a:latin typeface="Palladio Uralic"/>
                <a:ea typeface="+mn-ea"/>
                <a:cs typeface="Palladio Uralic"/>
              </a:rPr>
              <a:t> 2</a:t>
            </a:r>
            <a:endParaRPr lang="en-US" sz="2000" spc="10" dirty="0">
              <a:solidFill>
                <a:prstClr val="black"/>
              </a:solidFill>
              <a:latin typeface="Georgia"/>
              <a:cs typeface="Georgia"/>
            </a:endParaRPr>
          </a:p>
          <a:p>
            <a:r>
              <a:rPr lang="en-US" dirty="0"/>
              <a:t>Our approach in this presentation is to build up the implementation incrementally. We present a series of steps that are individually easy to understand, describing, and adding functionality as we proceed.</a:t>
            </a:r>
          </a:p>
          <a:p>
            <a:r>
              <a:rPr lang="en-US" sz="2000" dirty="0"/>
              <a:t/>
            </a:r>
            <a:br>
              <a:rPr lang="en-US" sz="2000" dirty="0"/>
            </a:br>
            <a:endParaRPr lang="en-US" sz="2000" dirty="0">
              <a:solidFill>
                <a:prstClr val="black"/>
              </a:solidFill>
              <a:latin typeface="Georgia"/>
              <a:cs typeface="Georgia"/>
            </a:endParaRPr>
          </a:p>
          <a:p>
            <a:pPr lvl="1">
              <a:spcBef>
                <a:spcPts val="25"/>
              </a:spcBef>
            </a:pPr>
            <a:endParaRPr kumimoji="0" lang="en-US" sz="2000" b="0" i="0" u="none" strike="noStrike" kern="1200" cap="none" spc="0" normalizeH="0" baseline="0" noProof="0" dirty="0">
              <a:ln>
                <a:noFill/>
              </a:ln>
              <a:solidFill>
                <a:prstClr val="black"/>
              </a:solidFill>
              <a:effectLst/>
              <a:uLnTx/>
              <a:uFillTx/>
              <a:latin typeface="Georgia"/>
              <a:cs typeface="Georgia"/>
            </a:endParaRPr>
          </a:p>
        </p:txBody>
      </p:sp>
      <p:pic>
        <p:nvPicPr>
          <p:cNvPr id="7" name="Image 6"/>
          <p:cNvPicPr>
            <a:picLocks noChangeAspect="1"/>
          </p:cNvPicPr>
          <p:nvPr/>
        </p:nvPicPr>
        <p:blipFill>
          <a:blip r:embed="rId3"/>
          <a:stretch>
            <a:fillRect/>
          </a:stretch>
        </p:blipFill>
        <p:spPr>
          <a:xfrm>
            <a:off x="8024911" y="35191"/>
            <a:ext cx="1066892" cy="1072989"/>
          </a:xfrm>
          <a:prstGeom prst="rect">
            <a:avLst/>
          </a:prstGeom>
        </p:spPr>
      </p:pic>
      <p:pic>
        <p:nvPicPr>
          <p:cNvPr id="2050" name="Picture 2" descr="https://miro.medium.com/max/1400/1*ryQWqvjI7rcd8Gwd004T1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82940"/>
            <a:ext cx="9144000" cy="378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363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2171</TotalTime>
  <Words>441</Words>
  <Application>Microsoft Office PowerPoint</Application>
  <PresentationFormat>Affichage à l'écran (4:3)</PresentationFormat>
  <Paragraphs>99</Paragraphs>
  <Slides>17</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17</vt:i4>
      </vt:variant>
    </vt:vector>
  </HeadingPairs>
  <TitlesOfParts>
    <vt:vector size="29" baseType="lpstr">
      <vt:lpstr>Arial</vt:lpstr>
      <vt:lpstr>Calibri</vt:lpstr>
      <vt:lpstr>Carlito</vt:lpstr>
      <vt:lpstr>charter</vt:lpstr>
      <vt:lpstr>Georgia</vt:lpstr>
      <vt:lpstr>LM Sans 8</vt:lpstr>
      <vt:lpstr>Menlo</vt:lpstr>
      <vt:lpstr>Palatino Linotype</vt:lpstr>
      <vt:lpstr>Palladio Uralic</vt:lpstr>
      <vt:lpstr>proxima-nova</vt:lpstr>
      <vt:lpstr>Wingdings</vt:lpstr>
      <vt:lpstr>Office Theme</vt:lpstr>
      <vt:lpstr>Face liveness detection</vt:lpstr>
      <vt:lpstr>Présentation PowerPoint</vt:lpstr>
      <vt:lpstr>Why we need face liveness detection?</vt:lpstr>
      <vt:lpstr>Face liveness detection</vt:lpstr>
      <vt:lpstr>Face liveness detection</vt:lpstr>
      <vt:lpstr> import our required packages. This script requires OpenCV, Os, Tensorflow and NumPy.</vt:lpstr>
      <vt:lpstr>he face detection model, pretrained network graph and weights file of an antispoofing model is loaded into the disk for doing prediction in the live webcam data.</vt:lpstr>
      <vt:lpstr>Présentation PowerPoint</vt:lpstr>
      <vt:lpstr>Face liveness detection</vt:lpstr>
      <vt:lpstr>Face liveness detection</vt:lpstr>
      <vt:lpstr>Face liveness detection</vt:lpstr>
      <vt:lpstr>Face liveness detection</vt:lpstr>
      <vt:lpstr>Face liveness detection</vt:lpstr>
      <vt:lpstr>Face liveness detection</vt:lpstr>
      <vt:lpstr>Face liveness detection</vt:lpstr>
      <vt:lpstr>Face liveness detection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LENOVO</cp:lastModifiedBy>
  <cp:revision>33</cp:revision>
  <dcterms:created xsi:type="dcterms:W3CDTF">2022-08-11T11:12:27Z</dcterms:created>
  <dcterms:modified xsi:type="dcterms:W3CDTF">2022-08-16T08:42:40Z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2020-04-22T00:00:00Z</vt:filetime>
  </property>
  <property fmtid="{D5CDD505-2E9C-101B-9397-08002B2CF9AE}" pid="3" name="Creator">
    <vt:lpwstr>Microsoft® PowerPoint® 2016</vt:lpwstr>
  </property>
  <property fmtid="{D5CDD505-2E9C-101B-9397-08002B2CF9AE}" pid="4" name="LastSaved">
    <vt:filetime>2022-08-11T00:00:00Z</vt:filetime>
  </property>
</Properties>
</file>