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353" r:id="rId3"/>
    <p:sldId id="355" r:id="rId4"/>
    <p:sldId id="354" r:id="rId5"/>
    <p:sldId id="356" r:id="rId6"/>
    <p:sldId id="357" r:id="rId7"/>
    <p:sldId id="358" r:id="rId8"/>
    <p:sldId id="359" r:id="rId9"/>
    <p:sldId id="360" r:id="rId10"/>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9B0DDB6-9493-403E-960F-F4B12B967ED2}" type="datetimeFigureOut">
              <a:rPr lang="fr-FR" smtClean="0"/>
              <a:t>15/08/2022</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BBE4B13-142D-4C2C-BA87-0020A7501E2E}" type="slidenum">
              <a:rPr lang="fr-FR" smtClean="0"/>
              <a:t>‹N°›</a:t>
            </a:fld>
            <a:endParaRPr lang="fr-FR"/>
          </a:p>
        </p:txBody>
      </p:sp>
    </p:spTree>
    <p:extLst>
      <p:ext uri="{BB962C8B-B14F-4D97-AF65-F5344CB8AC3E}">
        <p14:creationId xmlns:p14="http://schemas.microsoft.com/office/powerpoint/2010/main" val="216039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EDBF90-B97C-4C8A-B2EB-F0A09CE907CA}" type="slidenum">
              <a:rPr lang="fr-FR" smtClean="0"/>
              <a:t>2</a:t>
            </a:fld>
            <a:endParaRPr lang="fr-FR"/>
          </a:p>
        </p:txBody>
      </p:sp>
    </p:spTree>
    <p:extLst>
      <p:ext uri="{BB962C8B-B14F-4D97-AF65-F5344CB8AC3E}">
        <p14:creationId xmlns:p14="http://schemas.microsoft.com/office/powerpoint/2010/main" val="25896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340868"/>
            <a:ext cx="807211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sz="2000" b="1" i="0">
                <a:solidFill>
                  <a:srgbClr val="375F92"/>
                </a:solidFill>
                <a:latin typeface="Palladio Uralic"/>
                <a:cs typeface="Palladio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88976"/>
            <a:ext cx="1656714" cy="647700"/>
          </a:xfrm>
          <a:custGeom>
            <a:avLst/>
            <a:gdLst/>
            <a:ahLst/>
            <a:cxnLst/>
            <a:rect l="l" t="t" r="r" b="b"/>
            <a:pathLst>
              <a:path w="1656714" h="647700">
                <a:moveTo>
                  <a:pt x="1656588" y="0"/>
                </a:moveTo>
                <a:lnTo>
                  <a:pt x="0" y="0"/>
                </a:lnTo>
                <a:lnTo>
                  <a:pt x="0" y="647700"/>
                </a:lnTo>
                <a:lnTo>
                  <a:pt x="1656588" y="647700"/>
                </a:lnTo>
                <a:lnTo>
                  <a:pt x="1656588" y="0"/>
                </a:lnTo>
                <a:close/>
              </a:path>
            </a:pathLst>
          </a:custGeom>
          <a:solidFill>
            <a:srgbClr val="BCBCBC">
              <a:alpha val="49018"/>
            </a:srgbClr>
          </a:solidFill>
        </p:spPr>
        <p:txBody>
          <a:bodyPr wrap="square" lIns="0" tIns="0" rIns="0" bIns="0" rtlCol="0"/>
          <a:lstStyle/>
          <a:p>
            <a:endParaRPr/>
          </a:p>
        </p:txBody>
      </p:sp>
      <p:sp>
        <p:nvSpPr>
          <p:cNvPr id="17" name="bg object 17"/>
          <p:cNvSpPr/>
          <p:nvPr/>
        </p:nvSpPr>
        <p:spPr>
          <a:xfrm>
            <a:off x="8604504" y="6309359"/>
            <a:ext cx="539750" cy="548640"/>
          </a:xfrm>
          <a:custGeom>
            <a:avLst/>
            <a:gdLst/>
            <a:ahLst/>
            <a:cxnLst/>
            <a:rect l="l" t="t" r="r" b="b"/>
            <a:pathLst>
              <a:path w="539750" h="548640">
                <a:moveTo>
                  <a:pt x="539496" y="0"/>
                </a:moveTo>
                <a:lnTo>
                  <a:pt x="0" y="548639"/>
                </a:lnTo>
                <a:lnTo>
                  <a:pt x="539496" y="548639"/>
                </a:lnTo>
                <a:lnTo>
                  <a:pt x="539496" y="0"/>
                </a:lnTo>
                <a:close/>
              </a:path>
            </a:pathLst>
          </a:custGeom>
          <a:solidFill>
            <a:srgbClr val="17375E">
              <a:alpha val="94117"/>
            </a:srgbClr>
          </a:solidFill>
        </p:spPr>
        <p:txBody>
          <a:bodyPr wrap="square" lIns="0" tIns="0" rIns="0" bIns="0" rtlCol="0"/>
          <a:lstStyle/>
          <a:p>
            <a:endParaRPr/>
          </a:p>
        </p:txBody>
      </p:sp>
      <p:sp>
        <p:nvSpPr>
          <p:cNvPr id="18" name="bg object 18"/>
          <p:cNvSpPr/>
          <p:nvPr/>
        </p:nvSpPr>
        <p:spPr>
          <a:xfrm>
            <a:off x="0" y="6505956"/>
            <a:ext cx="2627630" cy="288290"/>
          </a:xfrm>
          <a:custGeom>
            <a:avLst/>
            <a:gdLst/>
            <a:ahLst/>
            <a:cxnLst/>
            <a:rect l="l" t="t" r="r" b="b"/>
            <a:pathLst>
              <a:path w="2627630" h="288290">
                <a:moveTo>
                  <a:pt x="2627376" y="0"/>
                </a:moveTo>
                <a:lnTo>
                  <a:pt x="0" y="0"/>
                </a:lnTo>
                <a:lnTo>
                  <a:pt x="0" y="288036"/>
                </a:lnTo>
                <a:lnTo>
                  <a:pt x="2627376" y="288036"/>
                </a:lnTo>
                <a:lnTo>
                  <a:pt x="2627376" y="0"/>
                </a:lnTo>
                <a:close/>
              </a:path>
            </a:pathLst>
          </a:custGeom>
          <a:solidFill>
            <a:srgbClr val="585858">
              <a:alpha val="49018"/>
            </a:srgbClr>
          </a:solidFill>
        </p:spPr>
        <p:txBody>
          <a:bodyPr wrap="square" lIns="0" tIns="0" rIns="0" bIns="0" rtlCol="0"/>
          <a:lstStyle/>
          <a:p>
            <a:endParaRPr/>
          </a:p>
        </p:txBody>
      </p:sp>
      <p:sp>
        <p:nvSpPr>
          <p:cNvPr id="19" name="bg object 19"/>
          <p:cNvSpPr/>
          <p:nvPr/>
        </p:nvSpPr>
        <p:spPr>
          <a:xfrm>
            <a:off x="8100059" y="103631"/>
            <a:ext cx="789191" cy="65514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74595" y="1357630"/>
            <a:ext cx="4295140" cy="467994"/>
          </a:xfrm>
          <a:prstGeom prst="rect">
            <a:avLst/>
          </a:prstGeom>
        </p:spPr>
        <p:txBody>
          <a:bodyPr wrap="square" lIns="0" tIns="0" rIns="0" bIns="0">
            <a:spAutoFit/>
          </a:bodyPr>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body" idx="1"/>
          </p:nvPr>
        </p:nvSpPr>
        <p:spPr>
          <a:xfrm>
            <a:off x="494664" y="1183005"/>
            <a:ext cx="8154670" cy="1549400"/>
          </a:xfrm>
          <a:prstGeom prst="rect">
            <a:avLst/>
          </a:prstGeom>
        </p:spPr>
        <p:txBody>
          <a:bodyPr wrap="square" lIns="0" tIns="0" rIns="0" bIns="0">
            <a:spAutoFit/>
          </a:bodyPr>
          <a:lstStyle>
            <a:lvl1pPr>
              <a:defRPr sz="2000" b="1" i="0">
                <a:solidFill>
                  <a:srgbClr val="375F92"/>
                </a:solidFill>
                <a:latin typeface="Palladio Uralic"/>
                <a:cs typeface="Palladio Ural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8/15/2022</a:t>
            </a:fld>
            <a:endParaRPr lang="en-US"/>
          </a:p>
        </p:txBody>
      </p:sp>
      <p:sp>
        <p:nvSpPr>
          <p:cNvPr id="6" name="Holder 6"/>
          <p:cNvSpPr>
            <a:spLocks noGrp="1"/>
          </p:cNvSpPr>
          <p:nvPr>
            <p:ph type="sldNum" sz="quarter" idx="7"/>
          </p:nvPr>
        </p:nvSpPr>
        <p:spPr>
          <a:xfrm>
            <a:off x="8834628" y="6589724"/>
            <a:ext cx="257175" cy="204470"/>
          </a:xfrm>
          <a:prstGeom prst="rect">
            <a:avLst/>
          </a:prstGeom>
        </p:spPr>
        <p:txBody>
          <a:bodyPr wrap="square" lIns="0" tIns="0" rIns="0" bIns="0">
            <a:spAutoFit/>
          </a:bodyPr>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pralab.diee.unica.it/"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pralab.diee.unica.it/"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pralab.diee.unica.it/"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hyperlink" Target="http://pralab.diee.unica.it/"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13351" y="1472286"/>
            <a:ext cx="1515365" cy="259045"/>
          </a:xfrm>
          <a:prstGeom prst="rect">
            <a:avLst/>
          </a:prstGeom>
        </p:spPr>
        <p:txBody>
          <a:bodyPr vert="horz" wrap="square" lIns="0" tIns="12700" rIns="0" bIns="0" rtlCol="0">
            <a:spAutoFit/>
          </a:bodyPr>
          <a:lstStyle/>
          <a:p>
            <a:pPr marL="70485">
              <a:lnSpc>
                <a:spcPct val="100000"/>
              </a:lnSpc>
              <a:spcBef>
                <a:spcPts val="100"/>
              </a:spcBef>
            </a:pPr>
            <a:r>
              <a:rPr lang="fr-FR" sz="1600" spc="-15" dirty="0" err="1" smtClean="0">
                <a:latin typeface="Georgia"/>
                <a:cs typeface="Georgia"/>
              </a:rPr>
              <a:t>Biware</a:t>
            </a:r>
            <a:r>
              <a:rPr lang="fr-FR" sz="1600" spc="-15" dirty="0" smtClean="0">
                <a:latin typeface="Georgia"/>
                <a:cs typeface="Georgia"/>
              </a:rPr>
              <a:t> solution</a:t>
            </a:r>
            <a:endParaRPr sz="1600" dirty="0">
              <a:latin typeface="Georgia"/>
              <a:cs typeface="Georgia"/>
            </a:endParaRPr>
          </a:p>
        </p:txBody>
      </p:sp>
      <p:grpSp>
        <p:nvGrpSpPr>
          <p:cNvPr id="5" name="object 5"/>
          <p:cNvGrpSpPr/>
          <p:nvPr/>
        </p:nvGrpSpPr>
        <p:grpSpPr>
          <a:xfrm>
            <a:off x="234372" y="531764"/>
            <a:ext cx="5494344" cy="5844585"/>
            <a:chOff x="234372" y="541000"/>
            <a:chExt cx="5494344" cy="5844585"/>
          </a:xfrm>
        </p:grpSpPr>
        <p:sp>
          <p:nvSpPr>
            <p:cNvPr id="6" name="object 6"/>
            <p:cNvSpPr/>
            <p:nvPr/>
          </p:nvSpPr>
          <p:spPr>
            <a:xfrm>
              <a:off x="234372" y="541000"/>
              <a:ext cx="229323" cy="569064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1460" y="548639"/>
              <a:ext cx="144780" cy="5615940"/>
            </a:xfrm>
            <a:custGeom>
              <a:avLst/>
              <a:gdLst/>
              <a:ahLst/>
              <a:cxnLst/>
              <a:rect l="l" t="t" r="r" b="b"/>
              <a:pathLst>
                <a:path w="144779" h="5615940">
                  <a:moveTo>
                    <a:pt x="144780" y="0"/>
                  </a:moveTo>
                  <a:lnTo>
                    <a:pt x="0" y="0"/>
                  </a:lnTo>
                  <a:lnTo>
                    <a:pt x="0" y="5615940"/>
                  </a:lnTo>
                  <a:lnTo>
                    <a:pt x="144780" y="5615940"/>
                  </a:lnTo>
                  <a:lnTo>
                    <a:pt x="144780" y="0"/>
                  </a:lnTo>
                  <a:close/>
                </a:path>
              </a:pathLst>
            </a:custGeom>
            <a:solidFill>
              <a:srgbClr val="126287"/>
            </a:solidFill>
          </p:spPr>
          <p:txBody>
            <a:bodyPr wrap="square" lIns="0" tIns="0" rIns="0" bIns="0" rtlCol="0"/>
            <a:lstStyle/>
            <a:p>
              <a:endParaRPr/>
            </a:p>
          </p:txBody>
        </p:sp>
        <p:sp>
          <p:nvSpPr>
            <p:cNvPr id="8" name="object 8"/>
            <p:cNvSpPr/>
            <p:nvPr/>
          </p:nvSpPr>
          <p:spPr>
            <a:xfrm>
              <a:off x="297180" y="5707380"/>
              <a:ext cx="5431536" cy="67820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23088" y="5733287"/>
              <a:ext cx="5329555" cy="576580"/>
            </a:xfrm>
            <a:custGeom>
              <a:avLst/>
              <a:gdLst/>
              <a:ahLst/>
              <a:cxnLst/>
              <a:rect l="l" t="t" r="r" b="b"/>
              <a:pathLst>
                <a:path w="5329555" h="576579">
                  <a:moveTo>
                    <a:pt x="5329428" y="0"/>
                  </a:moveTo>
                  <a:lnTo>
                    <a:pt x="0" y="0"/>
                  </a:lnTo>
                  <a:lnTo>
                    <a:pt x="0" y="576072"/>
                  </a:lnTo>
                  <a:lnTo>
                    <a:pt x="5329428" y="576072"/>
                  </a:lnTo>
                  <a:lnTo>
                    <a:pt x="5329428" y="0"/>
                  </a:lnTo>
                  <a:close/>
                </a:path>
              </a:pathLst>
            </a:custGeom>
            <a:solidFill>
              <a:srgbClr val="94B3D6"/>
            </a:solidFill>
          </p:spPr>
          <p:txBody>
            <a:bodyPr wrap="square" lIns="0" tIns="0" rIns="0" bIns="0" rtlCol="0"/>
            <a:lstStyle/>
            <a:p>
              <a:endParaRPr/>
            </a:p>
          </p:txBody>
        </p:sp>
      </p:grpSp>
      <p:sp>
        <p:nvSpPr>
          <p:cNvPr id="18" name="object 18"/>
          <p:cNvSpPr txBox="1">
            <a:spLocks noGrp="1"/>
          </p:cNvSpPr>
          <p:nvPr>
            <p:ph type="title"/>
          </p:nvPr>
        </p:nvSpPr>
        <p:spPr>
          <a:xfrm>
            <a:off x="3373869" y="2356092"/>
            <a:ext cx="4264025" cy="505908"/>
          </a:xfrm>
          <a:prstGeom prst="rect">
            <a:avLst/>
          </a:prstGeom>
        </p:spPr>
        <p:txBody>
          <a:bodyPr vert="horz" wrap="square" lIns="0" tIns="13335" rIns="0" bIns="0" rtlCol="0">
            <a:spAutoFit/>
          </a:bodyPr>
          <a:lstStyle/>
          <a:p>
            <a:pPr marL="12700" marR="5080" indent="71120">
              <a:lnSpc>
                <a:spcPct val="100000"/>
              </a:lnSpc>
              <a:spcBef>
                <a:spcPts val="105"/>
              </a:spcBef>
            </a:pPr>
            <a:r>
              <a:rPr lang="fr-FR" sz="3200" b="0" dirty="0" smtClean="0">
                <a:ln w="0">
                  <a:solidFill>
                    <a:schemeClr val="tx1">
                      <a:lumMod val="50000"/>
                      <a:lumOff val="50000"/>
                    </a:schemeClr>
                  </a:solidFill>
                </a:ln>
                <a:solidFill>
                  <a:sysClr val="windowText" lastClr="000000"/>
                </a:solidFill>
                <a:effectLst>
                  <a:reflection blurRad="6350" stA="53000" endA="300" endPos="35500" dir="5400000" sy="-90000" algn="bl" rotWithShape="0"/>
                </a:effectLst>
                <a:latin typeface="Georgia"/>
                <a:cs typeface="Georgia"/>
              </a:rPr>
              <a:t>Face </a:t>
            </a:r>
            <a:r>
              <a:rPr lang="fr-FR" sz="3200" b="0" dirty="0" err="1" smtClean="0">
                <a:ln w="0">
                  <a:solidFill>
                    <a:schemeClr val="tx1">
                      <a:lumMod val="50000"/>
                      <a:lumOff val="50000"/>
                    </a:schemeClr>
                  </a:solidFill>
                </a:ln>
                <a:solidFill>
                  <a:sysClr val="windowText" lastClr="000000"/>
                </a:solidFill>
                <a:effectLst>
                  <a:reflection blurRad="6350" stA="53000" endA="300" endPos="35500" dir="5400000" sy="-90000" algn="bl" rotWithShape="0"/>
                </a:effectLst>
                <a:latin typeface="Georgia"/>
                <a:cs typeface="Georgia"/>
              </a:rPr>
              <a:t>Matching</a:t>
            </a:r>
            <a:endParaRPr sz="3200" b="0" dirty="0">
              <a:ln w="0">
                <a:solidFill>
                  <a:schemeClr val="tx1">
                    <a:lumMod val="50000"/>
                    <a:lumOff val="50000"/>
                  </a:schemeClr>
                </a:solidFill>
              </a:ln>
              <a:solidFill>
                <a:sysClr val="windowText" lastClr="000000"/>
              </a:solidFill>
              <a:effectLst>
                <a:reflection blurRad="6350" stA="53000" endA="300" endPos="35500" dir="5400000" sy="-90000" algn="bl" rotWithShape="0"/>
              </a:effectLst>
              <a:latin typeface="Georgia"/>
              <a:cs typeface="Georgia"/>
            </a:endParaRPr>
          </a:p>
        </p:txBody>
      </p:sp>
      <p:sp>
        <p:nvSpPr>
          <p:cNvPr id="19" name="object 19"/>
          <p:cNvSpPr txBox="1"/>
          <p:nvPr/>
        </p:nvSpPr>
        <p:spPr>
          <a:xfrm>
            <a:off x="1082089" y="3716576"/>
            <a:ext cx="5148834" cy="443070"/>
          </a:xfrm>
          <a:prstGeom prst="rect">
            <a:avLst/>
          </a:prstGeom>
        </p:spPr>
        <p:txBody>
          <a:bodyPr vert="horz" wrap="square" lIns="0" tIns="12065" rIns="0" bIns="0" rtlCol="0">
            <a:spAutoFit/>
          </a:bodyPr>
          <a:lstStyle/>
          <a:p>
            <a:pPr marL="12700">
              <a:lnSpc>
                <a:spcPct val="100000"/>
              </a:lnSpc>
              <a:spcBef>
                <a:spcPts val="95"/>
              </a:spcBef>
            </a:pPr>
            <a:r>
              <a:rPr lang="fr-FR" sz="2800" i="1" spc="-10" dirty="0" err="1" smtClean="0">
                <a:solidFill>
                  <a:srgbClr val="404040"/>
                </a:solidFill>
                <a:latin typeface="Palladio Uralic"/>
                <a:cs typeface="Palladio Uralic"/>
              </a:rPr>
              <a:t>work</a:t>
            </a:r>
            <a:r>
              <a:rPr lang="fr-FR" sz="2800" i="1" spc="-10" dirty="0" smtClean="0">
                <a:solidFill>
                  <a:srgbClr val="404040"/>
                </a:solidFill>
                <a:latin typeface="Palladio Uralic"/>
                <a:cs typeface="Palladio Uralic"/>
              </a:rPr>
              <a:t> </a:t>
            </a:r>
            <a:r>
              <a:rPr lang="fr-FR" sz="2800" i="1" spc="-10" dirty="0" err="1" smtClean="0">
                <a:solidFill>
                  <a:srgbClr val="404040"/>
                </a:solidFill>
                <a:latin typeface="Palladio Uralic"/>
                <a:cs typeface="Palladio Uralic"/>
              </a:rPr>
              <a:t>produced</a:t>
            </a:r>
            <a:r>
              <a:rPr lang="fr-FR" sz="2800" i="1" spc="-10" dirty="0" smtClean="0">
                <a:solidFill>
                  <a:srgbClr val="404040"/>
                </a:solidFill>
                <a:latin typeface="Palladio Uralic"/>
                <a:cs typeface="Palladio Uralic"/>
              </a:rPr>
              <a:t> by Daoud Aymen</a:t>
            </a:r>
            <a:endParaRPr sz="2800" dirty="0">
              <a:latin typeface="Palladio Uralic"/>
              <a:cs typeface="Palladio Uralic"/>
            </a:endParaRPr>
          </a:p>
        </p:txBody>
      </p:sp>
      <p:sp>
        <p:nvSpPr>
          <p:cNvPr id="20" name="object 20"/>
          <p:cNvSpPr txBox="1"/>
          <p:nvPr/>
        </p:nvSpPr>
        <p:spPr>
          <a:xfrm>
            <a:off x="2839592" y="4396975"/>
            <a:ext cx="3462654" cy="318036"/>
          </a:xfrm>
          <a:prstGeom prst="rect">
            <a:avLst/>
          </a:prstGeom>
        </p:spPr>
        <p:txBody>
          <a:bodyPr vert="horz" wrap="square" lIns="0" tIns="71120" rIns="0" bIns="0" rtlCol="0">
            <a:spAutoFit/>
          </a:bodyPr>
          <a:lstStyle/>
          <a:p>
            <a:pPr marL="5080" algn="ctr">
              <a:lnSpc>
                <a:spcPct val="100000"/>
              </a:lnSpc>
              <a:spcBef>
                <a:spcPts val="560"/>
              </a:spcBef>
            </a:pPr>
            <a:endParaRPr sz="1600" dirty="0">
              <a:latin typeface="Carlito"/>
              <a:cs typeface="Carlito"/>
            </a:endParaRPr>
          </a:p>
        </p:txBody>
      </p:sp>
      <p:sp>
        <p:nvSpPr>
          <p:cNvPr id="21" name="object 21"/>
          <p:cNvSpPr txBox="1"/>
          <p:nvPr/>
        </p:nvSpPr>
        <p:spPr>
          <a:xfrm>
            <a:off x="474370" y="5755640"/>
            <a:ext cx="4919980" cy="504625"/>
          </a:xfrm>
          <a:prstGeom prst="rect">
            <a:avLst/>
          </a:prstGeom>
        </p:spPr>
        <p:txBody>
          <a:bodyPr vert="horz" wrap="square" lIns="0" tIns="12065" rIns="0" bIns="0" rtlCol="0">
            <a:spAutoFit/>
          </a:bodyPr>
          <a:lstStyle/>
          <a:p>
            <a:pPr marL="355600" marR="5080" indent="-342900">
              <a:lnSpc>
                <a:spcPct val="100000"/>
              </a:lnSpc>
              <a:spcBef>
                <a:spcPts val="95"/>
              </a:spcBef>
            </a:pPr>
            <a:r>
              <a:rPr lang="fr-FR" sz="1600" b="1" spc="-5" dirty="0" err="1" smtClean="0">
                <a:latin typeface="Carlito"/>
                <a:cs typeface="Carlito"/>
              </a:rPr>
              <a:t>work</a:t>
            </a:r>
            <a:r>
              <a:rPr lang="fr-FR" sz="1600" b="1" spc="-5" dirty="0" smtClean="0">
                <a:latin typeface="Carlito"/>
                <a:cs typeface="Carlito"/>
              </a:rPr>
              <a:t> </a:t>
            </a:r>
            <a:r>
              <a:rPr lang="fr-FR" sz="1600" b="1" spc="-5" dirty="0" err="1" smtClean="0">
                <a:latin typeface="Carlito"/>
                <a:cs typeface="Carlito"/>
              </a:rPr>
              <a:t>supervised</a:t>
            </a:r>
            <a:r>
              <a:rPr lang="fr-FR" sz="1600" b="1" spc="-5" dirty="0" smtClean="0">
                <a:latin typeface="Carlito"/>
                <a:cs typeface="Carlito"/>
              </a:rPr>
              <a:t> by : Nadia </a:t>
            </a:r>
            <a:r>
              <a:rPr lang="fr-FR" sz="1600" b="1" spc="-5" dirty="0" err="1" smtClean="0">
                <a:latin typeface="Carlito"/>
                <a:cs typeface="Carlito"/>
              </a:rPr>
              <a:t>Jmour</a:t>
            </a:r>
            <a:r>
              <a:rPr lang="fr-FR" sz="1600" b="1" spc="-5" dirty="0" smtClean="0">
                <a:latin typeface="Carlito"/>
                <a:cs typeface="Carlito"/>
              </a:rPr>
              <a:t> PHD </a:t>
            </a:r>
            <a:r>
              <a:rPr lang="fr-FR" sz="1600" b="1" spc="-5" dirty="0" err="1" smtClean="0">
                <a:latin typeface="Carlito"/>
                <a:cs typeface="Carlito"/>
              </a:rPr>
              <a:t>specialist</a:t>
            </a:r>
            <a:r>
              <a:rPr lang="fr-FR" sz="1600" b="1" spc="-5" dirty="0" smtClean="0">
                <a:latin typeface="Carlito"/>
                <a:cs typeface="Carlito"/>
              </a:rPr>
              <a:t> in AI</a:t>
            </a:r>
            <a:endParaRPr sz="1600" dirty="0">
              <a:latin typeface="Carlito"/>
              <a:cs typeface="Carlito"/>
            </a:endParaRPr>
          </a:p>
        </p:txBody>
      </p:sp>
      <p:pic>
        <p:nvPicPr>
          <p:cNvPr id="22" name="Image 21"/>
          <p:cNvPicPr>
            <a:picLocks noChangeAspect="1"/>
          </p:cNvPicPr>
          <p:nvPr/>
        </p:nvPicPr>
        <p:blipFill>
          <a:blip r:embed="rId4"/>
          <a:stretch>
            <a:fillRect/>
          </a:stretch>
        </p:blipFill>
        <p:spPr>
          <a:xfrm>
            <a:off x="4436183" y="402587"/>
            <a:ext cx="1069699" cy="10696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ftr" sz="quarter" idx="5"/>
          </p:nvPr>
        </p:nvSpPr>
        <p:spPr>
          <a:xfrm>
            <a:off x="152400" y="6549094"/>
            <a:ext cx="2141319" cy="185948"/>
          </a:xfrm>
          <a:prstGeom prst="rect">
            <a:avLst/>
          </a:prstGeom>
        </p:spPr>
        <p:txBody>
          <a:bodyPr vert="horz" wrap="square" lIns="0" tIns="0" rIns="0" bIns="0" rtlCol="0">
            <a:spAutoFit/>
          </a:bodyPr>
          <a:lstStyle/>
          <a:p>
            <a:pPr marL="25168">
              <a:lnSpc>
                <a:spcPts val="1338"/>
              </a:lnSpc>
            </a:pPr>
            <a:endParaRPr spc="-10" dirty="0"/>
          </a:p>
        </p:txBody>
      </p:sp>
      <p:sp>
        <p:nvSpPr>
          <p:cNvPr id="19" name="object 19"/>
          <p:cNvSpPr txBox="1"/>
          <p:nvPr/>
        </p:nvSpPr>
        <p:spPr>
          <a:xfrm>
            <a:off x="4207103" y="6642068"/>
            <a:ext cx="968905" cy="166712"/>
          </a:xfrm>
          <a:prstGeom prst="rect">
            <a:avLst/>
          </a:prstGeom>
        </p:spPr>
        <p:txBody>
          <a:bodyPr vert="horz" wrap="square" lIns="0" tIns="0" rIns="0" bIns="0" rtlCol="0">
            <a:spAutoFit/>
          </a:bodyPr>
          <a:lstStyle/>
          <a:p>
            <a:pPr marL="25168">
              <a:lnSpc>
                <a:spcPts val="1338"/>
              </a:lnSpc>
            </a:pPr>
            <a:r>
              <a:rPr lang="fr-FR" sz="1189" spc="-10" dirty="0">
                <a:solidFill>
                  <a:srgbClr val="FFFFFF"/>
                </a:solidFill>
                <a:latin typeface="LM Sans 8"/>
                <a:cs typeface="LM Sans 8"/>
              </a:rPr>
              <a:t>Stage ouvrier </a:t>
            </a:r>
            <a:endParaRPr sz="1189" dirty="0">
              <a:latin typeface="LM Sans 8"/>
              <a:cs typeface="LM Sans 8"/>
            </a:endParaRPr>
          </a:p>
        </p:txBody>
      </p:sp>
      <p:sp>
        <p:nvSpPr>
          <p:cNvPr id="21" name="object 21"/>
          <p:cNvSpPr txBox="1">
            <a:spLocks noGrp="1"/>
          </p:cNvSpPr>
          <p:nvPr>
            <p:ph type="sldNum" sz="quarter" idx="7"/>
          </p:nvPr>
        </p:nvSpPr>
        <p:spPr>
          <a:xfrm>
            <a:off x="8420119" y="6642068"/>
            <a:ext cx="607780" cy="166712"/>
          </a:xfrm>
          <a:prstGeom prst="rect">
            <a:avLst/>
          </a:prstGeom>
        </p:spPr>
        <p:txBody>
          <a:bodyPr vert="horz" wrap="square" lIns="0" tIns="0" rIns="0" bIns="0" rtlCol="0">
            <a:spAutoFit/>
          </a:bodyPr>
          <a:lstStyle/>
          <a:p>
            <a:pPr marL="75503">
              <a:lnSpc>
                <a:spcPts val="1338"/>
              </a:lnSpc>
            </a:pPr>
            <a:r>
              <a:rPr lang="fr-FR" spc="-10" dirty="0"/>
              <a:t>20</a:t>
            </a:r>
            <a:r>
              <a:rPr spc="-10" dirty="0"/>
              <a:t>/</a:t>
            </a:r>
            <a:r>
              <a:rPr spc="-139" dirty="0"/>
              <a:t> </a:t>
            </a:r>
            <a:r>
              <a:rPr lang="fr-FR" spc="-10" dirty="0" smtClean="0"/>
              <a:t>2</a:t>
            </a:r>
            <a:endParaRPr spc="-10" dirty="0"/>
          </a:p>
        </p:txBody>
      </p:sp>
      <p:pic>
        <p:nvPicPr>
          <p:cNvPr id="4" name="Image 3"/>
          <p:cNvPicPr>
            <a:picLocks noChangeAspect="1"/>
          </p:cNvPicPr>
          <p:nvPr/>
        </p:nvPicPr>
        <p:blipFill>
          <a:blip r:embed="rId3"/>
          <a:stretch>
            <a:fillRect/>
          </a:stretch>
        </p:blipFill>
        <p:spPr>
          <a:xfrm>
            <a:off x="796955" y="949828"/>
            <a:ext cx="2123464" cy="2123464"/>
          </a:xfrm>
          <a:prstGeom prst="rect">
            <a:avLst/>
          </a:prstGeom>
        </p:spPr>
      </p:pic>
      <p:pic>
        <p:nvPicPr>
          <p:cNvPr id="5" name="Image 4"/>
          <p:cNvPicPr>
            <a:picLocks noChangeAspect="1"/>
          </p:cNvPicPr>
          <p:nvPr/>
        </p:nvPicPr>
        <p:blipFill>
          <a:blip r:embed="rId4"/>
          <a:stretch>
            <a:fillRect/>
          </a:stretch>
        </p:blipFill>
        <p:spPr>
          <a:xfrm>
            <a:off x="5903545" y="912644"/>
            <a:ext cx="2197832" cy="2197832"/>
          </a:xfrm>
          <a:prstGeom prst="rect">
            <a:avLst/>
          </a:prstGeom>
        </p:spPr>
      </p:pic>
      <p:pic>
        <p:nvPicPr>
          <p:cNvPr id="6" name="Image 5"/>
          <p:cNvPicPr>
            <a:picLocks noChangeAspect="1"/>
          </p:cNvPicPr>
          <p:nvPr/>
        </p:nvPicPr>
        <p:blipFill>
          <a:blip r:embed="rId5"/>
          <a:stretch>
            <a:fillRect/>
          </a:stretch>
        </p:blipFill>
        <p:spPr>
          <a:xfrm>
            <a:off x="645819" y="3610026"/>
            <a:ext cx="2274599" cy="2388849"/>
          </a:xfrm>
          <a:prstGeom prst="rect">
            <a:avLst/>
          </a:prstGeom>
        </p:spPr>
      </p:pic>
      <p:pic>
        <p:nvPicPr>
          <p:cNvPr id="7" name="Image 6"/>
          <p:cNvPicPr>
            <a:picLocks noChangeAspect="1"/>
          </p:cNvPicPr>
          <p:nvPr/>
        </p:nvPicPr>
        <p:blipFill>
          <a:blip r:embed="rId6"/>
          <a:stretch>
            <a:fillRect/>
          </a:stretch>
        </p:blipFill>
        <p:spPr>
          <a:xfrm>
            <a:off x="6091732" y="3893721"/>
            <a:ext cx="1821459" cy="1821459"/>
          </a:xfrm>
          <a:prstGeom prst="rect">
            <a:avLst/>
          </a:prstGeom>
        </p:spPr>
      </p:pic>
      <p:sp>
        <p:nvSpPr>
          <p:cNvPr id="3" name="ZoneTexte 2"/>
          <p:cNvSpPr txBox="1"/>
          <p:nvPr/>
        </p:nvSpPr>
        <p:spPr>
          <a:xfrm>
            <a:off x="684353" y="3049855"/>
            <a:ext cx="2416029" cy="397353"/>
          </a:xfrm>
          <a:prstGeom prst="rect">
            <a:avLst/>
          </a:prstGeom>
          <a:noFill/>
        </p:spPr>
        <p:txBody>
          <a:bodyPr wrap="square" rtlCol="0">
            <a:spAutoFit/>
          </a:bodyPr>
          <a:lstStyle/>
          <a:p>
            <a:r>
              <a:rPr lang="fr-FR" sz="1982" dirty="0" err="1"/>
              <a:t>Liveness</a:t>
            </a:r>
            <a:r>
              <a:rPr lang="fr-FR" sz="1982" dirty="0"/>
              <a:t> </a:t>
            </a:r>
            <a:r>
              <a:rPr lang="fr-FR" sz="1982" dirty="0" err="1"/>
              <a:t>detection</a:t>
            </a:r>
            <a:endParaRPr lang="fr-FR" sz="1982" dirty="0"/>
          </a:p>
        </p:txBody>
      </p:sp>
      <p:sp>
        <p:nvSpPr>
          <p:cNvPr id="23" name="ZoneTexte 22"/>
          <p:cNvSpPr txBox="1"/>
          <p:nvPr/>
        </p:nvSpPr>
        <p:spPr>
          <a:xfrm>
            <a:off x="6307980" y="3073292"/>
            <a:ext cx="2416029" cy="397353"/>
          </a:xfrm>
          <a:prstGeom prst="rect">
            <a:avLst/>
          </a:prstGeom>
          <a:noFill/>
        </p:spPr>
        <p:txBody>
          <a:bodyPr wrap="square" rtlCol="0">
            <a:spAutoFit/>
          </a:bodyPr>
          <a:lstStyle/>
          <a:p>
            <a:r>
              <a:rPr lang="fr-FR" sz="1982" dirty="0"/>
              <a:t>Face </a:t>
            </a:r>
            <a:r>
              <a:rPr lang="fr-FR" sz="1982" dirty="0" err="1"/>
              <a:t>matching</a:t>
            </a:r>
            <a:endParaRPr lang="fr-FR" sz="1982" dirty="0"/>
          </a:p>
        </p:txBody>
      </p:sp>
      <p:sp>
        <p:nvSpPr>
          <p:cNvPr id="8" name="ZoneTexte 7"/>
          <p:cNvSpPr txBox="1"/>
          <p:nvPr/>
        </p:nvSpPr>
        <p:spPr>
          <a:xfrm>
            <a:off x="1363862" y="5722020"/>
            <a:ext cx="1057011" cy="427809"/>
          </a:xfrm>
          <a:prstGeom prst="rect">
            <a:avLst/>
          </a:prstGeom>
          <a:noFill/>
        </p:spPr>
        <p:txBody>
          <a:bodyPr wrap="square" rtlCol="0">
            <a:spAutoFit/>
          </a:bodyPr>
          <a:lstStyle/>
          <a:p>
            <a:r>
              <a:rPr lang="fr-FR" sz="2180" dirty="0"/>
              <a:t>OCR</a:t>
            </a:r>
          </a:p>
        </p:txBody>
      </p:sp>
      <p:sp>
        <p:nvSpPr>
          <p:cNvPr id="9" name="ZoneTexte 8"/>
          <p:cNvSpPr txBox="1"/>
          <p:nvPr/>
        </p:nvSpPr>
        <p:spPr>
          <a:xfrm>
            <a:off x="5464464" y="5637807"/>
            <a:ext cx="3563435" cy="763286"/>
          </a:xfrm>
          <a:prstGeom prst="rect">
            <a:avLst/>
          </a:prstGeom>
          <a:noFill/>
        </p:spPr>
        <p:txBody>
          <a:bodyPr wrap="square" rtlCol="0">
            <a:spAutoFit/>
          </a:bodyPr>
          <a:lstStyle/>
          <a:p>
            <a:r>
              <a:rPr lang="fr-FR" sz="2180" dirty="0"/>
              <a:t>Voice identification and recognition</a:t>
            </a:r>
          </a:p>
        </p:txBody>
      </p:sp>
      <p:sp>
        <p:nvSpPr>
          <p:cNvPr id="10" name="ZoneTexte 9"/>
          <p:cNvSpPr txBox="1"/>
          <p:nvPr/>
        </p:nvSpPr>
        <p:spPr>
          <a:xfrm>
            <a:off x="152400" y="258175"/>
            <a:ext cx="1447800" cy="584775"/>
          </a:xfrm>
          <a:prstGeom prst="rect">
            <a:avLst/>
          </a:prstGeom>
          <a:noFill/>
        </p:spPr>
        <p:txBody>
          <a:bodyPr wrap="square" rtlCol="0">
            <a:spAutoFit/>
          </a:bodyPr>
          <a:lstStyle/>
          <a:p>
            <a:r>
              <a:rPr lang="fr-FR" sz="3200" dirty="0" err="1" smtClean="0"/>
              <a:t>Recap</a:t>
            </a:r>
            <a:endParaRPr lang="fr-FR" sz="3200" dirty="0"/>
          </a:p>
        </p:txBody>
      </p:sp>
      <p:pic>
        <p:nvPicPr>
          <p:cNvPr id="11" name="Image 10"/>
          <p:cNvPicPr>
            <a:picLocks noChangeAspect="1"/>
          </p:cNvPicPr>
          <p:nvPr/>
        </p:nvPicPr>
        <p:blipFill>
          <a:blip r:embed="rId7"/>
          <a:stretch>
            <a:fillRect/>
          </a:stretch>
        </p:blipFill>
        <p:spPr>
          <a:xfrm>
            <a:off x="7972552" y="28282"/>
            <a:ext cx="1066892" cy="1072989"/>
          </a:xfrm>
          <a:prstGeom prst="rect">
            <a:avLst/>
          </a:prstGeom>
        </p:spPr>
      </p:pic>
    </p:spTree>
    <p:extLst>
      <p:ext uri="{BB962C8B-B14F-4D97-AF65-F5344CB8AC3E}">
        <p14:creationId xmlns:p14="http://schemas.microsoft.com/office/powerpoint/2010/main" val="2764547444"/>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 y="191654"/>
            <a:ext cx="8072119" cy="892552"/>
          </a:xfrm>
        </p:spPr>
        <p:txBody>
          <a:bodyPr/>
          <a:lstStyle/>
          <a:p>
            <a:r>
              <a:rPr lang="en-US" dirty="0"/>
              <a:t>What is the difference between </a:t>
            </a:r>
            <a:r>
              <a:rPr lang="en-US" dirty="0" smtClean="0"/>
              <a:t>Face matching </a:t>
            </a:r>
            <a:r>
              <a:rPr lang="en-US" dirty="0"/>
              <a:t>and </a:t>
            </a:r>
            <a:r>
              <a:rPr lang="en-US" dirty="0" smtClean="0"/>
              <a:t>Liveness </a:t>
            </a:r>
            <a:r>
              <a:rPr lang="en-US" dirty="0"/>
              <a:t>Detection?</a:t>
            </a:r>
          </a:p>
        </p:txBody>
      </p:sp>
      <p:sp>
        <p:nvSpPr>
          <p:cNvPr id="3" name="Sous-titre 2"/>
          <p:cNvSpPr>
            <a:spLocks noGrp="1"/>
          </p:cNvSpPr>
          <p:nvPr>
            <p:ph type="subTitle" idx="4"/>
          </p:nvPr>
        </p:nvSpPr>
        <p:spPr>
          <a:xfrm>
            <a:off x="1295400" y="1295400"/>
            <a:ext cx="6400800" cy="4001095"/>
          </a:xfrm>
        </p:spPr>
        <p:txBody>
          <a:bodyPr/>
          <a:lstStyle/>
          <a:p>
            <a:r>
              <a:rPr lang="en-US" dirty="0"/>
              <a:t>What is the difference between Facial Recognition and Face Detection?</a:t>
            </a:r>
          </a:p>
          <a:p>
            <a:r>
              <a:rPr lang="en-US" b="0" dirty="0"/>
              <a:t>As we can see, there are some fairly significant differences between </a:t>
            </a:r>
            <a:r>
              <a:rPr lang="en-US" dirty="0"/>
              <a:t>Face matching and Liveness </a:t>
            </a:r>
            <a:r>
              <a:rPr lang="en-US" dirty="0" smtClean="0"/>
              <a:t>Detection</a:t>
            </a:r>
            <a:r>
              <a:rPr lang="en-US" b="0" dirty="0" smtClean="0"/>
              <a:t>, </a:t>
            </a:r>
            <a:r>
              <a:rPr lang="en-US" b="0" dirty="0"/>
              <a:t>however, the two are inextricably interlinked. The main difference and the one to be aware of if you are unsure of which term to use is that </a:t>
            </a:r>
            <a:r>
              <a:rPr lang="en-US" dirty="0"/>
              <a:t>Liveness Detection</a:t>
            </a:r>
            <a:r>
              <a:rPr lang="en-US" b="0" dirty="0" smtClean="0"/>
              <a:t> </a:t>
            </a:r>
            <a:r>
              <a:rPr lang="en-US" b="0" dirty="0"/>
              <a:t>refers to a system that can simply detect the presence of a human face. </a:t>
            </a:r>
            <a:r>
              <a:rPr lang="en-US" dirty="0"/>
              <a:t>Face matching </a:t>
            </a:r>
            <a:r>
              <a:rPr lang="en-US" b="0" dirty="0" smtClean="0"/>
              <a:t>on </a:t>
            </a:r>
            <a:r>
              <a:rPr lang="en-US" b="0" dirty="0"/>
              <a:t>the other hand takes this to the next level and is able to </a:t>
            </a:r>
            <a:r>
              <a:rPr lang="en-US" b="0" dirty="0" err="1"/>
              <a:t>recognise</a:t>
            </a:r>
            <a:r>
              <a:rPr lang="en-US" b="0" dirty="0"/>
              <a:t> and identify the detected face based on a match stored in a database.</a:t>
            </a:r>
          </a:p>
          <a:p>
            <a:endParaRPr lang="fr-FR" dirty="0"/>
          </a:p>
        </p:txBody>
      </p:sp>
      <p:pic>
        <p:nvPicPr>
          <p:cNvPr id="4" name="Image 3"/>
          <p:cNvPicPr>
            <a:picLocks noChangeAspect="1"/>
          </p:cNvPicPr>
          <p:nvPr/>
        </p:nvPicPr>
        <p:blipFill>
          <a:blip r:embed="rId2"/>
          <a:stretch>
            <a:fillRect/>
          </a:stretch>
        </p:blipFill>
        <p:spPr>
          <a:xfrm>
            <a:off x="8077108" y="11217"/>
            <a:ext cx="1066892" cy="1072989"/>
          </a:xfrm>
          <a:prstGeom prst="rect">
            <a:avLst/>
          </a:prstGeom>
        </p:spPr>
      </p:pic>
    </p:spTree>
    <p:extLst>
      <p:ext uri="{BB962C8B-B14F-4D97-AF65-F5344CB8AC3E}">
        <p14:creationId xmlns:p14="http://schemas.microsoft.com/office/powerpoint/2010/main" val="173874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2628900" cy="513715"/>
          </a:xfrm>
          <a:prstGeom prst="rect">
            <a:avLst/>
          </a:prstGeom>
        </p:spPr>
        <p:txBody>
          <a:bodyPr vert="horz" wrap="square" lIns="0" tIns="12700" rIns="0" bIns="0" rtlCol="0">
            <a:spAutoFit/>
          </a:bodyPr>
          <a:lstStyle/>
          <a:p>
            <a:pPr marL="12700">
              <a:lnSpc>
                <a:spcPct val="100000"/>
              </a:lnSpc>
              <a:spcBef>
                <a:spcPts val="100"/>
              </a:spcBef>
            </a:pPr>
            <a:r>
              <a:rPr sz="3200" b="0" spc="-55" dirty="0">
                <a:latin typeface="Georgia"/>
                <a:cs typeface="Georgia"/>
              </a:rPr>
              <a:t>Face</a:t>
            </a:r>
            <a:r>
              <a:rPr sz="3200" b="0" spc="-25" dirty="0">
                <a:latin typeface="Georgia"/>
                <a:cs typeface="Georgia"/>
              </a:rPr>
              <a:t> </a:t>
            </a:r>
            <a:r>
              <a:rPr sz="3200" b="0" dirty="0">
                <a:latin typeface="Georgia"/>
                <a:cs typeface="Georgia"/>
              </a:rPr>
              <a:t>matching</a:t>
            </a:r>
            <a:endParaRPr sz="3200" dirty="0">
              <a:latin typeface="Georgia"/>
              <a:cs typeface="Georgia"/>
            </a:endParaRPr>
          </a:p>
        </p:txBody>
      </p:sp>
      <p:sp>
        <p:nvSpPr>
          <p:cNvPr id="5" name="object 5"/>
          <p:cNvSpPr txBox="1"/>
          <p:nvPr/>
        </p:nvSpPr>
        <p:spPr>
          <a:xfrm>
            <a:off x="114401" y="6540148"/>
            <a:ext cx="2125345" cy="240665"/>
          </a:xfrm>
          <a:prstGeom prst="rect">
            <a:avLst/>
          </a:prstGeom>
        </p:spPr>
        <p:txBody>
          <a:bodyPr vert="horz" wrap="square" lIns="0" tIns="0" rIns="0" bIns="0" rtlCol="0">
            <a:spAutoFit/>
          </a:bodyPr>
          <a:lstStyle/>
          <a:p>
            <a:pPr marL="12700" marR="0" lvl="0" indent="0" algn="l" defTabSz="914400" rtl="0" eaLnBrk="1" fontAlgn="auto" latinLnBrk="0" hangingPunct="1">
              <a:lnSpc>
                <a:spcPts val="1675"/>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Georgia"/>
                <a:ea typeface="+mn-ea"/>
                <a:cs typeface="Georgia"/>
                <a:hlinkClick r:id="rId3"/>
              </a:rPr>
              <a:t>http://pralab.diee.unica.it</a:t>
            </a:r>
            <a:endParaRPr kumimoji="0" sz="1400" b="0" i="0" u="none" strike="noStrike" kern="1200" cap="none" spc="0" normalizeH="0" baseline="0" noProof="0">
              <a:ln>
                <a:noFill/>
              </a:ln>
              <a:solidFill>
                <a:prstClr val="black"/>
              </a:solidFill>
              <a:effectLst/>
              <a:uLnTx/>
              <a:uFillTx/>
              <a:latin typeface="Georgia"/>
              <a:ea typeface="+mn-e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4</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4057520"/>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err="1" smtClean="0">
                <a:ln>
                  <a:noFill/>
                </a:ln>
                <a:solidFill>
                  <a:srgbClr val="375F92"/>
                </a:solidFill>
                <a:effectLst/>
                <a:uLnTx/>
                <a:uFillTx/>
                <a:latin typeface="Palladio Uralic"/>
                <a:ea typeface="+mn-ea"/>
                <a:cs typeface="Palladio Uralic"/>
              </a:rPr>
              <a:t>Libraries</a:t>
            </a: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 </a:t>
            </a:r>
            <a:endParaRPr lang="en-US" sz="2000" spc="10" dirty="0">
              <a:solidFill>
                <a:prstClr val="black"/>
              </a:solidFill>
              <a:latin typeface="Georgia"/>
              <a:cs typeface="Georgia"/>
            </a:endParaRPr>
          </a:p>
          <a:p>
            <a:pPr marL="756285" lvl="1" indent="-287020">
              <a:spcBef>
                <a:spcPts val="525"/>
              </a:spcBef>
              <a:buFont typeface="Arial"/>
              <a:buChar char="–"/>
              <a:tabLst>
                <a:tab pos="756285" algn="l"/>
                <a:tab pos="756920" algn="l"/>
              </a:tabLst>
            </a:pPr>
            <a:r>
              <a:rPr lang="en-US" sz="2000" spc="10" dirty="0">
                <a:solidFill>
                  <a:prstClr val="black"/>
                </a:solidFill>
                <a:latin typeface="Georgia"/>
                <a:cs typeface="Georgia"/>
              </a:rPr>
              <a:t>import cv2 </a:t>
            </a:r>
          </a:p>
          <a:p>
            <a:pPr marL="756285" lvl="1" indent="-287020">
              <a:spcBef>
                <a:spcPts val="525"/>
              </a:spcBef>
              <a:buFont typeface="Arial"/>
              <a:buChar char="–"/>
              <a:tabLst>
                <a:tab pos="756285" algn="l"/>
                <a:tab pos="756920" algn="l"/>
              </a:tabLst>
            </a:pPr>
            <a:r>
              <a:rPr lang="en-US" sz="2000" spc="10" dirty="0" smtClean="0">
                <a:solidFill>
                  <a:prstClr val="black"/>
                </a:solidFill>
                <a:latin typeface="Georgia"/>
                <a:cs typeface="Georgia"/>
              </a:rPr>
              <a:t>import </a:t>
            </a:r>
            <a:r>
              <a:rPr lang="en-US" sz="2000" spc="10" dirty="0" err="1" smtClean="0">
                <a:solidFill>
                  <a:prstClr val="black"/>
                </a:solidFill>
                <a:latin typeface="Georgia"/>
                <a:cs typeface="Georgia"/>
              </a:rPr>
              <a:t>uuid</a:t>
            </a:r>
            <a:endParaRPr lang="en-US" sz="2000" spc="10" dirty="0">
              <a:solidFill>
                <a:prstClr val="black"/>
              </a:solidFill>
              <a:latin typeface="Georgia"/>
              <a:cs typeface="Georgia"/>
            </a:endParaRPr>
          </a:p>
          <a:p>
            <a:pPr marL="756285" lvl="1" indent="-287020">
              <a:spcBef>
                <a:spcPts val="525"/>
              </a:spcBef>
              <a:buFont typeface="Arial"/>
              <a:buChar char="–"/>
              <a:tabLst>
                <a:tab pos="756285" algn="l"/>
                <a:tab pos="756920" algn="l"/>
              </a:tabLst>
            </a:pPr>
            <a:r>
              <a:rPr lang="en-US" sz="2000" spc="10" dirty="0" smtClean="0">
                <a:solidFill>
                  <a:prstClr val="black"/>
                </a:solidFill>
                <a:latin typeface="Georgia"/>
                <a:cs typeface="Georgia"/>
              </a:rPr>
              <a:t>import </a:t>
            </a:r>
            <a:r>
              <a:rPr lang="en-US" sz="2000" spc="10" dirty="0" err="1" smtClean="0">
                <a:solidFill>
                  <a:prstClr val="black"/>
                </a:solidFill>
                <a:latin typeface="Georgia"/>
                <a:cs typeface="Georgia"/>
              </a:rPr>
              <a:t>os</a:t>
            </a:r>
            <a:endParaRPr lang="en-US" sz="2000" spc="10" dirty="0">
              <a:solidFill>
                <a:prstClr val="black"/>
              </a:solidFill>
              <a:latin typeface="Georgia"/>
              <a:cs typeface="Georgia"/>
            </a:endParaRPr>
          </a:p>
          <a:p>
            <a:pPr marL="756285" lvl="1" indent="-287020">
              <a:spcBef>
                <a:spcPts val="525"/>
              </a:spcBef>
              <a:buFont typeface="Arial"/>
              <a:buChar char="–"/>
              <a:tabLst>
                <a:tab pos="756285" algn="l"/>
                <a:tab pos="756920" algn="l"/>
              </a:tabLst>
            </a:pPr>
            <a:r>
              <a:rPr lang="en-US" sz="2000" spc="10" dirty="0" smtClean="0">
                <a:solidFill>
                  <a:prstClr val="black"/>
                </a:solidFill>
                <a:latin typeface="Georgia"/>
                <a:cs typeface="Georgia"/>
              </a:rPr>
              <a:t>import </a:t>
            </a:r>
            <a:r>
              <a:rPr lang="en-US" sz="2000" spc="10" dirty="0">
                <a:solidFill>
                  <a:prstClr val="black"/>
                </a:solidFill>
                <a:latin typeface="Georgia"/>
                <a:cs typeface="Georgia"/>
              </a:rPr>
              <a:t>time</a:t>
            </a:r>
            <a:endParaRPr kumimoji="0" sz="2400" b="0" i="0" u="none" strike="noStrike" kern="1200" cap="none" spc="0" normalizeH="0" baseline="0" noProof="0" dirty="0">
              <a:ln>
                <a:noFill/>
              </a:ln>
              <a:solidFill>
                <a:prstClr val="black"/>
              </a:solidFill>
              <a:effectLst/>
              <a:uLnTx/>
              <a:uFillTx/>
              <a:latin typeface="Georgia"/>
              <a:ea typeface="+mn-ea"/>
              <a:cs typeface="Georgia"/>
            </a:endParaRPr>
          </a:p>
          <a:p>
            <a:pPr lvl="1">
              <a:spcBef>
                <a:spcPts val="25"/>
              </a:spcBef>
              <a:buFont typeface="Arial"/>
              <a:buChar char="–"/>
            </a:pPr>
            <a:r>
              <a:rPr lang="en-US" sz="2000" dirty="0" smtClean="0">
                <a:solidFill>
                  <a:prstClr val="black"/>
                </a:solidFill>
                <a:latin typeface="Georgia"/>
                <a:cs typeface="Georgia"/>
              </a:rPr>
              <a:t>   from </a:t>
            </a:r>
            <a:r>
              <a:rPr lang="en-US" sz="2000" dirty="0" err="1">
                <a:solidFill>
                  <a:prstClr val="black"/>
                </a:solidFill>
                <a:latin typeface="Georgia"/>
                <a:cs typeface="Georgia"/>
              </a:rPr>
              <a:t>deepface</a:t>
            </a:r>
            <a:r>
              <a:rPr lang="en-US" sz="2000" dirty="0">
                <a:solidFill>
                  <a:prstClr val="black"/>
                </a:solidFill>
                <a:latin typeface="Georgia"/>
                <a:cs typeface="Georgia"/>
              </a:rPr>
              <a:t> import </a:t>
            </a:r>
            <a:r>
              <a:rPr lang="en-US" sz="2000" dirty="0" err="1">
                <a:solidFill>
                  <a:prstClr val="black"/>
                </a:solidFill>
                <a:latin typeface="Georgia"/>
                <a:cs typeface="Georgia"/>
              </a:rPr>
              <a:t>DeepFace</a:t>
            </a:r>
            <a:endParaRPr lang="en-US" sz="2000" dirty="0">
              <a:solidFill>
                <a:prstClr val="black"/>
              </a:solidFill>
              <a:latin typeface="Georgia"/>
              <a:cs typeface="Georgia"/>
            </a:endParaRPr>
          </a:p>
          <a:p>
            <a:pPr lvl="1">
              <a:spcBef>
                <a:spcPts val="25"/>
              </a:spcBef>
              <a:buFont typeface="Arial"/>
              <a:buChar char="–"/>
            </a:pPr>
            <a:r>
              <a:rPr lang="en-US" sz="2000" dirty="0" smtClean="0">
                <a:solidFill>
                  <a:prstClr val="black"/>
                </a:solidFill>
                <a:latin typeface="Georgia"/>
                <a:cs typeface="Georgia"/>
              </a:rPr>
              <a:t>   import </a:t>
            </a:r>
            <a:r>
              <a:rPr lang="en-US" sz="2000" dirty="0" err="1">
                <a:solidFill>
                  <a:prstClr val="black"/>
                </a:solidFill>
                <a:latin typeface="Georgia"/>
                <a:cs typeface="Georgia"/>
              </a:rPr>
              <a:t>matplotlib.pyplot</a:t>
            </a:r>
            <a:r>
              <a:rPr lang="en-US" sz="2000" dirty="0">
                <a:solidFill>
                  <a:prstClr val="black"/>
                </a:solidFill>
                <a:latin typeface="Georgia"/>
                <a:cs typeface="Georgia"/>
              </a:rPr>
              <a:t> as </a:t>
            </a:r>
            <a:r>
              <a:rPr lang="en-US" sz="2000" dirty="0" err="1" smtClean="0">
                <a:solidFill>
                  <a:prstClr val="black"/>
                </a:solidFill>
                <a:latin typeface="Georgia"/>
                <a:cs typeface="Georgia"/>
              </a:rPr>
              <a:t>plt</a:t>
            </a:r>
            <a:endParaRPr lang="en-US" sz="2000" dirty="0" smtClean="0">
              <a:solidFill>
                <a:prstClr val="black"/>
              </a:solidFill>
              <a:latin typeface="Georgia"/>
              <a:cs typeface="Georgia"/>
            </a:endParaRPr>
          </a:p>
          <a:p>
            <a:pPr lvl="1">
              <a:spcBef>
                <a:spcPts val="25"/>
              </a:spcBef>
              <a:buFont typeface="Arial"/>
              <a:buChar char="–"/>
            </a:pPr>
            <a:endParaRPr kumimoji="0" lang="en-US" sz="2000" b="0" i="0" u="none" strike="noStrike" kern="1200" cap="none" spc="0" normalizeH="0" baseline="0" noProof="0" dirty="0">
              <a:ln>
                <a:noFill/>
              </a:ln>
              <a:solidFill>
                <a:prstClr val="black"/>
              </a:solidFill>
              <a:effectLst/>
              <a:uLnTx/>
              <a:uFillTx/>
              <a:latin typeface="Georgia"/>
              <a:cs typeface="Georgia"/>
            </a:endParaRPr>
          </a:p>
          <a:p>
            <a:pPr lvl="1">
              <a:spcBef>
                <a:spcPts val="25"/>
              </a:spcBef>
            </a:pPr>
            <a:endParaRPr kumimoji="0" sz="2000" b="0" i="0" u="none" strike="noStrike" kern="1200" cap="none" spc="0" normalizeH="0" baseline="0" noProof="0" dirty="0">
              <a:ln>
                <a:noFill/>
              </a:ln>
              <a:solidFill>
                <a:prstClr val="black"/>
              </a:solidFill>
              <a:effectLst/>
              <a:uLnTx/>
              <a:uFillTx/>
              <a:latin typeface="Georgia"/>
              <a:cs typeface="Georgia"/>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r>
              <a:rPr kumimoji="0" sz="2800" b="1" i="0" u="none" strike="noStrike" kern="1200" cap="none" spc="-5" normalizeH="0" baseline="0" noProof="0" dirty="0" smtClean="0">
                <a:ln>
                  <a:noFill/>
                </a:ln>
                <a:solidFill>
                  <a:srgbClr val="375F92"/>
                </a:solidFill>
                <a:effectLst/>
                <a:uLnTx/>
                <a:uFillTx/>
                <a:latin typeface="Palladio Uralic"/>
                <a:ea typeface="+mn-ea"/>
                <a:cs typeface="Palladio Uralic"/>
              </a:rPr>
              <a:t>Graphs </a:t>
            </a:r>
            <a:r>
              <a:rPr kumimoji="0" sz="2800" b="1" i="0" u="none" strike="noStrike" kern="1200" cap="none" spc="-5" normalizeH="0" baseline="0" noProof="0" dirty="0">
                <a:ln>
                  <a:noFill/>
                </a:ln>
                <a:solidFill>
                  <a:srgbClr val="375F92"/>
                </a:solidFill>
                <a:effectLst/>
                <a:uLnTx/>
                <a:uFillTx/>
                <a:latin typeface="Palladio Uralic"/>
                <a:ea typeface="+mn-ea"/>
                <a:cs typeface="Palladio Uralic"/>
              </a:rPr>
              <a:t>(EBGM, Active Shape</a:t>
            </a:r>
            <a:r>
              <a:rPr kumimoji="0" sz="2800" b="1" i="0" u="none" strike="noStrike" kern="1200" cap="none" spc="45" normalizeH="0" baseline="0" noProof="0" dirty="0">
                <a:ln>
                  <a:noFill/>
                </a:ln>
                <a:solidFill>
                  <a:srgbClr val="375F92"/>
                </a:solidFill>
                <a:effectLst/>
                <a:uLnTx/>
                <a:uFillTx/>
                <a:latin typeface="Palladio Uralic"/>
                <a:ea typeface="+mn-ea"/>
                <a:cs typeface="Palladio Uralic"/>
              </a:rPr>
              <a:t> </a:t>
            </a:r>
            <a:r>
              <a:rPr kumimoji="0" sz="2800" b="1" i="0" u="none" strike="noStrike" kern="1200" cap="none" spc="-5" normalizeH="0" baseline="0" noProof="0" dirty="0">
                <a:ln>
                  <a:noFill/>
                </a:ln>
                <a:solidFill>
                  <a:srgbClr val="375F92"/>
                </a:solidFill>
                <a:effectLst/>
                <a:uLnTx/>
                <a:uFillTx/>
                <a:latin typeface="Palladio Uralic"/>
                <a:ea typeface="+mn-ea"/>
                <a:cs typeface="Palladio Uralic"/>
              </a:rPr>
              <a:t>Models)</a:t>
            </a:r>
            <a:endParaRPr kumimoji="0" sz="2800" b="0" i="0" u="none" strike="noStrike" kern="1200" cap="none" spc="0" normalizeH="0" baseline="0" noProof="0" dirty="0">
              <a:ln>
                <a:noFill/>
              </a:ln>
              <a:solidFill>
                <a:prstClr val="black"/>
              </a:solidFill>
              <a:effectLst/>
              <a:uLnTx/>
              <a:uFillTx/>
              <a:latin typeface="Palladio Uralic"/>
              <a:ea typeface="+mn-ea"/>
              <a:cs typeface="Palladio Uralic"/>
            </a:endParaRPr>
          </a:p>
          <a:p>
            <a:pPr marL="756285" marR="0" lvl="1" indent="-287020" algn="l" defTabSz="914400" rtl="0" eaLnBrk="1" fontAlgn="auto" latinLnBrk="0" hangingPunct="1">
              <a:lnSpc>
                <a:spcPct val="100000"/>
              </a:lnSpc>
              <a:spcBef>
                <a:spcPts val="525"/>
              </a:spcBef>
              <a:spcAft>
                <a:spcPts val="0"/>
              </a:spcAft>
              <a:buClrTx/>
              <a:buSzTx/>
              <a:buFont typeface="Arial"/>
              <a:buChar char="–"/>
              <a:tabLst>
                <a:tab pos="756285" algn="l"/>
                <a:tab pos="756920" algn="l"/>
              </a:tabLst>
              <a:defRPr/>
            </a:pPr>
            <a:r>
              <a:rPr kumimoji="0" sz="2000" b="0" i="0" u="none" strike="noStrike" kern="1200" cap="none" spc="25" normalizeH="0" baseline="0" noProof="0" dirty="0">
                <a:ln>
                  <a:noFill/>
                </a:ln>
                <a:solidFill>
                  <a:prstClr val="black"/>
                </a:solidFill>
                <a:effectLst/>
                <a:uLnTx/>
                <a:uFillTx/>
                <a:latin typeface="Georgia"/>
                <a:ea typeface="+mn-ea"/>
                <a:cs typeface="Georgia"/>
              </a:rPr>
              <a:t>Appropriate </a:t>
            </a:r>
            <a:r>
              <a:rPr kumimoji="0" sz="2000" b="0" i="0" u="none" strike="noStrike" kern="1200" cap="none" spc="-10" normalizeH="0" baseline="0" noProof="0" dirty="0">
                <a:ln>
                  <a:noFill/>
                </a:ln>
                <a:solidFill>
                  <a:prstClr val="black"/>
                </a:solidFill>
                <a:effectLst/>
                <a:uLnTx/>
                <a:uFillTx/>
                <a:latin typeface="Georgia"/>
                <a:ea typeface="+mn-ea"/>
                <a:cs typeface="Georgia"/>
              </a:rPr>
              <a:t>distance </a:t>
            </a:r>
            <a:r>
              <a:rPr kumimoji="0" sz="2000" b="0" i="0" u="none" strike="noStrike" kern="1200" cap="none" spc="-15" normalizeH="0" baseline="0" noProof="0" dirty="0">
                <a:ln>
                  <a:noFill/>
                </a:ln>
                <a:solidFill>
                  <a:prstClr val="black"/>
                </a:solidFill>
                <a:effectLst/>
                <a:uLnTx/>
                <a:uFillTx/>
                <a:latin typeface="Georgia"/>
                <a:ea typeface="+mn-ea"/>
                <a:cs typeface="Georgia"/>
              </a:rPr>
              <a:t>are</a:t>
            </a:r>
            <a:r>
              <a:rPr kumimoji="0" sz="2000" b="0" i="0" u="none" strike="noStrike" kern="1200" cap="none" spc="-25" normalizeH="0" baseline="0" noProof="0" dirty="0">
                <a:ln>
                  <a:noFill/>
                </a:ln>
                <a:solidFill>
                  <a:prstClr val="black"/>
                </a:solidFill>
                <a:effectLst/>
                <a:uLnTx/>
                <a:uFillTx/>
                <a:latin typeface="Georgia"/>
                <a:ea typeface="+mn-ea"/>
                <a:cs typeface="Georgia"/>
              </a:rPr>
              <a:t> </a:t>
            </a:r>
            <a:r>
              <a:rPr kumimoji="0" sz="2000" b="0" i="0" u="none" strike="noStrike" kern="1200" cap="none" spc="15" normalizeH="0" baseline="0" noProof="0" dirty="0">
                <a:ln>
                  <a:noFill/>
                </a:ln>
                <a:solidFill>
                  <a:prstClr val="black"/>
                </a:solidFill>
                <a:effectLst/>
                <a:uLnTx/>
                <a:uFillTx/>
                <a:latin typeface="Georgia"/>
                <a:ea typeface="+mn-ea"/>
                <a:cs typeface="Georgia"/>
              </a:rPr>
              <a:t>defined</a:t>
            </a:r>
            <a:endParaRPr kumimoji="0" sz="2000" b="0" i="0" u="none" strike="noStrike" kern="1200" cap="none" spc="0" normalizeH="0" baseline="0" noProof="0" dirty="0">
              <a:ln>
                <a:noFill/>
              </a:ln>
              <a:solidFill>
                <a:prstClr val="black"/>
              </a:solidFill>
              <a:effectLst/>
              <a:uLnTx/>
              <a:uFillTx/>
              <a:latin typeface="Georgia"/>
              <a:ea typeface="+mn-ea"/>
              <a:cs typeface="Georgia"/>
            </a:endParaRPr>
          </a:p>
        </p:txBody>
      </p:sp>
      <p:pic>
        <p:nvPicPr>
          <p:cNvPr id="7" name="Image 6"/>
          <p:cNvPicPr>
            <a:picLocks noChangeAspect="1"/>
          </p:cNvPicPr>
          <p:nvPr/>
        </p:nvPicPr>
        <p:blipFill>
          <a:blip r:embed="rId4"/>
          <a:stretch>
            <a:fillRect/>
          </a:stretch>
        </p:blipFill>
        <p:spPr>
          <a:xfrm>
            <a:off x="8024911" y="35191"/>
            <a:ext cx="1066892" cy="1072989"/>
          </a:xfrm>
          <a:prstGeom prst="rect">
            <a:avLst/>
          </a:prstGeom>
        </p:spPr>
      </p:pic>
    </p:spTree>
    <p:extLst>
      <p:ext uri="{BB962C8B-B14F-4D97-AF65-F5344CB8AC3E}">
        <p14:creationId xmlns:p14="http://schemas.microsoft.com/office/powerpoint/2010/main" val="123655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2628900" cy="513715"/>
          </a:xfrm>
          <a:prstGeom prst="rect">
            <a:avLst/>
          </a:prstGeom>
        </p:spPr>
        <p:txBody>
          <a:bodyPr vert="horz" wrap="square" lIns="0" tIns="12700" rIns="0" bIns="0" rtlCol="0">
            <a:spAutoFit/>
          </a:bodyPr>
          <a:lstStyle/>
          <a:p>
            <a:pPr marL="12700">
              <a:lnSpc>
                <a:spcPct val="100000"/>
              </a:lnSpc>
              <a:spcBef>
                <a:spcPts val="100"/>
              </a:spcBef>
            </a:pPr>
            <a:r>
              <a:rPr sz="3200" b="0" spc="-55" dirty="0">
                <a:latin typeface="Georgia"/>
                <a:cs typeface="Georgia"/>
              </a:rPr>
              <a:t>Face</a:t>
            </a:r>
            <a:r>
              <a:rPr sz="3200" b="0" spc="-25" dirty="0">
                <a:latin typeface="Georgia"/>
                <a:cs typeface="Georgia"/>
              </a:rPr>
              <a:t> </a:t>
            </a:r>
            <a:r>
              <a:rPr sz="3200" b="0" dirty="0">
                <a:latin typeface="Georgia"/>
                <a:cs typeface="Georgia"/>
              </a:rPr>
              <a:t>matching</a:t>
            </a:r>
            <a:endParaRPr sz="3200" dirty="0">
              <a:latin typeface="Georgia"/>
              <a:cs typeface="Georgia"/>
            </a:endParaRPr>
          </a:p>
        </p:txBody>
      </p:sp>
      <p:sp>
        <p:nvSpPr>
          <p:cNvPr id="5" name="object 5"/>
          <p:cNvSpPr txBox="1"/>
          <p:nvPr/>
        </p:nvSpPr>
        <p:spPr>
          <a:xfrm>
            <a:off x="114401" y="6540148"/>
            <a:ext cx="2125345" cy="240665"/>
          </a:xfrm>
          <a:prstGeom prst="rect">
            <a:avLst/>
          </a:prstGeom>
        </p:spPr>
        <p:txBody>
          <a:bodyPr vert="horz" wrap="square" lIns="0" tIns="0" rIns="0" bIns="0" rtlCol="0">
            <a:spAutoFit/>
          </a:bodyPr>
          <a:lstStyle/>
          <a:p>
            <a:pPr marL="12700" marR="0" lvl="0" indent="0" algn="l" defTabSz="914400" rtl="0" eaLnBrk="1" fontAlgn="auto" latinLnBrk="0" hangingPunct="1">
              <a:lnSpc>
                <a:spcPts val="1675"/>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Georgia"/>
                <a:ea typeface="+mn-ea"/>
                <a:cs typeface="Georgia"/>
                <a:hlinkClick r:id="rId3"/>
              </a:rPr>
              <a:t>http://pralab.diee.unica.it</a:t>
            </a:r>
            <a:endParaRPr kumimoji="0" sz="1400" b="0" i="0" u="none" strike="noStrike" kern="1200" cap="none" spc="0" normalizeH="0" baseline="0" noProof="0">
              <a:ln>
                <a:noFill/>
              </a:ln>
              <a:solidFill>
                <a:prstClr val="black"/>
              </a:solidFill>
              <a:effectLst/>
              <a:uLnTx/>
              <a:uFillTx/>
              <a:latin typeface="Georgia"/>
              <a:ea typeface="+mn-e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5</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843820"/>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err="1" smtClean="0">
                <a:ln>
                  <a:noFill/>
                </a:ln>
                <a:solidFill>
                  <a:srgbClr val="375F92"/>
                </a:solidFill>
                <a:effectLst/>
                <a:uLnTx/>
                <a:uFillTx/>
                <a:latin typeface="Palladio Uralic"/>
                <a:ea typeface="+mn-ea"/>
                <a:cs typeface="Palladio Uralic"/>
              </a:rPr>
              <a:t>Collecting</a:t>
            </a:r>
            <a:r>
              <a:rPr kumimoji="0" lang="fr-FR" sz="2800" b="1" i="0" u="none" strike="noStrike" kern="1200" cap="none" spc="-5" normalizeH="0" noProof="0" dirty="0" smtClean="0">
                <a:ln>
                  <a:noFill/>
                </a:ln>
                <a:solidFill>
                  <a:srgbClr val="375F92"/>
                </a:solidFill>
                <a:effectLst/>
                <a:uLnTx/>
                <a:uFillTx/>
                <a:latin typeface="Palladio Uralic"/>
                <a:ea typeface="+mn-ea"/>
                <a:cs typeface="Palladio Uralic"/>
              </a:rPr>
              <a:t> Images </a:t>
            </a: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 </a:t>
            </a:r>
            <a:endParaRPr lang="en-US" sz="2000" spc="10" dirty="0">
              <a:solidFill>
                <a:prstClr val="black"/>
              </a:solidFill>
              <a:latin typeface="Georgia"/>
              <a:cs typeface="Georgia"/>
            </a:endParaRPr>
          </a:p>
          <a:p>
            <a:pPr lvl="1">
              <a:spcBef>
                <a:spcPts val="25"/>
              </a:spcBef>
            </a:pPr>
            <a:endParaRPr kumimoji="0" lang="en-US" sz="2000" b="0" i="0" u="none" strike="noStrike" kern="1200" cap="none" spc="0" normalizeH="0" baseline="0" noProof="0" dirty="0">
              <a:ln>
                <a:noFill/>
              </a:ln>
              <a:solidFill>
                <a:prstClr val="black"/>
              </a:solidFill>
              <a:effectLst/>
              <a:uLnTx/>
              <a:uFillTx/>
              <a:latin typeface="Georgia"/>
              <a:cs typeface="Georgia"/>
            </a:endParaRPr>
          </a:p>
        </p:txBody>
      </p:sp>
      <p:pic>
        <p:nvPicPr>
          <p:cNvPr id="7" name="Image 6"/>
          <p:cNvPicPr>
            <a:picLocks noChangeAspect="1"/>
          </p:cNvPicPr>
          <p:nvPr/>
        </p:nvPicPr>
        <p:blipFill>
          <a:blip r:embed="rId4"/>
          <a:stretch>
            <a:fillRect/>
          </a:stretch>
        </p:blipFill>
        <p:spPr>
          <a:xfrm>
            <a:off x="8024911" y="35191"/>
            <a:ext cx="1066892" cy="1072989"/>
          </a:xfrm>
          <a:prstGeom prst="rect">
            <a:avLst/>
          </a:prstGeom>
        </p:spPr>
      </p:pic>
      <p:pic>
        <p:nvPicPr>
          <p:cNvPr id="8" name="Image 7"/>
          <p:cNvPicPr>
            <a:picLocks noChangeAspect="1"/>
          </p:cNvPicPr>
          <p:nvPr/>
        </p:nvPicPr>
        <p:blipFill>
          <a:blip r:embed="rId5"/>
          <a:stretch>
            <a:fillRect/>
          </a:stretch>
        </p:blipFill>
        <p:spPr>
          <a:xfrm>
            <a:off x="572885" y="1726543"/>
            <a:ext cx="7222028" cy="3852131"/>
          </a:xfrm>
          <a:prstGeom prst="rect">
            <a:avLst/>
          </a:prstGeom>
        </p:spPr>
      </p:pic>
      <p:pic>
        <p:nvPicPr>
          <p:cNvPr id="9" name="Image 8"/>
          <p:cNvPicPr>
            <a:picLocks noChangeAspect="1"/>
          </p:cNvPicPr>
          <p:nvPr/>
        </p:nvPicPr>
        <p:blipFill>
          <a:blip r:embed="rId6"/>
          <a:stretch>
            <a:fillRect/>
          </a:stretch>
        </p:blipFill>
        <p:spPr>
          <a:xfrm>
            <a:off x="503613" y="4309821"/>
            <a:ext cx="7597798" cy="1463167"/>
          </a:xfrm>
          <a:prstGeom prst="rect">
            <a:avLst/>
          </a:prstGeom>
        </p:spPr>
      </p:pic>
    </p:spTree>
    <p:extLst>
      <p:ext uri="{BB962C8B-B14F-4D97-AF65-F5344CB8AC3E}">
        <p14:creationId xmlns:p14="http://schemas.microsoft.com/office/powerpoint/2010/main" val="304099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2628900" cy="513715"/>
          </a:xfrm>
          <a:prstGeom prst="rect">
            <a:avLst/>
          </a:prstGeom>
        </p:spPr>
        <p:txBody>
          <a:bodyPr vert="horz" wrap="square" lIns="0" tIns="12700" rIns="0" bIns="0" rtlCol="0">
            <a:spAutoFit/>
          </a:bodyPr>
          <a:lstStyle/>
          <a:p>
            <a:pPr marL="12700">
              <a:lnSpc>
                <a:spcPct val="100000"/>
              </a:lnSpc>
              <a:spcBef>
                <a:spcPts val="100"/>
              </a:spcBef>
            </a:pPr>
            <a:r>
              <a:rPr sz="3200" b="0" spc="-55" dirty="0">
                <a:latin typeface="Georgia"/>
                <a:cs typeface="Georgia"/>
              </a:rPr>
              <a:t>Face</a:t>
            </a:r>
            <a:r>
              <a:rPr sz="3200" b="0" spc="-25" dirty="0">
                <a:latin typeface="Georgia"/>
                <a:cs typeface="Georgia"/>
              </a:rPr>
              <a:t> </a:t>
            </a:r>
            <a:r>
              <a:rPr sz="3200" b="0" dirty="0">
                <a:latin typeface="Georgia"/>
                <a:cs typeface="Georgia"/>
              </a:rPr>
              <a:t>matching</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6</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152401" y="959231"/>
            <a:ext cx="8939402" cy="5029581"/>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Display the images and </a:t>
            </a:r>
            <a:r>
              <a:rPr kumimoji="0" lang="fr-FR" sz="2800" b="1" i="0" u="none" strike="noStrike" kern="1200" cap="none" spc="-5" normalizeH="0" baseline="0" noProof="0" dirty="0" err="1" smtClean="0">
                <a:ln>
                  <a:noFill/>
                </a:ln>
                <a:solidFill>
                  <a:srgbClr val="375F92"/>
                </a:solidFill>
                <a:effectLst/>
                <a:uLnTx/>
                <a:uFillTx/>
                <a:latin typeface="Palladio Uralic"/>
                <a:ea typeface="+mn-ea"/>
                <a:cs typeface="Palladio Uralic"/>
              </a:rPr>
              <a:t>verify</a:t>
            </a: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 if all are</a:t>
            </a:r>
            <a:r>
              <a:rPr kumimoji="0" lang="fr-FR" sz="2800" b="1" i="0" u="none" strike="noStrike" kern="1200" cap="none" spc="-5" normalizeH="0" noProof="0" dirty="0" smtClean="0">
                <a:ln>
                  <a:noFill/>
                </a:ln>
                <a:solidFill>
                  <a:srgbClr val="375F92"/>
                </a:solidFill>
                <a:effectLst/>
                <a:uLnTx/>
                <a:uFillTx/>
                <a:latin typeface="Palladio Uralic"/>
                <a:ea typeface="+mn-ea"/>
                <a:cs typeface="Palladio Uralic"/>
              </a:rPr>
              <a:t> the </a:t>
            </a:r>
            <a:r>
              <a:rPr kumimoji="0" lang="fr-FR" sz="2800" b="1" i="0" u="none" strike="noStrike" kern="1200" cap="none" spc="-5" normalizeH="0" noProof="0" dirty="0" err="1" smtClean="0">
                <a:ln>
                  <a:noFill/>
                </a:ln>
                <a:solidFill>
                  <a:srgbClr val="375F92"/>
                </a:solidFill>
                <a:effectLst/>
                <a:uLnTx/>
                <a:uFillTx/>
                <a:latin typeface="Palladio Uralic"/>
                <a:ea typeface="+mn-ea"/>
                <a:cs typeface="Palladio Uralic"/>
              </a:rPr>
              <a:t>same</a:t>
            </a:r>
            <a:endParaRPr lang="en-US" sz="2000" spc="10" dirty="0">
              <a:solidFill>
                <a:prstClr val="black"/>
              </a:solidFill>
              <a:latin typeface="Georgia"/>
              <a:cs typeface="Georgia"/>
            </a:endParaRPr>
          </a:p>
          <a:p>
            <a:r>
              <a:rPr lang="en-US" dirty="0" smtClean="0"/>
              <a:t>-We </a:t>
            </a:r>
            <a:r>
              <a:rPr lang="en-US" dirty="0"/>
              <a:t>loaded the two images we can start making the comparison.</a:t>
            </a:r>
            <a:br>
              <a:rPr lang="en-US" dirty="0"/>
            </a:br>
            <a:r>
              <a:rPr lang="en-US" dirty="0" smtClean="0"/>
              <a:t>-</a:t>
            </a:r>
            <a:r>
              <a:rPr lang="en-US" b="1" dirty="0" smtClean="0"/>
              <a:t>First </a:t>
            </a:r>
            <a:r>
              <a:rPr lang="en-US" b="1" dirty="0"/>
              <a:t>we check if they have the same size and channels</a:t>
            </a:r>
            <a:r>
              <a:rPr lang="en-US" b="1" dirty="0" smtClean="0"/>
              <a:t>.</a:t>
            </a:r>
            <a:r>
              <a:rPr lang="en-US" dirty="0" smtClean="0"/>
              <a:t> </a:t>
            </a:r>
          </a:p>
          <a:p>
            <a:r>
              <a:rPr lang="en-US" dirty="0"/>
              <a:t>-</a:t>
            </a:r>
            <a:r>
              <a:rPr lang="en-US" dirty="0" smtClean="0"/>
              <a:t>If </a:t>
            </a:r>
            <a:r>
              <a:rPr lang="en-US" dirty="0"/>
              <a:t>they have the same sizes and channels, </a:t>
            </a:r>
            <a:r>
              <a:rPr lang="en-US" b="1" dirty="0"/>
              <a:t>we proceed by subtracting them</a:t>
            </a:r>
            <a:r>
              <a:rPr lang="en-US" dirty="0"/>
              <a:t>. The operation cv2.subtract(image1, image2) simply subtract from each pixel of the first image, the value of the corresponding pixel in the second image.</a:t>
            </a:r>
          </a:p>
          <a:p>
            <a:r>
              <a:rPr lang="en-US" dirty="0" smtClean="0"/>
              <a:t>***for </a:t>
            </a:r>
            <a:r>
              <a:rPr lang="en-US" dirty="0"/>
              <a:t>example the value of the pixel of the first image in the position (0, 0) is 255 and the value of the pixel in the corresponding position of the second image is also 255, it will be a simple subtraction: 255 – 255 which is equal to 0.</a:t>
            </a:r>
          </a:p>
          <a:p>
            <a:r>
              <a:rPr lang="en-US" dirty="0"/>
              <a:t>That’s why if the images are equal, the result will be a black image (which means each pixel will have a value of 0).</a:t>
            </a:r>
          </a:p>
          <a:p>
            <a:r>
              <a:rPr lang="en-US" b="1" dirty="0"/>
              <a:t>A colored image has 3 channels</a:t>
            </a:r>
            <a:r>
              <a:rPr lang="en-US" dirty="0"/>
              <a:t> (blue, green, and red), so the cv2.subtract() operation makes the</a:t>
            </a:r>
            <a:r>
              <a:rPr lang="en-US" b="1" dirty="0"/>
              <a:t> subtraction for every single channel</a:t>
            </a:r>
            <a:r>
              <a:rPr lang="en-US" dirty="0"/>
              <a:t> and we need to check if all the three channels are black.</a:t>
            </a:r>
            <a:br>
              <a:rPr lang="en-US" dirty="0"/>
            </a:br>
            <a:endParaRPr lang="en-US" dirty="0"/>
          </a:p>
          <a:p>
            <a:pPr lvl="1">
              <a:spcBef>
                <a:spcPts val="25"/>
              </a:spcBef>
            </a:pPr>
            <a:endParaRPr lang="en-US" sz="2000" dirty="0">
              <a:solidFill>
                <a:prstClr val="black"/>
              </a:solidFill>
              <a:latin typeface="Georgia"/>
              <a:cs typeface="Georgia"/>
            </a:endParaRPr>
          </a:p>
          <a:p>
            <a:pPr lvl="1">
              <a:spcBef>
                <a:spcPts val="25"/>
              </a:spcBef>
            </a:pPr>
            <a:endParaRPr kumimoji="0" lang="en-US" sz="2000" b="0" i="0" u="none" strike="noStrike" kern="1200" cap="none" spc="0" normalizeH="0" baseline="0" noProof="0" dirty="0">
              <a:ln>
                <a:noFill/>
              </a:ln>
              <a:solidFill>
                <a:prstClr val="black"/>
              </a:solidFill>
              <a:effectLst/>
              <a:uLnTx/>
              <a:uFillTx/>
              <a:latin typeface="Georgia"/>
              <a:cs typeface="Georgia"/>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9" name="Image 8"/>
          <p:cNvPicPr>
            <a:picLocks noChangeAspect="1"/>
          </p:cNvPicPr>
          <p:nvPr/>
        </p:nvPicPr>
        <p:blipFill rotWithShape="1">
          <a:blip r:embed="rId4"/>
          <a:srcRect l="9268" r="21739"/>
          <a:stretch/>
        </p:blipFill>
        <p:spPr>
          <a:xfrm>
            <a:off x="0" y="5111097"/>
            <a:ext cx="8041075" cy="1720042"/>
          </a:xfrm>
          <a:prstGeom prst="rect">
            <a:avLst/>
          </a:prstGeom>
        </p:spPr>
      </p:pic>
    </p:spTree>
    <p:extLst>
      <p:ext uri="{BB962C8B-B14F-4D97-AF65-F5344CB8AC3E}">
        <p14:creationId xmlns:p14="http://schemas.microsoft.com/office/powerpoint/2010/main" val="398036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2628900" cy="513715"/>
          </a:xfrm>
          <a:prstGeom prst="rect">
            <a:avLst/>
          </a:prstGeom>
        </p:spPr>
        <p:txBody>
          <a:bodyPr vert="horz" wrap="square" lIns="0" tIns="12700" rIns="0" bIns="0" rtlCol="0">
            <a:spAutoFit/>
          </a:bodyPr>
          <a:lstStyle/>
          <a:p>
            <a:pPr marL="12700">
              <a:lnSpc>
                <a:spcPct val="100000"/>
              </a:lnSpc>
              <a:spcBef>
                <a:spcPts val="100"/>
              </a:spcBef>
            </a:pPr>
            <a:r>
              <a:rPr sz="3200" b="0" spc="-55" dirty="0">
                <a:latin typeface="Georgia"/>
                <a:cs typeface="Georgia"/>
              </a:rPr>
              <a:t>Face</a:t>
            </a:r>
            <a:r>
              <a:rPr sz="3200" b="0" spc="-25" dirty="0">
                <a:latin typeface="Georgia"/>
                <a:cs typeface="Georgia"/>
              </a:rPr>
              <a:t> </a:t>
            </a:r>
            <a:r>
              <a:rPr sz="3200" b="0" dirty="0">
                <a:latin typeface="Georgia"/>
                <a:cs typeface="Georgia"/>
              </a:rPr>
              <a:t>matching</a:t>
            </a:r>
            <a:endParaRPr sz="3200" dirty="0">
              <a:latin typeface="Georgia"/>
              <a:cs typeface="Georgia"/>
            </a:endParaRPr>
          </a:p>
        </p:txBody>
      </p:sp>
      <p:sp>
        <p:nvSpPr>
          <p:cNvPr id="5" name="object 5"/>
          <p:cNvSpPr txBox="1"/>
          <p:nvPr/>
        </p:nvSpPr>
        <p:spPr>
          <a:xfrm>
            <a:off x="114401" y="6540148"/>
            <a:ext cx="2125345" cy="240665"/>
          </a:xfrm>
          <a:prstGeom prst="rect">
            <a:avLst/>
          </a:prstGeom>
        </p:spPr>
        <p:txBody>
          <a:bodyPr vert="horz" wrap="square" lIns="0" tIns="0" rIns="0" bIns="0" rtlCol="0">
            <a:spAutoFit/>
          </a:bodyPr>
          <a:lstStyle/>
          <a:p>
            <a:pPr marL="12700" marR="0" lvl="0" indent="0" algn="l" defTabSz="914400" rtl="0" eaLnBrk="1" fontAlgn="auto" latinLnBrk="0" hangingPunct="1">
              <a:lnSpc>
                <a:spcPts val="1675"/>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Georgia"/>
                <a:ea typeface="+mn-ea"/>
                <a:cs typeface="Georgia"/>
                <a:hlinkClick r:id="rId3"/>
              </a:rPr>
              <a:t>http://pralab.diee.unica.it</a:t>
            </a:r>
            <a:endParaRPr kumimoji="0" sz="1400" b="0" i="0" u="none" strike="noStrike" kern="1200" cap="none" spc="0" normalizeH="0" baseline="0" noProof="0">
              <a:ln>
                <a:noFill/>
              </a:ln>
              <a:solidFill>
                <a:prstClr val="black"/>
              </a:solidFill>
              <a:effectLst/>
              <a:uLnTx/>
              <a:uFillTx/>
              <a:latin typeface="Georgia"/>
              <a:ea typeface="+mn-e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7</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4167807"/>
          </a:xfrm>
          <a:prstGeom prst="rect">
            <a:avLst/>
          </a:prstGeom>
        </p:spPr>
        <p:txBody>
          <a:bodyPr vert="horz" wrap="square" lIns="0" tIns="104139" rIns="0" bIns="0" rtlCol="0">
            <a:spAutoFit/>
          </a:bodyPr>
          <a:lstStyle/>
          <a:p>
            <a:pPr marL="355600" lvl="0" indent="-343535">
              <a:buFont typeface="Arial"/>
              <a:buChar char="•"/>
              <a:tabLst>
                <a:tab pos="355600" algn="l"/>
                <a:tab pos="356235" algn="l"/>
              </a:tabLst>
              <a:defRPr/>
            </a:pPr>
            <a:r>
              <a:rPr lang="en-US" sz="2800" b="1" spc="-5" dirty="0" err="1">
                <a:solidFill>
                  <a:srgbClr val="375F92"/>
                </a:solidFill>
                <a:latin typeface="Palladio Uralic"/>
                <a:cs typeface="Palladio Uralic"/>
              </a:rPr>
              <a:t>Comparision</a:t>
            </a:r>
            <a:r>
              <a:rPr lang="en-US" sz="2800" b="1" spc="-5" dirty="0">
                <a:solidFill>
                  <a:srgbClr val="375F92"/>
                </a:solidFill>
                <a:latin typeface="Palladio Uralic"/>
                <a:cs typeface="Palladio Uralic"/>
              </a:rPr>
              <a:t> with the original image using deep learning model</a:t>
            </a:r>
            <a:endParaRPr lang="en-US" sz="2800" dirty="0">
              <a:solidFill>
                <a:prstClr val="black"/>
              </a:solidFill>
              <a:latin typeface="Palladio Uralic"/>
              <a:cs typeface="Palladio Uralic"/>
            </a:endParaRPr>
          </a:p>
          <a:p>
            <a:pPr lvl="1">
              <a:spcBef>
                <a:spcPts val="25"/>
              </a:spcBef>
            </a:pPr>
            <a:endParaRPr kumimoji="0" lang="en-US" sz="2000" b="0" i="0" u="none" strike="noStrike" kern="1200" cap="none" spc="0" normalizeH="0" baseline="0" noProof="0" dirty="0">
              <a:ln>
                <a:noFill/>
              </a:ln>
              <a:solidFill>
                <a:prstClr val="black"/>
              </a:solidFill>
              <a:effectLst/>
              <a:uLnTx/>
              <a:uFillTx/>
              <a:latin typeface="Georgia"/>
              <a:cs typeface="Georgia"/>
            </a:endParaRPr>
          </a:p>
          <a:p>
            <a:pPr lvl="1">
              <a:spcBef>
                <a:spcPts val="25"/>
              </a:spcBef>
            </a:pPr>
            <a:endParaRPr kumimoji="0" sz="2000" b="0" i="0" u="none" strike="noStrike" kern="1200" cap="none" spc="0" normalizeH="0" baseline="0" noProof="0" dirty="0">
              <a:ln>
                <a:noFill/>
              </a:ln>
              <a:solidFill>
                <a:prstClr val="black"/>
              </a:solidFill>
              <a:effectLst/>
              <a:uLnTx/>
              <a:uFillTx/>
              <a:latin typeface="Georgia"/>
              <a:cs typeface="Georgia"/>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lang="fr-FR" sz="2800" b="1" spc="-5" dirty="0">
              <a:solidFill>
                <a:srgbClr val="375F92"/>
              </a:solidFill>
              <a:latin typeface="Palladio Uralic"/>
              <a:cs typeface="Palladio Uralic"/>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err="1" smtClean="0">
                <a:ln>
                  <a:noFill/>
                </a:ln>
                <a:solidFill>
                  <a:srgbClr val="375F92"/>
                </a:solidFill>
                <a:effectLst/>
                <a:uLnTx/>
                <a:uFillTx/>
                <a:latin typeface="Palladio Uralic"/>
                <a:ea typeface="+mn-ea"/>
                <a:cs typeface="Palladio Uralic"/>
              </a:rPr>
              <a:t>Result</a:t>
            </a:r>
            <a:r>
              <a:rPr lang="fr-FR" sz="2800" b="1" spc="-5" dirty="0" smtClean="0">
                <a:solidFill>
                  <a:srgbClr val="375F92"/>
                </a:solidFill>
                <a:latin typeface="Palladio Uralic"/>
                <a:cs typeface="Palladio Uralic"/>
              </a:rPr>
              <a:t> </a:t>
            </a: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kumimoji="0" lang="fr-FR" sz="2800" b="1" i="0" u="none" strike="noStrike" kern="1200" cap="none" spc="-5" normalizeH="0" baseline="0" noProof="0" dirty="0">
              <a:ln>
                <a:noFill/>
              </a:ln>
              <a:solidFill>
                <a:srgbClr val="375F92"/>
              </a:solidFill>
              <a:effectLst/>
              <a:uLnTx/>
              <a:uFillTx/>
              <a:latin typeface="Palladio Uralic"/>
              <a:ea typeface="+mn-ea"/>
              <a:cs typeface="Palladio Uralic"/>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sz="2800" b="0" i="0" u="none" strike="noStrike" kern="1200" cap="none" spc="0" normalizeH="0" baseline="0" noProof="0" dirty="0">
              <a:ln>
                <a:noFill/>
              </a:ln>
              <a:solidFill>
                <a:prstClr val="black"/>
              </a:solidFill>
              <a:effectLst/>
              <a:uLnTx/>
              <a:uFillTx/>
              <a:latin typeface="Palladio Uralic"/>
              <a:ea typeface="+mn-ea"/>
              <a:cs typeface="Palladio Uralic"/>
            </a:endParaRPr>
          </a:p>
        </p:txBody>
      </p:sp>
      <p:pic>
        <p:nvPicPr>
          <p:cNvPr id="7" name="Image 6"/>
          <p:cNvPicPr>
            <a:picLocks noChangeAspect="1"/>
          </p:cNvPicPr>
          <p:nvPr/>
        </p:nvPicPr>
        <p:blipFill>
          <a:blip r:embed="rId4"/>
          <a:stretch>
            <a:fillRect/>
          </a:stretch>
        </p:blipFill>
        <p:spPr>
          <a:xfrm>
            <a:off x="8024911" y="35191"/>
            <a:ext cx="1066892" cy="1072989"/>
          </a:xfrm>
          <a:prstGeom prst="rect">
            <a:avLst/>
          </a:prstGeom>
        </p:spPr>
      </p:pic>
      <p:pic>
        <p:nvPicPr>
          <p:cNvPr id="8" name="Image 7"/>
          <p:cNvPicPr>
            <a:picLocks noChangeAspect="1"/>
          </p:cNvPicPr>
          <p:nvPr/>
        </p:nvPicPr>
        <p:blipFill rotWithShape="1">
          <a:blip r:embed="rId5" cstate="print">
            <a:extLst>
              <a:ext uri="{28A0092B-C50C-407E-A947-70E740481C1C}">
                <a14:useLocalDpi xmlns:a14="http://schemas.microsoft.com/office/drawing/2010/main" val="0"/>
              </a:ext>
            </a:extLst>
          </a:blip>
          <a:srcRect l="5077" r="4014"/>
          <a:stretch/>
        </p:blipFill>
        <p:spPr>
          <a:xfrm>
            <a:off x="6553200" y="2362200"/>
            <a:ext cx="2286000" cy="3352800"/>
          </a:xfrm>
          <a:prstGeom prst="rect">
            <a:avLst/>
          </a:prstGeom>
        </p:spPr>
      </p:pic>
    </p:spTree>
    <p:extLst>
      <p:ext uri="{BB962C8B-B14F-4D97-AF65-F5344CB8AC3E}">
        <p14:creationId xmlns:p14="http://schemas.microsoft.com/office/powerpoint/2010/main" val="207492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752" y="269760"/>
            <a:ext cx="7394448" cy="87628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66776"/>
            <a:ext cx="6876415" cy="467995"/>
          </a:xfrm>
          <a:prstGeom prst="rect">
            <a:avLst/>
          </a:prstGeom>
        </p:spPr>
        <p:txBody>
          <a:bodyPr vert="horz" wrap="square" lIns="0" tIns="13335" rIns="0" bIns="0" rtlCol="0">
            <a:spAutoFit/>
          </a:bodyPr>
          <a:lstStyle/>
          <a:p>
            <a:pPr marL="12700">
              <a:lnSpc>
                <a:spcPct val="100000"/>
              </a:lnSpc>
              <a:spcBef>
                <a:spcPts val="105"/>
              </a:spcBef>
            </a:pPr>
            <a:r>
              <a:rPr b="0" spc="35" dirty="0">
                <a:latin typeface="Georgia"/>
                <a:cs typeface="Georgia"/>
              </a:rPr>
              <a:t>Deep </a:t>
            </a:r>
            <a:r>
              <a:rPr b="0" spc="-5" dirty="0">
                <a:latin typeface="Georgia"/>
                <a:cs typeface="Georgia"/>
              </a:rPr>
              <a:t>learning-based </a:t>
            </a:r>
            <a:r>
              <a:rPr b="0" spc="-15" dirty="0">
                <a:latin typeface="Georgia"/>
                <a:cs typeface="Georgia"/>
              </a:rPr>
              <a:t>approaches:</a:t>
            </a:r>
            <a:r>
              <a:rPr b="0" spc="-45" dirty="0">
                <a:latin typeface="Georgia"/>
                <a:cs typeface="Georgia"/>
              </a:rPr>
              <a:t> </a:t>
            </a:r>
            <a:r>
              <a:rPr b="0" spc="-15" dirty="0">
                <a:latin typeface="Georgia"/>
                <a:cs typeface="Georgia"/>
              </a:rPr>
              <a:t>FaceNet</a:t>
            </a:r>
          </a:p>
        </p:txBody>
      </p:sp>
      <p:sp>
        <p:nvSpPr>
          <p:cNvPr id="4" name="object 4"/>
          <p:cNvSpPr/>
          <p:nvPr/>
        </p:nvSpPr>
        <p:spPr>
          <a:xfrm>
            <a:off x="1083025" y="1622374"/>
            <a:ext cx="6793122" cy="113373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1527804" y="3070783"/>
            <a:ext cx="5803025" cy="2976952"/>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114401" y="6540148"/>
            <a:ext cx="2125345" cy="240665"/>
          </a:xfrm>
          <a:prstGeom prst="rect">
            <a:avLst/>
          </a:prstGeom>
        </p:spPr>
        <p:txBody>
          <a:bodyPr vert="horz" wrap="square" lIns="0" tIns="0" rIns="0" bIns="0" rtlCol="0">
            <a:spAutoFit/>
          </a:bodyPr>
          <a:lstStyle/>
          <a:p>
            <a:pPr marL="12700" marR="0" lvl="0" indent="0" algn="l" defTabSz="914400" rtl="0" eaLnBrk="1" fontAlgn="auto" latinLnBrk="0" hangingPunct="1">
              <a:lnSpc>
                <a:spcPts val="1675"/>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Georgia"/>
                <a:ea typeface="+mn-ea"/>
                <a:cs typeface="Georgia"/>
                <a:hlinkClick r:id="rId5"/>
              </a:rPr>
              <a:t>http://pralab.diee.unica.it</a:t>
            </a:r>
            <a:endParaRPr kumimoji="0" sz="1400" b="0" i="0" u="none" strike="noStrike" kern="1200" cap="none" spc="0" normalizeH="0" baseline="0" noProof="0">
              <a:ln>
                <a:noFill/>
              </a:ln>
              <a:solidFill>
                <a:prstClr val="black"/>
              </a:solidFill>
              <a:effectLst/>
              <a:uLnTx/>
              <a:uFillTx/>
              <a:latin typeface="Georgia"/>
              <a:ea typeface="+mn-ea"/>
              <a:cs typeface="Georg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8</a:t>
            </a:fld>
            <a:endParaRPr kumimoji="0" sz="1400" b="0" i="0" u="none" strike="noStrike" kern="1200" cap="none" spc="0" normalizeH="0" baseline="0" noProof="0" dirty="0">
              <a:ln>
                <a:noFill/>
              </a:ln>
              <a:solidFill>
                <a:prstClr val="white"/>
              </a:solidFill>
              <a:effectLst/>
              <a:uLnTx/>
              <a:uFillTx/>
              <a:latin typeface="Carlito"/>
              <a:ea typeface="+mn-ea"/>
            </a:endParaRPr>
          </a:p>
        </p:txBody>
      </p:sp>
      <p:pic>
        <p:nvPicPr>
          <p:cNvPr id="8" name="Image 7"/>
          <p:cNvPicPr>
            <a:picLocks noChangeAspect="1"/>
          </p:cNvPicPr>
          <p:nvPr/>
        </p:nvPicPr>
        <p:blipFill>
          <a:blip r:embed="rId6"/>
          <a:stretch>
            <a:fillRect/>
          </a:stretch>
        </p:blipFill>
        <p:spPr>
          <a:xfrm>
            <a:off x="8077108" y="73058"/>
            <a:ext cx="1066892" cy="1072989"/>
          </a:xfrm>
          <a:prstGeom prst="rect">
            <a:avLst/>
          </a:prstGeom>
        </p:spPr>
      </p:pic>
    </p:spTree>
    <p:extLst>
      <p:ext uri="{BB962C8B-B14F-4D97-AF65-F5344CB8AC3E}">
        <p14:creationId xmlns:p14="http://schemas.microsoft.com/office/powerpoint/2010/main" val="191560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3" name="Image 2"/>
          <p:cNvPicPr>
            <a:picLocks noChangeAspect="1"/>
          </p:cNvPicPr>
          <p:nvPr/>
        </p:nvPicPr>
        <p:blipFill>
          <a:blip r:embed="rId2"/>
          <a:stretch>
            <a:fillRect/>
          </a:stretch>
        </p:blipFill>
        <p:spPr>
          <a:xfrm>
            <a:off x="-13855" y="1066800"/>
            <a:ext cx="9095509" cy="5029200"/>
          </a:xfrm>
          <a:prstGeom prst="rect">
            <a:avLst/>
          </a:prstGeom>
        </p:spPr>
      </p:pic>
      <p:pic>
        <p:nvPicPr>
          <p:cNvPr id="4" name="Image 3"/>
          <p:cNvPicPr>
            <a:picLocks noChangeAspect="1"/>
          </p:cNvPicPr>
          <p:nvPr/>
        </p:nvPicPr>
        <p:blipFill>
          <a:blip r:embed="rId3"/>
          <a:stretch>
            <a:fillRect/>
          </a:stretch>
        </p:blipFill>
        <p:spPr>
          <a:xfrm>
            <a:off x="7987053" y="0"/>
            <a:ext cx="1066892" cy="1072989"/>
          </a:xfrm>
          <a:prstGeom prst="rect">
            <a:avLst/>
          </a:prstGeom>
        </p:spPr>
      </p:pic>
    </p:spTree>
    <p:extLst>
      <p:ext uri="{BB962C8B-B14F-4D97-AF65-F5344CB8AC3E}">
        <p14:creationId xmlns:p14="http://schemas.microsoft.com/office/powerpoint/2010/main" val="3074991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248</Words>
  <Application>Microsoft Office PowerPoint</Application>
  <PresentationFormat>Affichage à l'écran (4:3)</PresentationFormat>
  <Paragraphs>54</Paragraphs>
  <Slides>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Carlito</vt:lpstr>
      <vt:lpstr>Georgia</vt:lpstr>
      <vt:lpstr>LM Sans 8</vt:lpstr>
      <vt:lpstr>Palladio Uralic</vt:lpstr>
      <vt:lpstr>Office Theme</vt:lpstr>
      <vt:lpstr>Face Matching</vt:lpstr>
      <vt:lpstr>Présentation PowerPoint</vt:lpstr>
      <vt:lpstr>What is the difference between Face matching and Liveness Detection?</vt:lpstr>
      <vt:lpstr>Face matching</vt:lpstr>
      <vt:lpstr>Face matching</vt:lpstr>
      <vt:lpstr>Face matching</vt:lpstr>
      <vt:lpstr>Face matching</vt:lpstr>
      <vt:lpstr>Deep learning-based approaches: FaceNet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LENOVO</cp:lastModifiedBy>
  <cp:revision>14</cp:revision>
  <dcterms:created xsi:type="dcterms:W3CDTF">2022-08-11T11:12:27Z</dcterms:created>
  <dcterms:modified xsi:type="dcterms:W3CDTF">2022-08-15T10:36:41Z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2020-04-22T00:00:00Z</vt:filetime>
  </property>
  <property fmtid="{D5CDD505-2E9C-101B-9397-08002B2CF9AE}" pid="3" name="Creator">
    <vt:lpwstr>Microsoft® PowerPoint® 2016</vt:lpwstr>
  </property>
  <property fmtid="{D5CDD505-2E9C-101B-9397-08002B2CF9AE}" pid="4" name="LastSaved">
    <vt:filetime>2022-08-11T00:00:00Z</vt:filetime>
  </property>
</Properties>
</file>