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handoutMasterIdLst>
    <p:handoutMasterId r:id="rId15"/>
  </p:handoutMasterIdLst>
  <p:sldIdLst>
    <p:sldId id="278" r:id="rId2"/>
    <p:sldId id="307" r:id="rId3"/>
    <p:sldId id="293" r:id="rId4"/>
    <p:sldId id="295" r:id="rId5"/>
    <p:sldId id="296" r:id="rId6"/>
    <p:sldId id="297" r:id="rId7"/>
    <p:sldId id="299" r:id="rId8"/>
    <p:sldId id="300" r:id="rId9"/>
    <p:sldId id="301" r:id="rId10"/>
    <p:sldId id="305" r:id="rId11"/>
    <p:sldId id="306" r:id="rId12"/>
    <p:sldId id="303" r:id="rId13"/>
    <p:sldId id="302" r:id="rId14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33CC"/>
    <a:srgbClr val="CC0000"/>
    <a:srgbClr val="00006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 snapToGrid="0">
      <p:cViewPr varScale="1">
        <p:scale>
          <a:sx n="112" d="100"/>
          <a:sy n="112" d="100"/>
        </p:scale>
        <p:origin x="24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FD44B327-A602-4675-8F09-6B5BBB7A8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32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31DE6-76E0-4027-94D8-BC8CAFCAD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6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0A52B-1F67-47FB-8C2E-3F1FAA82C8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0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5670C-6EF8-4A07-902A-2D23FD516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0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3A125-6C29-4651-8ACB-9D9AA1ABF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0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6F3EF-F391-4AF3-B8FB-7215A25DFC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4AFB4-B2CE-4E7B-B2BD-CBBC83F5A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9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10A9A-B2A2-4826-9B16-35BEE59371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5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1F96D-9775-46C7-B039-0364EA8728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2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A4BBD-2D0C-4E7D-90E9-167FFAAE1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4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4404C-8036-47A5-9C94-403608D0B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0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BDC5C-C73D-4D62-9FEF-763A99537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2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C2E3A90-4F49-49C0-8EF8-6459A448A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1428750"/>
            <a:ext cx="9132888" cy="74613"/>
          </a:xfrm>
          <a:prstGeom prst="rect">
            <a:avLst/>
          </a:prstGeom>
          <a:gradFill rotWithShape="0">
            <a:gsLst>
              <a:gs pos="0">
                <a:srgbClr val="0000CC">
                  <a:gamma/>
                  <a:shade val="40000"/>
                  <a:invGamma/>
                </a:srgbClr>
              </a:gs>
              <a:gs pos="50000">
                <a:srgbClr val="0000CC"/>
              </a:gs>
              <a:gs pos="100000">
                <a:srgbClr val="0000CC">
                  <a:gamma/>
                  <a:shade val="4000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350" y="1549400"/>
            <a:ext cx="9120188" cy="254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rgbClr val="CC0000">
                  <a:gamma/>
                  <a:shade val="80000"/>
                  <a:invGamma/>
                </a:srgbClr>
              </a:gs>
            </a:gsLst>
            <a:lin ang="0" scaled="1"/>
          </a:gradFill>
          <a:ln w="1270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Techni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Template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Test</a:t>
            </a:r>
          </a:p>
          <a:p>
            <a:pPr lvl="1"/>
            <a:r>
              <a:rPr lang="en-US"/>
              <a:t>Test</a:t>
            </a:r>
          </a:p>
          <a:p>
            <a:pPr lvl="1"/>
            <a:r>
              <a:rPr lang="en-US"/>
              <a:t>Test</a:t>
            </a:r>
          </a:p>
          <a:p>
            <a:pPr lvl="2"/>
            <a:r>
              <a:rPr lang="en-US"/>
              <a:t>Test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00CC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00CC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00CC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00CC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00CC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00CC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00CC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00CC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75000"/>
        <a:buFont typeface="Wingdings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CC0000"/>
        </a:buClr>
        <a:buSzPct val="80000"/>
        <a:buFont typeface="Wingdings" pitchFamily="2" charset="2"/>
        <a:buChar char="l"/>
        <a:defRPr sz="2800" b="1">
          <a:solidFill>
            <a:srgbClr val="0000CC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0000CC"/>
        </a:buClr>
        <a:buSzPct val="65000"/>
        <a:buFont typeface="ZapfDingbats" pitchFamily="82" charset="2"/>
        <a:buChar char="l"/>
        <a:defRPr sz="2400" b="1">
          <a:solidFill>
            <a:srgbClr val="0000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C0081"/>
        </a:buClr>
        <a:buSzPct val="65000"/>
        <a:buFont typeface="Wingdings" pitchFamily="2" charset="2"/>
        <a:buChar char="l"/>
        <a:defRPr b="1">
          <a:solidFill>
            <a:srgbClr val="0000CC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C0081"/>
        </a:buClr>
        <a:buSzPct val="100000"/>
        <a:buFont typeface="Wingdings" pitchFamily="2" charset="2"/>
        <a:buChar char="l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DC0081"/>
        </a:buClr>
        <a:buSzPct val="100000"/>
        <a:buFont typeface="Wingdings" pitchFamily="2" charset="2"/>
        <a:buChar char="l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DC0081"/>
        </a:buClr>
        <a:buSzPct val="100000"/>
        <a:buFont typeface="Wingdings" pitchFamily="2" charset="2"/>
        <a:buChar char="l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DC0081"/>
        </a:buClr>
        <a:buSzPct val="100000"/>
        <a:buFont typeface="Wingdings" pitchFamily="2" charset="2"/>
        <a:buChar char="l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DC0081"/>
        </a:buClr>
        <a:buSzPct val="100000"/>
        <a:buFont typeface="Wingdings" pitchFamily="2" charset="2"/>
        <a:buChar char="l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EE359 – Lecture 2 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308" y="1709928"/>
            <a:ext cx="8721362" cy="51480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CC0000"/>
                </a:solidFill>
              </a:rPr>
              <a:t>Announcements</a:t>
            </a:r>
          </a:p>
          <a:p>
            <a:pPr lvl="1">
              <a:lnSpc>
                <a:spcPct val="65000"/>
              </a:lnSpc>
            </a:pPr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HW posted, due next Friday at 4pm.</a:t>
            </a:r>
          </a:p>
          <a:p>
            <a:pPr lvl="1">
              <a:lnSpc>
                <a:spcPct val="65000"/>
              </a:lnSpc>
            </a:pPr>
            <a:r>
              <a:rPr lang="en-US" sz="2400" dirty="0"/>
              <a:t>Discussion section and TA OHs starts next week</a:t>
            </a:r>
          </a:p>
          <a:p>
            <a:pPr lvl="1">
              <a:lnSpc>
                <a:spcPct val="65000"/>
              </a:lnSpc>
            </a:pPr>
            <a:r>
              <a:rPr lang="en-US" sz="2400" dirty="0">
                <a:solidFill>
                  <a:srgbClr val="0033CC"/>
                </a:solidFill>
              </a:rPr>
              <a:t>Will finalize makeup lecture schedule today</a:t>
            </a:r>
            <a:endParaRPr lang="en-US" sz="2800" baseline="30000" dirty="0">
              <a:solidFill>
                <a:srgbClr val="0033CC"/>
              </a:solidFill>
            </a:endParaRPr>
          </a:p>
          <a:p>
            <a:pPr>
              <a:lnSpc>
                <a:spcPct val="70000"/>
              </a:lnSpc>
            </a:pPr>
            <a:r>
              <a:rPr lang="en-US" dirty="0"/>
              <a:t>Review of Last Lecture</a:t>
            </a:r>
          </a:p>
          <a:p>
            <a:pPr lvl="3">
              <a:lnSpc>
                <a:spcPct val="20000"/>
              </a:lnSpc>
            </a:pPr>
            <a:endParaRPr lang="en-US" dirty="0"/>
          </a:p>
          <a:p>
            <a:pPr>
              <a:lnSpc>
                <a:spcPct val="70000"/>
              </a:lnSpc>
            </a:pPr>
            <a:r>
              <a:rPr lang="en-US" dirty="0"/>
              <a:t>TX and RX Signal Models</a:t>
            </a:r>
          </a:p>
          <a:p>
            <a:pPr marL="1371600" lvl="3" indent="0">
              <a:lnSpc>
                <a:spcPct val="30000"/>
              </a:lnSpc>
              <a:buNone/>
            </a:pPr>
            <a:endParaRPr lang="en-US" dirty="0"/>
          </a:p>
          <a:p>
            <a:pPr>
              <a:lnSpc>
                <a:spcPct val="70000"/>
              </a:lnSpc>
            </a:pPr>
            <a:r>
              <a:rPr lang="en-US" dirty="0"/>
              <a:t>Path Loss Models</a:t>
            </a:r>
          </a:p>
          <a:p>
            <a:pPr lvl="1">
              <a:lnSpc>
                <a:spcPct val="65000"/>
              </a:lnSpc>
            </a:pPr>
            <a:r>
              <a:rPr lang="en-US" sz="2400" dirty="0"/>
              <a:t>Free-space and 2-Ray Models</a:t>
            </a:r>
          </a:p>
          <a:p>
            <a:pPr lvl="1">
              <a:lnSpc>
                <a:spcPct val="65000"/>
              </a:lnSpc>
            </a:pPr>
            <a:r>
              <a:rPr lang="en-US" sz="2400" dirty="0"/>
              <a:t>General Ray Tracing</a:t>
            </a:r>
          </a:p>
          <a:p>
            <a:pPr lvl="1">
              <a:lnSpc>
                <a:spcPct val="65000"/>
              </a:lnSpc>
            </a:pPr>
            <a:r>
              <a:rPr lang="en-US" sz="2400" dirty="0"/>
              <a:t>Single-Slope Path Loss Exponent Model</a:t>
            </a:r>
          </a:p>
          <a:p>
            <a:pPr lvl="1">
              <a:lnSpc>
                <a:spcPct val="65000"/>
              </a:lnSpc>
            </a:pPr>
            <a:r>
              <a:rPr lang="en-US" sz="2400" dirty="0"/>
              <a:t>Empirical Models </a:t>
            </a:r>
          </a:p>
          <a:p>
            <a:pPr lvl="1">
              <a:lnSpc>
                <a:spcPct val="65000"/>
              </a:lnSpc>
            </a:pPr>
            <a:r>
              <a:rPr lang="en-US" sz="2400" dirty="0"/>
              <a:t>mmWave Models</a:t>
            </a:r>
          </a:p>
        </p:txBody>
      </p:sp>
      <p:pic>
        <p:nvPicPr>
          <p:cNvPr id="3076" name="Picture 4" descr="F:\Classes\EE359\Cartoons\breakingu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458" y="3703320"/>
            <a:ext cx="2752542" cy="315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228600"/>
            <a:ext cx="8625840" cy="1143000"/>
          </a:xfrm>
        </p:spPr>
        <p:txBody>
          <a:bodyPr/>
          <a:lstStyle/>
          <a:p>
            <a:r>
              <a:rPr lang="en-US" dirty="0"/>
              <a:t>mmWave: What’s the big deal?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4300"/>
            <a:ext cx="8992018" cy="4501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" y="6318700"/>
            <a:ext cx="8690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All existing commercial systems fit into a small fraction of the mmWave band </a:t>
            </a:r>
          </a:p>
        </p:txBody>
      </p:sp>
    </p:spTree>
    <p:extLst>
      <p:ext uri="{BB962C8B-B14F-4D97-AF65-F5344CB8AC3E}">
        <p14:creationId xmlns:p14="http://schemas.microsoft.com/office/powerpoint/2010/main" val="112810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186170"/>
            <a:ext cx="8195125" cy="1143000"/>
          </a:xfrm>
        </p:spPr>
        <p:txBody>
          <a:bodyPr/>
          <a:lstStyle/>
          <a:p>
            <a:r>
              <a:rPr lang="en-US" sz="4400" dirty="0"/>
              <a:t>mmWave Propagation </a:t>
            </a:r>
            <a:br>
              <a:rPr lang="en-US" sz="4400" dirty="0"/>
            </a:br>
            <a:r>
              <a:rPr lang="en-US" sz="4400" dirty="0"/>
              <a:t>(60-100GHz)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59" y="1691640"/>
            <a:ext cx="8605865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Channel models immature</a:t>
            </a:r>
          </a:p>
          <a:p>
            <a:pPr lvl="1">
              <a:lnSpc>
                <a:spcPct val="70000"/>
              </a:lnSpc>
            </a:pPr>
            <a:r>
              <a:rPr lang="en-US" sz="2400" dirty="0"/>
              <a:t>Based on measurements, few accurate analytical models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Path loss proportion to </a:t>
            </a:r>
            <a:r>
              <a:rPr lang="en-US" sz="2800" dirty="0">
                <a:latin typeface="Symbol" pitchFamily="18" charset="2"/>
              </a:rPr>
              <a:t>l</a:t>
            </a:r>
            <a:r>
              <a:rPr lang="en-US" sz="2800" baseline="30000" dirty="0"/>
              <a:t>2 </a:t>
            </a:r>
            <a:r>
              <a:rPr lang="en-US" sz="2800" dirty="0"/>
              <a:t>(huge)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Also have oxygen and rain </a:t>
            </a:r>
            <a:r>
              <a:rPr lang="en-US" sz="2800" dirty="0" err="1"/>
              <a:t>absorbtion</a:t>
            </a:r>
            <a:r>
              <a:rPr lang="en-US" sz="2800" dirty="0"/>
              <a:t> </a:t>
            </a:r>
          </a:p>
          <a:p>
            <a:pPr lvl="1"/>
            <a:r>
              <a:rPr lang="en-US" sz="2400" dirty="0">
                <a:latin typeface="Symbol" pitchFamily="18" charset="2"/>
              </a:rPr>
              <a:t>l</a:t>
            </a:r>
            <a:r>
              <a:rPr lang="en-US" sz="2400" baseline="30000" dirty="0"/>
              <a:t> </a:t>
            </a:r>
            <a:r>
              <a:rPr lang="en-US" sz="2400" dirty="0"/>
              <a:t>is on the order of a water molecule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175" y="6387457"/>
            <a:ext cx="8340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mmWave systems will be short range or require “massive MIMO”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444" y="-19489"/>
            <a:ext cx="961556" cy="14365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85353" y="309455"/>
            <a:ext cx="97975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err="1">
                <a:solidFill>
                  <a:srgbClr val="000000"/>
                </a:solidFill>
              </a:rPr>
              <a:t>mmW</a:t>
            </a:r>
            <a:endParaRPr lang="en-US" sz="1800" b="1" dirty="0">
              <a:solidFill>
                <a:srgbClr val="000000"/>
              </a:solidFill>
            </a:endParaRPr>
          </a:p>
          <a:p>
            <a:pPr algn="ctr"/>
            <a:r>
              <a:rPr lang="en-US" sz="1800" b="1" dirty="0">
                <a:solidFill>
                  <a:srgbClr val="000000"/>
                </a:solidFill>
              </a:rPr>
              <a:t>Massive</a:t>
            </a:r>
          </a:p>
          <a:p>
            <a:pPr algn="ctr"/>
            <a:r>
              <a:rPr lang="en-US" sz="1800" b="1" dirty="0">
                <a:solidFill>
                  <a:srgbClr val="000000"/>
                </a:solidFill>
              </a:rPr>
              <a:t>MIMO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52" y="3687912"/>
            <a:ext cx="4057312" cy="27764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397" y="3648275"/>
            <a:ext cx="3558365" cy="273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Channel Models</a:t>
            </a:r>
            <a:br>
              <a:rPr lang="en-US" dirty="0"/>
            </a:br>
            <a:r>
              <a:rPr lang="en-US" sz="3200" i="1" dirty="0">
                <a:solidFill>
                  <a:srgbClr val="0070C0"/>
                </a:solidFill>
              </a:rPr>
              <a:t>(not covered in lecture, not on HW/exams)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657290"/>
            <a:ext cx="8360916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Early cellular empirical models: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Empirical path loss models for early cellular systems were based on extensive measurements.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Okumura model: empirically based (site/</a:t>
            </a:r>
            <a:r>
              <a:rPr lang="en-US" sz="1800" dirty="0" err="1"/>
              <a:t>freq</a:t>
            </a:r>
            <a:r>
              <a:rPr lang="en-US" sz="1800" dirty="0"/>
              <a:t> specific), uses graphs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Hata</a:t>
            </a:r>
            <a:r>
              <a:rPr lang="en-US" sz="1800" dirty="0"/>
              <a:t> model:  Analytical approximation to Okumura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Cost 231 Model: extends </a:t>
            </a:r>
            <a:r>
              <a:rPr lang="en-US" sz="1800" dirty="0" err="1"/>
              <a:t>Hata</a:t>
            </a:r>
            <a:r>
              <a:rPr lang="en-US" sz="1800" dirty="0"/>
              <a:t> to higher freq. (2 GHz)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Multi-slope model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Walfish</a:t>
            </a:r>
            <a:r>
              <a:rPr lang="en-US" sz="1800" dirty="0"/>
              <a:t>/</a:t>
            </a:r>
            <a:r>
              <a:rPr lang="en-US" sz="1800" dirty="0" err="1"/>
              <a:t>Bertoni</a:t>
            </a:r>
            <a:r>
              <a:rPr lang="en-US" sz="1800" dirty="0"/>
              <a:t>: extends Cost 231 to include diffraction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000" dirty="0"/>
              <a:t>Current cellular models (LTE and </a:t>
            </a:r>
            <a:r>
              <a:rPr lang="en-US" sz="2000" dirty="0">
                <a:solidFill>
                  <a:srgbClr val="00B050"/>
                </a:solidFill>
              </a:rPr>
              <a:t>5G</a:t>
            </a:r>
            <a:r>
              <a:rPr lang="en-US" sz="2000" dirty="0"/>
              <a:t>):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Detailed path loss models for UE (3GPP TS 36.101) and base stations (3GPP TS 36.104) for different multipath delay spreads, user speeds and MIMO antenna correlations.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B050"/>
                </a:solidFill>
              </a:rPr>
              <a:t>The 5G model includes higher frequencies (up to 100 GHz). 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WiFi</a:t>
            </a:r>
            <a:r>
              <a:rPr lang="en-US" sz="2000" dirty="0"/>
              <a:t> channel models: </a:t>
            </a:r>
            <a:r>
              <a:rPr lang="en-US" sz="2000" dirty="0" err="1"/>
              <a:t>TGn</a:t>
            </a:r>
            <a:r>
              <a:rPr lang="en-US" sz="2000" dirty="0"/>
              <a:t> and </a:t>
            </a:r>
            <a:r>
              <a:rPr lang="en-US" sz="2000" dirty="0" err="1">
                <a:solidFill>
                  <a:srgbClr val="00B050"/>
                </a:solidFill>
              </a:rPr>
              <a:t>TGac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Indoor and outdoor path loss models with MIMO (4x4 </a:t>
            </a:r>
            <a:r>
              <a:rPr lang="en-US" sz="2000" dirty="0">
                <a:solidFill>
                  <a:srgbClr val="00B050"/>
                </a:solidFill>
              </a:rPr>
              <a:t>&amp; greater</a:t>
            </a:r>
            <a:r>
              <a:rPr lang="en-US" sz="2000" dirty="0"/>
              <a:t>), 40 MHz channels </a:t>
            </a:r>
            <a:r>
              <a:rPr lang="en-US" sz="2000" dirty="0">
                <a:solidFill>
                  <a:srgbClr val="00B050"/>
                </a:solidFill>
              </a:rPr>
              <a:t>(&amp; greater)</a:t>
            </a:r>
            <a:r>
              <a:rPr lang="en-US" sz="2000" dirty="0"/>
              <a:t>, and different multipath delay spread.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271905" y="6457890"/>
            <a:ext cx="6135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i="1" dirty="0">
                <a:solidFill>
                  <a:srgbClr val="CC0000"/>
                </a:solidFill>
              </a:rPr>
              <a:t>Commonly used in cellular and </a:t>
            </a:r>
            <a:r>
              <a:rPr lang="en-US" sz="2000" b="1" i="1" dirty="0" err="1">
                <a:solidFill>
                  <a:srgbClr val="CC0000"/>
                </a:solidFill>
              </a:rPr>
              <a:t>WiFi</a:t>
            </a:r>
            <a:r>
              <a:rPr lang="en-US" sz="2000" b="1" i="1" dirty="0">
                <a:solidFill>
                  <a:srgbClr val="CC0000"/>
                </a:solidFill>
              </a:rPr>
              <a:t> system simulations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Points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946" y="1555627"/>
            <a:ext cx="8167250" cy="5219700"/>
          </a:xfrm>
        </p:spPr>
        <p:txBody>
          <a:bodyPr/>
          <a:lstStyle/>
          <a:p>
            <a:pPr lvl="1">
              <a:lnSpc>
                <a:spcPct val="4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Path loss models simplify Maxwell’s equations</a:t>
            </a:r>
            <a:endParaRPr lang="en-US" dirty="0"/>
          </a:p>
          <a:p>
            <a:pPr>
              <a:lnSpc>
                <a:spcPct val="2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Models vary in complexity and accuracy</a:t>
            </a:r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2800" dirty="0"/>
              <a:t>Power falloff with distance is proportional to d</a:t>
            </a:r>
            <a:r>
              <a:rPr lang="en-US" sz="2800" baseline="30000" dirty="0"/>
              <a:t>2 </a:t>
            </a:r>
            <a:r>
              <a:rPr lang="en-US" sz="2800" dirty="0"/>
              <a:t>in free space, d</a:t>
            </a:r>
            <a:r>
              <a:rPr lang="en-US" sz="2800" baseline="30000" dirty="0"/>
              <a:t>4</a:t>
            </a:r>
            <a:r>
              <a:rPr lang="en-US" sz="2800" dirty="0"/>
              <a:t> in two path model</a:t>
            </a:r>
          </a:p>
          <a:p>
            <a:pPr>
              <a:lnSpc>
                <a:spcPct val="2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Main characteristics of path loss captured in single-slope exponent model </a:t>
            </a:r>
            <a:r>
              <a:rPr lang="en-US" sz="2800" dirty="0" err="1"/>
              <a:t>P</a:t>
            </a:r>
            <a:r>
              <a:rPr lang="en-US" sz="2800" baseline="-25000" dirty="0" err="1"/>
              <a:t>r</a:t>
            </a:r>
            <a:r>
              <a:rPr lang="en-US" sz="2800" dirty="0"/>
              <a:t>=</a:t>
            </a:r>
            <a:r>
              <a:rPr lang="en-US" sz="2800" dirty="0" err="1"/>
              <a:t>P</a:t>
            </a:r>
            <a:r>
              <a:rPr lang="en-US" sz="2800" baseline="-25000" dirty="0" err="1"/>
              <a:t>t</a:t>
            </a:r>
            <a:r>
              <a:rPr lang="en-US" sz="2800" dirty="0" err="1"/>
              <a:t>K</a:t>
            </a:r>
            <a:r>
              <a:rPr lang="en-US" sz="2800" dirty="0"/>
              <a:t>[</a:t>
            </a:r>
            <a:r>
              <a:rPr lang="en-US" sz="2800" dirty="0" err="1"/>
              <a:t>d</a:t>
            </a:r>
            <a:r>
              <a:rPr lang="en-US" sz="2800" baseline="-25000" dirty="0" err="1"/>
              <a:t>r</a:t>
            </a:r>
            <a:r>
              <a:rPr lang="en-US" sz="2800" dirty="0"/>
              <a:t>/d]</a:t>
            </a:r>
            <a:r>
              <a:rPr lang="en-US" sz="2800" baseline="30000" dirty="0">
                <a:latin typeface="Symbol" pitchFamily="18" charset="2"/>
              </a:rPr>
              <a:t>g</a:t>
            </a:r>
          </a:p>
          <a:p>
            <a:pPr>
              <a:lnSpc>
                <a:spcPct val="2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2800" dirty="0"/>
              <a:t>mmWave propagation models still immature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Path loss large due to frequency, rain, and oxygen</a:t>
            </a:r>
          </a:p>
          <a:p>
            <a:pPr lvl="3">
              <a:lnSpc>
                <a:spcPct val="6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2800" dirty="0"/>
              <a:t>Empirical models used in simulations</a:t>
            </a:r>
          </a:p>
          <a:p>
            <a:pPr>
              <a:lnSpc>
                <a:spcPct val="20000"/>
              </a:lnSpc>
            </a:pP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69224" cy="1143000"/>
          </a:xfrm>
        </p:spPr>
        <p:txBody>
          <a:bodyPr/>
          <a:lstStyle/>
          <a:p>
            <a:r>
              <a:rPr lang="en-US" sz="3600" dirty="0"/>
              <a:t>Makeup lecture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" y="1652016"/>
            <a:ext cx="8836152" cy="4114800"/>
          </a:xfrm>
        </p:spPr>
        <p:txBody>
          <a:bodyPr/>
          <a:lstStyle/>
          <a:p>
            <a:r>
              <a:rPr lang="en-US" sz="2400" dirty="0"/>
              <a:t>Next Thursday</a:t>
            </a:r>
          </a:p>
          <a:p>
            <a:pPr lvl="1"/>
            <a:r>
              <a:rPr lang="en-US" sz="2400" dirty="0"/>
              <a:t>Monday (1/13): </a:t>
            </a:r>
            <a:r>
              <a:rPr lang="en-US" sz="2400" dirty="0">
                <a:solidFill>
                  <a:srgbClr val="00B050"/>
                </a:solidFill>
              </a:rPr>
              <a:t>11:30-12:50pm w/lunch</a:t>
            </a:r>
          </a:p>
          <a:p>
            <a:pPr lvl="1"/>
            <a:r>
              <a:rPr lang="en-US" sz="2400" dirty="0"/>
              <a:t>Tuesday (1/14): 3:00-4:20 or 4:30-5:50pm (+lecture 1:30-2:50)</a:t>
            </a:r>
          </a:p>
          <a:p>
            <a:pPr lvl="1"/>
            <a:r>
              <a:rPr lang="en-US" sz="2400" dirty="0"/>
              <a:t>Wednesday (1/15): 9:00-10:20am or 11:30-12:50pm</a:t>
            </a:r>
            <a:r>
              <a:rPr lang="en-US" sz="2400" dirty="0">
                <a:solidFill>
                  <a:srgbClr val="CC0000"/>
                </a:solidFill>
              </a:rPr>
              <a:t>*</a:t>
            </a:r>
          </a:p>
          <a:p>
            <a:pPr lvl="1"/>
            <a:r>
              <a:rPr lang="en-US" sz="2400" dirty="0">
                <a:solidFill>
                  <a:srgbClr val="0033CC"/>
                </a:solidFill>
              </a:rPr>
              <a:t>Regular Time Thu 1:30-2:50pm with Tom giving lecture</a:t>
            </a:r>
          </a:p>
          <a:p>
            <a:pPr lvl="1"/>
            <a:r>
              <a:rPr lang="en-US" sz="2400" dirty="0"/>
              <a:t>Friday (1/17): 9:00-10:20am</a:t>
            </a:r>
            <a:r>
              <a:rPr lang="en-US" sz="2400" dirty="0">
                <a:solidFill>
                  <a:srgbClr val="CC0000"/>
                </a:solidFill>
              </a:rPr>
              <a:t>*</a:t>
            </a:r>
            <a:r>
              <a:rPr lang="en-US" sz="2400" dirty="0"/>
              <a:t> or 3:30-4:50pm</a:t>
            </a:r>
          </a:p>
          <a:p>
            <a:pPr lvl="2"/>
            <a:r>
              <a:rPr lang="en-US" sz="2000" dirty="0"/>
              <a:t>Following Monday is MLK 3-day weekend</a:t>
            </a:r>
          </a:p>
          <a:p>
            <a:r>
              <a:rPr lang="en-US" sz="2400" dirty="0"/>
              <a:t>Thu 2/20 moved to Fri 2/21 from 3:30-4:50pm</a:t>
            </a:r>
          </a:p>
          <a:p>
            <a:pPr lvl="1"/>
            <a:r>
              <a:rPr lang="en-US" sz="2000" dirty="0"/>
              <a:t>MT week, could do </a:t>
            </a:r>
            <a:r>
              <a:rPr lang="en-US" sz="2000" dirty="0">
                <a:solidFill>
                  <a:srgbClr val="00B050"/>
                </a:solidFill>
              </a:rPr>
              <a:t>Fri 9am instead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Tue 2/4 moved to Wed 2/5 </a:t>
            </a:r>
            <a:r>
              <a:rPr lang="en-US" sz="2400" dirty="0">
                <a:solidFill>
                  <a:srgbClr val="00B050"/>
                </a:solidFill>
              </a:rPr>
              <a:t>11:30-12:50pm w/lunch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Thu 3/5 moved to Wed 3/4 </a:t>
            </a:r>
            <a:r>
              <a:rPr lang="en-US" sz="2400" dirty="0">
                <a:solidFill>
                  <a:srgbClr val="00B050"/>
                </a:solidFill>
              </a:rPr>
              <a:t>11:30-12:50pm w/lunch</a:t>
            </a:r>
          </a:p>
          <a:p>
            <a:pPr lvl="1"/>
            <a:r>
              <a:rPr lang="en-US" sz="2400" dirty="0"/>
              <a:t>Could do Wed am or Friday 9am or 3:30 instead</a:t>
            </a:r>
          </a:p>
        </p:txBody>
      </p:sp>
      <p:sp>
        <p:nvSpPr>
          <p:cNvPr id="4" name="Right Brace 3"/>
          <p:cNvSpPr/>
          <p:nvPr/>
        </p:nvSpPr>
        <p:spPr bwMode="auto">
          <a:xfrm>
            <a:off x="7269480" y="4498848"/>
            <a:ext cx="320040" cy="1444752"/>
          </a:xfrm>
          <a:prstGeom prst="rightBrac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1524" y="4713392"/>
            <a:ext cx="1380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33CC"/>
                </a:solidFill>
              </a:rPr>
              <a:t>Regular time</a:t>
            </a:r>
          </a:p>
          <a:p>
            <a:r>
              <a:rPr lang="en-US" sz="2000" dirty="0">
                <a:solidFill>
                  <a:srgbClr val="0033CC"/>
                </a:solidFill>
              </a:rPr>
              <a:t>with Tom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2471" y="6345936"/>
            <a:ext cx="2366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*Pending availability</a:t>
            </a:r>
          </a:p>
        </p:txBody>
      </p:sp>
    </p:spTree>
    <p:extLst>
      <p:ext uri="{BB962C8B-B14F-4D97-AF65-F5344CB8AC3E}">
        <p14:creationId xmlns:p14="http://schemas.microsoft.com/office/powerpoint/2010/main" val="27778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1 Review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38" y="1828800"/>
            <a:ext cx="7848600" cy="4114800"/>
          </a:xfrm>
        </p:spPr>
        <p:txBody>
          <a:bodyPr/>
          <a:lstStyle/>
          <a:p>
            <a:r>
              <a:rPr lang="en-US" dirty="0"/>
              <a:t>Course Information</a:t>
            </a:r>
          </a:p>
          <a:p>
            <a:r>
              <a:rPr lang="en-US" dirty="0"/>
              <a:t>Wireless Vision</a:t>
            </a:r>
          </a:p>
          <a:p>
            <a:r>
              <a:rPr lang="en-US" dirty="0"/>
              <a:t>Technical Challenges</a:t>
            </a:r>
          </a:p>
          <a:p>
            <a:r>
              <a:rPr lang="en-US" dirty="0"/>
              <a:t>Current/Next-Gen Wireless Systems</a:t>
            </a:r>
          </a:p>
          <a:p>
            <a:r>
              <a:rPr lang="en-US" dirty="0"/>
              <a:t>Spectrum Regulation and Standards</a:t>
            </a:r>
          </a:p>
          <a:p>
            <a:r>
              <a:rPr lang="en-US" dirty="0"/>
              <a:t>Emerging Wireless Systems</a:t>
            </a: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609600" y="6078230"/>
            <a:ext cx="78951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 b="1" i="1" dirty="0">
                <a:solidFill>
                  <a:srgbClr val="FF0000"/>
                </a:solidFill>
              </a:rPr>
              <a:t>Emerging systems can be covered in a bonus lecture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Propagation Characteristics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450" y="1733550"/>
            <a:ext cx="8362950" cy="4114800"/>
          </a:xfrm>
        </p:spPr>
        <p:txBody>
          <a:bodyPr/>
          <a:lstStyle/>
          <a:p>
            <a:pPr>
              <a:lnSpc>
                <a:spcPct val="0"/>
              </a:lnSpc>
            </a:pPr>
            <a:endParaRPr lang="en-US"/>
          </a:p>
          <a:p>
            <a:r>
              <a:rPr lang="en-US"/>
              <a:t>Path Loss (includes average shadowing)</a:t>
            </a:r>
          </a:p>
          <a:p>
            <a:r>
              <a:rPr lang="en-US">
                <a:solidFill>
                  <a:srgbClr val="CC0000"/>
                </a:solidFill>
              </a:rPr>
              <a:t>Shadowing (due to obstructions)</a:t>
            </a:r>
          </a:p>
          <a:p>
            <a:r>
              <a:rPr lang="en-US">
                <a:solidFill>
                  <a:srgbClr val="009900"/>
                </a:solidFill>
              </a:rPr>
              <a:t>Multipath Fading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5162550" y="4667250"/>
            <a:ext cx="0" cy="14287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5181600" y="6076950"/>
            <a:ext cx="26479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5676900" y="4619625"/>
            <a:ext cx="1588" cy="142875"/>
          </a:xfrm>
          <a:custGeom>
            <a:avLst/>
            <a:gdLst>
              <a:gd name="T0" fmla="*/ 0 w 1"/>
              <a:gd name="T1" fmla="*/ 2147483647 h 90"/>
              <a:gd name="T2" fmla="*/ 0 w 1"/>
              <a:gd name="T3" fmla="*/ 2147483647 h 90"/>
              <a:gd name="T4" fmla="*/ 0 w 1"/>
              <a:gd name="T5" fmla="*/ 2147483647 h 90"/>
              <a:gd name="T6" fmla="*/ 0 60000 65536"/>
              <a:gd name="T7" fmla="*/ 0 60000 65536"/>
              <a:gd name="T8" fmla="*/ 0 60000 65536"/>
              <a:gd name="T9" fmla="*/ 0 w 1"/>
              <a:gd name="T10" fmla="*/ 0 h 90"/>
              <a:gd name="T11" fmla="*/ 1 w 1"/>
              <a:gd name="T12" fmla="*/ 90 h 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90">
                <a:moveTo>
                  <a:pt x="0" y="90"/>
                </a:moveTo>
                <a:cubicBezTo>
                  <a:pt x="0" y="90"/>
                  <a:pt x="0" y="0"/>
                  <a:pt x="0" y="6"/>
                </a:cubicBezTo>
                <a:cubicBezTo>
                  <a:pt x="0" y="12"/>
                  <a:pt x="0" y="90"/>
                  <a:pt x="0" y="90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251325" y="4727575"/>
            <a:ext cx="79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solidFill>
                  <a:srgbClr val="000000"/>
                </a:solidFill>
              </a:rPr>
              <a:t>P</a:t>
            </a:r>
            <a:r>
              <a:rPr lang="en-US" b="1" baseline="-25000">
                <a:solidFill>
                  <a:srgbClr val="000000"/>
                </a:solidFill>
              </a:rPr>
              <a:t>r</a:t>
            </a:r>
            <a:r>
              <a:rPr lang="en-US" b="1">
                <a:solidFill>
                  <a:srgbClr val="000000"/>
                </a:solidFill>
              </a:rPr>
              <a:t>/P</a:t>
            </a:r>
            <a:r>
              <a:rPr lang="en-US" b="1" baseline="-250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7032625" y="6118225"/>
            <a:ext cx="78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solidFill>
                  <a:srgbClr val="000000"/>
                </a:solidFill>
              </a:rPr>
              <a:t>d=vt</a:t>
            </a:r>
            <a:endParaRPr lang="en-US" b="1" baseline="-25000">
              <a:solidFill>
                <a:srgbClr val="000000"/>
              </a:solidFill>
            </a:endParaRPr>
          </a:p>
        </p:txBody>
      </p: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715963" y="5314950"/>
            <a:ext cx="171450" cy="376238"/>
            <a:chOff x="805" y="3660"/>
            <a:chExt cx="144" cy="297"/>
          </a:xfrm>
        </p:grpSpPr>
        <p:sp>
          <p:nvSpPr>
            <p:cNvPr id="5217" name="Line 10"/>
            <p:cNvSpPr>
              <a:spLocks noChangeShapeType="1"/>
            </p:cNvSpPr>
            <p:nvPr/>
          </p:nvSpPr>
          <p:spPr bwMode="auto">
            <a:xfrm>
              <a:off x="876" y="3765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8" name="AutoShape 11"/>
            <p:cNvSpPr>
              <a:spLocks noChangeArrowheads="1"/>
            </p:cNvSpPr>
            <p:nvPr/>
          </p:nvSpPr>
          <p:spPr bwMode="auto">
            <a:xfrm>
              <a:off x="805" y="3660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0" name="Group 12"/>
          <p:cNvGrpSpPr>
            <a:grpSpLocks/>
          </p:cNvGrpSpPr>
          <p:nvPr/>
        </p:nvGrpSpPr>
        <p:grpSpPr bwMode="auto">
          <a:xfrm>
            <a:off x="2619375" y="5345113"/>
            <a:ext cx="787400" cy="347662"/>
            <a:chOff x="3835" y="3383"/>
            <a:chExt cx="586" cy="261"/>
          </a:xfrm>
        </p:grpSpPr>
        <p:sp>
          <p:nvSpPr>
            <p:cNvPr id="5158" name="Freeform 13"/>
            <p:cNvSpPr>
              <a:spLocks/>
            </p:cNvSpPr>
            <p:nvPr/>
          </p:nvSpPr>
          <p:spPr bwMode="auto">
            <a:xfrm>
              <a:off x="3858" y="3430"/>
              <a:ext cx="510" cy="146"/>
            </a:xfrm>
            <a:custGeom>
              <a:avLst/>
              <a:gdLst>
                <a:gd name="T0" fmla="*/ 0 w 353"/>
                <a:gd name="T1" fmla="*/ 343 h 83"/>
                <a:gd name="T2" fmla="*/ 0 w 353"/>
                <a:gd name="T3" fmla="*/ 783 h 83"/>
                <a:gd name="T4" fmla="*/ 1534 w 353"/>
                <a:gd name="T5" fmla="*/ 783 h 83"/>
                <a:gd name="T6" fmla="*/ 1469 w 353"/>
                <a:gd name="T7" fmla="*/ 452 h 83"/>
                <a:gd name="T8" fmla="*/ 1066 w 353"/>
                <a:gd name="T9" fmla="*/ 343 h 83"/>
                <a:gd name="T10" fmla="*/ 874 w 353"/>
                <a:gd name="T11" fmla="*/ 0 h 83"/>
                <a:gd name="T12" fmla="*/ 400 w 353"/>
                <a:gd name="T13" fmla="*/ 0 h 83"/>
                <a:gd name="T14" fmla="*/ 273 w 353"/>
                <a:gd name="T15" fmla="*/ 343 h 83"/>
                <a:gd name="T16" fmla="*/ 0 w 353"/>
                <a:gd name="T17" fmla="*/ 343 h 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53"/>
                <a:gd name="T28" fmla="*/ 0 h 83"/>
                <a:gd name="T29" fmla="*/ 353 w 353"/>
                <a:gd name="T30" fmla="*/ 83 h 8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53" h="83">
                  <a:moveTo>
                    <a:pt x="0" y="36"/>
                  </a:moveTo>
                  <a:lnTo>
                    <a:pt x="0" y="82"/>
                  </a:lnTo>
                  <a:lnTo>
                    <a:pt x="352" y="82"/>
                  </a:lnTo>
                  <a:lnTo>
                    <a:pt x="337" y="47"/>
                  </a:lnTo>
                  <a:lnTo>
                    <a:pt x="245" y="36"/>
                  </a:lnTo>
                  <a:lnTo>
                    <a:pt x="201" y="0"/>
                  </a:lnTo>
                  <a:lnTo>
                    <a:pt x="92" y="0"/>
                  </a:lnTo>
                  <a:lnTo>
                    <a:pt x="63" y="36"/>
                  </a:lnTo>
                  <a:lnTo>
                    <a:pt x="0" y="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14"/>
            <p:cNvSpPr>
              <a:spLocks/>
            </p:cNvSpPr>
            <p:nvPr/>
          </p:nvSpPr>
          <p:spPr bwMode="auto">
            <a:xfrm>
              <a:off x="3858" y="3430"/>
              <a:ext cx="510" cy="146"/>
            </a:xfrm>
            <a:custGeom>
              <a:avLst/>
              <a:gdLst>
                <a:gd name="T0" fmla="*/ 0 w 353"/>
                <a:gd name="T1" fmla="*/ 343 h 83"/>
                <a:gd name="T2" fmla="*/ 0 w 353"/>
                <a:gd name="T3" fmla="*/ 783 h 83"/>
                <a:gd name="T4" fmla="*/ 1534 w 353"/>
                <a:gd name="T5" fmla="*/ 783 h 83"/>
                <a:gd name="T6" fmla="*/ 1469 w 353"/>
                <a:gd name="T7" fmla="*/ 452 h 83"/>
                <a:gd name="T8" fmla="*/ 1066 w 353"/>
                <a:gd name="T9" fmla="*/ 343 h 83"/>
                <a:gd name="T10" fmla="*/ 874 w 353"/>
                <a:gd name="T11" fmla="*/ 0 h 83"/>
                <a:gd name="T12" fmla="*/ 400 w 353"/>
                <a:gd name="T13" fmla="*/ 0 h 83"/>
                <a:gd name="T14" fmla="*/ 273 w 353"/>
                <a:gd name="T15" fmla="*/ 343 h 83"/>
                <a:gd name="T16" fmla="*/ 0 w 353"/>
                <a:gd name="T17" fmla="*/ 343 h 83"/>
                <a:gd name="T18" fmla="*/ 0 w 353"/>
                <a:gd name="T19" fmla="*/ 343 h 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3"/>
                <a:gd name="T31" fmla="*/ 0 h 83"/>
                <a:gd name="T32" fmla="*/ 353 w 353"/>
                <a:gd name="T33" fmla="*/ 83 h 8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3" h="83">
                  <a:moveTo>
                    <a:pt x="0" y="36"/>
                  </a:moveTo>
                  <a:lnTo>
                    <a:pt x="0" y="82"/>
                  </a:lnTo>
                  <a:lnTo>
                    <a:pt x="352" y="82"/>
                  </a:lnTo>
                  <a:lnTo>
                    <a:pt x="337" y="47"/>
                  </a:lnTo>
                  <a:lnTo>
                    <a:pt x="245" y="36"/>
                  </a:lnTo>
                  <a:lnTo>
                    <a:pt x="201" y="0"/>
                  </a:lnTo>
                  <a:lnTo>
                    <a:pt x="92" y="0"/>
                  </a:lnTo>
                  <a:lnTo>
                    <a:pt x="63" y="36"/>
                  </a:lnTo>
                  <a:lnTo>
                    <a:pt x="0" y="3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15"/>
            <p:cNvSpPr>
              <a:spLocks/>
            </p:cNvSpPr>
            <p:nvPr/>
          </p:nvSpPr>
          <p:spPr bwMode="auto">
            <a:xfrm>
              <a:off x="4245" y="3516"/>
              <a:ext cx="43" cy="60"/>
            </a:xfrm>
            <a:custGeom>
              <a:avLst/>
              <a:gdLst>
                <a:gd name="T0" fmla="*/ 123 w 30"/>
                <a:gd name="T1" fmla="*/ 318 h 34"/>
                <a:gd name="T2" fmla="*/ 0 w 30"/>
                <a:gd name="T3" fmla="*/ 318 h 34"/>
                <a:gd name="T4" fmla="*/ 0 w 30"/>
                <a:gd name="T5" fmla="*/ 265 h 34"/>
                <a:gd name="T6" fmla="*/ 9 w 30"/>
                <a:gd name="T7" fmla="*/ 203 h 34"/>
                <a:gd name="T8" fmla="*/ 27 w 30"/>
                <a:gd name="T9" fmla="*/ 152 h 34"/>
                <a:gd name="T10" fmla="*/ 29 w 30"/>
                <a:gd name="T11" fmla="*/ 99 h 34"/>
                <a:gd name="T12" fmla="*/ 56 w 30"/>
                <a:gd name="T13" fmla="*/ 60 h 34"/>
                <a:gd name="T14" fmla="*/ 70 w 30"/>
                <a:gd name="T15" fmla="*/ 37 h 34"/>
                <a:gd name="T16" fmla="*/ 96 w 30"/>
                <a:gd name="T17" fmla="*/ 21 h 34"/>
                <a:gd name="T18" fmla="*/ 123 w 30"/>
                <a:gd name="T19" fmla="*/ 0 h 34"/>
                <a:gd name="T20" fmla="*/ 123 w 30"/>
                <a:gd name="T21" fmla="*/ 0 h 34"/>
                <a:gd name="T22" fmla="*/ 123 w 30"/>
                <a:gd name="T23" fmla="*/ 21 h 34"/>
                <a:gd name="T24" fmla="*/ 123 w 30"/>
                <a:gd name="T25" fmla="*/ 21 h 34"/>
                <a:gd name="T26" fmla="*/ 123 w 30"/>
                <a:gd name="T27" fmla="*/ 37 h 34"/>
                <a:gd name="T28" fmla="*/ 123 w 30"/>
                <a:gd name="T29" fmla="*/ 78 h 34"/>
                <a:gd name="T30" fmla="*/ 123 w 30"/>
                <a:gd name="T31" fmla="*/ 152 h 34"/>
                <a:gd name="T32" fmla="*/ 123 w 30"/>
                <a:gd name="T33" fmla="*/ 224 h 34"/>
                <a:gd name="T34" fmla="*/ 123 w 30"/>
                <a:gd name="T35" fmla="*/ 318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34"/>
                <a:gd name="T56" fmla="*/ 30 w 30"/>
                <a:gd name="T57" fmla="*/ 34 h 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34">
                  <a:moveTo>
                    <a:pt x="29" y="33"/>
                  </a:moveTo>
                  <a:lnTo>
                    <a:pt x="0" y="33"/>
                  </a:lnTo>
                  <a:lnTo>
                    <a:pt x="0" y="27"/>
                  </a:lnTo>
                  <a:lnTo>
                    <a:pt x="2" y="21"/>
                  </a:lnTo>
                  <a:lnTo>
                    <a:pt x="6" y="16"/>
                  </a:lnTo>
                  <a:lnTo>
                    <a:pt x="7" y="10"/>
                  </a:lnTo>
                  <a:lnTo>
                    <a:pt x="13" y="6"/>
                  </a:lnTo>
                  <a:lnTo>
                    <a:pt x="17" y="4"/>
                  </a:lnTo>
                  <a:lnTo>
                    <a:pt x="23" y="2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29" y="8"/>
                  </a:lnTo>
                  <a:lnTo>
                    <a:pt x="29" y="16"/>
                  </a:lnTo>
                  <a:lnTo>
                    <a:pt x="29" y="23"/>
                  </a:lnTo>
                  <a:lnTo>
                    <a:pt x="29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16"/>
            <p:cNvSpPr>
              <a:spLocks/>
            </p:cNvSpPr>
            <p:nvPr/>
          </p:nvSpPr>
          <p:spPr bwMode="auto">
            <a:xfrm>
              <a:off x="4245" y="3516"/>
              <a:ext cx="43" cy="60"/>
            </a:xfrm>
            <a:custGeom>
              <a:avLst/>
              <a:gdLst>
                <a:gd name="T0" fmla="*/ 0 w 30"/>
                <a:gd name="T1" fmla="*/ 318 h 34"/>
                <a:gd name="T2" fmla="*/ 0 w 30"/>
                <a:gd name="T3" fmla="*/ 265 h 34"/>
                <a:gd name="T4" fmla="*/ 9 w 30"/>
                <a:gd name="T5" fmla="*/ 203 h 34"/>
                <a:gd name="T6" fmla="*/ 27 w 30"/>
                <a:gd name="T7" fmla="*/ 152 h 34"/>
                <a:gd name="T8" fmla="*/ 29 w 30"/>
                <a:gd name="T9" fmla="*/ 99 h 34"/>
                <a:gd name="T10" fmla="*/ 56 w 30"/>
                <a:gd name="T11" fmla="*/ 60 h 34"/>
                <a:gd name="T12" fmla="*/ 70 w 30"/>
                <a:gd name="T13" fmla="*/ 37 h 34"/>
                <a:gd name="T14" fmla="*/ 96 w 30"/>
                <a:gd name="T15" fmla="*/ 21 h 34"/>
                <a:gd name="T16" fmla="*/ 123 w 30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4"/>
                <a:gd name="T29" fmla="*/ 30 w 30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4">
                  <a:moveTo>
                    <a:pt x="0" y="33"/>
                  </a:moveTo>
                  <a:lnTo>
                    <a:pt x="0" y="27"/>
                  </a:lnTo>
                  <a:lnTo>
                    <a:pt x="2" y="21"/>
                  </a:lnTo>
                  <a:lnTo>
                    <a:pt x="6" y="16"/>
                  </a:lnTo>
                  <a:lnTo>
                    <a:pt x="7" y="10"/>
                  </a:lnTo>
                  <a:lnTo>
                    <a:pt x="13" y="6"/>
                  </a:lnTo>
                  <a:lnTo>
                    <a:pt x="17" y="4"/>
                  </a:lnTo>
                  <a:lnTo>
                    <a:pt x="23" y="2"/>
                  </a:lnTo>
                  <a:lnTo>
                    <a:pt x="29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17"/>
            <p:cNvSpPr>
              <a:spLocks/>
            </p:cNvSpPr>
            <p:nvPr/>
          </p:nvSpPr>
          <p:spPr bwMode="auto">
            <a:xfrm>
              <a:off x="4287" y="3516"/>
              <a:ext cx="45" cy="60"/>
            </a:xfrm>
            <a:custGeom>
              <a:avLst/>
              <a:gdLst>
                <a:gd name="T0" fmla="*/ 0 w 31"/>
                <a:gd name="T1" fmla="*/ 318 h 34"/>
                <a:gd name="T2" fmla="*/ 0 w 31"/>
                <a:gd name="T3" fmla="*/ 0 h 34"/>
                <a:gd name="T4" fmla="*/ 22 w 31"/>
                <a:gd name="T5" fmla="*/ 21 h 34"/>
                <a:gd name="T6" fmla="*/ 48 w 31"/>
                <a:gd name="T7" fmla="*/ 37 h 34"/>
                <a:gd name="T8" fmla="*/ 75 w 31"/>
                <a:gd name="T9" fmla="*/ 60 h 34"/>
                <a:gd name="T10" fmla="*/ 93 w 31"/>
                <a:gd name="T11" fmla="*/ 99 h 34"/>
                <a:gd name="T12" fmla="*/ 107 w 31"/>
                <a:gd name="T13" fmla="*/ 152 h 34"/>
                <a:gd name="T14" fmla="*/ 116 w 31"/>
                <a:gd name="T15" fmla="*/ 203 h 34"/>
                <a:gd name="T16" fmla="*/ 126 w 31"/>
                <a:gd name="T17" fmla="*/ 265 h 34"/>
                <a:gd name="T18" fmla="*/ 135 w 31"/>
                <a:gd name="T19" fmla="*/ 318 h 34"/>
                <a:gd name="T20" fmla="*/ 135 w 31"/>
                <a:gd name="T21" fmla="*/ 318 h 34"/>
                <a:gd name="T22" fmla="*/ 126 w 31"/>
                <a:gd name="T23" fmla="*/ 318 h 34"/>
                <a:gd name="T24" fmla="*/ 126 w 31"/>
                <a:gd name="T25" fmla="*/ 318 h 34"/>
                <a:gd name="T26" fmla="*/ 116 w 31"/>
                <a:gd name="T27" fmla="*/ 318 h 34"/>
                <a:gd name="T28" fmla="*/ 102 w 31"/>
                <a:gd name="T29" fmla="*/ 318 h 34"/>
                <a:gd name="T30" fmla="*/ 75 w 31"/>
                <a:gd name="T31" fmla="*/ 318 h 34"/>
                <a:gd name="T32" fmla="*/ 41 w 31"/>
                <a:gd name="T33" fmla="*/ 318 h 34"/>
                <a:gd name="T34" fmla="*/ 0 w 31"/>
                <a:gd name="T35" fmla="*/ 318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1"/>
                <a:gd name="T55" fmla="*/ 0 h 34"/>
                <a:gd name="T56" fmla="*/ 31 w 31"/>
                <a:gd name="T57" fmla="*/ 34 h 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1" h="34">
                  <a:moveTo>
                    <a:pt x="0" y="33"/>
                  </a:moveTo>
                  <a:lnTo>
                    <a:pt x="0" y="0"/>
                  </a:lnTo>
                  <a:lnTo>
                    <a:pt x="5" y="2"/>
                  </a:lnTo>
                  <a:lnTo>
                    <a:pt x="11" y="4"/>
                  </a:lnTo>
                  <a:lnTo>
                    <a:pt x="17" y="6"/>
                  </a:lnTo>
                  <a:lnTo>
                    <a:pt x="21" y="10"/>
                  </a:lnTo>
                  <a:lnTo>
                    <a:pt x="24" y="16"/>
                  </a:lnTo>
                  <a:lnTo>
                    <a:pt x="26" y="21"/>
                  </a:lnTo>
                  <a:lnTo>
                    <a:pt x="28" y="27"/>
                  </a:lnTo>
                  <a:lnTo>
                    <a:pt x="30" y="33"/>
                  </a:lnTo>
                  <a:lnTo>
                    <a:pt x="28" y="33"/>
                  </a:lnTo>
                  <a:lnTo>
                    <a:pt x="26" y="33"/>
                  </a:lnTo>
                  <a:lnTo>
                    <a:pt x="23" y="33"/>
                  </a:lnTo>
                  <a:lnTo>
                    <a:pt x="17" y="33"/>
                  </a:lnTo>
                  <a:lnTo>
                    <a:pt x="9" y="33"/>
                  </a:lnTo>
                  <a:lnTo>
                    <a:pt x="0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18"/>
            <p:cNvSpPr>
              <a:spLocks/>
            </p:cNvSpPr>
            <p:nvPr/>
          </p:nvSpPr>
          <p:spPr bwMode="auto">
            <a:xfrm>
              <a:off x="4287" y="3516"/>
              <a:ext cx="45" cy="60"/>
            </a:xfrm>
            <a:custGeom>
              <a:avLst/>
              <a:gdLst>
                <a:gd name="T0" fmla="*/ 0 w 31"/>
                <a:gd name="T1" fmla="*/ 0 h 34"/>
                <a:gd name="T2" fmla="*/ 22 w 31"/>
                <a:gd name="T3" fmla="*/ 21 h 34"/>
                <a:gd name="T4" fmla="*/ 48 w 31"/>
                <a:gd name="T5" fmla="*/ 37 h 34"/>
                <a:gd name="T6" fmla="*/ 75 w 31"/>
                <a:gd name="T7" fmla="*/ 60 h 34"/>
                <a:gd name="T8" fmla="*/ 93 w 31"/>
                <a:gd name="T9" fmla="*/ 99 h 34"/>
                <a:gd name="T10" fmla="*/ 107 w 31"/>
                <a:gd name="T11" fmla="*/ 152 h 34"/>
                <a:gd name="T12" fmla="*/ 116 w 31"/>
                <a:gd name="T13" fmla="*/ 203 h 34"/>
                <a:gd name="T14" fmla="*/ 126 w 31"/>
                <a:gd name="T15" fmla="*/ 265 h 34"/>
                <a:gd name="T16" fmla="*/ 135 w 31"/>
                <a:gd name="T17" fmla="*/ 318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4"/>
                <a:gd name="T29" fmla="*/ 31 w 31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4">
                  <a:moveTo>
                    <a:pt x="0" y="0"/>
                  </a:moveTo>
                  <a:lnTo>
                    <a:pt x="5" y="2"/>
                  </a:lnTo>
                  <a:lnTo>
                    <a:pt x="11" y="4"/>
                  </a:lnTo>
                  <a:lnTo>
                    <a:pt x="17" y="6"/>
                  </a:lnTo>
                  <a:lnTo>
                    <a:pt x="21" y="10"/>
                  </a:lnTo>
                  <a:lnTo>
                    <a:pt x="24" y="16"/>
                  </a:lnTo>
                  <a:lnTo>
                    <a:pt x="26" y="21"/>
                  </a:lnTo>
                  <a:lnTo>
                    <a:pt x="28" y="27"/>
                  </a:lnTo>
                  <a:lnTo>
                    <a:pt x="30" y="3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19"/>
            <p:cNvSpPr>
              <a:spLocks/>
            </p:cNvSpPr>
            <p:nvPr/>
          </p:nvSpPr>
          <p:spPr bwMode="auto">
            <a:xfrm>
              <a:off x="4251" y="3523"/>
              <a:ext cx="75" cy="93"/>
            </a:xfrm>
            <a:custGeom>
              <a:avLst/>
              <a:gdLst>
                <a:gd name="T0" fmla="*/ 108 w 52"/>
                <a:gd name="T1" fmla="*/ 0 h 53"/>
                <a:gd name="T2" fmla="*/ 128 w 52"/>
                <a:gd name="T3" fmla="*/ 0 h 53"/>
                <a:gd name="T4" fmla="*/ 156 w 52"/>
                <a:gd name="T5" fmla="*/ 21 h 53"/>
                <a:gd name="T6" fmla="*/ 175 w 52"/>
                <a:gd name="T7" fmla="*/ 37 h 53"/>
                <a:gd name="T8" fmla="*/ 189 w 52"/>
                <a:gd name="T9" fmla="*/ 77 h 53"/>
                <a:gd name="T10" fmla="*/ 208 w 52"/>
                <a:gd name="T11" fmla="*/ 114 h 53"/>
                <a:gd name="T12" fmla="*/ 212 w 52"/>
                <a:gd name="T13" fmla="*/ 151 h 53"/>
                <a:gd name="T14" fmla="*/ 222 w 52"/>
                <a:gd name="T15" fmla="*/ 200 h 53"/>
                <a:gd name="T16" fmla="*/ 222 w 52"/>
                <a:gd name="T17" fmla="*/ 253 h 53"/>
                <a:gd name="T18" fmla="*/ 222 w 52"/>
                <a:gd name="T19" fmla="*/ 293 h 53"/>
                <a:gd name="T20" fmla="*/ 212 w 52"/>
                <a:gd name="T21" fmla="*/ 351 h 53"/>
                <a:gd name="T22" fmla="*/ 208 w 52"/>
                <a:gd name="T23" fmla="*/ 379 h 53"/>
                <a:gd name="T24" fmla="*/ 189 w 52"/>
                <a:gd name="T25" fmla="*/ 416 h 53"/>
                <a:gd name="T26" fmla="*/ 175 w 52"/>
                <a:gd name="T27" fmla="*/ 453 h 53"/>
                <a:gd name="T28" fmla="*/ 156 w 52"/>
                <a:gd name="T29" fmla="*/ 474 h 53"/>
                <a:gd name="T30" fmla="*/ 128 w 52"/>
                <a:gd name="T31" fmla="*/ 493 h 53"/>
                <a:gd name="T32" fmla="*/ 108 w 52"/>
                <a:gd name="T33" fmla="*/ 493 h 53"/>
                <a:gd name="T34" fmla="*/ 89 w 52"/>
                <a:gd name="T35" fmla="*/ 493 h 53"/>
                <a:gd name="T36" fmla="*/ 66 w 52"/>
                <a:gd name="T37" fmla="*/ 474 h 53"/>
                <a:gd name="T38" fmla="*/ 48 w 52"/>
                <a:gd name="T39" fmla="*/ 453 h 53"/>
                <a:gd name="T40" fmla="*/ 29 w 52"/>
                <a:gd name="T41" fmla="*/ 416 h 53"/>
                <a:gd name="T42" fmla="*/ 13 w 52"/>
                <a:gd name="T43" fmla="*/ 379 h 53"/>
                <a:gd name="T44" fmla="*/ 9 w 52"/>
                <a:gd name="T45" fmla="*/ 351 h 53"/>
                <a:gd name="T46" fmla="*/ 0 w 52"/>
                <a:gd name="T47" fmla="*/ 293 h 53"/>
                <a:gd name="T48" fmla="*/ 0 w 52"/>
                <a:gd name="T49" fmla="*/ 253 h 53"/>
                <a:gd name="T50" fmla="*/ 0 w 52"/>
                <a:gd name="T51" fmla="*/ 200 h 53"/>
                <a:gd name="T52" fmla="*/ 9 w 52"/>
                <a:gd name="T53" fmla="*/ 151 h 53"/>
                <a:gd name="T54" fmla="*/ 13 w 52"/>
                <a:gd name="T55" fmla="*/ 114 h 53"/>
                <a:gd name="T56" fmla="*/ 29 w 52"/>
                <a:gd name="T57" fmla="*/ 77 h 53"/>
                <a:gd name="T58" fmla="*/ 48 w 52"/>
                <a:gd name="T59" fmla="*/ 37 h 53"/>
                <a:gd name="T60" fmla="*/ 66 w 52"/>
                <a:gd name="T61" fmla="*/ 21 h 53"/>
                <a:gd name="T62" fmla="*/ 89 w 52"/>
                <a:gd name="T63" fmla="*/ 0 h 53"/>
                <a:gd name="T64" fmla="*/ 108 w 52"/>
                <a:gd name="T65" fmla="*/ 0 h 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2"/>
                <a:gd name="T100" fmla="*/ 0 h 53"/>
                <a:gd name="T101" fmla="*/ 52 w 52"/>
                <a:gd name="T102" fmla="*/ 53 h 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2" h="53">
                  <a:moveTo>
                    <a:pt x="25" y="0"/>
                  </a:moveTo>
                  <a:lnTo>
                    <a:pt x="30" y="0"/>
                  </a:lnTo>
                  <a:lnTo>
                    <a:pt x="36" y="2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8" y="12"/>
                  </a:lnTo>
                  <a:lnTo>
                    <a:pt x="49" y="16"/>
                  </a:lnTo>
                  <a:lnTo>
                    <a:pt x="51" y="21"/>
                  </a:lnTo>
                  <a:lnTo>
                    <a:pt x="51" y="27"/>
                  </a:lnTo>
                  <a:lnTo>
                    <a:pt x="51" y="31"/>
                  </a:lnTo>
                  <a:lnTo>
                    <a:pt x="49" y="37"/>
                  </a:lnTo>
                  <a:lnTo>
                    <a:pt x="48" y="40"/>
                  </a:lnTo>
                  <a:lnTo>
                    <a:pt x="44" y="44"/>
                  </a:lnTo>
                  <a:lnTo>
                    <a:pt x="40" y="48"/>
                  </a:lnTo>
                  <a:lnTo>
                    <a:pt x="36" y="50"/>
                  </a:lnTo>
                  <a:lnTo>
                    <a:pt x="30" y="52"/>
                  </a:lnTo>
                  <a:lnTo>
                    <a:pt x="25" y="52"/>
                  </a:lnTo>
                  <a:lnTo>
                    <a:pt x="21" y="52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2" y="37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21" y="0"/>
                  </a:lnTo>
                  <a:lnTo>
                    <a:pt x="2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20"/>
            <p:cNvSpPr>
              <a:spLocks/>
            </p:cNvSpPr>
            <p:nvPr/>
          </p:nvSpPr>
          <p:spPr bwMode="auto">
            <a:xfrm>
              <a:off x="4251" y="3523"/>
              <a:ext cx="75" cy="93"/>
            </a:xfrm>
            <a:custGeom>
              <a:avLst/>
              <a:gdLst>
                <a:gd name="T0" fmla="*/ 108 w 52"/>
                <a:gd name="T1" fmla="*/ 0 h 53"/>
                <a:gd name="T2" fmla="*/ 128 w 52"/>
                <a:gd name="T3" fmla="*/ 0 h 53"/>
                <a:gd name="T4" fmla="*/ 156 w 52"/>
                <a:gd name="T5" fmla="*/ 21 h 53"/>
                <a:gd name="T6" fmla="*/ 175 w 52"/>
                <a:gd name="T7" fmla="*/ 37 h 53"/>
                <a:gd name="T8" fmla="*/ 189 w 52"/>
                <a:gd name="T9" fmla="*/ 77 h 53"/>
                <a:gd name="T10" fmla="*/ 208 w 52"/>
                <a:gd name="T11" fmla="*/ 114 h 53"/>
                <a:gd name="T12" fmla="*/ 212 w 52"/>
                <a:gd name="T13" fmla="*/ 151 h 53"/>
                <a:gd name="T14" fmla="*/ 222 w 52"/>
                <a:gd name="T15" fmla="*/ 200 h 53"/>
                <a:gd name="T16" fmla="*/ 222 w 52"/>
                <a:gd name="T17" fmla="*/ 253 h 53"/>
                <a:gd name="T18" fmla="*/ 222 w 52"/>
                <a:gd name="T19" fmla="*/ 293 h 53"/>
                <a:gd name="T20" fmla="*/ 212 w 52"/>
                <a:gd name="T21" fmla="*/ 351 h 53"/>
                <a:gd name="T22" fmla="*/ 208 w 52"/>
                <a:gd name="T23" fmla="*/ 379 h 53"/>
                <a:gd name="T24" fmla="*/ 189 w 52"/>
                <a:gd name="T25" fmla="*/ 416 h 53"/>
                <a:gd name="T26" fmla="*/ 175 w 52"/>
                <a:gd name="T27" fmla="*/ 453 h 53"/>
                <a:gd name="T28" fmla="*/ 156 w 52"/>
                <a:gd name="T29" fmla="*/ 474 h 53"/>
                <a:gd name="T30" fmla="*/ 128 w 52"/>
                <a:gd name="T31" fmla="*/ 493 h 53"/>
                <a:gd name="T32" fmla="*/ 108 w 52"/>
                <a:gd name="T33" fmla="*/ 493 h 53"/>
                <a:gd name="T34" fmla="*/ 89 w 52"/>
                <a:gd name="T35" fmla="*/ 493 h 53"/>
                <a:gd name="T36" fmla="*/ 66 w 52"/>
                <a:gd name="T37" fmla="*/ 474 h 53"/>
                <a:gd name="T38" fmla="*/ 48 w 52"/>
                <a:gd name="T39" fmla="*/ 453 h 53"/>
                <a:gd name="T40" fmla="*/ 29 w 52"/>
                <a:gd name="T41" fmla="*/ 416 h 53"/>
                <a:gd name="T42" fmla="*/ 13 w 52"/>
                <a:gd name="T43" fmla="*/ 379 h 53"/>
                <a:gd name="T44" fmla="*/ 9 w 52"/>
                <a:gd name="T45" fmla="*/ 351 h 53"/>
                <a:gd name="T46" fmla="*/ 0 w 52"/>
                <a:gd name="T47" fmla="*/ 293 h 53"/>
                <a:gd name="T48" fmla="*/ 0 w 52"/>
                <a:gd name="T49" fmla="*/ 253 h 53"/>
                <a:gd name="T50" fmla="*/ 0 w 52"/>
                <a:gd name="T51" fmla="*/ 200 h 53"/>
                <a:gd name="T52" fmla="*/ 9 w 52"/>
                <a:gd name="T53" fmla="*/ 151 h 53"/>
                <a:gd name="T54" fmla="*/ 13 w 52"/>
                <a:gd name="T55" fmla="*/ 114 h 53"/>
                <a:gd name="T56" fmla="*/ 29 w 52"/>
                <a:gd name="T57" fmla="*/ 77 h 53"/>
                <a:gd name="T58" fmla="*/ 48 w 52"/>
                <a:gd name="T59" fmla="*/ 37 h 53"/>
                <a:gd name="T60" fmla="*/ 66 w 52"/>
                <a:gd name="T61" fmla="*/ 21 h 53"/>
                <a:gd name="T62" fmla="*/ 89 w 52"/>
                <a:gd name="T63" fmla="*/ 0 h 53"/>
                <a:gd name="T64" fmla="*/ 108 w 52"/>
                <a:gd name="T65" fmla="*/ 0 h 53"/>
                <a:gd name="T66" fmla="*/ 108 w 52"/>
                <a:gd name="T67" fmla="*/ 0 h 53"/>
                <a:gd name="T68" fmla="*/ 108 w 52"/>
                <a:gd name="T69" fmla="*/ 0 h 5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"/>
                <a:gd name="T106" fmla="*/ 0 h 53"/>
                <a:gd name="T107" fmla="*/ 52 w 52"/>
                <a:gd name="T108" fmla="*/ 53 h 5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" h="53">
                  <a:moveTo>
                    <a:pt x="25" y="0"/>
                  </a:moveTo>
                  <a:lnTo>
                    <a:pt x="30" y="0"/>
                  </a:lnTo>
                  <a:lnTo>
                    <a:pt x="36" y="2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8" y="12"/>
                  </a:lnTo>
                  <a:lnTo>
                    <a:pt x="49" y="16"/>
                  </a:lnTo>
                  <a:lnTo>
                    <a:pt x="51" y="21"/>
                  </a:lnTo>
                  <a:lnTo>
                    <a:pt x="51" y="27"/>
                  </a:lnTo>
                  <a:lnTo>
                    <a:pt x="51" y="31"/>
                  </a:lnTo>
                  <a:lnTo>
                    <a:pt x="49" y="37"/>
                  </a:lnTo>
                  <a:lnTo>
                    <a:pt x="48" y="40"/>
                  </a:lnTo>
                  <a:lnTo>
                    <a:pt x="44" y="44"/>
                  </a:lnTo>
                  <a:lnTo>
                    <a:pt x="40" y="48"/>
                  </a:lnTo>
                  <a:lnTo>
                    <a:pt x="36" y="50"/>
                  </a:lnTo>
                  <a:lnTo>
                    <a:pt x="30" y="52"/>
                  </a:lnTo>
                  <a:lnTo>
                    <a:pt x="25" y="52"/>
                  </a:lnTo>
                  <a:lnTo>
                    <a:pt x="21" y="52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2" y="37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21" y="0"/>
                  </a:lnTo>
                  <a:lnTo>
                    <a:pt x="2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21"/>
            <p:cNvSpPr>
              <a:spLocks/>
            </p:cNvSpPr>
            <p:nvPr/>
          </p:nvSpPr>
          <p:spPr bwMode="auto">
            <a:xfrm>
              <a:off x="4267" y="3544"/>
              <a:ext cx="43" cy="51"/>
            </a:xfrm>
            <a:custGeom>
              <a:avLst/>
              <a:gdLst>
                <a:gd name="T0" fmla="*/ 60 w 30"/>
                <a:gd name="T1" fmla="*/ 0 h 29"/>
                <a:gd name="T2" fmla="*/ 70 w 30"/>
                <a:gd name="T3" fmla="*/ 0 h 29"/>
                <a:gd name="T4" fmla="*/ 80 w 30"/>
                <a:gd name="T5" fmla="*/ 0 h 29"/>
                <a:gd name="T6" fmla="*/ 89 w 30"/>
                <a:gd name="T7" fmla="*/ 21 h 29"/>
                <a:gd name="T8" fmla="*/ 108 w 30"/>
                <a:gd name="T9" fmla="*/ 37 h 29"/>
                <a:gd name="T10" fmla="*/ 108 w 30"/>
                <a:gd name="T11" fmla="*/ 49 h 29"/>
                <a:gd name="T12" fmla="*/ 115 w 30"/>
                <a:gd name="T13" fmla="*/ 65 h 29"/>
                <a:gd name="T14" fmla="*/ 123 w 30"/>
                <a:gd name="T15" fmla="*/ 102 h 29"/>
                <a:gd name="T16" fmla="*/ 123 w 30"/>
                <a:gd name="T17" fmla="*/ 123 h 29"/>
                <a:gd name="T18" fmla="*/ 123 w 30"/>
                <a:gd name="T19" fmla="*/ 164 h 29"/>
                <a:gd name="T20" fmla="*/ 115 w 30"/>
                <a:gd name="T21" fmla="*/ 179 h 29"/>
                <a:gd name="T22" fmla="*/ 108 w 30"/>
                <a:gd name="T23" fmla="*/ 216 h 29"/>
                <a:gd name="T24" fmla="*/ 108 w 30"/>
                <a:gd name="T25" fmla="*/ 237 h 29"/>
                <a:gd name="T26" fmla="*/ 89 w 30"/>
                <a:gd name="T27" fmla="*/ 257 h 29"/>
                <a:gd name="T28" fmla="*/ 80 w 30"/>
                <a:gd name="T29" fmla="*/ 257 h 29"/>
                <a:gd name="T30" fmla="*/ 70 w 30"/>
                <a:gd name="T31" fmla="*/ 266 h 29"/>
                <a:gd name="T32" fmla="*/ 60 w 30"/>
                <a:gd name="T33" fmla="*/ 266 h 29"/>
                <a:gd name="T34" fmla="*/ 49 w 30"/>
                <a:gd name="T35" fmla="*/ 266 h 29"/>
                <a:gd name="T36" fmla="*/ 33 w 30"/>
                <a:gd name="T37" fmla="*/ 257 h 29"/>
                <a:gd name="T38" fmla="*/ 27 w 30"/>
                <a:gd name="T39" fmla="*/ 257 h 29"/>
                <a:gd name="T40" fmla="*/ 19 w 30"/>
                <a:gd name="T41" fmla="*/ 237 h 29"/>
                <a:gd name="T42" fmla="*/ 9 w 30"/>
                <a:gd name="T43" fmla="*/ 216 h 29"/>
                <a:gd name="T44" fmla="*/ 9 w 30"/>
                <a:gd name="T45" fmla="*/ 179 h 29"/>
                <a:gd name="T46" fmla="*/ 0 w 30"/>
                <a:gd name="T47" fmla="*/ 164 h 29"/>
                <a:gd name="T48" fmla="*/ 0 w 30"/>
                <a:gd name="T49" fmla="*/ 123 h 29"/>
                <a:gd name="T50" fmla="*/ 0 w 30"/>
                <a:gd name="T51" fmla="*/ 102 h 29"/>
                <a:gd name="T52" fmla="*/ 9 w 30"/>
                <a:gd name="T53" fmla="*/ 65 h 29"/>
                <a:gd name="T54" fmla="*/ 9 w 30"/>
                <a:gd name="T55" fmla="*/ 49 h 29"/>
                <a:gd name="T56" fmla="*/ 19 w 30"/>
                <a:gd name="T57" fmla="*/ 37 h 29"/>
                <a:gd name="T58" fmla="*/ 27 w 30"/>
                <a:gd name="T59" fmla="*/ 21 h 29"/>
                <a:gd name="T60" fmla="*/ 33 w 30"/>
                <a:gd name="T61" fmla="*/ 0 h 29"/>
                <a:gd name="T62" fmla="*/ 49 w 30"/>
                <a:gd name="T63" fmla="*/ 0 h 29"/>
                <a:gd name="T64" fmla="*/ 60 w 30"/>
                <a:gd name="T65" fmla="*/ 0 h 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"/>
                <a:gd name="T100" fmla="*/ 0 h 29"/>
                <a:gd name="T101" fmla="*/ 30 w 30"/>
                <a:gd name="T102" fmla="*/ 29 h 2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" h="29">
                  <a:moveTo>
                    <a:pt x="14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7" y="7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29" y="17"/>
                  </a:lnTo>
                  <a:lnTo>
                    <a:pt x="27" y="19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2" y="28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22"/>
            <p:cNvSpPr>
              <a:spLocks/>
            </p:cNvSpPr>
            <p:nvPr/>
          </p:nvSpPr>
          <p:spPr bwMode="auto">
            <a:xfrm>
              <a:off x="4267" y="3544"/>
              <a:ext cx="43" cy="51"/>
            </a:xfrm>
            <a:custGeom>
              <a:avLst/>
              <a:gdLst>
                <a:gd name="T0" fmla="*/ 60 w 30"/>
                <a:gd name="T1" fmla="*/ 0 h 29"/>
                <a:gd name="T2" fmla="*/ 70 w 30"/>
                <a:gd name="T3" fmla="*/ 0 h 29"/>
                <a:gd name="T4" fmla="*/ 80 w 30"/>
                <a:gd name="T5" fmla="*/ 0 h 29"/>
                <a:gd name="T6" fmla="*/ 89 w 30"/>
                <a:gd name="T7" fmla="*/ 21 h 29"/>
                <a:gd name="T8" fmla="*/ 108 w 30"/>
                <a:gd name="T9" fmla="*/ 37 h 29"/>
                <a:gd name="T10" fmla="*/ 108 w 30"/>
                <a:gd name="T11" fmla="*/ 49 h 29"/>
                <a:gd name="T12" fmla="*/ 115 w 30"/>
                <a:gd name="T13" fmla="*/ 65 h 29"/>
                <a:gd name="T14" fmla="*/ 123 w 30"/>
                <a:gd name="T15" fmla="*/ 102 h 29"/>
                <a:gd name="T16" fmla="*/ 123 w 30"/>
                <a:gd name="T17" fmla="*/ 123 h 29"/>
                <a:gd name="T18" fmla="*/ 123 w 30"/>
                <a:gd name="T19" fmla="*/ 164 h 29"/>
                <a:gd name="T20" fmla="*/ 115 w 30"/>
                <a:gd name="T21" fmla="*/ 179 h 29"/>
                <a:gd name="T22" fmla="*/ 108 w 30"/>
                <a:gd name="T23" fmla="*/ 216 h 29"/>
                <a:gd name="T24" fmla="*/ 108 w 30"/>
                <a:gd name="T25" fmla="*/ 237 h 29"/>
                <a:gd name="T26" fmla="*/ 89 w 30"/>
                <a:gd name="T27" fmla="*/ 257 h 29"/>
                <a:gd name="T28" fmla="*/ 80 w 30"/>
                <a:gd name="T29" fmla="*/ 257 h 29"/>
                <a:gd name="T30" fmla="*/ 70 w 30"/>
                <a:gd name="T31" fmla="*/ 266 h 29"/>
                <a:gd name="T32" fmla="*/ 60 w 30"/>
                <a:gd name="T33" fmla="*/ 266 h 29"/>
                <a:gd name="T34" fmla="*/ 49 w 30"/>
                <a:gd name="T35" fmla="*/ 266 h 29"/>
                <a:gd name="T36" fmla="*/ 33 w 30"/>
                <a:gd name="T37" fmla="*/ 257 h 29"/>
                <a:gd name="T38" fmla="*/ 27 w 30"/>
                <a:gd name="T39" fmla="*/ 257 h 29"/>
                <a:gd name="T40" fmla="*/ 19 w 30"/>
                <a:gd name="T41" fmla="*/ 237 h 29"/>
                <a:gd name="T42" fmla="*/ 9 w 30"/>
                <a:gd name="T43" fmla="*/ 216 h 29"/>
                <a:gd name="T44" fmla="*/ 9 w 30"/>
                <a:gd name="T45" fmla="*/ 179 h 29"/>
                <a:gd name="T46" fmla="*/ 0 w 30"/>
                <a:gd name="T47" fmla="*/ 164 h 29"/>
                <a:gd name="T48" fmla="*/ 0 w 30"/>
                <a:gd name="T49" fmla="*/ 123 h 29"/>
                <a:gd name="T50" fmla="*/ 0 w 30"/>
                <a:gd name="T51" fmla="*/ 102 h 29"/>
                <a:gd name="T52" fmla="*/ 9 w 30"/>
                <a:gd name="T53" fmla="*/ 65 h 29"/>
                <a:gd name="T54" fmla="*/ 9 w 30"/>
                <a:gd name="T55" fmla="*/ 49 h 29"/>
                <a:gd name="T56" fmla="*/ 19 w 30"/>
                <a:gd name="T57" fmla="*/ 37 h 29"/>
                <a:gd name="T58" fmla="*/ 27 w 30"/>
                <a:gd name="T59" fmla="*/ 21 h 29"/>
                <a:gd name="T60" fmla="*/ 33 w 30"/>
                <a:gd name="T61" fmla="*/ 0 h 29"/>
                <a:gd name="T62" fmla="*/ 49 w 30"/>
                <a:gd name="T63" fmla="*/ 0 h 29"/>
                <a:gd name="T64" fmla="*/ 60 w 30"/>
                <a:gd name="T65" fmla="*/ 0 h 29"/>
                <a:gd name="T66" fmla="*/ 60 w 30"/>
                <a:gd name="T67" fmla="*/ 0 h 29"/>
                <a:gd name="T68" fmla="*/ 60 w 30"/>
                <a:gd name="T69" fmla="*/ 0 h 2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"/>
                <a:gd name="T106" fmla="*/ 0 h 29"/>
                <a:gd name="T107" fmla="*/ 30 w 30"/>
                <a:gd name="T108" fmla="*/ 29 h 2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" h="29">
                  <a:moveTo>
                    <a:pt x="14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7" y="7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29" y="17"/>
                  </a:lnTo>
                  <a:lnTo>
                    <a:pt x="27" y="19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2" y="28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23"/>
            <p:cNvSpPr>
              <a:spLocks/>
            </p:cNvSpPr>
            <p:nvPr/>
          </p:nvSpPr>
          <p:spPr bwMode="auto">
            <a:xfrm>
              <a:off x="4272" y="3551"/>
              <a:ext cx="32" cy="39"/>
            </a:xfrm>
            <a:custGeom>
              <a:avLst/>
              <a:gdLst>
                <a:gd name="T0" fmla="*/ 47 w 22"/>
                <a:gd name="T1" fmla="*/ 0 h 22"/>
                <a:gd name="T2" fmla="*/ 48 w 22"/>
                <a:gd name="T3" fmla="*/ 0 h 22"/>
                <a:gd name="T4" fmla="*/ 68 w 22"/>
                <a:gd name="T5" fmla="*/ 0 h 22"/>
                <a:gd name="T6" fmla="*/ 76 w 22"/>
                <a:gd name="T7" fmla="*/ 12 h 22"/>
                <a:gd name="T8" fmla="*/ 76 w 22"/>
                <a:gd name="T9" fmla="*/ 12 h 22"/>
                <a:gd name="T10" fmla="*/ 87 w 22"/>
                <a:gd name="T11" fmla="*/ 28 h 22"/>
                <a:gd name="T12" fmla="*/ 95 w 22"/>
                <a:gd name="T13" fmla="*/ 50 h 22"/>
                <a:gd name="T14" fmla="*/ 95 w 22"/>
                <a:gd name="T15" fmla="*/ 66 h 22"/>
                <a:gd name="T16" fmla="*/ 95 w 22"/>
                <a:gd name="T17" fmla="*/ 110 h 22"/>
                <a:gd name="T18" fmla="*/ 95 w 22"/>
                <a:gd name="T19" fmla="*/ 129 h 22"/>
                <a:gd name="T20" fmla="*/ 95 w 22"/>
                <a:gd name="T21" fmla="*/ 151 h 22"/>
                <a:gd name="T22" fmla="*/ 87 w 22"/>
                <a:gd name="T23" fmla="*/ 167 h 22"/>
                <a:gd name="T24" fmla="*/ 76 w 22"/>
                <a:gd name="T25" fmla="*/ 188 h 22"/>
                <a:gd name="T26" fmla="*/ 76 w 22"/>
                <a:gd name="T27" fmla="*/ 188 h 22"/>
                <a:gd name="T28" fmla="*/ 68 w 22"/>
                <a:gd name="T29" fmla="*/ 207 h 22"/>
                <a:gd name="T30" fmla="*/ 48 w 22"/>
                <a:gd name="T31" fmla="*/ 207 h 22"/>
                <a:gd name="T32" fmla="*/ 47 w 22"/>
                <a:gd name="T33" fmla="*/ 207 h 22"/>
                <a:gd name="T34" fmla="*/ 36 w 22"/>
                <a:gd name="T35" fmla="*/ 207 h 22"/>
                <a:gd name="T36" fmla="*/ 28 w 22"/>
                <a:gd name="T37" fmla="*/ 207 h 22"/>
                <a:gd name="T38" fmla="*/ 19 w 22"/>
                <a:gd name="T39" fmla="*/ 188 h 22"/>
                <a:gd name="T40" fmla="*/ 9 w 22"/>
                <a:gd name="T41" fmla="*/ 188 h 22"/>
                <a:gd name="T42" fmla="*/ 0 w 22"/>
                <a:gd name="T43" fmla="*/ 167 h 22"/>
                <a:gd name="T44" fmla="*/ 0 w 22"/>
                <a:gd name="T45" fmla="*/ 151 h 22"/>
                <a:gd name="T46" fmla="*/ 0 w 22"/>
                <a:gd name="T47" fmla="*/ 129 h 22"/>
                <a:gd name="T48" fmla="*/ 0 w 22"/>
                <a:gd name="T49" fmla="*/ 110 h 22"/>
                <a:gd name="T50" fmla="*/ 0 w 22"/>
                <a:gd name="T51" fmla="*/ 66 h 22"/>
                <a:gd name="T52" fmla="*/ 0 w 22"/>
                <a:gd name="T53" fmla="*/ 50 h 22"/>
                <a:gd name="T54" fmla="*/ 0 w 22"/>
                <a:gd name="T55" fmla="*/ 28 h 22"/>
                <a:gd name="T56" fmla="*/ 9 w 22"/>
                <a:gd name="T57" fmla="*/ 12 h 22"/>
                <a:gd name="T58" fmla="*/ 19 w 22"/>
                <a:gd name="T59" fmla="*/ 12 h 22"/>
                <a:gd name="T60" fmla="*/ 28 w 22"/>
                <a:gd name="T61" fmla="*/ 0 h 22"/>
                <a:gd name="T62" fmla="*/ 36 w 22"/>
                <a:gd name="T63" fmla="*/ 0 h 22"/>
                <a:gd name="T64" fmla="*/ 47 w 22"/>
                <a:gd name="T65" fmla="*/ 0 h 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"/>
                <a:gd name="T100" fmla="*/ 0 h 22"/>
                <a:gd name="T101" fmla="*/ 22 w 22"/>
                <a:gd name="T102" fmla="*/ 22 h 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" h="22">
                  <a:moveTo>
                    <a:pt x="10" y="0"/>
                  </a:moveTo>
                  <a:lnTo>
                    <a:pt x="11" y="0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19" y="3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21" y="15"/>
                  </a:lnTo>
                  <a:lnTo>
                    <a:pt x="19" y="17"/>
                  </a:lnTo>
                  <a:lnTo>
                    <a:pt x="17" y="19"/>
                  </a:lnTo>
                  <a:lnTo>
                    <a:pt x="15" y="21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6" y="21"/>
                  </a:lnTo>
                  <a:lnTo>
                    <a:pt x="4" y="19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24"/>
            <p:cNvSpPr>
              <a:spLocks/>
            </p:cNvSpPr>
            <p:nvPr/>
          </p:nvSpPr>
          <p:spPr bwMode="auto">
            <a:xfrm>
              <a:off x="4272" y="3551"/>
              <a:ext cx="32" cy="39"/>
            </a:xfrm>
            <a:custGeom>
              <a:avLst/>
              <a:gdLst>
                <a:gd name="T0" fmla="*/ 47 w 22"/>
                <a:gd name="T1" fmla="*/ 0 h 22"/>
                <a:gd name="T2" fmla="*/ 48 w 22"/>
                <a:gd name="T3" fmla="*/ 0 h 22"/>
                <a:gd name="T4" fmla="*/ 68 w 22"/>
                <a:gd name="T5" fmla="*/ 0 h 22"/>
                <a:gd name="T6" fmla="*/ 76 w 22"/>
                <a:gd name="T7" fmla="*/ 12 h 22"/>
                <a:gd name="T8" fmla="*/ 76 w 22"/>
                <a:gd name="T9" fmla="*/ 12 h 22"/>
                <a:gd name="T10" fmla="*/ 87 w 22"/>
                <a:gd name="T11" fmla="*/ 28 h 22"/>
                <a:gd name="T12" fmla="*/ 95 w 22"/>
                <a:gd name="T13" fmla="*/ 50 h 22"/>
                <a:gd name="T14" fmla="*/ 95 w 22"/>
                <a:gd name="T15" fmla="*/ 66 h 22"/>
                <a:gd name="T16" fmla="*/ 95 w 22"/>
                <a:gd name="T17" fmla="*/ 110 h 22"/>
                <a:gd name="T18" fmla="*/ 95 w 22"/>
                <a:gd name="T19" fmla="*/ 129 h 22"/>
                <a:gd name="T20" fmla="*/ 95 w 22"/>
                <a:gd name="T21" fmla="*/ 151 h 22"/>
                <a:gd name="T22" fmla="*/ 87 w 22"/>
                <a:gd name="T23" fmla="*/ 167 h 22"/>
                <a:gd name="T24" fmla="*/ 76 w 22"/>
                <a:gd name="T25" fmla="*/ 188 h 22"/>
                <a:gd name="T26" fmla="*/ 76 w 22"/>
                <a:gd name="T27" fmla="*/ 188 h 22"/>
                <a:gd name="T28" fmla="*/ 68 w 22"/>
                <a:gd name="T29" fmla="*/ 207 h 22"/>
                <a:gd name="T30" fmla="*/ 48 w 22"/>
                <a:gd name="T31" fmla="*/ 207 h 22"/>
                <a:gd name="T32" fmla="*/ 47 w 22"/>
                <a:gd name="T33" fmla="*/ 207 h 22"/>
                <a:gd name="T34" fmla="*/ 36 w 22"/>
                <a:gd name="T35" fmla="*/ 207 h 22"/>
                <a:gd name="T36" fmla="*/ 28 w 22"/>
                <a:gd name="T37" fmla="*/ 207 h 22"/>
                <a:gd name="T38" fmla="*/ 19 w 22"/>
                <a:gd name="T39" fmla="*/ 188 h 22"/>
                <a:gd name="T40" fmla="*/ 9 w 22"/>
                <a:gd name="T41" fmla="*/ 188 h 22"/>
                <a:gd name="T42" fmla="*/ 0 w 22"/>
                <a:gd name="T43" fmla="*/ 167 h 22"/>
                <a:gd name="T44" fmla="*/ 0 w 22"/>
                <a:gd name="T45" fmla="*/ 151 h 22"/>
                <a:gd name="T46" fmla="*/ 0 w 22"/>
                <a:gd name="T47" fmla="*/ 129 h 22"/>
                <a:gd name="T48" fmla="*/ 0 w 22"/>
                <a:gd name="T49" fmla="*/ 110 h 22"/>
                <a:gd name="T50" fmla="*/ 0 w 22"/>
                <a:gd name="T51" fmla="*/ 66 h 22"/>
                <a:gd name="T52" fmla="*/ 0 w 22"/>
                <a:gd name="T53" fmla="*/ 50 h 22"/>
                <a:gd name="T54" fmla="*/ 0 w 22"/>
                <a:gd name="T55" fmla="*/ 28 h 22"/>
                <a:gd name="T56" fmla="*/ 9 w 22"/>
                <a:gd name="T57" fmla="*/ 12 h 22"/>
                <a:gd name="T58" fmla="*/ 19 w 22"/>
                <a:gd name="T59" fmla="*/ 12 h 22"/>
                <a:gd name="T60" fmla="*/ 28 w 22"/>
                <a:gd name="T61" fmla="*/ 0 h 22"/>
                <a:gd name="T62" fmla="*/ 36 w 22"/>
                <a:gd name="T63" fmla="*/ 0 h 22"/>
                <a:gd name="T64" fmla="*/ 47 w 22"/>
                <a:gd name="T65" fmla="*/ 0 h 22"/>
                <a:gd name="T66" fmla="*/ 47 w 22"/>
                <a:gd name="T67" fmla="*/ 0 h 22"/>
                <a:gd name="T68" fmla="*/ 47 w 22"/>
                <a:gd name="T69" fmla="*/ 0 h 2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22"/>
                <a:gd name="T107" fmla="*/ 22 w 22"/>
                <a:gd name="T108" fmla="*/ 22 h 2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22">
                  <a:moveTo>
                    <a:pt x="10" y="0"/>
                  </a:moveTo>
                  <a:lnTo>
                    <a:pt x="11" y="0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19" y="3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21" y="15"/>
                  </a:lnTo>
                  <a:lnTo>
                    <a:pt x="19" y="17"/>
                  </a:lnTo>
                  <a:lnTo>
                    <a:pt x="17" y="19"/>
                  </a:lnTo>
                  <a:lnTo>
                    <a:pt x="15" y="21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6" y="21"/>
                  </a:lnTo>
                  <a:lnTo>
                    <a:pt x="4" y="19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25"/>
            <p:cNvSpPr>
              <a:spLocks/>
            </p:cNvSpPr>
            <p:nvPr/>
          </p:nvSpPr>
          <p:spPr bwMode="auto">
            <a:xfrm>
              <a:off x="3977" y="3493"/>
              <a:ext cx="92" cy="65"/>
            </a:xfrm>
            <a:custGeom>
              <a:avLst/>
              <a:gdLst>
                <a:gd name="T0" fmla="*/ 0 w 64"/>
                <a:gd name="T1" fmla="*/ 142 h 37"/>
                <a:gd name="T2" fmla="*/ 0 w 64"/>
                <a:gd name="T3" fmla="*/ 0 h 37"/>
                <a:gd name="T4" fmla="*/ 270 w 64"/>
                <a:gd name="T5" fmla="*/ 0 h 37"/>
                <a:gd name="T6" fmla="*/ 270 w 64"/>
                <a:gd name="T7" fmla="*/ 343 h 37"/>
                <a:gd name="T8" fmla="*/ 89 w 64"/>
                <a:gd name="T9" fmla="*/ 343 h 37"/>
                <a:gd name="T10" fmla="*/ 0 w 64"/>
                <a:gd name="T11" fmla="*/ 142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"/>
                <a:gd name="T20" fmla="*/ 64 w 64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">
                  <a:moveTo>
                    <a:pt x="0" y="15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36"/>
                  </a:lnTo>
                  <a:lnTo>
                    <a:pt x="21" y="36"/>
                  </a:lnTo>
                  <a:lnTo>
                    <a:pt x="0" y="1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26"/>
            <p:cNvSpPr>
              <a:spLocks/>
            </p:cNvSpPr>
            <p:nvPr/>
          </p:nvSpPr>
          <p:spPr bwMode="auto">
            <a:xfrm>
              <a:off x="3977" y="3493"/>
              <a:ext cx="92" cy="65"/>
            </a:xfrm>
            <a:custGeom>
              <a:avLst/>
              <a:gdLst>
                <a:gd name="T0" fmla="*/ 0 w 64"/>
                <a:gd name="T1" fmla="*/ 142 h 37"/>
                <a:gd name="T2" fmla="*/ 0 w 64"/>
                <a:gd name="T3" fmla="*/ 0 h 37"/>
                <a:gd name="T4" fmla="*/ 270 w 64"/>
                <a:gd name="T5" fmla="*/ 0 h 37"/>
                <a:gd name="T6" fmla="*/ 270 w 64"/>
                <a:gd name="T7" fmla="*/ 343 h 37"/>
                <a:gd name="T8" fmla="*/ 89 w 64"/>
                <a:gd name="T9" fmla="*/ 343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7"/>
                <a:gd name="T17" fmla="*/ 64 w 64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7">
                  <a:moveTo>
                    <a:pt x="0" y="15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36"/>
                  </a:lnTo>
                  <a:lnTo>
                    <a:pt x="21" y="3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Freeform 27"/>
            <p:cNvSpPr>
              <a:spLocks/>
            </p:cNvSpPr>
            <p:nvPr/>
          </p:nvSpPr>
          <p:spPr bwMode="auto">
            <a:xfrm>
              <a:off x="3977" y="3520"/>
              <a:ext cx="31" cy="42"/>
            </a:xfrm>
            <a:custGeom>
              <a:avLst/>
              <a:gdLst>
                <a:gd name="T0" fmla="*/ 0 w 22"/>
                <a:gd name="T1" fmla="*/ 215 h 24"/>
                <a:gd name="T2" fmla="*/ 0 w 22"/>
                <a:gd name="T3" fmla="*/ 0 h 24"/>
                <a:gd name="T4" fmla="*/ 16 w 22"/>
                <a:gd name="T5" fmla="*/ 0 h 24"/>
                <a:gd name="T6" fmla="*/ 32 w 22"/>
                <a:gd name="T7" fmla="*/ 21 h 24"/>
                <a:gd name="T8" fmla="*/ 45 w 22"/>
                <a:gd name="T9" fmla="*/ 37 h 24"/>
                <a:gd name="T10" fmla="*/ 59 w 22"/>
                <a:gd name="T11" fmla="*/ 58 h 24"/>
                <a:gd name="T12" fmla="*/ 68 w 22"/>
                <a:gd name="T13" fmla="*/ 98 h 24"/>
                <a:gd name="T14" fmla="*/ 76 w 22"/>
                <a:gd name="T15" fmla="*/ 130 h 24"/>
                <a:gd name="T16" fmla="*/ 83 w 22"/>
                <a:gd name="T17" fmla="*/ 171 h 24"/>
                <a:gd name="T18" fmla="*/ 83 w 22"/>
                <a:gd name="T19" fmla="*/ 215 h 24"/>
                <a:gd name="T20" fmla="*/ 83 w 22"/>
                <a:gd name="T21" fmla="*/ 215 h 24"/>
                <a:gd name="T22" fmla="*/ 83 w 22"/>
                <a:gd name="T23" fmla="*/ 215 h 24"/>
                <a:gd name="T24" fmla="*/ 76 w 22"/>
                <a:gd name="T25" fmla="*/ 215 h 24"/>
                <a:gd name="T26" fmla="*/ 76 w 22"/>
                <a:gd name="T27" fmla="*/ 215 h 24"/>
                <a:gd name="T28" fmla="*/ 59 w 22"/>
                <a:gd name="T29" fmla="*/ 215 h 24"/>
                <a:gd name="T30" fmla="*/ 45 w 22"/>
                <a:gd name="T31" fmla="*/ 215 h 24"/>
                <a:gd name="T32" fmla="*/ 32 w 22"/>
                <a:gd name="T33" fmla="*/ 215 h 24"/>
                <a:gd name="T34" fmla="*/ 0 w 22"/>
                <a:gd name="T35" fmla="*/ 215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2"/>
                <a:gd name="T55" fmla="*/ 0 h 24"/>
                <a:gd name="T56" fmla="*/ 22 w 22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2" h="24">
                  <a:moveTo>
                    <a:pt x="0" y="2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8" y="2"/>
                  </a:lnTo>
                  <a:lnTo>
                    <a:pt x="11" y="4"/>
                  </a:lnTo>
                  <a:lnTo>
                    <a:pt x="15" y="6"/>
                  </a:lnTo>
                  <a:lnTo>
                    <a:pt x="17" y="10"/>
                  </a:lnTo>
                  <a:lnTo>
                    <a:pt x="19" y="14"/>
                  </a:lnTo>
                  <a:lnTo>
                    <a:pt x="21" y="18"/>
                  </a:lnTo>
                  <a:lnTo>
                    <a:pt x="21" y="23"/>
                  </a:lnTo>
                  <a:lnTo>
                    <a:pt x="19" y="23"/>
                  </a:lnTo>
                  <a:lnTo>
                    <a:pt x="15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0" y="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Freeform 28"/>
            <p:cNvSpPr>
              <a:spLocks/>
            </p:cNvSpPr>
            <p:nvPr/>
          </p:nvSpPr>
          <p:spPr bwMode="auto">
            <a:xfrm>
              <a:off x="3977" y="3520"/>
              <a:ext cx="31" cy="42"/>
            </a:xfrm>
            <a:custGeom>
              <a:avLst/>
              <a:gdLst>
                <a:gd name="T0" fmla="*/ 0 w 22"/>
                <a:gd name="T1" fmla="*/ 0 h 24"/>
                <a:gd name="T2" fmla="*/ 16 w 22"/>
                <a:gd name="T3" fmla="*/ 0 h 24"/>
                <a:gd name="T4" fmla="*/ 32 w 22"/>
                <a:gd name="T5" fmla="*/ 21 h 24"/>
                <a:gd name="T6" fmla="*/ 45 w 22"/>
                <a:gd name="T7" fmla="*/ 37 h 24"/>
                <a:gd name="T8" fmla="*/ 59 w 22"/>
                <a:gd name="T9" fmla="*/ 58 h 24"/>
                <a:gd name="T10" fmla="*/ 68 w 22"/>
                <a:gd name="T11" fmla="*/ 98 h 24"/>
                <a:gd name="T12" fmla="*/ 76 w 22"/>
                <a:gd name="T13" fmla="*/ 130 h 24"/>
                <a:gd name="T14" fmla="*/ 83 w 22"/>
                <a:gd name="T15" fmla="*/ 171 h 24"/>
                <a:gd name="T16" fmla="*/ 83 w 22"/>
                <a:gd name="T17" fmla="*/ 215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24"/>
                <a:gd name="T29" fmla="*/ 22 w 2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24">
                  <a:moveTo>
                    <a:pt x="0" y="0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11" y="4"/>
                  </a:lnTo>
                  <a:lnTo>
                    <a:pt x="15" y="6"/>
                  </a:lnTo>
                  <a:lnTo>
                    <a:pt x="17" y="10"/>
                  </a:lnTo>
                  <a:lnTo>
                    <a:pt x="19" y="14"/>
                  </a:lnTo>
                  <a:lnTo>
                    <a:pt x="21" y="18"/>
                  </a:lnTo>
                  <a:lnTo>
                    <a:pt x="21" y="2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Freeform 29"/>
            <p:cNvSpPr>
              <a:spLocks/>
            </p:cNvSpPr>
            <p:nvPr/>
          </p:nvSpPr>
          <p:spPr bwMode="auto">
            <a:xfrm>
              <a:off x="3919" y="3516"/>
              <a:ext cx="42" cy="60"/>
            </a:xfrm>
            <a:custGeom>
              <a:avLst/>
              <a:gdLst>
                <a:gd name="T0" fmla="*/ 123 w 29"/>
                <a:gd name="T1" fmla="*/ 318 h 34"/>
                <a:gd name="T2" fmla="*/ 0 w 29"/>
                <a:gd name="T3" fmla="*/ 318 h 34"/>
                <a:gd name="T4" fmla="*/ 0 w 29"/>
                <a:gd name="T5" fmla="*/ 265 h 34"/>
                <a:gd name="T6" fmla="*/ 9 w 29"/>
                <a:gd name="T7" fmla="*/ 203 h 34"/>
                <a:gd name="T8" fmla="*/ 19 w 29"/>
                <a:gd name="T9" fmla="*/ 152 h 34"/>
                <a:gd name="T10" fmla="*/ 29 w 29"/>
                <a:gd name="T11" fmla="*/ 99 h 34"/>
                <a:gd name="T12" fmla="*/ 59 w 29"/>
                <a:gd name="T13" fmla="*/ 60 h 34"/>
                <a:gd name="T14" fmla="*/ 75 w 29"/>
                <a:gd name="T15" fmla="*/ 37 h 34"/>
                <a:gd name="T16" fmla="*/ 101 w 29"/>
                <a:gd name="T17" fmla="*/ 21 h 34"/>
                <a:gd name="T18" fmla="*/ 123 w 29"/>
                <a:gd name="T19" fmla="*/ 0 h 34"/>
                <a:gd name="T20" fmla="*/ 123 w 29"/>
                <a:gd name="T21" fmla="*/ 0 h 34"/>
                <a:gd name="T22" fmla="*/ 123 w 29"/>
                <a:gd name="T23" fmla="*/ 21 h 34"/>
                <a:gd name="T24" fmla="*/ 123 w 29"/>
                <a:gd name="T25" fmla="*/ 21 h 34"/>
                <a:gd name="T26" fmla="*/ 123 w 29"/>
                <a:gd name="T27" fmla="*/ 37 h 34"/>
                <a:gd name="T28" fmla="*/ 123 w 29"/>
                <a:gd name="T29" fmla="*/ 78 h 34"/>
                <a:gd name="T30" fmla="*/ 123 w 29"/>
                <a:gd name="T31" fmla="*/ 152 h 34"/>
                <a:gd name="T32" fmla="*/ 123 w 29"/>
                <a:gd name="T33" fmla="*/ 224 h 34"/>
                <a:gd name="T34" fmla="*/ 123 w 29"/>
                <a:gd name="T35" fmla="*/ 318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4"/>
                <a:gd name="T56" fmla="*/ 29 w 29"/>
                <a:gd name="T57" fmla="*/ 34 h 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4">
                  <a:moveTo>
                    <a:pt x="28" y="33"/>
                  </a:moveTo>
                  <a:lnTo>
                    <a:pt x="0" y="33"/>
                  </a:lnTo>
                  <a:lnTo>
                    <a:pt x="0" y="27"/>
                  </a:lnTo>
                  <a:lnTo>
                    <a:pt x="2" y="21"/>
                  </a:lnTo>
                  <a:lnTo>
                    <a:pt x="4" y="16"/>
                  </a:lnTo>
                  <a:lnTo>
                    <a:pt x="7" y="10"/>
                  </a:lnTo>
                  <a:lnTo>
                    <a:pt x="13" y="6"/>
                  </a:lnTo>
                  <a:lnTo>
                    <a:pt x="17" y="4"/>
                  </a:lnTo>
                  <a:lnTo>
                    <a:pt x="23" y="2"/>
                  </a:lnTo>
                  <a:lnTo>
                    <a:pt x="28" y="0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8"/>
                  </a:lnTo>
                  <a:lnTo>
                    <a:pt x="28" y="16"/>
                  </a:lnTo>
                  <a:lnTo>
                    <a:pt x="28" y="23"/>
                  </a:lnTo>
                  <a:lnTo>
                    <a:pt x="28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Freeform 30"/>
            <p:cNvSpPr>
              <a:spLocks/>
            </p:cNvSpPr>
            <p:nvPr/>
          </p:nvSpPr>
          <p:spPr bwMode="auto">
            <a:xfrm>
              <a:off x="3919" y="3516"/>
              <a:ext cx="42" cy="60"/>
            </a:xfrm>
            <a:custGeom>
              <a:avLst/>
              <a:gdLst>
                <a:gd name="T0" fmla="*/ 0 w 29"/>
                <a:gd name="T1" fmla="*/ 318 h 34"/>
                <a:gd name="T2" fmla="*/ 0 w 29"/>
                <a:gd name="T3" fmla="*/ 265 h 34"/>
                <a:gd name="T4" fmla="*/ 9 w 29"/>
                <a:gd name="T5" fmla="*/ 203 h 34"/>
                <a:gd name="T6" fmla="*/ 19 w 29"/>
                <a:gd name="T7" fmla="*/ 152 h 34"/>
                <a:gd name="T8" fmla="*/ 29 w 29"/>
                <a:gd name="T9" fmla="*/ 99 h 34"/>
                <a:gd name="T10" fmla="*/ 59 w 29"/>
                <a:gd name="T11" fmla="*/ 60 h 34"/>
                <a:gd name="T12" fmla="*/ 75 w 29"/>
                <a:gd name="T13" fmla="*/ 37 h 34"/>
                <a:gd name="T14" fmla="*/ 101 w 29"/>
                <a:gd name="T15" fmla="*/ 21 h 34"/>
                <a:gd name="T16" fmla="*/ 123 w 29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34"/>
                <a:gd name="T29" fmla="*/ 29 w 29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34">
                  <a:moveTo>
                    <a:pt x="0" y="33"/>
                  </a:moveTo>
                  <a:lnTo>
                    <a:pt x="0" y="27"/>
                  </a:lnTo>
                  <a:lnTo>
                    <a:pt x="2" y="21"/>
                  </a:lnTo>
                  <a:lnTo>
                    <a:pt x="4" y="16"/>
                  </a:lnTo>
                  <a:lnTo>
                    <a:pt x="7" y="10"/>
                  </a:lnTo>
                  <a:lnTo>
                    <a:pt x="13" y="6"/>
                  </a:lnTo>
                  <a:lnTo>
                    <a:pt x="17" y="4"/>
                  </a:lnTo>
                  <a:lnTo>
                    <a:pt x="23" y="2"/>
                  </a:lnTo>
                  <a:lnTo>
                    <a:pt x="2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6" name="Freeform 31"/>
            <p:cNvSpPr>
              <a:spLocks/>
            </p:cNvSpPr>
            <p:nvPr/>
          </p:nvSpPr>
          <p:spPr bwMode="auto">
            <a:xfrm>
              <a:off x="3959" y="3516"/>
              <a:ext cx="43" cy="60"/>
            </a:xfrm>
            <a:custGeom>
              <a:avLst/>
              <a:gdLst>
                <a:gd name="T0" fmla="*/ 0 w 30"/>
                <a:gd name="T1" fmla="*/ 318 h 34"/>
                <a:gd name="T2" fmla="*/ 0 w 30"/>
                <a:gd name="T3" fmla="*/ 0 h 34"/>
                <a:gd name="T4" fmla="*/ 27 w 30"/>
                <a:gd name="T5" fmla="*/ 21 h 34"/>
                <a:gd name="T6" fmla="*/ 49 w 30"/>
                <a:gd name="T7" fmla="*/ 37 h 34"/>
                <a:gd name="T8" fmla="*/ 76 w 30"/>
                <a:gd name="T9" fmla="*/ 60 h 34"/>
                <a:gd name="T10" fmla="*/ 95 w 30"/>
                <a:gd name="T11" fmla="*/ 99 h 34"/>
                <a:gd name="T12" fmla="*/ 108 w 30"/>
                <a:gd name="T13" fmla="*/ 152 h 34"/>
                <a:gd name="T14" fmla="*/ 115 w 30"/>
                <a:gd name="T15" fmla="*/ 203 h 34"/>
                <a:gd name="T16" fmla="*/ 123 w 30"/>
                <a:gd name="T17" fmla="*/ 265 h 34"/>
                <a:gd name="T18" fmla="*/ 123 w 30"/>
                <a:gd name="T19" fmla="*/ 318 h 34"/>
                <a:gd name="T20" fmla="*/ 123 w 30"/>
                <a:gd name="T21" fmla="*/ 318 h 34"/>
                <a:gd name="T22" fmla="*/ 123 w 30"/>
                <a:gd name="T23" fmla="*/ 318 h 34"/>
                <a:gd name="T24" fmla="*/ 123 w 30"/>
                <a:gd name="T25" fmla="*/ 318 h 34"/>
                <a:gd name="T26" fmla="*/ 115 w 30"/>
                <a:gd name="T27" fmla="*/ 318 h 34"/>
                <a:gd name="T28" fmla="*/ 96 w 30"/>
                <a:gd name="T29" fmla="*/ 318 h 34"/>
                <a:gd name="T30" fmla="*/ 76 w 30"/>
                <a:gd name="T31" fmla="*/ 318 h 34"/>
                <a:gd name="T32" fmla="*/ 42 w 30"/>
                <a:gd name="T33" fmla="*/ 318 h 34"/>
                <a:gd name="T34" fmla="*/ 0 w 30"/>
                <a:gd name="T35" fmla="*/ 318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34"/>
                <a:gd name="T56" fmla="*/ 30 w 30"/>
                <a:gd name="T57" fmla="*/ 34 h 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34">
                  <a:moveTo>
                    <a:pt x="0" y="33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12" y="4"/>
                  </a:lnTo>
                  <a:lnTo>
                    <a:pt x="18" y="6"/>
                  </a:lnTo>
                  <a:lnTo>
                    <a:pt x="22" y="10"/>
                  </a:lnTo>
                  <a:lnTo>
                    <a:pt x="25" y="16"/>
                  </a:lnTo>
                  <a:lnTo>
                    <a:pt x="27" y="21"/>
                  </a:lnTo>
                  <a:lnTo>
                    <a:pt x="29" y="27"/>
                  </a:lnTo>
                  <a:lnTo>
                    <a:pt x="29" y="33"/>
                  </a:lnTo>
                  <a:lnTo>
                    <a:pt x="27" y="33"/>
                  </a:lnTo>
                  <a:lnTo>
                    <a:pt x="23" y="33"/>
                  </a:lnTo>
                  <a:lnTo>
                    <a:pt x="18" y="33"/>
                  </a:lnTo>
                  <a:lnTo>
                    <a:pt x="10" y="33"/>
                  </a:lnTo>
                  <a:lnTo>
                    <a:pt x="0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7" name="Freeform 32"/>
            <p:cNvSpPr>
              <a:spLocks/>
            </p:cNvSpPr>
            <p:nvPr/>
          </p:nvSpPr>
          <p:spPr bwMode="auto">
            <a:xfrm>
              <a:off x="3959" y="3516"/>
              <a:ext cx="43" cy="60"/>
            </a:xfrm>
            <a:custGeom>
              <a:avLst/>
              <a:gdLst>
                <a:gd name="T0" fmla="*/ 0 w 30"/>
                <a:gd name="T1" fmla="*/ 0 h 34"/>
                <a:gd name="T2" fmla="*/ 27 w 30"/>
                <a:gd name="T3" fmla="*/ 21 h 34"/>
                <a:gd name="T4" fmla="*/ 49 w 30"/>
                <a:gd name="T5" fmla="*/ 37 h 34"/>
                <a:gd name="T6" fmla="*/ 76 w 30"/>
                <a:gd name="T7" fmla="*/ 60 h 34"/>
                <a:gd name="T8" fmla="*/ 95 w 30"/>
                <a:gd name="T9" fmla="*/ 99 h 34"/>
                <a:gd name="T10" fmla="*/ 108 w 30"/>
                <a:gd name="T11" fmla="*/ 152 h 34"/>
                <a:gd name="T12" fmla="*/ 115 w 30"/>
                <a:gd name="T13" fmla="*/ 203 h 34"/>
                <a:gd name="T14" fmla="*/ 123 w 30"/>
                <a:gd name="T15" fmla="*/ 265 h 34"/>
                <a:gd name="T16" fmla="*/ 123 w 30"/>
                <a:gd name="T17" fmla="*/ 318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4"/>
                <a:gd name="T29" fmla="*/ 30 w 30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4">
                  <a:moveTo>
                    <a:pt x="0" y="0"/>
                  </a:moveTo>
                  <a:lnTo>
                    <a:pt x="6" y="2"/>
                  </a:lnTo>
                  <a:lnTo>
                    <a:pt x="12" y="4"/>
                  </a:lnTo>
                  <a:lnTo>
                    <a:pt x="18" y="6"/>
                  </a:lnTo>
                  <a:lnTo>
                    <a:pt x="22" y="10"/>
                  </a:lnTo>
                  <a:lnTo>
                    <a:pt x="25" y="16"/>
                  </a:lnTo>
                  <a:lnTo>
                    <a:pt x="27" y="21"/>
                  </a:lnTo>
                  <a:lnTo>
                    <a:pt x="29" y="27"/>
                  </a:lnTo>
                  <a:lnTo>
                    <a:pt x="29" y="3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Freeform 33"/>
            <p:cNvSpPr>
              <a:spLocks/>
            </p:cNvSpPr>
            <p:nvPr/>
          </p:nvSpPr>
          <p:spPr bwMode="auto">
            <a:xfrm>
              <a:off x="3922" y="3523"/>
              <a:ext cx="78" cy="93"/>
            </a:xfrm>
            <a:custGeom>
              <a:avLst/>
              <a:gdLst>
                <a:gd name="T0" fmla="*/ 114 w 54"/>
                <a:gd name="T1" fmla="*/ 0 h 53"/>
                <a:gd name="T2" fmla="*/ 137 w 54"/>
                <a:gd name="T3" fmla="*/ 0 h 53"/>
                <a:gd name="T4" fmla="*/ 156 w 54"/>
                <a:gd name="T5" fmla="*/ 21 h 53"/>
                <a:gd name="T6" fmla="*/ 183 w 54"/>
                <a:gd name="T7" fmla="*/ 37 h 53"/>
                <a:gd name="T8" fmla="*/ 198 w 54"/>
                <a:gd name="T9" fmla="*/ 77 h 53"/>
                <a:gd name="T10" fmla="*/ 215 w 54"/>
                <a:gd name="T11" fmla="*/ 114 h 53"/>
                <a:gd name="T12" fmla="*/ 224 w 54"/>
                <a:gd name="T13" fmla="*/ 151 h 53"/>
                <a:gd name="T14" fmla="*/ 231 w 54"/>
                <a:gd name="T15" fmla="*/ 200 h 53"/>
                <a:gd name="T16" fmla="*/ 231 w 54"/>
                <a:gd name="T17" fmla="*/ 253 h 53"/>
                <a:gd name="T18" fmla="*/ 231 w 54"/>
                <a:gd name="T19" fmla="*/ 293 h 53"/>
                <a:gd name="T20" fmla="*/ 224 w 54"/>
                <a:gd name="T21" fmla="*/ 351 h 53"/>
                <a:gd name="T22" fmla="*/ 215 w 54"/>
                <a:gd name="T23" fmla="*/ 379 h 53"/>
                <a:gd name="T24" fmla="*/ 198 w 54"/>
                <a:gd name="T25" fmla="*/ 416 h 53"/>
                <a:gd name="T26" fmla="*/ 183 w 54"/>
                <a:gd name="T27" fmla="*/ 453 h 53"/>
                <a:gd name="T28" fmla="*/ 156 w 54"/>
                <a:gd name="T29" fmla="*/ 474 h 53"/>
                <a:gd name="T30" fmla="*/ 137 w 54"/>
                <a:gd name="T31" fmla="*/ 493 h 53"/>
                <a:gd name="T32" fmla="*/ 114 w 54"/>
                <a:gd name="T33" fmla="*/ 493 h 53"/>
                <a:gd name="T34" fmla="*/ 90 w 54"/>
                <a:gd name="T35" fmla="*/ 493 h 53"/>
                <a:gd name="T36" fmla="*/ 75 w 54"/>
                <a:gd name="T37" fmla="*/ 474 h 53"/>
                <a:gd name="T38" fmla="*/ 48 w 54"/>
                <a:gd name="T39" fmla="*/ 453 h 53"/>
                <a:gd name="T40" fmla="*/ 29 w 54"/>
                <a:gd name="T41" fmla="*/ 416 h 53"/>
                <a:gd name="T42" fmla="*/ 20 w 54"/>
                <a:gd name="T43" fmla="*/ 379 h 53"/>
                <a:gd name="T44" fmla="*/ 13 w 54"/>
                <a:gd name="T45" fmla="*/ 351 h 53"/>
                <a:gd name="T46" fmla="*/ 9 w 54"/>
                <a:gd name="T47" fmla="*/ 293 h 53"/>
                <a:gd name="T48" fmla="*/ 0 w 54"/>
                <a:gd name="T49" fmla="*/ 253 h 53"/>
                <a:gd name="T50" fmla="*/ 9 w 54"/>
                <a:gd name="T51" fmla="*/ 200 h 53"/>
                <a:gd name="T52" fmla="*/ 13 w 54"/>
                <a:gd name="T53" fmla="*/ 151 h 53"/>
                <a:gd name="T54" fmla="*/ 20 w 54"/>
                <a:gd name="T55" fmla="*/ 114 h 53"/>
                <a:gd name="T56" fmla="*/ 29 w 54"/>
                <a:gd name="T57" fmla="*/ 77 h 53"/>
                <a:gd name="T58" fmla="*/ 48 w 54"/>
                <a:gd name="T59" fmla="*/ 37 h 53"/>
                <a:gd name="T60" fmla="*/ 75 w 54"/>
                <a:gd name="T61" fmla="*/ 21 h 53"/>
                <a:gd name="T62" fmla="*/ 90 w 54"/>
                <a:gd name="T63" fmla="*/ 0 h 53"/>
                <a:gd name="T64" fmla="*/ 114 w 54"/>
                <a:gd name="T65" fmla="*/ 0 h 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4"/>
                <a:gd name="T100" fmla="*/ 0 h 53"/>
                <a:gd name="T101" fmla="*/ 54 w 54"/>
                <a:gd name="T102" fmla="*/ 53 h 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4" h="53">
                  <a:moveTo>
                    <a:pt x="26" y="0"/>
                  </a:moveTo>
                  <a:lnTo>
                    <a:pt x="32" y="0"/>
                  </a:lnTo>
                  <a:lnTo>
                    <a:pt x="36" y="2"/>
                  </a:lnTo>
                  <a:lnTo>
                    <a:pt x="42" y="4"/>
                  </a:lnTo>
                  <a:lnTo>
                    <a:pt x="46" y="8"/>
                  </a:lnTo>
                  <a:lnTo>
                    <a:pt x="49" y="12"/>
                  </a:lnTo>
                  <a:lnTo>
                    <a:pt x="51" y="16"/>
                  </a:lnTo>
                  <a:lnTo>
                    <a:pt x="53" y="21"/>
                  </a:lnTo>
                  <a:lnTo>
                    <a:pt x="53" y="27"/>
                  </a:lnTo>
                  <a:lnTo>
                    <a:pt x="53" y="31"/>
                  </a:lnTo>
                  <a:lnTo>
                    <a:pt x="51" y="37"/>
                  </a:lnTo>
                  <a:lnTo>
                    <a:pt x="49" y="40"/>
                  </a:lnTo>
                  <a:lnTo>
                    <a:pt x="46" y="44"/>
                  </a:lnTo>
                  <a:lnTo>
                    <a:pt x="42" y="48"/>
                  </a:lnTo>
                  <a:lnTo>
                    <a:pt x="36" y="50"/>
                  </a:lnTo>
                  <a:lnTo>
                    <a:pt x="32" y="52"/>
                  </a:lnTo>
                  <a:lnTo>
                    <a:pt x="26" y="52"/>
                  </a:lnTo>
                  <a:lnTo>
                    <a:pt x="21" y="52"/>
                  </a:lnTo>
                  <a:lnTo>
                    <a:pt x="17" y="50"/>
                  </a:lnTo>
                  <a:lnTo>
                    <a:pt x="11" y="48"/>
                  </a:lnTo>
                  <a:lnTo>
                    <a:pt x="7" y="44"/>
                  </a:lnTo>
                  <a:lnTo>
                    <a:pt x="5" y="40"/>
                  </a:lnTo>
                  <a:lnTo>
                    <a:pt x="3" y="37"/>
                  </a:lnTo>
                  <a:lnTo>
                    <a:pt x="2" y="31"/>
                  </a:lnTo>
                  <a:lnTo>
                    <a:pt x="0" y="27"/>
                  </a:lnTo>
                  <a:lnTo>
                    <a:pt x="2" y="21"/>
                  </a:lnTo>
                  <a:lnTo>
                    <a:pt x="3" y="16"/>
                  </a:lnTo>
                  <a:lnTo>
                    <a:pt x="5" y="12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7" y="2"/>
                  </a:lnTo>
                  <a:lnTo>
                    <a:pt x="21" y="0"/>
                  </a:lnTo>
                  <a:lnTo>
                    <a:pt x="2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Freeform 34"/>
            <p:cNvSpPr>
              <a:spLocks/>
            </p:cNvSpPr>
            <p:nvPr/>
          </p:nvSpPr>
          <p:spPr bwMode="auto">
            <a:xfrm>
              <a:off x="3922" y="3523"/>
              <a:ext cx="78" cy="93"/>
            </a:xfrm>
            <a:custGeom>
              <a:avLst/>
              <a:gdLst>
                <a:gd name="T0" fmla="*/ 114 w 54"/>
                <a:gd name="T1" fmla="*/ 0 h 53"/>
                <a:gd name="T2" fmla="*/ 137 w 54"/>
                <a:gd name="T3" fmla="*/ 0 h 53"/>
                <a:gd name="T4" fmla="*/ 156 w 54"/>
                <a:gd name="T5" fmla="*/ 21 h 53"/>
                <a:gd name="T6" fmla="*/ 183 w 54"/>
                <a:gd name="T7" fmla="*/ 37 h 53"/>
                <a:gd name="T8" fmla="*/ 198 w 54"/>
                <a:gd name="T9" fmla="*/ 77 h 53"/>
                <a:gd name="T10" fmla="*/ 215 w 54"/>
                <a:gd name="T11" fmla="*/ 114 h 53"/>
                <a:gd name="T12" fmla="*/ 224 w 54"/>
                <a:gd name="T13" fmla="*/ 151 h 53"/>
                <a:gd name="T14" fmla="*/ 231 w 54"/>
                <a:gd name="T15" fmla="*/ 200 h 53"/>
                <a:gd name="T16" fmla="*/ 231 w 54"/>
                <a:gd name="T17" fmla="*/ 253 h 53"/>
                <a:gd name="T18" fmla="*/ 231 w 54"/>
                <a:gd name="T19" fmla="*/ 293 h 53"/>
                <a:gd name="T20" fmla="*/ 224 w 54"/>
                <a:gd name="T21" fmla="*/ 351 h 53"/>
                <a:gd name="T22" fmla="*/ 215 w 54"/>
                <a:gd name="T23" fmla="*/ 379 h 53"/>
                <a:gd name="T24" fmla="*/ 198 w 54"/>
                <a:gd name="T25" fmla="*/ 416 h 53"/>
                <a:gd name="T26" fmla="*/ 183 w 54"/>
                <a:gd name="T27" fmla="*/ 453 h 53"/>
                <a:gd name="T28" fmla="*/ 156 w 54"/>
                <a:gd name="T29" fmla="*/ 474 h 53"/>
                <a:gd name="T30" fmla="*/ 137 w 54"/>
                <a:gd name="T31" fmla="*/ 493 h 53"/>
                <a:gd name="T32" fmla="*/ 114 w 54"/>
                <a:gd name="T33" fmla="*/ 493 h 53"/>
                <a:gd name="T34" fmla="*/ 90 w 54"/>
                <a:gd name="T35" fmla="*/ 493 h 53"/>
                <a:gd name="T36" fmla="*/ 75 w 54"/>
                <a:gd name="T37" fmla="*/ 474 h 53"/>
                <a:gd name="T38" fmla="*/ 48 w 54"/>
                <a:gd name="T39" fmla="*/ 453 h 53"/>
                <a:gd name="T40" fmla="*/ 29 w 54"/>
                <a:gd name="T41" fmla="*/ 416 h 53"/>
                <a:gd name="T42" fmla="*/ 20 w 54"/>
                <a:gd name="T43" fmla="*/ 379 h 53"/>
                <a:gd name="T44" fmla="*/ 13 w 54"/>
                <a:gd name="T45" fmla="*/ 351 h 53"/>
                <a:gd name="T46" fmla="*/ 9 w 54"/>
                <a:gd name="T47" fmla="*/ 293 h 53"/>
                <a:gd name="T48" fmla="*/ 0 w 54"/>
                <a:gd name="T49" fmla="*/ 253 h 53"/>
                <a:gd name="T50" fmla="*/ 9 w 54"/>
                <a:gd name="T51" fmla="*/ 200 h 53"/>
                <a:gd name="T52" fmla="*/ 13 w 54"/>
                <a:gd name="T53" fmla="*/ 151 h 53"/>
                <a:gd name="T54" fmla="*/ 20 w 54"/>
                <a:gd name="T55" fmla="*/ 114 h 53"/>
                <a:gd name="T56" fmla="*/ 29 w 54"/>
                <a:gd name="T57" fmla="*/ 77 h 53"/>
                <a:gd name="T58" fmla="*/ 48 w 54"/>
                <a:gd name="T59" fmla="*/ 37 h 53"/>
                <a:gd name="T60" fmla="*/ 75 w 54"/>
                <a:gd name="T61" fmla="*/ 21 h 53"/>
                <a:gd name="T62" fmla="*/ 90 w 54"/>
                <a:gd name="T63" fmla="*/ 0 h 53"/>
                <a:gd name="T64" fmla="*/ 114 w 54"/>
                <a:gd name="T65" fmla="*/ 0 h 53"/>
                <a:gd name="T66" fmla="*/ 114 w 54"/>
                <a:gd name="T67" fmla="*/ 0 h 53"/>
                <a:gd name="T68" fmla="*/ 114 w 54"/>
                <a:gd name="T69" fmla="*/ 0 h 5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4"/>
                <a:gd name="T106" fmla="*/ 0 h 53"/>
                <a:gd name="T107" fmla="*/ 54 w 54"/>
                <a:gd name="T108" fmla="*/ 53 h 5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4" h="53">
                  <a:moveTo>
                    <a:pt x="26" y="0"/>
                  </a:moveTo>
                  <a:lnTo>
                    <a:pt x="32" y="0"/>
                  </a:lnTo>
                  <a:lnTo>
                    <a:pt x="36" y="2"/>
                  </a:lnTo>
                  <a:lnTo>
                    <a:pt x="42" y="4"/>
                  </a:lnTo>
                  <a:lnTo>
                    <a:pt x="46" y="8"/>
                  </a:lnTo>
                  <a:lnTo>
                    <a:pt x="49" y="12"/>
                  </a:lnTo>
                  <a:lnTo>
                    <a:pt x="51" y="16"/>
                  </a:lnTo>
                  <a:lnTo>
                    <a:pt x="53" y="21"/>
                  </a:lnTo>
                  <a:lnTo>
                    <a:pt x="53" y="27"/>
                  </a:lnTo>
                  <a:lnTo>
                    <a:pt x="53" y="31"/>
                  </a:lnTo>
                  <a:lnTo>
                    <a:pt x="51" y="37"/>
                  </a:lnTo>
                  <a:lnTo>
                    <a:pt x="49" y="40"/>
                  </a:lnTo>
                  <a:lnTo>
                    <a:pt x="46" y="44"/>
                  </a:lnTo>
                  <a:lnTo>
                    <a:pt x="42" y="48"/>
                  </a:lnTo>
                  <a:lnTo>
                    <a:pt x="36" y="50"/>
                  </a:lnTo>
                  <a:lnTo>
                    <a:pt x="32" y="52"/>
                  </a:lnTo>
                  <a:lnTo>
                    <a:pt x="26" y="52"/>
                  </a:lnTo>
                  <a:lnTo>
                    <a:pt x="21" y="52"/>
                  </a:lnTo>
                  <a:lnTo>
                    <a:pt x="17" y="50"/>
                  </a:lnTo>
                  <a:lnTo>
                    <a:pt x="11" y="48"/>
                  </a:lnTo>
                  <a:lnTo>
                    <a:pt x="7" y="44"/>
                  </a:lnTo>
                  <a:lnTo>
                    <a:pt x="5" y="40"/>
                  </a:lnTo>
                  <a:lnTo>
                    <a:pt x="3" y="37"/>
                  </a:lnTo>
                  <a:lnTo>
                    <a:pt x="2" y="31"/>
                  </a:lnTo>
                  <a:lnTo>
                    <a:pt x="0" y="27"/>
                  </a:lnTo>
                  <a:lnTo>
                    <a:pt x="2" y="21"/>
                  </a:lnTo>
                  <a:lnTo>
                    <a:pt x="3" y="16"/>
                  </a:lnTo>
                  <a:lnTo>
                    <a:pt x="5" y="12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7" y="2"/>
                  </a:lnTo>
                  <a:lnTo>
                    <a:pt x="21" y="0"/>
                  </a:lnTo>
                  <a:lnTo>
                    <a:pt x="2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0" name="Freeform 35"/>
            <p:cNvSpPr>
              <a:spLocks/>
            </p:cNvSpPr>
            <p:nvPr/>
          </p:nvSpPr>
          <p:spPr bwMode="auto">
            <a:xfrm>
              <a:off x="3940" y="3544"/>
              <a:ext cx="44" cy="51"/>
            </a:xfrm>
            <a:custGeom>
              <a:avLst/>
              <a:gdLst>
                <a:gd name="T0" fmla="*/ 60 w 30"/>
                <a:gd name="T1" fmla="*/ 0 h 29"/>
                <a:gd name="T2" fmla="*/ 79 w 30"/>
                <a:gd name="T3" fmla="*/ 0 h 29"/>
                <a:gd name="T4" fmla="*/ 88 w 30"/>
                <a:gd name="T5" fmla="*/ 0 h 29"/>
                <a:gd name="T6" fmla="*/ 97 w 30"/>
                <a:gd name="T7" fmla="*/ 21 h 29"/>
                <a:gd name="T8" fmla="*/ 107 w 30"/>
                <a:gd name="T9" fmla="*/ 37 h 29"/>
                <a:gd name="T10" fmla="*/ 116 w 30"/>
                <a:gd name="T11" fmla="*/ 49 h 29"/>
                <a:gd name="T12" fmla="*/ 128 w 30"/>
                <a:gd name="T13" fmla="*/ 65 h 29"/>
                <a:gd name="T14" fmla="*/ 128 w 30"/>
                <a:gd name="T15" fmla="*/ 102 h 29"/>
                <a:gd name="T16" fmla="*/ 135 w 30"/>
                <a:gd name="T17" fmla="*/ 123 h 29"/>
                <a:gd name="T18" fmla="*/ 128 w 30"/>
                <a:gd name="T19" fmla="*/ 164 h 29"/>
                <a:gd name="T20" fmla="*/ 128 w 30"/>
                <a:gd name="T21" fmla="*/ 179 h 29"/>
                <a:gd name="T22" fmla="*/ 116 w 30"/>
                <a:gd name="T23" fmla="*/ 216 h 29"/>
                <a:gd name="T24" fmla="*/ 107 w 30"/>
                <a:gd name="T25" fmla="*/ 237 h 29"/>
                <a:gd name="T26" fmla="*/ 97 w 30"/>
                <a:gd name="T27" fmla="*/ 257 h 29"/>
                <a:gd name="T28" fmla="*/ 88 w 30"/>
                <a:gd name="T29" fmla="*/ 257 h 29"/>
                <a:gd name="T30" fmla="*/ 79 w 30"/>
                <a:gd name="T31" fmla="*/ 266 h 29"/>
                <a:gd name="T32" fmla="*/ 60 w 30"/>
                <a:gd name="T33" fmla="*/ 266 h 29"/>
                <a:gd name="T34" fmla="*/ 56 w 30"/>
                <a:gd name="T35" fmla="*/ 266 h 29"/>
                <a:gd name="T36" fmla="*/ 38 w 30"/>
                <a:gd name="T37" fmla="*/ 257 h 29"/>
                <a:gd name="T38" fmla="*/ 28 w 30"/>
                <a:gd name="T39" fmla="*/ 257 h 29"/>
                <a:gd name="T40" fmla="*/ 19 w 30"/>
                <a:gd name="T41" fmla="*/ 237 h 29"/>
                <a:gd name="T42" fmla="*/ 9 w 30"/>
                <a:gd name="T43" fmla="*/ 216 h 29"/>
                <a:gd name="T44" fmla="*/ 0 w 30"/>
                <a:gd name="T45" fmla="*/ 179 h 29"/>
                <a:gd name="T46" fmla="*/ 0 w 30"/>
                <a:gd name="T47" fmla="*/ 164 h 29"/>
                <a:gd name="T48" fmla="*/ 0 w 30"/>
                <a:gd name="T49" fmla="*/ 123 h 29"/>
                <a:gd name="T50" fmla="*/ 0 w 30"/>
                <a:gd name="T51" fmla="*/ 102 h 29"/>
                <a:gd name="T52" fmla="*/ 0 w 30"/>
                <a:gd name="T53" fmla="*/ 65 h 29"/>
                <a:gd name="T54" fmla="*/ 9 w 30"/>
                <a:gd name="T55" fmla="*/ 49 h 29"/>
                <a:gd name="T56" fmla="*/ 19 w 30"/>
                <a:gd name="T57" fmla="*/ 37 h 29"/>
                <a:gd name="T58" fmla="*/ 28 w 30"/>
                <a:gd name="T59" fmla="*/ 21 h 29"/>
                <a:gd name="T60" fmla="*/ 38 w 30"/>
                <a:gd name="T61" fmla="*/ 0 h 29"/>
                <a:gd name="T62" fmla="*/ 56 w 30"/>
                <a:gd name="T63" fmla="*/ 0 h 29"/>
                <a:gd name="T64" fmla="*/ 60 w 30"/>
                <a:gd name="T65" fmla="*/ 0 h 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"/>
                <a:gd name="T100" fmla="*/ 0 h 29"/>
                <a:gd name="T101" fmla="*/ 30 w 30"/>
                <a:gd name="T102" fmla="*/ 29 h 2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" h="29">
                  <a:moveTo>
                    <a:pt x="13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5" y="5"/>
                  </a:lnTo>
                  <a:lnTo>
                    <a:pt x="27" y="7"/>
                  </a:lnTo>
                  <a:lnTo>
                    <a:pt x="27" y="11"/>
                  </a:lnTo>
                  <a:lnTo>
                    <a:pt x="29" y="13"/>
                  </a:lnTo>
                  <a:lnTo>
                    <a:pt x="27" y="17"/>
                  </a:lnTo>
                  <a:lnTo>
                    <a:pt x="27" y="19"/>
                  </a:lnTo>
                  <a:lnTo>
                    <a:pt x="25" y="23"/>
                  </a:lnTo>
                  <a:lnTo>
                    <a:pt x="23" y="25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7" y="28"/>
                  </a:lnTo>
                  <a:lnTo>
                    <a:pt x="13" y="28"/>
                  </a:lnTo>
                  <a:lnTo>
                    <a:pt x="12" y="28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1" name="Freeform 36"/>
            <p:cNvSpPr>
              <a:spLocks/>
            </p:cNvSpPr>
            <p:nvPr/>
          </p:nvSpPr>
          <p:spPr bwMode="auto">
            <a:xfrm>
              <a:off x="3940" y="3544"/>
              <a:ext cx="44" cy="51"/>
            </a:xfrm>
            <a:custGeom>
              <a:avLst/>
              <a:gdLst>
                <a:gd name="T0" fmla="*/ 60 w 30"/>
                <a:gd name="T1" fmla="*/ 0 h 29"/>
                <a:gd name="T2" fmla="*/ 79 w 30"/>
                <a:gd name="T3" fmla="*/ 0 h 29"/>
                <a:gd name="T4" fmla="*/ 88 w 30"/>
                <a:gd name="T5" fmla="*/ 0 h 29"/>
                <a:gd name="T6" fmla="*/ 97 w 30"/>
                <a:gd name="T7" fmla="*/ 21 h 29"/>
                <a:gd name="T8" fmla="*/ 107 w 30"/>
                <a:gd name="T9" fmla="*/ 37 h 29"/>
                <a:gd name="T10" fmla="*/ 116 w 30"/>
                <a:gd name="T11" fmla="*/ 49 h 29"/>
                <a:gd name="T12" fmla="*/ 128 w 30"/>
                <a:gd name="T13" fmla="*/ 65 h 29"/>
                <a:gd name="T14" fmla="*/ 128 w 30"/>
                <a:gd name="T15" fmla="*/ 102 h 29"/>
                <a:gd name="T16" fmla="*/ 135 w 30"/>
                <a:gd name="T17" fmla="*/ 123 h 29"/>
                <a:gd name="T18" fmla="*/ 128 w 30"/>
                <a:gd name="T19" fmla="*/ 164 h 29"/>
                <a:gd name="T20" fmla="*/ 128 w 30"/>
                <a:gd name="T21" fmla="*/ 179 h 29"/>
                <a:gd name="T22" fmla="*/ 116 w 30"/>
                <a:gd name="T23" fmla="*/ 216 h 29"/>
                <a:gd name="T24" fmla="*/ 107 w 30"/>
                <a:gd name="T25" fmla="*/ 237 h 29"/>
                <a:gd name="T26" fmla="*/ 97 w 30"/>
                <a:gd name="T27" fmla="*/ 257 h 29"/>
                <a:gd name="T28" fmla="*/ 88 w 30"/>
                <a:gd name="T29" fmla="*/ 257 h 29"/>
                <a:gd name="T30" fmla="*/ 79 w 30"/>
                <a:gd name="T31" fmla="*/ 266 h 29"/>
                <a:gd name="T32" fmla="*/ 60 w 30"/>
                <a:gd name="T33" fmla="*/ 266 h 29"/>
                <a:gd name="T34" fmla="*/ 56 w 30"/>
                <a:gd name="T35" fmla="*/ 266 h 29"/>
                <a:gd name="T36" fmla="*/ 38 w 30"/>
                <a:gd name="T37" fmla="*/ 257 h 29"/>
                <a:gd name="T38" fmla="*/ 28 w 30"/>
                <a:gd name="T39" fmla="*/ 257 h 29"/>
                <a:gd name="T40" fmla="*/ 19 w 30"/>
                <a:gd name="T41" fmla="*/ 237 h 29"/>
                <a:gd name="T42" fmla="*/ 9 w 30"/>
                <a:gd name="T43" fmla="*/ 216 h 29"/>
                <a:gd name="T44" fmla="*/ 0 w 30"/>
                <a:gd name="T45" fmla="*/ 179 h 29"/>
                <a:gd name="T46" fmla="*/ 0 w 30"/>
                <a:gd name="T47" fmla="*/ 164 h 29"/>
                <a:gd name="T48" fmla="*/ 0 w 30"/>
                <a:gd name="T49" fmla="*/ 123 h 29"/>
                <a:gd name="T50" fmla="*/ 0 w 30"/>
                <a:gd name="T51" fmla="*/ 102 h 29"/>
                <a:gd name="T52" fmla="*/ 0 w 30"/>
                <a:gd name="T53" fmla="*/ 65 h 29"/>
                <a:gd name="T54" fmla="*/ 9 w 30"/>
                <a:gd name="T55" fmla="*/ 49 h 29"/>
                <a:gd name="T56" fmla="*/ 19 w 30"/>
                <a:gd name="T57" fmla="*/ 37 h 29"/>
                <a:gd name="T58" fmla="*/ 28 w 30"/>
                <a:gd name="T59" fmla="*/ 21 h 29"/>
                <a:gd name="T60" fmla="*/ 38 w 30"/>
                <a:gd name="T61" fmla="*/ 0 h 29"/>
                <a:gd name="T62" fmla="*/ 56 w 30"/>
                <a:gd name="T63" fmla="*/ 0 h 29"/>
                <a:gd name="T64" fmla="*/ 60 w 30"/>
                <a:gd name="T65" fmla="*/ 0 h 29"/>
                <a:gd name="T66" fmla="*/ 60 w 30"/>
                <a:gd name="T67" fmla="*/ 0 h 29"/>
                <a:gd name="T68" fmla="*/ 60 w 30"/>
                <a:gd name="T69" fmla="*/ 0 h 2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"/>
                <a:gd name="T106" fmla="*/ 0 h 29"/>
                <a:gd name="T107" fmla="*/ 30 w 30"/>
                <a:gd name="T108" fmla="*/ 29 h 2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" h="29">
                  <a:moveTo>
                    <a:pt x="13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5" y="5"/>
                  </a:lnTo>
                  <a:lnTo>
                    <a:pt x="27" y="7"/>
                  </a:lnTo>
                  <a:lnTo>
                    <a:pt x="27" y="11"/>
                  </a:lnTo>
                  <a:lnTo>
                    <a:pt x="29" y="13"/>
                  </a:lnTo>
                  <a:lnTo>
                    <a:pt x="27" y="17"/>
                  </a:lnTo>
                  <a:lnTo>
                    <a:pt x="27" y="19"/>
                  </a:lnTo>
                  <a:lnTo>
                    <a:pt x="25" y="23"/>
                  </a:lnTo>
                  <a:lnTo>
                    <a:pt x="23" y="25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7" y="28"/>
                  </a:lnTo>
                  <a:lnTo>
                    <a:pt x="13" y="28"/>
                  </a:lnTo>
                  <a:lnTo>
                    <a:pt x="12" y="28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37"/>
            <p:cNvSpPr>
              <a:spLocks/>
            </p:cNvSpPr>
            <p:nvPr/>
          </p:nvSpPr>
          <p:spPr bwMode="auto">
            <a:xfrm>
              <a:off x="3943" y="3551"/>
              <a:ext cx="35" cy="39"/>
            </a:xfrm>
            <a:custGeom>
              <a:avLst/>
              <a:gdLst>
                <a:gd name="T0" fmla="*/ 50 w 24"/>
                <a:gd name="T1" fmla="*/ 0 h 22"/>
                <a:gd name="T2" fmla="*/ 60 w 24"/>
                <a:gd name="T3" fmla="*/ 0 h 22"/>
                <a:gd name="T4" fmla="*/ 69 w 24"/>
                <a:gd name="T5" fmla="*/ 0 h 22"/>
                <a:gd name="T6" fmla="*/ 77 w 24"/>
                <a:gd name="T7" fmla="*/ 12 h 22"/>
                <a:gd name="T8" fmla="*/ 87 w 24"/>
                <a:gd name="T9" fmla="*/ 12 h 22"/>
                <a:gd name="T10" fmla="*/ 96 w 24"/>
                <a:gd name="T11" fmla="*/ 28 h 22"/>
                <a:gd name="T12" fmla="*/ 96 w 24"/>
                <a:gd name="T13" fmla="*/ 50 h 22"/>
                <a:gd name="T14" fmla="*/ 106 w 24"/>
                <a:gd name="T15" fmla="*/ 66 h 22"/>
                <a:gd name="T16" fmla="*/ 106 w 24"/>
                <a:gd name="T17" fmla="*/ 110 h 22"/>
                <a:gd name="T18" fmla="*/ 106 w 24"/>
                <a:gd name="T19" fmla="*/ 129 h 22"/>
                <a:gd name="T20" fmla="*/ 96 w 24"/>
                <a:gd name="T21" fmla="*/ 151 h 22"/>
                <a:gd name="T22" fmla="*/ 96 w 24"/>
                <a:gd name="T23" fmla="*/ 167 h 22"/>
                <a:gd name="T24" fmla="*/ 87 w 24"/>
                <a:gd name="T25" fmla="*/ 188 h 22"/>
                <a:gd name="T26" fmla="*/ 77 w 24"/>
                <a:gd name="T27" fmla="*/ 188 h 22"/>
                <a:gd name="T28" fmla="*/ 69 w 24"/>
                <a:gd name="T29" fmla="*/ 207 h 22"/>
                <a:gd name="T30" fmla="*/ 60 w 24"/>
                <a:gd name="T31" fmla="*/ 207 h 22"/>
                <a:gd name="T32" fmla="*/ 50 w 24"/>
                <a:gd name="T33" fmla="*/ 207 h 22"/>
                <a:gd name="T34" fmla="*/ 47 w 24"/>
                <a:gd name="T35" fmla="*/ 207 h 22"/>
                <a:gd name="T36" fmla="*/ 38 w 24"/>
                <a:gd name="T37" fmla="*/ 207 h 22"/>
                <a:gd name="T38" fmla="*/ 28 w 24"/>
                <a:gd name="T39" fmla="*/ 188 h 22"/>
                <a:gd name="T40" fmla="*/ 19 w 24"/>
                <a:gd name="T41" fmla="*/ 188 h 22"/>
                <a:gd name="T42" fmla="*/ 9 w 24"/>
                <a:gd name="T43" fmla="*/ 167 h 22"/>
                <a:gd name="T44" fmla="*/ 9 w 24"/>
                <a:gd name="T45" fmla="*/ 151 h 22"/>
                <a:gd name="T46" fmla="*/ 0 w 24"/>
                <a:gd name="T47" fmla="*/ 129 h 22"/>
                <a:gd name="T48" fmla="*/ 0 w 24"/>
                <a:gd name="T49" fmla="*/ 110 h 22"/>
                <a:gd name="T50" fmla="*/ 0 w 24"/>
                <a:gd name="T51" fmla="*/ 66 h 22"/>
                <a:gd name="T52" fmla="*/ 9 w 24"/>
                <a:gd name="T53" fmla="*/ 50 h 22"/>
                <a:gd name="T54" fmla="*/ 9 w 24"/>
                <a:gd name="T55" fmla="*/ 28 h 22"/>
                <a:gd name="T56" fmla="*/ 19 w 24"/>
                <a:gd name="T57" fmla="*/ 12 h 22"/>
                <a:gd name="T58" fmla="*/ 28 w 24"/>
                <a:gd name="T59" fmla="*/ 12 h 22"/>
                <a:gd name="T60" fmla="*/ 38 w 24"/>
                <a:gd name="T61" fmla="*/ 0 h 22"/>
                <a:gd name="T62" fmla="*/ 47 w 24"/>
                <a:gd name="T63" fmla="*/ 0 h 22"/>
                <a:gd name="T64" fmla="*/ 50 w 24"/>
                <a:gd name="T65" fmla="*/ 0 h 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"/>
                <a:gd name="T100" fmla="*/ 0 h 22"/>
                <a:gd name="T101" fmla="*/ 24 w 24"/>
                <a:gd name="T102" fmla="*/ 22 h 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" h="22">
                  <a:moveTo>
                    <a:pt x="11" y="0"/>
                  </a:moveTo>
                  <a:lnTo>
                    <a:pt x="13" y="0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7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6" y="19"/>
                  </a:lnTo>
                  <a:lnTo>
                    <a:pt x="4" y="19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2" y="3"/>
                  </a:lnTo>
                  <a:lnTo>
                    <a:pt x="4" y="1"/>
                  </a:lnTo>
                  <a:lnTo>
                    <a:pt x="6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38"/>
            <p:cNvSpPr>
              <a:spLocks/>
            </p:cNvSpPr>
            <p:nvPr/>
          </p:nvSpPr>
          <p:spPr bwMode="auto">
            <a:xfrm>
              <a:off x="3943" y="3551"/>
              <a:ext cx="35" cy="39"/>
            </a:xfrm>
            <a:custGeom>
              <a:avLst/>
              <a:gdLst>
                <a:gd name="T0" fmla="*/ 50 w 24"/>
                <a:gd name="T1" fmla="*/ 0 h 22"/>
                <a:gd name="T2" fmla="*/ 60 w 24"/>
                <a:gd name="T3" fmla="*/ 0 h 22"/>
                <a:gd name="T4" fmla="*/ 69 w 24"/>
                <a:gd name="T5" fmla="*/ 0 h 22"/>
                <a:gd name="T6" fmla="*/ 77 w 24"/>
                <a:gd name="T7" fmla="*/ 12 h 22"/>
                <a:gd name="T8" fmla="*/ 87 w 24"/>
                <a:gd name="T9" fmla="*/ 12 h 22"/>
                <a:gd name="T10" fmla="*/ 96 w 24"/>
                <a:gd name="T11" fmla="*/ 28 h 22"/>
                <a:gd name="T12" fmla="*/ 96 w 24"/>
                <a:gd name="T13" fmla="*/ 50 h 22"/>
                <a:gd name="T14" fmla="*/ 106 w 24"/>
                <a:gd name="T15" fmla="*/ 66 h 22"/>
                <a:gd name="T16" fmla="*/ 106 w 24"/>
                <a:gd name="T17" fmla="*/ 110 h 22"/>
                <a:gd name="T18" fmla="*/ 106 w 24"/>
                <a:gd name="T19" fmla="*/ 129 h 22"/>
                <a:gd name="T20" fmla="*/ 96 w 24"/>
                <a:gd name="T21" fmla="*/ 151 h 22"/>
                <a:gd name="T22" fmla="*/ 96 w 24"/>
                <a:gd name="T23" fmla="*/ 167 h 22"/>
                <a:gd name="T24" fmla="*/ 87 w 24"/>
                <a:gd name="T25" fmla="*/ 188 h 22"/>
                <a:gd name="T26" fmla="*/ 77 w 24"/>
                <a:gd name="T27" fmla="*/ 188 h 22"/>
                <a:gd name="T28" fmla="*/ 69 w 24"/>
                <a:gd name="T29" fmla="*/ 207 h 22"/>
                <a:gd name="T30" fmla="*/ 60 w 24"/>
                <a:gd name="T31" fmla="*/ 207 h 22"/>
                <a:gd name="T32" fmla="*/ 50 w 24"/>
                <a:gd name="T33" fmla="*/ 207 h 22"/>
                <a:gd name="T34" fmla="*/ 47 w 24"/>
                <a:gd name="T35" fmla="*/ 207 h 22"/>
                <a:gd name="T36" fmla="*/ 38 w 24"/>
                <a:gd name="T37" fmla="*/ 207 h 22"/>
                <a:gd name="T38" fmla="*/ 28 w 24"/>
                <a:gd name="T39" fmla="*/ 188 h 22"/>
                <a:gd name="T40" fmla="*/ 19 w 24"/>
                <a:gd name="T41" fmla="*/ 188 h 22"/>
                <a:gd name="T42" fmla="*/ 9 w 24"/>
                <a:gd name="T43" fmla="*/ 167 h 22"/>
                <a:gd name="T44" fmla="*/ 9 w 24"/>
                <a:gd name="T45" fmla="*/ 151 h 22"/>
                <a:gd name="T46" fmla="*/ 0 w 24"/>
                <a:gd name="T47" fmla="*/ 129 h 22"/>
                <a:gd name="T48" fmla="*/ 0 w 24"/>
                <a:gd name="T49" fmla="*/ 110 h 22"/>
                <a:gd name="T50" fmla="*/ 0 w 24"/>
                <a:gd name="T51" fmla="*/ 66 h 22"/>
                <a:gd name="T52" fmla="*/ 9 w 24"/>
                <a:gd name="T53" fmla="*/ 50 h 22"/>
                <a:gd name="T54" fmla="*/ 9 w 24"/>
                <a:gd name="T55" fmla="*/ 28 h 22"/>
                <a:gd name="T56" fmla="*/ 19 w 24"/>
                <a:gd name="T57" fmla="*/ 12 h 22"/>
                <a:gd name="T58" fmla="*/ 28 w 24"/>
                <a:gd name="T59" fmla="*/ 12 h 22"/>
                <a:gd name="T60" fmla="*/ 38 w 24"/>
                <a:gd name="T61" fmla="*/ 0 h 22"/>
                <a:gd name="T62" fmla="*/ 47 w 24"/>
                <a:gd name="T63" fmla="*/ 0 h 22"/>
                <a:gd name="T64" fmla="*/ 50 w 24"/>
                <a:gd name="T65" fmla="*/ 0 h 22"/>
                <a:gd name="T66" fmla="*/ 50 w 24"/>
                <a:gd name="T67" fmla="*/ 0 h 22"/>
                <a:gd name="T68" fmla="*/ 50 w 24"/>
                <a:gd name="T69" fmla="*/ 0 h 2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"/>
                <a:gd name="T106" fmla="*/ 0 h 22"/>
                <a:gd name="T107" fmla="*/ 24 w 24"/>
                <a:gd name="T108" fmla="*/ 22 h 2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" h="22">
                  <a:moveTo>
                    <a:pt x="11" y="0"/>
                  </a:moveTo>
                  <a:lnTo>
                    <a:pt x="13" y="0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7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6" y="19"/>
                  </a:lnTo>
                  <a:lnTo>
                    <a:pt x="4" y="19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2" y="3"/>
                  </a:lnTo>
                  <a:lnTo>
                    <a:pt x="4" y="1"/>
                  </a:lnTo>
                  <a:lnTo>
                    <a:pt x="6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39"/>
            <p:cNvSpPr>
              <a:spLocks/>
            </p:cNvSpPr>
            <p:nvPr/>
          </p:nvSpPr>
          <p:spPr bwMode="auto">
            <a:xfrm>
              <a:off x="3858" y="3493"/>
              <a:ext cx="25" cy="83"/>
            </a:xfrm>
            <a:custGeom>
              <a:avLst/>
              <a:gdLst>
                <a:gd name="T0" fmla="*/ 0 w 17"/>
                <a:gd name="T1" fmla="*/ 0 h 47"/>
                <a:gd name="T2" fmla="*/ 75 w 17"/>
                <a:gd name="T3" fmla="*/ 0 h 47"/>
                <a:gd name="T4" fmla="*/ 75 w 17"/>
                <a:gd name="T5" fmla="*/ 447 h 47"/>
                <a:gd name="T6" fmla="*/ 0 w 17"/>
                <a:gd name="T7" fmla="*/ 447 h 47"/>
                <a:gd name="T8" fmla="*/ 0 w 17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7"/>
                <a:gd name="T17" fmla="*/ 17 w 17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7">
                  <a:moveTo>
                    <a:pt x="0" y="0"/>
                  </a:moveTo>
                  <a:lnTo>
                    <a:pt x="16" y="0"/>
                  </a:lnTo>
                  <a:lnTo>
                    <a:pt x="16" y="46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40"/>
            <p:cNvSpPr>
              <a:spLocks/>
            </p:cNvSpPr>
            <p:nvPr/>
          </p:nvSpPr>
          <p:spPr bwMode="auto">
            <a:xfrm>
              <a:off x="3858" y="3493"/>
              <a:ext cx="25" cy="83"/>
            </a:xfrm>
            <a:custGeom>
              <a:avLst/>
              <a:gdLst>
                <a:gd name="T0" fmla="*/ 0 w 17"/>
                <a:gd name="T1" fmla="*/ 0 h 47"/>
                <a:gd name="T2" fmla="*/ 75 w 17"/>
                <a:gd name="T3" fmla="*/ 0 h 47"/>
                <a:gd name="T4" fmla="*/ 75 w 17"/>
                <a:gd name="T5" fmla="*/ 447 h 47"/>
                <a:gd name="T6" fmla="*/ 0 w 17"/>
                <a:gd name="T7" fmla="*/ 447 h 47"/>
                <a:gd name="T8" fmla="*/ 0 w 17"/>
                <a:gd name="T9" fmla="*/ 0 h 47"/>
                <a:gd name="T10" fmla="*/ 0 w 17"/>
                <a:gd name="T11" fmla="*/ 0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47"/>
                <a:gd name="T20" fmla="*/ 17 w 17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47">
                  <a:moveTo>
                    <a:pt x="0" y="0"/>
                  </a:moveTo>
                  <a:lnTo>
                    <a:pt x="16" y="0"/>
                  </a:lnTo>
                  <a:lnTo>
                    <a:pt x="16" y="46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6" name="Line 41"/>
            <p:cNvSpPr>
              <a:spLocks noChangeShapeType="1"/>
            </p:cNvSpPr>
            <p:nvPr/>
          </p:nvSpPr>
          <p:spPr bwMode="auto">
            <a:xfrm>
              <a:off x="3949" y="3493"/>
              <a:ext cx="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7" name="Freeform 42"/>
            <p:cNvSpPr>
              <a:spLocks/>
            </p:cNvSpPr>
            <p:nvPr/>
          </p:nvSpPr>
          <p:spPr bwMode="auto">
            <a:xfrm>
              <a:off x="3949" y="3430"/>
              <a:ext cx="206" cy="65"/>
            </a:xfrm>
            <a:custGeom>
              <a:avLst/>
              <a:gdLst>
                <a:gd name="T0" fmla="*/ 127 w 143"/>
                <a:gd name="T1" fmla="*/ 0 h 37"/>
                <a:gd name="T2" fmla="*/ 0 w 143"/>
                <a:gd name="T3" fmla="*/ 343 h 37"/>
                <a:gd name="T4" fmla="*/ 81 w 143"/>
                <a:gd name="T5" fmla="*/ 343 h 37"/>
                <a:gd name="T6" fmla="*/ 164 w 143"/>
                <a:gd name="T7" fmla="*/ 49 h 37"/>
                <a:gd name="T8" fmla="*/ 612 w 143"/>
                <a:gd name="T9" fmla="*/ 49 h 37"/>
                <a:gd name="T10" fmla="*/ 595 w 143"/>
                <a:gd name="T11" fmla="*/ 0 h 37"/>
                <a:gd name="T12" fmla="*/ 127 w 143"/>
                <a:gd name="T13" fmla="*/ 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37"/>
                <a:gd name="T23" fmla="*/ 143 w 143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37">
                  <a:moveTo>
                    <a:pt x="29" y="0"/>
                  </a:moveTo>
                  <a:lnTo>
                    <a:pt x="0" y="36"/>
                  </a:lnTo>
                  <a:lnTo>
                    <a:pt x="19" y="36"/>
                  </a:lnTo>
                  <a:lnTo>
                    <a:pt x="38" y="5"/>
                  </a:lnTo>
                  <a:lnTo>
                    <a:pt x="142" y="5"/>
                  </a:lnTo>
                  <a:lnTo>
                    <a:pt x="138" y="0"/>
                  </a:lnTo>
                  <a:lnTo>
                    <a:pt x="2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8" name="Freeform 43"/>
            <p:cNvSpPr>
              <a:spLocks/>
            </p:cNvSpPr>
            <p:nvPr/>
          </p:nvSpPr>
          <p:spPr bwMode="auto">
            <a:xfrm>
              <a:off x="3949" y="3430"/>
              <a:ext cx="206" cy="65"/>
            </a:xfrm>
            <a:custGeom>
              <a:avLst/>
              <a:gdLst>
                <a:gd name="T0" fmla="*/ 127 w 143"/>
                <a:gd name="T1" fmla="*/ 0 h 37"/>
                <a:gd name="T2" fmla="*/ 0 w 143"/>
                <a:gd name="T3" fmla="*/ 343 h 37"/>
                <a:gd name="T4" fmla="*/ 81 w 143"/>
                <a:gd name="T5" fmla="*/ 343 h 37"/>
                <a:gd name="T6" fmla="*/ 164 w 143"/>
                <a:gd name="T7" fmla="*/ 49 h 37"/>
                <a:gd name="T8" fmla="*/ 612 w 143"/>
                <a:gd name="T9" fmla="*/ 49 h 37"/>
                <a:gd name="T10" fmla="*/ 595 w 143"/>
                <a:gd name="T11" fmla="*/ 0 h 37"/>
                <a:gd name="T12" fmla="*/ 127 w 143"/>
                <a:gd name="T13" fmla="*/ 0 h 37"/>
                <a:gd name="T14" fmla="*/ 127 w 143"/>
                <a:gd name="T15" fmla="*/ 0 h 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3"/>
                <a:gd name="T25" fmla="*/ 0 h 37"/>
                <a:gd name="T26" fmla="*/ 143 w 143"/>
                <a:gd name="T27" fmla="*/ 37 h 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3" h="37">
                  <a:moveTo>
                    <a:pt x="29" y="0"/>
                  </a:moveTo>
                  <a:lnTo>
                    <a:pt x="0" y="36"/>
                  </a:lnTo>
                  <a:lnTo>
                    <a:pt x="19" y="36"/>
                  </a:lnTo>
                  <a:lnTo>
                    <a:pt x="38" y="5"/>
                  </a:lnTo>
                  <a:lnTo>
                    <a:pt x="142" y="5"/>
                  </a:lnTo>
                  <a:lnTo>
                    <a:pt x="138" y="0"/>
                  </a:lnTo>
                  <a:lnTo>
                    <a:pt x="29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9" name="Freeform 44"/>
            <p:cNvSpPr>
              <a:spLocks/>
            </p:cNvSpPr>
            <p:nvPr/>
          </p:nvSpPr>
          <p:spPr bwMode="auto">
            <a:xfrm>
              <a:off x="4082" y="3439"/>
              <a:ext cx="120" cy="56"/>
            </a:xfrm>
            <a:custGeom>
              <a:avLst/>
              <a:gdLst>
                <a:gd name="T0" fmla="*/ 194 w 83"/>
                <a:gd name="T1" fmla="*/ 0 h 32"/>
                <a:gd name="T2" fmla="*/ 0 w 83"/>
                <a:gd name="T3" fmla="*/ 0 h 32"/>
                <a:gd name="T4" fmla="*/ 0 w 83"/>
                <a:gd name="T5" fmla="*/ 287 h 32"/>
                <a:gd name="T6" fmla="*/ 360 w 83"/>
                <a:gd name="T7" fmla="*/ 287 h 32"/>
                <a:gd name="T8" fmla="*/ 194 w 8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32"/>
                <a:gd name="T17" fmla="*/ 83 w 8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32">
                  <a:moveTo>
                    <a:pt x="44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82" y="31"/>
                  </a:lnTo>
                  <a:lnTo>
                    <a:pt x="4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0" name="Freeform 45"/>
            <p:cNvSpPr>
              <a:spLocks/>
            </p:cNvSpPr>
            <p:nvPr/>
          </p:nvSpPr>
          <p:spPr bwMode="auto">
            <a:xfrm>
              <a:off x="4082" y="3439"/>
              <a:ext cx="120" cy="56"/>
            </a:xfrm>
            <a:custGeom>
              <a:avLst/>
              <a:gdLst>
                <a:gd name="T0" fmla="*/ 194 w 83"/>
                <a:gd name="T1" fmla="*/ 0 h 32"/>
                <a:gd name="T2" fmla="*/ 0 w 83"/>
                <a:gd name="T3" fmla="*/ 0 h 32"/>
                <a:gd name="T4" fmla="*/ 0 w 83"/>
                <a:gd name="T5" fmla="*/ 287 h 32"/>
                <a:gd name="T6" fmla="*/ 360 w 83"/>
                <a:gd name="T7" fmla="*/ 287 h 32"/>
                <a:gd name="T8" fmla="*/ 194 w 83"/>
                <a:gd name="T9" fmla="*/ 0 h 32"/>
                <a:gd name="T10" fmla="*/ 194 w 83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"/>
                <a:gd name="T19" fmla="*/ 0 h 32"/>
                <a:gd name="T20" fmla="*/ 83 w 83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" h="32">
                  <a:moveTo>
                    <a:pt x="44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82" y="31"/>
                  </a:lnTo>
                  <a:lnTo>
                    <a:pt x="4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1" name="Freeform 46"/>
            <p:cNvSpPr>
              <a:spLocks/>
            </p:cNvSpPr>
            <p:nvPr/>
          </p:nvSpPr>
          <p:spPr bwMode="auto">
            <a:xfrm>
              <a:off x="3977" y="3439"/>
              <a:ext cx="92" cy="56"/>
            </a:xfrm>
            <a:custGeom>
              <a:avLst/>
              <a:gdLst>
                <a:gd name="T0" fmla="*/ 270 w 64"/>
                <a:gd name="T1" fmla="*/ 287 h 32"/>
                <a:gd name="T2" fmla="*/ 270 w 64"/>
                <a:gd name="T3" fmla="*/ 0 h 32"/>
                <a:gd name="T4" fmla="*/ 80 w 64"/>
                <a:gd name="T5" fmla="*/ 0 h 32"/>
                <a:gd name="T6" fmla="*/ 0 w 64"/>
                <a:gd name="T7" fmla="*/ 287 h 32"/>
                <a:gd name="T8" fmla="*/ 270 w 64"/>
                <a:gd name="T9" fmla="*/ 287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2"/>
                <a:gd name="T17" fmla="*/ 64 w 6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2">
                  <a:moveTo>
                    <a:pt x="63" y="31"/>
                  </a:moveTo>
                  <a:lnTo>
                    <a:pt x="63" y="0"/>
                  </a:lnTo>
                  <a:lnTo>
                    <a:pt x="19" y="0"/>
                  </a:lnTo>
                  <a:lnTo>
                    <a:pt x="0" y="31"/>
                  </a:lnTo>
                  <a:lnTo>
                    <a:pt x="63" y="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2" name="Freeform 47"/>
            <p:cNvSpPr>
              <a:spLocks/>
            </p:cNvSpPr>
            <p:nvPr/>
          </p:nvSpPr>
          <p:spPr bwMode="auto">
            <a:xfrm>
              <a:off x="3977" y="3439"/>
              <a:ext cx="92" cy="56"/>
            </a:xfrm>
            <a:custGeom>
              <a:avLst/>
              <a:gdLst>
                <a:gd name="T0" fmla="*/ 270 w 64"/>
                <a:gd name="T1" fmla="*/ 287 h 32"/>
                <a:gd name="T2" fmla="*/ 270 w 64"/>
                <a:gd name="T3" fmla="*/ 0 h 32"/>
                <a:gd name="T4" fmla="*/ 80 w 64"/>
                <a:gd name="T5" fmla="*/ 0 h 32"/>
                <a:gd name="T6" fmla="*/ 0 w 64"/>
                <a:gd name="T7" fmla="*/ 287 h 32"/>
                <a:gd name="T8" fmla="*/ 270 w 64"/>
                <a:gd name="T9" fmla="*/ 287 h 32"/>
                <a:gd name="T10" fmla="*/ 270 w 64"/>
                <a:gd name="T11" fmla="*/ 28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2"/>
                <a:gd name="T20" fmla="*/ 64 w 6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2">
                  <a:moveTo>
                    <a:pt x="63" y="31"/>
                  </a:moveTo>
                  <a:lnTo>
                    <a:pt x="63" y="0"/>
                  </a:lnTo>
                  <a:lnTo>
                    <a:pt x="19" y="0"/>
                  </a:lnTo>
                  <a:lnTo>
                    <a:pt x="0" y="31"/>
                  </a:lnTo>
                  <a:lnTo>
                    <a:pt x="63" y="3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3" name="Freeform 48"/>
            <p:cNvSpPr>
              <a:spLocks/>
            </p:cNvSpPr>
            <p:nvPr/>
          </p:nvSpPr>
          <p:spPr bwMode="auto">
            <a:xfrm>
              <a:off x="3858" y="3493"/>
              <a:ext cx="25" cy="30"/>
            </a:xfrm>
            <a:custGeom>
              <a:avLst/>
              <a:gdLst>
                <a:gd name="T0" fmla="*/ 0 w 17"/>
                <a:gd name="T1" fmla="*/ 0 h 17"/>
                <a:gd name="T2" fmla="*/ 75 w 17"/>
                <a:gd name="T3" fmla="*/ 0 h 17"/>
                <a:gd name="T4" fmla="*/ 75 w 17"/>
                <a:gd name="T5" fmla="*/ 152 h 17"/>
                <a:gd name="T6" fmla="*/ 0 w 17"/>
                <a:gd name="T7" fmla="*/ 152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4" name="Freeform 49"/>
            <p:cNvSpPr>
              <a:spLocks/>
            </p:cNvSpPr>
            <p:nvPr/>
          </p:nvSpPr>
          <p:spPr bwMode="auto">
            <a:xfrm>
              <a:off x="3858" y="3493"/>
              <a:ext cx="25" cy="30"/>
            </a:xfrm>
            <a:custGeom>
              <a:avLst/>
              <a:gdLst>
                <a:gd name="T0" fmla="*/ 0 w 17"/>
                <a:gd name="T1" fmla="*/ 0 h 17"/>
                <a:gd name="T2" fmla="*/ 75 w 17"/>
                <a:gd name="T3" fmla="*/ 0 h 17"/>
                <a:gd name="T4" fmla="*/ 75 w 17"/>
                <a:gd name="T5" fmla="*/ 152 h 17"/>
                <a:gd name="T6" fmla="*/ 0 w 17"/>
                <a:gd name="T7" fmla="*/ 152 h 17"/>
                <a:gd name="T8" fmla="*/ 0 w 17"/>
                <a:gd name="T9" fmla="*/ 0 h 17"/>
                <a:gd name="T10" fmla="*/ 0 w 17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7"/>
                <a:gd name="T20" fmla="*/ 17 w 17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5" name="Freeform 50"/>
            <p:cNvSpPr>
              <a:spLocks/>
            </p:cNvSpPr>
            <p:nvPr/>
          </p:nvSpPr>
          <p:spPr bwMode="auto">
            <a:xfrm>
              <a:off x="4148" y="3472"/>
              <a:ext cx="25" cy="41"/>
            </a:xfrm>
            <a:custGeom>
              <a:avLst/>
              <a:gdLst>
                <a:gd name="T0" fmla="*/ 60 w 17"/>
                <a:gd name="T1" fmla="*/ 0 h 23"/>
                <a:gd name="T2" fmla="*/ 0 w 17"/>
                <a:gd name="T3" fmla="*/ 203 h 23"/>
                <a:gd name="T4" fmla="*/ 19 w 17"/>
                <a:gd name="T5" fmla="*/ 223 h 23"/>
                <a:gd name="T6" fmla="*/ 75 w 17"/>
                <a:gd name="T7" fmla="*/ 21 h 23"/>
                <a:gd name="T8" fmla="*/ 60 w 17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3"/>
                <a:gd name="T17" fmla="*/ 17 w 1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3">
                  <a:moveTo>
                    <a:pt x="13" y="0"/>
                  </a:moveTo>
                  <a:lnTo>
                    <a:pt x="0" y="20"/>
                  </a:lnTo>
                  <a:lnTo>
                    <a:pt x="4" y="22"/>
                  </a:lnTo>
                  <a:lnTo>
                    <a:pt x="16" y="2"/>
                  </a:lnTo>
                  <a:lnTo>
                    <a:pt x="1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6" name="Freeform 51"/>
            <p:cNvSpPr>
              <a:spLocks/>
            </p:cNvSpPr>
            <p:nvPr/>
          </p:nvSpPr>
          <p:spPr bwMode="auto">
            <a:xfrm>
              <a:off x="4148" y="3472"/>
              <a:ext cx="25" cy="41"/>
            </a:xfrm>
            <a:custGeom>
              <a:avLst/>
              <a:gdLst>
                <a:gd name="T0" fmla="*/ 60 w 17"/>
                <a:gd name="T1" fmla="*/ 0 h 23"/>
                <a:gd name="T2" fmla="*/ 0 w 17"/>
                <a:gd name="T3" fmla="*/ 203 h 23"/>
                <a:gd name="T4" fmla="*/ 19 w 17"/>
                <a:gd name="T5" fmla="*/ 223 h 23"/>
                <a:gd name="T6" fmla="*/ 75 w 17"/>
                <a:gd name="T7" fmla="*/ 21 h 23"/>
                <a:gd name="T8" fmla="*/ 60 w 17"/>
                <a:gd name="T9" fmla="*/ 0 h 23"/>
                <a:gd name="T10" fmla="*/ 60 w 17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23"/>
                <a:gd name="T20" fmla="*/ 17 w 17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23">
                  <a:moveTo>
                    <a:pt x="13" y="0"/>
                  </a:moveTo>
                  <a:lnTo>
                    <a:pt x="0" y="20"/>
                  </a:lnTo>
                  <a:lnTo>
                    <a:pt x="4" y="22"/>
                  </a:lnTo>
                  <a:lnTo>
                    <a:pt x="16" y="2"/>
                  </a:lnTo>
                  <a:lnTo>
                    <a:pt x="1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7" name="Freeform 52"/>
            <p:cNvSpPr>
              <a:spLocks/>
            </p:cNvSpPr>
            <p:nvPr/>
          </p:nvSpPr>
          <p:spPr bwMode="auto">
            <a:xfrm>
              <a:off x="4082" y="3464"/>
              <a:ext cx="40" cy="94"/>
            </a:xfrm>
            <a:custGeom>
              <a:avLst/>
              <a:gdLst>
                <a:gd name="T0" fmla="*/ 29 w 28"/>
                <a:gd name="T1" fmla="*/ 470 h 54"/>
                <a:gd name="T2" fmla="*/ 0 w 28"/>
                <a:gd name="T3" fmla="*/ 16 h 54"/>
                <a:gd name="T4" fmla="*/ 47 w 28"/>
                <a:gd name="T5" fmla="*/ 0 h 54"/>
                <a:gd name="T6" fmla="*/ 114 w 28"/>
                <a:gd name="T7" fmla="*/ 486 h 54"/>
                <a:gd name="T8" fmla="*/ 29 w 28"/>
                <a:gd name="T9" fmla="*/ 47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54"/>
                <a:gd name="T17" fmla="*/ 28 w 2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54">
                  <a:moveTo>
                    <a:pt x="7" y="51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27" y="53"/>
                  </a:lnTo>
                  <a:lnTo>
                    <a:pt x="7" y="51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8" name="Freeform 53"/>
            <p:cNvSpPr>
              <a:spLocks/>
            </p:cNvSpPr>
            <p:nvPr/>
          </p:nvSpPr>
          <p:spPr bwMode="auto">
            <a:xfrm>
              <a:off x="4082" y="3464"/>
              <a:ext cx="40" cy="94"/>
            </a:xfrm>
            <a:custGeom>
              <a:avLst/>
              <a:gdLst>
                <a:gd name="T0" fmla="*/ 29 w 28"/>
                <a:gd name="T1" fmla="*/ 470 h 54"/>
                <a:gd name="T2" fmla="*/ 0 w 28"/>
                <a:gd name="T3" fmla="*/ 16 h 54"/>
                <a:gd name="T4" fmla="*/ 47 w 28"/>
                <a:gd name="T5" fmla="*/ 0 h 54"/>
                <a:gd name="T6" fmla="*/ 114 w 28"/>
                <a:gd name="T7" fmla="*/ 486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54"/>
                <a:gd name="T14" fmla="*/ 28 w 28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54">
                  <a:moveTo>
                    <a:pt x="7" y="51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27" y="5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9" name="Freeform 54"/>
            <p:cNvSpPr>
              <a:spLocks/>
            </p:cNvSpPr>
            <p:nvPr/>
          </p:nvSpPr>
          <p:spPr bwMode="auto">
            <a:xfrm>
              <a:off x="4082" y="3493"/>
              <a:ext cx="120" cy="65"/>
            </a:xfrm>
            <a:custGeom>
              <a:avLst/>
              <a:gdLst>
                <a:gd name="T0" fmla="*/ 0 w 83"/>
                <a:gd name="T1" fmla="*/ 0 h 37"/>
                <a:gd name="T2" fmla="*/ 360 w 83"/>
                <a:gd name="T3" fmla="*/ 0 h 37"/>
                <a:gd name="T4" fmla="*/ 360 w 83"/>
                <a:gd name="T5" fmla="*/ 343 h 37"/>
                <a:gd name="T6" fmla="*/ 0 w 83"/>
                <a:gd name="T7" fmla="*/ 343 h 37"/>
                <a:gd name="T8" fmla="*/ 0 w 83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37"/>
                <a:gd name="T17" fmla="*/ 83 w 83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37">
                  <a:moveTo>
                    <a:pt x="0" y="0"/>
                  </a:moveTo>
                  <a:lnTo>
                    <a:pt x="82" y="0"/>
                  </a:lnTo>
                  <a:lnTo>
                    <a:pt x="82" y="36"/>
                  </a:ln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0" name="Freeform 55"/>
            <p:cNvSpPr>
              <a:spLocks/>
            </p:cNvSpPr>
            <p:nvPr/>
          </p:nvSpPr>
          <p:spPr bwMode="auto">
            <a:xfrm>
              <a:off x="4082" y="3493"/>
              <a:ext cx="120" cy="65"/>
            </a:xfrm>
            <a:custGeom>
              <a:avLst/>
              <a:gdLst>
                <a:gd name="T0" fmla="*/ 0 w 83"/>
                <a:gd name="T1" fmla="*/ 0 h 37"/>
                <a:gd name="T2" fmla="*/ 360 w 83"/>
                <a:gd name="T3" fmla="*/ 0 h 37"/>
                <a:gd name="T4" fmla="*/ 360 w 83"/>
                <a:gd name="T5" fmla="*/ 343 h 37"/>
                <a:gd name="T6" fmla="*/ 0 w 83"/>
                <a:gd name="T7" fmla="*/ 343 h 37"/>
                <a:gd name="T8" fmla="*/ 0 w 83"/>
                <a:gd name="T9" fmla="*/ 0 h 37"/>
                <a:gd name="T10" fmla="*/ 0 w 83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"/>
                <a:gd name="T19" fmla="*/ 0 h 37"/>
                <a:gd name="T20" fmla="*/ 83 w 83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" h="37">
                  <a:moveTo>
                    <a:pt x="0" y="0"/>
                  </a:moveTo>
                  <a:lnTo>
                    <a:pt x="82" y="0"/>
                  </a:lnTo>
                  <a:lnTo>
                    <a:pt x="82" y="36"/>
                  </a:ln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1" name="Freeform 56"/>
            <p:cNvSpPr>
              <a:spLocks/>
            </p:cNvSpPr>
            <p:nvPr/>
          </p:nvSpPr>
          <p:spPr bwMode="auto">
            <a:xfrm>
              <a:off x="3982" y="3500"/>
              <a:ext cx="25" cy="30"/>
            </a:xfrm>
            <a:custGeom>
              <a:avLst/>
              <a:gdLst>
                <a:gd name="T0" fmla="*/ 0 w 17"/>
                <a:gd name="T1" fmla="*/ 0 h 17"/>
                <a:gd name="T2" fmla="*/ 75 w 17"/>
                <a:gd name="T3" fmla="*/ 0 h 17"/>
                <a:gd name="T4" fmla="*/ 75 w 17"/>
                <a:gd name="T5" fmla="*/ 152 h 17"/>
                <a:gd name="T6" fmla="*/ 0 w 17"/>
                <a:gd name="T7" fmla="*/ 152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2" name="Freeform 57"/>
            <p:cNvSpPr>
              <a:spLocks/>
            </p:cNvSpPr>
            <p:nvPr/>
          </p:nvSpPr>
          <p:spPr bwMode="auto">
            <a:xfrm>
              <a:off x="3982" y="3500"/>
              <a:ext cx="25" cy="30"/>
            </a:xfrm>
            <a:custGeom>
              <a:avLst/>
              <a:gdLst>
                <a:gd name="T0" fmla="*/ 0 w 17"/>
                <a:gd name="T1" fmla="*/ 0 h 17"/>
                <a:gd name="T2" fmla="*/ 75 w 17"/>
                <a:gd name="T3" fmla="*/ 0 h 17"/>
                <a:gd name="T4" fmla="*/ 75 w 17"/>
                <a:gd name="T5" fmla="*/ 152 h 17"/>
                <a:gd name="T6" fmla="*/ 0 w 17"/>
                <a:gd name="T7" fmla="*/ 152 h 17"/>
                <a:gd name="T8" fmla="*/ 0 w 17"/>
                <a:gd name="T9" fmla="*/ 0 h 17"/>
                <a:gd name="T10" fmla="*/ 0 w 17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7"/>
                <a:gd name="T20" fmla="*/ 17 w 17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3" name="Freeform 58"/>
            <p:cNvSpPr>
              <a:spLocks/>
            </p:cNvSpPr>
            <p:nvPr/>
          </p:nvSpPr>
          <p:spPr bwMode="auto">
            <a:xfrm>
              <a:off x="3982" y="3500"/>
              <a:ext cx="25" cy="30"/>
            </a:xfrm>
            <a:custGeom>
              <a:avLst/>
              <a:gdLst>
                <a:gd name="T0" fmla="*/ 0 w 17"/>
                <a:gd name="T1" fmla="*/ 0 h 17"/>
                <a:gd name="T2" fmla="*/ 75 w 17"/>
                <a:gd name="T3" fmla="*/ 0 h 17"/>
                <a:gd name="T4" fmla="*/ 75 w 17"/>
                <a:gd name="T5" fmla="*/ 152 h 17"/>
                <a:gd name="T6" fmla="*/ 0 w 17"/>
                <a:gd name="T7" fmla="*/ 152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4" name="Freeform 59"/>
            <p:cNvSpPr>
              <a:spLocks/>
            </p:cNvSpPr>
            <p:nvPr/>
          </p:nvSpPr>
          <p:spPr bwMode="auto">
            <a:xfrm>
              <a:off x="3982" y="3500"/>
              <a:ext cx="25" cy="30"/>
            </a:xfrm>
            <a:custGeom>
              <a:avLst/>
              <a:gdLst>
                <a:gd name="T0" fmla="*/ 0 w 17"/>
                <a:gd name="T1" fmla="*/ 0 h 17"/>
                <a:gd name="T2" fmla="*/ 75 w 17"/>
                <a:gd name="T3" fmla="*/ 0 h 17"/>
                <a:gd name="T4" fmla="*/ 75 w 17"/>
                <a:gd name="T5" fmla="*/ 152 h 17"/>
                <a:gd name="T6" fmla="*/ 0 w 17"/>
                <a:gd name="T7" fmla="*/ 152 h 17"/>
                <a:gd name="T8" fmla="*/ 0 w 17"/>
                <a:gd name="T9" fmla="*/ 0 h 17"/>
                <a:gd name="T10" fmla="*/ 0 w 17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7"/>
                <a:gd name="T20" fmla="*/ 17 w 17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5" name="Freeform 60"/>
            <p:cNvSpPr>
              <a:spLocks/>
            </p:cNvSpPr>
            <p:nvPr/>
          </p:nvSpPr>
          <p:spPr bwMode="auto">
            <a:xfrm>
              <a:off x="4088" y="3500"/>
              <a:ext cx="24" cy="30"/>
            </a:xfrm>
            <a:custGeom>
              <a:avLst/>
              <a:gdLst>
                <a:gd name="T0" fmla="*/ 0 w 17"/>
                <a:gd name="T1" fmla="*/ 0 h 17"/>
                <a:gd name="T2" fmla="*/ 64 w 17"/>
                <a:gd name="T3" fmla="*/ 0 h 17"/>
                <a:gd name="T4" fmla="*/ 64 w 17"/>
                <a:gd name="T5" fmla="*/ 152 h 17"/>
                <a:gd name="T6" fmla="*/ 0 w 17"/>
                <a:gd name="T7" fmla="*/ 152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6" name="Freeform 61"/>
            <p:cNvSpPr>
              <a:spLocks/>
            </p:cNvSpPr>
            <p:nvPr/>
          </p:nvSpPr>
          <p:spPr bwMode="auto">
            <a:xfrm>
              <a:off x="4088" y="3500"/>
              <a:ext cx="24" cy="30"/>
            </a:xfrm>
            <a:custGeom>
              <a:avLst/>
              <a:gdLst>
                <a:gd name="T0" fmla="*/ 0 w 17"/>
                <a:gd name="T1" fmla="*/ 0 h 17"/>
                <a:gd name="T2" fmla="*/ 64 w 17"/>
                <a:gd name="T3" fmla="*/ 0 h 17"/>
                <a:gd name="T4" fmla="*/ 64 w 17"/>
                <a:gd name="T5" fmla="*/ 152 h 17"/>
                <a:gd name="T6" fmla="*/ 0 w 17"/>
                <a:gd name="T7" fmla="*/ 152 h 17"/>
                <a:gd name="T8" fmla="*/ 0 w 17"/>
                <a:gd name="T9" fmla="*/ 0 h 17"/>
                <a:gd name="T10" fmla="*/ 0 w 17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7"/>
                <a:gd name="T20" fmla="*/ 17 w 17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7" name="Freeform 62"/>
            <p:cNvSpPr>
              <a:spLocks/>
            </p:cNvSpPr>
            <p:nvPr/>
          </p:nvSpPr>
          <p:spPr bwMode="auto">
            <a:xfrm>
              <a:off x="4088" y="3500"/>
              <a:ext cx="24" cy="30"/>
            </a:xfrm>
            <a:custGeom>
              <a:avLst/>
              <a:gdLst>
                <a:gd name="T0" fmla="*/ 0 w 17"/>
                <a:gd name="T1" fmla="*/ 0 h 17"/>
                <a:gd name="T2" fmla="*/ 64 w 17"/>
                <a:gd name="T3" fmla="*/ 0 h 17"/>
                <a:gd name="T4" fmla="*/ 64 w 17"/>
                <a:gd name="T5" fmla="*/ 152 h 17"/>
                <a:gd name="T6" fmla="*/ 0 w 17"/>
                <a:gd name="T7" fmla="*/ 152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8" name="Freeform 63"/>
            <p:cNvSpPr>
              <a:spLocks/>
            </p:cNvSpPr>
            <p:nvPr/>
          </p:nvSpPr>
          <p:spPr bwMode="auto">
            <a:xfrm>
              <a:off x="4088" y="3500"/>
              <a:ext cx="24" cy="30"/>
            </a:xfrm>
            <a:custGeom>
              <a:avLst/>
              <a:gdLst>
                <a:gd name="T0" fmla="*/ 0 w 17"/>
                <a:gd name="T1" fmla="*/ 0 h 17"/>
                <a:gd name="T2" fmla="*/ 64 w 17"/>
                <a:gd name="T3" fmla="*/ 0 h 17"/>
                <a:gd name="T4" fmla="*/ 64 w 17"/>
                <a:gd name="T5" fmla="*/ 152 h 17"/>
                <a:gd name="T6" fmla="*/ 0 w 17"/>
                <a:gd name="T7" fmla="*/ 152 h 17"/>
                <a:gd name="T8" fmla="*/ 0 w 17"/>
                <a:gd name="T9" fmla="*/ 0 h 17"/>
                <a:gd name="T10" fmla="*/ 0 w 17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7"/>
                <a:gd name="T20" fmla="*/ 17 w 17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9" name="Freeform 64"/>
            <p:cNvSpPr>
              <a:spLocks/>
            </p:cNvSpPr>
            <p:nvPr/>
          </p:nvSpPr>
          <p:spPr bwMode="auto">
            <a:xfrm>
              <a:off x="4336" y="3513"/>
              <a:ext cx="32" cy="63"/>
            </a:xfrm>
            <a:custGeom>
              <a:avLst/>
              <a:gdLst>
                <a:gd name="T0" fmla="*/ 28 w 22"/>
                <a:gd name="T1" fmla="*/ 0 h 36"/>
                <a:gd name="T2" fmla="*/ 0 w 22"/>
                <a:gd name="T3" fmla="*/ 37 h 36"/>
                <a:gd name="T4" fmla="*/ 60 w 22"/>
                <a:gd name="T5" fmla="*/ 327 h 36"/>
                <a:gd name="T6" fmla="*/ 95 w 22"/>
                <a:gd name="T7" fmla="*/ 327 h 36"/>
                <a:gd name="T8" fmla="*/ 28 w 22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36"/>
                <a:gd name="T17" fmla="*/ 22 w 2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36">
                  <a:moveTo>
                    <a:pt x="6" y="0"/>
                  </a:moveTo>
                  <a:lnTo>
                    <a:pt x="0" y="4"/>
                  </a:lnTo>
                  <a:lnTo>
                    <a:pt x="13" y="35"/>
                  </a:lnTo>
                  <a:lnTo>
                    <a:pt x="21" y="35"/>
                  </a:lnTo>
                  <a:lnTo>
                    <a:pt x="6" y="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0" name="Freeform 65"/>
            <p:cNvSpPr>
              <a:spLocks/>
            </p:cNvSpPr>
            <p:nvPr/>
          </p:nvSpPr>
          <p:spPr bwMode="auto">
            <a:xfrm>
              <a:off x="4336" y="3513"/>
              <a:ext cx="32" cy="63"/>
            </a:xfrm>
            <a:custGeom>
              <a:avLst/>
              <a:gdLst>
                <a:gd name="T0" fmla="*/ 28 w 22"/>
                <a:gd name="T1" fmla="*/ 0 h 36"/>
                <a:gd name="T2" fmla="*/ 0 w 22"/>
                <a:gd name="T3" fmla="*/ 37 h 36"/>
                <a:gd name="T4" fmla="*/ 60 w 22"/>
                <a:gd name="T5" fmla="*/ 327 h 36"/>
                <a:gd name="T6" fmla="*/ 95 w 22"/>
                <a:gd name="T7" fmla="*/ 327 h 36"/>
                <a:gd name="T8" fmla="*/ 28 w 22"/>
                <a:gd name="T9" fmla="*/ 0 h 36"/>
                <a:gd name="T10" fmla="*/ 28 w 22"/>
                <a:gd name="T11" fmla="*/ 0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"/>
                <a:gd name="T19" fmla="*/ 0 h 36"/>
                <a:gd name="T20" fmla="*/ 22 w 22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" h="36">
                  <a:moveTo>
                    <a:pt x="6" y="0"/>
                  </a:moveTo>
                  <a:lnTo>
                    <a:pt x="0" y="4"/>
                  </a:lnTo>
                  <a:lnTo>
                    <a:pt x="13" y="35"/>
                  </a:lnTo>
                  <a:lnTo>
                    <a:pt x="21" y="35"/>
                  </a:lnTo>
                  <a:lnTo>
                    <a:pt x="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1" name="Freeform 66"/>
            <p:cNvSpPr>
              <a:spLocks/>
            </p:cNvSpPr>
            <p:nvPr/>
          </p:nvSpPr>
          <p:spPr bwMode="auto">
            <a:xfrm>
              <a:off x="3850" y="3556"/>
              <a:ext cx="34" cy="30"/>
            </a:xfrm>
            <a:custGeom>
              <a:avLst/>
              <a:gdLst>
                <a:gd name="T0" fmla="*/ 28 w 24"/>
                <a:gd name="T1" fmla="*/ 0 h 17"/>
                <a:gd name="T2" fmla="*/ 52 w 24"/>
                <a:gd name="T3" fmla="*/ 0 h 17"/>
                <a:gd name="T4" fmla="*/ 60 w 24"/>
                <a:gd name="T5" fmla="*/ 0 h 17"/>
                <a:gd name="T6" fmla="*/ 68 w 24"/>
                <a:gd name="T7" fmla="*/ 21 h 17"/>
                <a:gd name="T8" fmla="*/ 76 w 24"/>
                <a:gd name="T9" fmla="*/ 21 h 17"/>
                <a:gd name="T10" fmla="*/ 85 w 24"/>
                <a:gd name="T11" fmla="*/ 21 h 17"/>
                <a:gd name="T12" fmla="*/ 85 w 24"/>
                <a:gd name="T13" fmla="*/ 37 h 17"/>
                <a:gd name="T14" fmla="*/ 95 w 24"/>
                <a:gd name="T15" fmla="*/ 60 h 17"/>
                <a:gd name="T16" fmla="*/ 95 w 24"/>
                <a:gd name="T17" fmla="*/ 60 h 17"/>
                <a:gd name="T18" fmla="*/ 95 w 24"/>
                <a:gd name="T19" fmla="*/ 78 h 17"/>
                <a:gd name="T20" fmla="*/ 95 w 24"/>
                <a:gd name="T21" fmla="*/ 99 h 17"/>
                <a:gd name="T22" fmla="*/ 95 w 24"/>
                <a:gd name="T23" fmla="*/ 115 h 17"/>
                <a:gd name="T24" fmla="*/ 85 w 24"/>
                <a:gd name="T25" fmla="*/ 115 h 17"/>
                <a:gd name="T26" fmla="*/ 85 w 24"/>
                <a:gd name="T27" fmla="*/ 138 h 17"/>
                <a:gd name="T28" fmla="*/ 76 w 24"/>
                <a:gd name="T29" fmla="*/ 138 h 17"/>
                <a:gd name="T30" fmla="*/ 68 w 24"/>
                <a:gd name="T31" fmla="*/ 152 h 17"/>
                <a:gd name="T32" fmla="*/ 60 w 24"/>
                <a:gd name="T33" fmla="*/ 152 h 17"/>
                <a:gd name="T34" fmla="*/ 52 w 24"/>
                <a:gd name="T35" fmla="*/ 152 h 17"/>
                <a:gd name="T36" fmla="*/ 28 w 24"/>
                <a:gd name="T37" fmla="*/ 152 h 17"/>
                <a:gd name="T38" fmla="*/ 26 w 24"/>
                <a:gd name="T39" fmla="*/ 152 h 17"/>
                <a:gd name="T40" fmla="*/ 18 w 24"/>
                <a:gd name="T41" fmla="*/ 152 h 17"/>
                <a:gd name="T42" fmla="*/ 18 w 24"/>
                <a:gd name="T43" fmla="*/ 138 h 17"/>
                <a:gd name="T44" fmla="*/ 9 w 24"/>
                <a:gd name="T45" fmla="*/ 138 h 17"/>
                <a:gd name="T46" fmla="*/ 0 w 24"/>
                <a:gd name="T47" fmla="*/ 115 h 17"/>
                <a:gd name="T48" fmla="*/ 0 w 24"/>
                <a:gd name="T49" fmla="*/ 115 h 17"/>
                <a:gd name="T50" fmla="*/ 0 w 24"/>
                <a:gd name="T51" fmla="*/ 99 h 17"/>
                <a:gd name="T52" fmla="*/ 0 w 24"/>
                <a:gd name="T53" fmla="*/ 78 h 17"/>
                <a:gd name="T54" fmla="*/ 0 w 24"/>
                <a:gd name="T55" fmla="*/ 60 h 17"/>
                <a:gd name="T56" fmla="*/ 0 w 24"/>
                <a:gd name="T57" fmla="*/ 60 h 17"/>
                <a:gd name="T58" fmla="*/ 0 w 24"/>
                <a:gd name="T59" fmla="*/ 37 h 17"/>
                <a:gd name="T60" fmla="*/ 9 w 24"/>
                <a:gd name="T61" fmla="*/ 21 h 17"/>
                <a:gd name="T62" fmla="*/ 18 w 24"/>
                <a:gd name="T63" fmla="*/ 21 h 17"/>
                <a:gd name="T64" fmla="*/ 18 w 24"/>
                <a:gd name="T65" fmla="*/ 21 h 17"/>
                <a:gd name="T66" fmla="*/ 26 w 24"/>
                <a:gd name="T67" fmla="*/ 0 h 17"/>
                <a:gd name="T68" fmla="*/ 28 w 24"/>
                <a:gd name="T69" fmla="*/ 0 h 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"/>
                <a:gd name="T106" fmla="*/ 0 h 17"/>
                <a:gd name="T107" fmla="*/ 24 w 24"/>
                <a:gd name="T108" fmla="*/ 17 h 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" h="17">
                  <a:moveTo>
                    <a:pt x="7" y="0"/>
                  </a:moveTo>
                  <a:lnTo>
                    <a:pt x="13" y="0"/>
                  </a:lnTo>
                  <a:lnTo>
                    <a:pt x="15" y="0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19" y="14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2" name="Freeform 67"/>
            <p:cNvSpPr>
              <a:spLocks/>
            </p:cNvSpPr>
            <p:nvPr/>
          </p:nvSpPr>
          <p:spPr bwMode="auto">
            <a:xfrm>
              <a:off x="3850" y="3556"/>
              <a:ext cx="34" cy="30"/>
            </a:xfrm>
            <a:custGeom>
              <a:avLst/>
              <a:gdLst>
                <a:gd name="T0" fmla="*/ 28 w 24"/>
                <a:gd name="T1" fmla="*/ 0 h 17"/>
                <a:gd name="T2" fmla="*/ 52 w 24"/>
                <a:gd name="T3" fmla="*/ 0 h 17"/>
                <a:gd name="T4" fmla="*/ 52 w 24"/>
                <a:gd name="T5" fmla="*/ 0 h 17"/>
                <a:gd name="T6" fmla="*/ 60 w 24"/>
                <a:gd name="T7" fmla="*/ 0 h 17"/>
                <a:gd name="T8" fmla="*/ 68 w 24"/>
                <a:gd name="T9" fmla="*/ 21 h 17"/>
                <a:gd name="T10" fmla="*/ 76 w 24"/>
                <a:gd name="T11" fmla="*/ 21 h 17"/>
                <a:gd name="T12" fmla="*/ 85 w 24"/>
                <a:gd name="T13" fmla="*/ 21 h 17"/>
                <a:gd name="T14" fmla="*/ 85 w 24"/>
                <a:gd name="T15" fmla="*/ 37 h 17"/>
                <a:gd name="T16" fmla="*/ 95 w 24"/>
                <a:gd name="T17" fmla="*/ 60 h 17"/>
                <a:gd name="T18" fmla="*/ 95 w 24"/>
                <a:gd name="T19" fmla="*/ 60 h 17"/>
                <a:gd name="T20" fmla="*/ 95 w 24"/>
                <a:gd name="T21" fmla="*/ 78 h 17"/>
                <a:gd name="T22" fmla="*/ 95 w 24"/>
                <a:gd name="T23" fmla="*/ 78 h 17"/>
                <a:gd name="T24" fmla="*/ 95 w 24"/>
                <a:gd name="T25" fmla="*/ 78 h 17"/>
                <a:gd name="T26" fmla="*/ 95 w 24"/>
                <a:gd name="T27" fmla="*/ 78 h 17"/>
                <a:gd name="T28" fmla="*/ 95 w 24"/>
                <a:gd name="T29" fmla="*/ 99 h 17"/>
                <a:gd name="T30" fmla="*/ 95 w 24"/>
                <a:gd name="T31" fmla="*/ 115 h 17"/>
                <a:gd name="T32" fmla="*/ 85 w 24"/>
                <a:gd name="T33" fmla="*/ 115 h 17"/>
                <a:gd name="T34" fmla="*/ 85 w 24"/>
                <a:gd name="T35" fmla="*/ 138 h 17"/>
                <a:gd name="T36" fmla="*/ 76 w 24"/>
                <a:gd name="T37" fmla="*/ 138 h 17"/>
                <a:gd name="T38" fmla="*/ 68 w 24"/>
                <a:gd name="T39" fmla="*/ 152 h 17"/>
                <a:gd name="T40" fmla="*/ 60 w 24"/>
                <a:gd name="T41" fmla="*/ 152 h 17"/>
                <a:gd name="T42" fmla="*/ 52 w 24"/>
                <a:gd name="T43" fmla="*/ 152 h 17"/>
                <a:gd name="T44" fmla="*/ 52 w 24"/>
                <a:gd name="T45" fmla="*/ 152 h 17"/>
                <a:gd name="T46" fmla="*/ 28 w 24"/>
                <a:gd name="T47" fmla="*/ 152 h 17"/>
                <a:gd name="T48" fmla="*/ 28 w 24"/>
                <a:gd name="T49" fmla="*/ 152 h 17"/>
                <a:gd name="T50" fmla="*/ 26 w 24"/>
                <a:gd name="T51" fmla="*/ 152 h 17"/>
                <a:gd name="T52" fmla="*/ 18 w 24"/>
                <a:gd name="T53" fmla="*/ 152 h 17"/>
                <a:gd name="T54" fmla="*/ 18 w 24"/>
                <a:gd name="T55" fmla="*/ 138 h 17"/>
                <a:gd name="T56" fmla="*/ 9 w 24"/>
                <a:gd name="T57" fmla="*/ 138 h 17"/>
                <a:gd name="T58" fmla="*/ 0 w 24"/>
                <a:gd name="T59" fmla="*/ 115 h 17"/>
                <a:gd name="T60" fmla="*/ 0 w 24"/>
                <a:gd name="T61" fmla="*/ 115 h 17"/>
                <a:gd name="T62" fmla="*/ 0 w 24"/>
                <a:gd name="T63" fmla="*/ 99 h 17"/>
                <a:gd name="T64" fmla="*/ 0 w 24"/>
                <a:gd name="T65" fmla="*/ 78 h 17"/>
                <a:gd name="T66" fmla="*/ 0 w 24"/>
                <a:gd name="T67" fmla="*/ 78 h 17"/>
                <a:gd name="T68" fmla="*/ 0 w 24"/>
                <a:gd name="T69" fmla="*/ 78 h 17"/>
                <a:gd name="T70" fmla="*/ 0 w 24"/>
                <a:gd name="T71" fmla="*/ 78 h 17"/>
                <a:gd name="T72" fmla="*/ 0 w 24"/>
                <a:gd name="T73" fmla="*/ 60 h 17"/>
                <a:gd name="T74" fmla="*/ 0 w 24"/>
                <a:gd name="T75" fmla="*/ 60 h 17"/>
                <a:gd name="T76" fmla="*/ 0 w 24"/>
                <a:gd name="T77" fmla="*/ 37 h 17"/>
                <a:gd name="T78" fmla="*/ 9 w 24"/>
                <a:gd name="T79" fmla="*/ 21 h 17"/>
                <a:gd name="T80" fmla="*/ 18 w 24"/>
                <a:gd name="T81" fmla="*/ 21 h 17"/>
                <a:gd name="T82" fmla="*/ 18 w 24"/>
                <a:gd name="T83" fmla="*/ 21 h 17"/>
                <a:gd name="T84" fmla="*/ 26 w 24"/>
                <a:gd name="T85" fmla="*/ 0 h 17"/>
                <a:gd name="T86" fmla="*/ 28 w 24"/>
                <a:gd name="T87" fmla="*/ 0 h 17"/>
                <a:gd name="T88" fmla="*/ 28 w 24"/>
                <a:gd name="T89" fmla="*/ 0 h 17"/>
                <a:gd name="T90" fmla="*/ 28 w 24"/>
                <a:gd name="T91" fmla="*/ 0 h 1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"/>
                <a:gd name="T139" fmla="*/ 0 h 17"/>
                <a:gd name="T140" fmla="*/ 24 w 24"/>
                <a:gd name="T141" fmla="*/ 17 h 1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" h="17">
                  <a:moveTo>
                    <a:pt x="7" y="0"/>
                  </a:moveTo>
                  <a:lnTo>
                    <a:pt x="13" y="0"/>
                  </a:lnTo>
                  <a:lnTo>
                    <a:pt x="15" y="0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19" y="14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3" name="Freeform 68"/>
            <p:cNvSpPr>
              <a:spLocks/>
            </p:cNvSpPr>
            <p:nvPr/>
          </p:nvSpPr>
          <p:spPr bwMode="auto">
            <a:xfrm>
              <a:off x="4342" y="3556"/>
              <a:ext cx="34" cy="30"/>
            </a:xfrm>
            <a:custGeom>
              <a:avLst/>
              <a:gdLst>
                <a:gd name="T0" fmla="*/ 37 w 24"/>
                <a:gd name="T1" fmla="*/ 0 h 17"/>
                <a:gd name="T2" fmla="*/ 60 w 24"/>
                <a:gd name="T3" fmla="*/ 0 h 17"/>
                <a:gd name="T4" fmla="*/ 68 w 24"/>
                <a:gd name="T5" fmla="*/ 0 h 17"/>
                <a:gd name="T6" fmla="*/ 76 w 24"/>
                <a:gd name="T7" fmla="*/ 21 h 17"/>
                <a:gd name="T8" fmla="*/ 76 w 24"/>
                <a:gd name="T9" fmla="*/ 21 h 17"/>
                <a:gd name="T10" fmla="*/ 85 w 24"/>
                <a:gd name="T11" fmla="*/ 21 h 17"/>
                <a:gd name="T12" fmla="*/ 95 w 24"/>
                <a:gd name="T13" fmla="*/ 37 h 17"/>
                <a:gd name="T14" fmla="*/ 95 w 24"/>
                <a:gd name="T15" fmla="*/ 60 h 17"/>
                <a:gd name="T16" fmla="*/ 95 w 24"/>
                <a:gd name="T17" fmla="*/ 60 h 17"/>
                <a:gd name="T18" fmla="*/ 95 w 24"/>
                <a:gd name="T19" fmla="*/ 78 h 17"/>
                <a:gd name="T20" fmla="*/ 95 w 24"/>
                <a:gd name="T21" fmla="*/ 99 h 17"/>
                <a:gd name="T22" fmla="*/ 95 w 24"/>
                <a:gd name="T23" fmla="*/ 115 h 17"/>
                <a:gd name="T24" fmla="*/ 95 w 24"/>
                <a:gd name="T25" fmla="*/ 115 h 17"/>
                <a:gd name="T26" fmla="*/ 85 w 24"/>
                <a:gd name="T27" fmla="*/ 138 h 17"/>
                <a:gd name="T28" fmla="*/ 76 w 24"/>
                <a:gd name="T29" fmla="*/ 138 h 17"/>
                <a:gd name="T30" fmla="*/ 76 w 24"/>
                <a:gd name="T31" fmla="*/ 152 h 17"/>
                <a:gd name="T32" fmla="*/ 68 w 24"/>
                <a:gd name="T33" fmla="*/ 152 h 17"/>
                <a:gd name="T34" fmla="*/ 60 w 24"/>
                <a:gd name="T35" fmla="*/ 152 h 17"/>
                <a:gd name="T36" fmla="*/ 37 w 24"/>
                <a:gd name="T37" fmla="*/ 152 h 17"/>
                <a:gd name="T38" fmla="*/ 33 w 24"/>
                <a:gd name="T39" fmla="*/ 152 h 17"/>
                <a:gd name="T40" fmla="*/ 26 w 24"/>
                <a:gd name="T41" fmla="*/ 152 h 17"/>
                <a:gd name="T42" fmla="*/ 18 w 24"/>
                <a:gd name="T43" fmla="*/ 138 h 17"/>
                <a:gd name="T44" fmla="*/ 9 w 24"/>
                <a:gd name="T45" fmla="*/ 138 h 17"/>
                <a:gd name="T46" fmla="*/ 9 w 24"/>
                <a:gd name="T47" fmla="*/ 115 h 17"/>
                <a:gd name="T48" fmla="*/ 0 w 24"/>
                <a:gd name="T49" fmla="*/ 115 h 17"/>
                <a:gd name="T50" fmla="*/ 0 w 24"/>
                <a:gd name="T51" fmla="*/ 99 h 17"/>
                <a:gd name="T52" fmla="*/ 0 w 24"/>
                <a:gd name="T53" fmla="*/ 78 h 17"/>
                <a:gd name="T54" fmla="*/ 0 w 24"/>
                <a:gd name="T55" fmla="*/ 60 h 17"/>
                <a:gd name="T56" fmla="*/ 0 w 24"/>
                <a:gd name="T57" fmla="*/ 60 h 17"/>
                <a:gd name="T58" fmla="*/ 9 w 24"/>
                <a:gd name="T59" fmla="*/ 37 h 17"/>
                <a:gd name="T60" fmla="*/ 9 w 24"/>
                <a:gd name="T61" fmla="*/ 21 h 17"/>
                <a:gd name="T62" fmla="*/ 18 w 24"/>
                <a:gd name="T63" fmla="*/ 21 h 17"/>
                <a:gd name="T64" fmla="*/ 26 w 24"/>
                <a:gd name="T65" fmla="*/ 21 h 17"/>
                <a:gd name="T66" fmla="*/ 33 w 24"/>
                <a:gd name="T67" fmla="*/ 0 h 17"/>
                <a:gd name="T68" fmla="*/ 37 w 24"/>
                <a:gd name="T69" fmla="*/ 0 h 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"/>
                <a:gd name="T106" fmla="*/ 0 h 17"/>
                <a:gd name="T107" fmla="*/ 24 w 24"/>
                <a:gd name="T108" fmla="*/ 17 h 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" h="17">
                  <a:moveTo>
                    <a:pt x="9" y="0"/>
                  </a:moveTo>
                  <a:lnTo>
                    <a:pt x="15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1" y="14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9" y="16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4" name="Freeform 69"/>
            <p:cNvSpPr>
              <a:spLocks/>
            </p:cNvSpPr>
            <p:nvPr/>
          </p:nvSpPr>
          <p:spPr bwMode="auto">
            <a:xfrm>
              <a:off x="4342" y="3556"/>
              <a:ext cx="34" cy="30"/>
            </a:xfrm>
            <a:custGeom>
              <a:avLst/>
              <a:gdLst>
                <a:gd name="T0" fmla="*/ 37 w 24"/>
                <a:gd name="T1" fmla="*/ 0 h 17"/>
                <a:gd name="T2" fmla="*/ 60 w 24"/>
                <a:gd name="T3" fmla="*/ 0 h 17"/>
                <a:gd name="T4" fmla="*/ 60 w 24"/>
                <a:gd name="T5" fmla="*/ 0 h 17"/>
                <a:gd name="T6" fmla="*/ 68 w 24"/>
                <a:gd name="T7" fmla="*/ 0 h 17"/>
                <a:gd name="T8" fmla="*/ 76 w 24"/>
                <a:gd name="T9" fmla="*/ 21 h 17"/>
                <a:gd name="T10" fmla="*/ 76 w 24"/>
                <a:gd name="T11" fmla="*/ 21 h 17"/>
                <a:gd name="T12" fmla="*/ 85 w 24"/>
                <a:gd name="T13" fmla="*/ 21 h 17"/>
                <a:gd name="T14" fmla="*/ 95 w 24"/>
                <a:gd name="T15" fmla="*/ 37 h 17"/>
                <a:gd name="T16" fmla="*/ 95 w 24"/>
                <a:gd name="T17" fmla="*/ 60 h 17"/>
                <a:gd name="T18" fmla="*/ 95 w 24"/>
                <a:gd name="T19" fmla="*/ 60 h 17"/>
                <a:gd name="T20" fmla="*/ 95 w 24"/>
                <a:gd name="T21" fmla="*/ 78 h 17"/>
                <a:gd name="T22" fmla="*/ 95 w 24"/>
                <a:gd name="T23" fmla="*/ 78 h 17"/>
                <a:gd name="T24" fmla="*/ 95 w 24"/>
                <a:gd name="T25" fmla="*/ 78 h 17"/>
                <a:gd name="T26" fmla="*/ 95 w 24"/>
                <a:gd name="T27" fmla="*/ 78 h 17"/>
                <a:gd name="T28" fmla="*/ 95 w 24"/>
                <a:gd name="T29" fmla="*/ 99 h 17"/>
                <a:gd name="T30" fmla="*/ 95 w 24"/>
                <a:gd name="T31" fmla="*/ 115 h 17"/>
                <a:gd name="T32" fmla="*/ 95 w 24"/>
                <a:gd name="T33" fmla="*/ 115 h 17"/>
                <a:gd name="T34" fmla="*/ 85 w 24"/>
                <a:gd name="T35" fmla="*/ 138 h 17"/>
                <a:gd name="T36" fmla="*/ 76 w 24"/>
                <a:gd name="T37" fmla="*/ 138 h 17"/>
                <a:gd name="T38" fmla="*/ 76 w 24"/>
                <a:gd name="T39" fmla="*/ 152 h 17"/>
                <a:gd name="T40" fmla="*/ 68 w 24"/>
                <a:gd name="T41" fmla="*/ 152 h 17"/>
                <a:gd name="T42" fmla="*/ 60 w 24"/>
                <a:gd name="T43" fmla="*/ 152 h 17"/>
                <a:gd name="T44" fmla="*/ 60 w 24"/>
                <a:gd name="T45" fmla="*/ 152 h 17"/>
                <a:gd name="T46" fmla="*/ 37 w 24"/>
                <a:gd name="T47" fmla="*/ 152 h 17"/>
                <a:gd name="T48" fmla="*/ 37 w 24"/>
                <a:gd name="T49" fmla="*/ 152 h 17"/>
                <a:gd name="T50" fmla="*/ 33 w 24"/>
                <a:gd name="T51" fmla="*/ 152 h 17"/>
                <a:gd name="T52" fmla="*/ 26 w 24"/>
                <a:gd name="T53" fmla="*/ 152 h 17"/>
                <a:gd name="T54" fmla="*/ 18 w 24"/>
                <a:gd name="T55" fmla="*/ 138 h 17"/>
                <a:gd name="T56" fmla="*/ 9 w 24"/>
                <a:gd name="T57" fmla="*/ 138 h 17"/>
                <a:gd name="T58" fmla="*/ 9 w 24"/>
                <a:gd name="T59" fmla="*/ 115 h 17"/>
                <a:gd name="T60" fmla="*/ 0 w 24"/>
                <a:gd name="T61" fmla="*/ 115 h 17"/>
                <a:gd name="T62" fmla="*/ 0 w 24"/>
                <a:gd name="T63" fmla="*/ 99 h 17"/>
                <a:gd name="T64" fmla="*/ 0 w 24"/>
                <a:gd name="T65" fmla="*/ 78 h 17"/>
                <a:gd name="T66" fmla="*/ 0 w 24"/>
                <a:gd name="T67" fmla="*/ 78 h 17"/>
                <a:gd name="T68" fmla="*/ 0 w 24"/>
                <a:gd name="T69" fmla="*/ 78 h 17"/>
                <a:gd name="T70" fmla="*/ 0 w 24"/>
                <a:gd name="T71" fmla="*/ 78 h 17"/>
                <a:gd name="T72" fmla="*/ 0 w 24"/>
                <a:gd name="T73" fmla="*/ 60 h 17"/>
                <a:gd name="T74" fmla="*/ 0 w 24"/>
                <a:gd name="T75" fmla="*/ 60 h 17"/>
                <a:gd name="T76" fmla="*/ 9 w 24"/>
                <a:gd name="T77" fmla="*/ 37 h 17"/>
                <a:gd name="T78" fmla="*/ 9 w 24"/>
                <a:gd name="T79" fmla="*/ 21 h 17"/>
                <a:gd name="T80" fmla="*/ 18 w 24"/>
                <a:gd name="T81" fmla="*/ 21 h 17"/>
                <a:gd name="T82" fmla="*/ 26 w 24"/>
                <a:gd name="T83" fmla="*/ 21 h 17"/>
                <a:gd name="T84" fmla="*/ 33 w 24"/>
                <a:gd name="T85" fmla="*/ 0 h 17"/>
                <a:gd name="T86" fmla="*/ 37 w 24"/>
                <a:gd name="T87" fmla="*/ 0 h 17"/>
                <a:gd name="T88" fmla="*/ 37 w 24"/>
                <a:gd name="T89" fmla="*/ 0 h 17"/>
                <a:gd name="T90" fmla="*/ 37 w 24"/>
                <a:gd name="T91" fmla="*/ 0 h 1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"/>
                <a:gd name="T139" fmla="*/ 0 h 17"/>
                <a:gd name="T140" fmla="*/ 24 w 24"/>
                <a:gd name="T141" fmla="*/ 17 h 1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" h="17">
                  <a:moveTo>
                    <a:pt x="9" y="0"/>
                  </a:moveTo>
                  <a:lnTo>
                    <a:pt x="15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1" y="14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9" y="16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9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5" name="Freeform 70"/>
            <p:cNvSpPr>
              <a:spLocks/>
            </p:cNvSpPr>
            <p:nvPr/>
          </p:nvSpPr>
          <p:spPr bwMode="auto">
            <a:xfrm>
              <a:off x="3835" y="3614"/>
              <a:ext cx="586" cy="30"/>
            </a:xfrm>
            <a:custGeom>
              <a:avLst/>
              <a:gdLst>
                <a:gd name="T0" fmla="*/ 1758 w 406"/>
                <a:gd name="T1" fmla="*/ 78 h 17"/>
                <a:gd name="T2" fmla="*/ 1758 w 406"/>
                <a:gd name="T3" fmla="*/ 0 h 17"/>
                <a:gd name="T4" fmla="*/ 0 w 406"/>
                <a:gd name="T5" fmla="*/ 0 h 17"/>
                <a:gd name="T6" fmla="*/ 0 w 406"/>
                <a:gd name="T7" fmla="*/ 152 h 17"/>
                <a:gd name="T8" fmla="*/ 1758 w 406"/>
                <a:gd name="T9" fmla="*/ 152 h 17"/>
                <a:gd name="T10" fmla="*/ 1758 w 406"/>
                <a:gd name="T11" fmla="*/ 78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6"/>
                <a:gd name="T19" fmla="*/ 0 h 17"/>
                <a:gd name="T20" fmla="*/ 406 w 406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6" h="17">
                  <a:moveTo>
                    <a:pt x="405" y="8"/>
                  </a:moveTo>
                  <a:lnTo>
                    <a:pt x="405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05" y="16"/>
                  </a:lnTo>
                  <a:lnTo>
                    <a:pt x="405" y="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6" name="Line 71"/>
            <p:cNvSpPr>
              <a:spLocks noChangeShapeType="1"/>
            </p:cNvSpPr>
            <p:nvPr/>
          </p:nvSpPr>
          <p:spPr bwMode="auto">
            <a:xfrm flipV="1">
              <a:off x="4089" y="3383"/>
              <a:ext cx="0" cy="4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1" name="Text Box 73"/>
          <p:cNvSpPr txBox="1">
            <a:spLocks noChangeArrowheads="1"/>
          </p:cNvSpPr>
          <p:nvPr/>
        </p:nvSpPr>
        <p:spPr bwMode="auto">
          <a:xfrm>
            <a:off x="2803525" y="4937125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solidFill>
                  <a:srgbClr val="000000"/>
                </a:solidFill>
              </a:rPr>
              <a:t>P</a:t>
            </a:r>
            <a:r>
              <a:rPr lang="en-US" b="1" baseline="-250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5132" name="Text Box 74"/>
          <p:cNvSpPr txBox="1">
            <a:spLocks noChangeArrowheads="1"/>
          </p:cNvSpPr>
          <p:nvPr/>
        </p:nvSpPr>
        <p:spPr bwMode="auto">
          <a:xfrm>
            <a:off x="555625" y="48037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solidFill>
                  <a:srgbClr val="000000"/>
                </a:solidFill>
              </a:rPr>
              <a:t>P</a:t>
            </a:r>
            <a:r>
              <a:rPr lang="en-US" b="1" baseline="-250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133" name="Line 75"/>
          <p:cNvSpPr>
            <a:spLocks noChangeShapeType="1"/>
          </p:cNvSpPr>
          <p:nvPr/>
        </p:nvSpPr>
        <p:spPr bwMode="auto">
          <a:xfrm>
            <a:off x="800100" y="5981700"/>
            <a:ext cx="6667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76"/>
          <p:cNvSpPr>
            <a:spLocks noChangeShapeType="1"/>
          </p:cNvSpPr>
          <p:nvPr/>
        </p:nvSpPr>
        <p:spPr bwMode="auto">
          <a:xfrm flipH="1">
            <a:off x="2305050" y="5981700"/>
            <a:ext cx="6667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Text Box 77"/>
          <p:cNvSpPr txBox="1">
            <a:spLocks noChangeArrowheads="1"/>
          </p:cNvSpPr>
          <p:nvPr/>
        </p:nvSpPr>
        <p:spPr bwMode="auto">
          <a:xfrm>
            <a:off x="1508125" y="5756275"/>
            <a:ext cx="78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solidFill>
                  <a:srgbClr val="000000"/>
                </a:solidFill>
              </a:rPr>
              <a:t>d=vt</a:t>
            </a:r>
            <a:endParaRPr lang="en-US" b="1" baseline="-25000">
              <a:solidFill>
                <a:srgbClr val="000000"/>
              </a:solidFill>
            </a:endParaRPr>
          </a:p>
        </p:txBody>
      </p:sp>
      <p:sp>
        <p:nvSpPr>
          <p:cNvPr id="5136" name="Line 78"/>
          <p:cNvSpPr>
            <a:spLocks noChangeShapeType="1"/>
          </p:cNvSpPr>
          <p:nvPr/>
        </p:nvSpPr>
        <p:spPr bwMode="auto">
          <a:xfrm>
            <a:off x="3409950" y="5524500"/>
            <a:ext cx="419100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Text Box 79"/>
          <p:cNvSpPr txBox="1">
            <a:spLocks noChangeArrowheads="1"/>
          </p:cNvSpPr>
          <p:nvPr/>
        </p:nvSpPr>
        <p:spPr bwMode="auto">
          <a:xfrm>
            <a:off x="3413125" y="5089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solidFill>
                  <a:srgbClr val="000000"/>
                </a:solidFill>
              </a:rPr>
              <a:t>v</a:t>
            </a:r>
            <a:endParaRPr lang="en-US" b="1" baseline="-25000">
              <a:solidFill>
                <a:srgbClr val="000000"/>
              </a:solidFill>
            </a:endParaRPr>
          </a:p>
        </p:txBody>
      </p:sp>
      <p:grpSp>
        <p:nvGrpSpPr>
          <p:cNvPr id="4" name="Group 95"/>
          <p:cNvGrpSpPr>
            <a:grpSpLocks/>
          </p:cNvGrpSpPr>
          <p:nvPr/>
        </p:nvGrpSpPr>
        <p:grpSpPr bwMode="auto">
          <a:xfrm>
            <a:off x="990600" y="4591050"/>
            <a:ext cx="7661275" cy="1314450"/>
            <a:chOff x="990600" y="4591050"/>
            <a:chExt cx="7661275" cy="1314450"/>
          </a:xfrm>
        </p:grpSpPr>
        <p:sp>
          <p:nvSpPr>
            <p:cNvPr id="5153" name="Line 72"/>
            <p:cNvSpPr>
              <a:spLocks noChangeShapeType="1"/>
            </p:cNvSpPr>
            <p:nvPr/>
          </p:nvSpPr>
          <p:spPr bwMode="auto">
            <a:xfrm>
              <a:off x="990600" y="5391150"/>
              <a:ext cx="1809750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54" name="Group 80"/>
            <p:cNvGrpSpPr>
              <a:grpSpLocks/>
            </p:cNvGrpSpPr>
            <p:nvPr/>
          </p:nvGrpSpPr>
          <p:grpSpPr bwMode="auto">
            <a:xfrm>
              <a:off x="5638800" y="4591050"/>
              <a:ext cx="3013075" cy="1314450"/>
              <a:chOff x="3552" y="2892"/>
              <a:chExt cx="1898" cy="828"/>
            </a:xfrm>
          </p:grpSpPr>
          <p:sp>
            <p:nvSpPr>
              <p:cNvPr id="5155" name="Freeform 81"/>
              <p:cNvSpPr>
                <a:spLocks/>
              </p:cNvSpPr>
              <p:nvPr/>
            </p:nvSpPr>
            <p:spPr bwMode="auto">
              <a:xfrm rot="-316973">
                <a:off x="3552" y="2892"/>
                <a:ext cx="1260" cy="828"/>
              </a:xfrm>
              <a:custGeom>
                <a:avLst/>
                <a:gdLst>
                  <a:gd name="T0" fmla="*/ 0 w 1260"/>
                  <a:gd name="T1" fmla="*/ 0 h 828"/>
                  <a:gd name="T2" fmla="*/ 48 w 1260"/>
                  <a:gd name="T3" fmla="*/ 180 h 828"/>
                  <a:gd name="T4" fmla="*/ 144 w 1260"/>
                  <a:gd name="T5" fmla="*/ 324 h 828"/>
                  <a:gd name="T6" fmla="*/ 276 w 1260"/>
                  <a:gd name="T7" fmla="*/ 444 h 828"/>
                  <a:gd name="T8" fmla="*/ 528 w 1260"/>
                  <a:gd name="T9" fmla="*/ 600 h 828"/>
                  <a:gd name="T10" fmla="*/ 888 w 1260"/>
                  <a:gd name="T11" fmla="*/ 744 h 828"/>
                  <a:gd name="T12" fmla="*/ 1188 w 1260"/>
                  <a:gd name="T13" fmla="*/ 816 h 828"/>
                  <a:gd name="T14" fmla="*/ 1260 w 1260"/>
                  <a:gd name="T15" fmla="*/ 816 h 8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0"/>
                  <a:gd name="T25" fmla="*/ 0 h 828"/>
                  <a:gd name="T26" fmla="*/ 1260 w 1260"/>
                  <a:gd name="T27" fmla="*/ 828 h 82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0" h="828">
                    <a:moveTo>
                      <a:pt x="0" y="0"/>
                    </a:moveTo>
                    <a:cubicBezTo>
                      <a:pt x="12" y="63"/>
                      <a:pt x="24" y="126"/>
                      <a:pt x="48" y="180"/>
                    </a:cubicBezTo>
                    <a:cubicBezTo>
                      <a:pt x="72" y="234"/>
                      <a:pt x="106" y="280"/>
                      <a:pt x="144" y="324"/>
                    </a:cubicBezTo>
                    <a:cubicBezTo>
                      <a:pt x="182" y="368"/>
                      <a:pt x="212" y="398"/>
                      <a:pt x="276" y="444"/>
                    </a:cubicBezTo>
                    <a:cubicBezTo>
                      <a:pt x="340" y="490"/>
                      <a:pt x="426" y="550"/>
                      <a:pt x="528" y="600"/>
                    </a:cubicBezTo>
                    <a:cubicBezTo>
                      <a:pt x="630" y="650"/>
                      <a:pt x="778" y="708"/>
                      <a:pt x="888" y="744"/>
                    </a:cubicBezTo>
                    <a:cubicBezTo>
                      <a:pt x="998" y="780"/>
                      <a:pt x="1126" y="804"/>
                      <a:pt x="1188" y="816"/>
                    </a:cubicBezTo>
                    <a:cubicBezTo>
                      <a:pt x="1250" y="828"/>
                      <a:pt x="1248" y="816"/>
                      <a:pt x="1260" y="816"/>
                    </a:cubicBezTo>
                  </a:path>
                </a:pathLst>
              </a:custGeom>
              <a:noFill/>
              <a:ln w="38100">
                <a:solidFill>
                  <a:srgbClr val="0033CC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6" name="Line 82"/>
              <p:cNvSpPr>
                <a:spLocks noChangeShapeType="1"/>
              </p:cNvSpPr>
              <p:nvPr/>
            </p:nvSpPr>
            <p:spPr bwMode="auto">
              <a:xfrm flipH="1">
                <a:off x="4800" y="3372"/>
                <a:ext cx="108" cy="216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7" name="Text Box 83"/>
              <p:cNvSpPr txBox="1">
                <a:spLocks noChangeArrowheads="1"/>
              </p:cNvSpPr>
              <p:nvPr/>
            </p:nvSpPr>
            <p:spPr bwMode="auto">
              <a:xfrm>
                <a:off x="4790" y="3183"/>
                <a:ext cx="66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b="1">
                    <a:solidFill>
                      <a:srgbClr val="0033CC"/>
                    </a:solidFill>
                  </a:rPr>
                  <a:t>Very slow</a:t>
                </a:r>
              </a:p>
            </p:txBody>
          </p:sp>
        </p:grpSp>
      </p:grp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1885950" y="4462463"/>
            <a:ext cx="5886450" cy="1554162"/>
            <a:chOff x="1885950" y="4462463"/>
            <a:chExt cx="5886450" cy="1554162"/>
          </a:xfrm>
        </p:grpSpPr>
        <p:grpSp>
          <p:nvGrpSpPr>
            <p:cNvPr id="5148" name="Group 84"/>
            <p:cNvGrpSpPr>
              <a:grpSpLocks/>
            </p:cNvGrpSpPr>
            <p:nvPr/>
          </p:nvGrpSpPr>
          <p:grpSpPr bwMode="auto">
            <a:xfrm>
              <a:off x="5619750" y="4462463"/>
              <a:ext cx="2152650" cy="1554162"/>
              <a:chOff x="3540" y="2811"/>
              <a:chExt cx="1356" cy="979"/>
            </a:xfrm>
          </p:grpSpPr>
          <p:sp>
            <p:nvSpPr>
              <p:cNvPr id="5150" name="Freeform 85"/>
              <p:cNvSpPr>
                <a:spLocks/>
              </p:cNvSpPr>
              <p:nvPr/>
            </p:nvSpPr>
            <p:spPr bwMode="auto">
              <a:xfrm>
                <a:off x="3540" y="2994"/>
                <a:ext cx="1356" cy="796"/>
              </a:xfrm>
              <a:custGeom>
                <a:avLst/>
                <a:gdLst>
                  <a:gd name="T0" fmla="*/ 0 w 1356"/>
                  <a:gd name="T1" fmla="*/ 18 h 796"/>
                  <a:gd name="T2" fmla="*/ 144 w 1356"/>
                  <a:gd name="T3" fmla="*/ 18 h 796"/>
                  <a:gd name="T4" fmla="*/ 240 w 1356"/>
                  <a:gd name="T5" fmla="*/ 126 h 796"/>
                  <a:gd name="T6" fmla="*/ 252 w 1356"/>
                  <a:gd name="T7" fmla="*/ 270 h 796"/>
                  <a:gd name="T8" fmla="*/ 240 w 1356"/>
                  <a:gd name="T9" fmla="*/ 438 h 796"/>
                  <a:gd name="T10" fmla="*/ 288 w 1356"/>
                  <a:gd name="T11" fmla="*/ 546 h 796"/>
                  <a:gd name="T12" fmla="*/ 396 w 1356"/>
                  <a:gd name="T13" fmla="*/ 582 h 796"/>
                  <a:gd name="T14" fmla="*/ 504 w 1356"/>
                  <a:gd name="T15" fmla="*/ 546 h 796"/>
                  <a:gd name="T16" fmla="*/ 588 w 1356"/>
                  <a:gd name="T17" fmla="*/ 462 h 796"/>
                  <a:gd name="T18" fmla="*/ 780 w 1356"/>
                  <a:gd name="T19" fmla="*/ 414 h 796"/>
                  <a:gd name="T20" fmla="*/ 924 w 1356"/>
                  <a:gd name="T21" fmla="*/ 474 h 796"/>
                  <a:gd name="T22" fmla="*/ 1008 w 1356"/>
                  <a:gd name="T23" fmla="*/ 594 h 796"/>
                  <a:gd name="T24" fmla="*/ 1068 w 1356"/>
                  <a:gd name="T25" fmla="*/ 714 h 796"/>
                  <a:gd name="T26" fmla="*/ 1200 w 1356"/>
                  <a:gd name="T27" fmla="*/ 786 h 796"/>
                  <a:gd name="T28" fmla="*/ 1356 w 1356"/>
                  <a:gd name="T29" fmla="*/ 774 h 79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356"/>
                  <a:gd name="T46" fmla="*/ 0 h 796"/>
                  <a:gd name="T47" fmla="*/ 1356 w 1356"/>
                  <a:gd name="T48" fmla="*/ 796 h 79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356" h="796">
                    <a:moveTo>
                      <a:pt x="0" y="18"/>
                    </a:moveTo>
                    <a:cubicBezTo>
                      <a:pt x="52" y="9"/>
                      <a:pt x="104" y="0"/>
                      <a:pt x="144" y="18"/>
                    </a:cubicBezTo>
                    <a:cubicBezTo>
                      <a:pt x="184" y="36"/>
                      <a:pt x="222" y="84"/>
                      <a:pt x="240" y="126"/>
                    </a:cubicBezTo>
                    <a:cubicBezTo>
                      <a:pt x="258" y="168"/>
                      <a:pt x="252" y="218"/>
                      <a:pt x="252" y="270"/>
                    </a:cubicBezTo>
                    <a:cubicBezTo>
                      <a:pt x="252" y="322"/>
                      <a:pt x="234" y="392"/>
                      <a:pt x="240" y="438"/>
                    </a:cubicBezTo>
                    <a:cubicBezTo>
                      <a:pt x="246" y="484"/>
                      <a:pt x="262" y="522"/>
                      <a:pt x="288" y="546"/>
                    </a:cubicBezTo>
                    <a:cubicBezTo>
                      <a:pt x="314" y="570"/>
                      <a:pt x="360" y="582"/>
                      <a:pt x="396" y="582"/>
                    </a:cubicBezTo>
                    <a:cubicBezTo>
                      <a:pt x="432" y="582"/>
                      <a:pt x="472" y="566"/>
                      <a:pt x="504" y="546"/>
                    </a:cubicBezTo>
                    <a:cubicBezTo>
                      <a:pt x="536" y="526"/>
                      <a:pt x="542" y="484"/>
                      <a:pt x="588" y="462"/>
                    </a:cubicBezTo>
                    <a:cubicBezTo>
                      <a:pt x="634" y="440"/>
                      <a:pt x="724" y="412"/>
                      <a:pt x="780" y="414"/>
                    </a:cubicBezTo>
                    <a:cubicBezTo>
                      <a:pt x="836" y="416"/>
                      <a:pt x="886" y="444"/>
                      <a:pt x="924" y="474"/>
                    </a:cubicBezTo>
                    <a:cubicBezTo>
                      <a:pt x="962" y="504"/>
                      <a:pt x="984" y="554"/>
                      <a:pt x="1008" y="594"/>
                    </a:cubicBezTo>
                    <a:cubicBezTo>
                      <a:pt x="1032" y="634"/>
                      <a:pt x="1036" y="682"/>
                      <a:pt x="1068" y="714"/>
                    </a:cubicBezTo>
                    <a:cubicBezTo>
                      <a:pt x="1100" y="746"/>
                      <a:pt x="1152" y="776"/>
                      <a:pt x="1200" y="786"/>
                    </a:cubicBezTo>
                    <a:cubicBezTo>
                      <a:pt x="1248" y="796"/>
                      <a:pt x="1302" y="785"/>
                      <a:pt x="1356" y="774"/>
                    </a:cubicBezTo>
                  </a:path>
                </a:pathLst>
              </a:cu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1" name="Line 86"/>
              <p:cNvSpPr>
                <a:spLocks noChangeShapeType="1"/>
              </p:cNvSpPr>
              <p:nvPr/>
            </p:nvSpPr>
            <p:spPr bwMode="auto">
              <a:xfrm flipH="1">
                <a:off x="3816" y="2916"/>
                <a:ext cx="108" cy="216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2" name="Text Box 87"/>
              <p:cNvSpPr txBox="1">
                <a:spLocks noChangeArrowheads="1"/>
              </p:cNvSpPr>
              <p:nvPr/>
            </p:nvSpPr>
            <p:spPr bwMode="auto">
              <a:xfrm>
                <a:off x="3902" y="2811"/>
                <a:ext cx="3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b="1">
                    <a:solidFill>
                      <a:srgbClr val="CC0000"/>
                    </a:solidFill>
                  </a:rPr>
                  <a:t>Slow</a:t>
                </a:r>
              </a:p>
            </p:txBody>
          </p:sp>
        </p:grpSp>
        <p:sp>
          <p:nvSpPr>
            <p:cNvPr id="5149" name="Rectangle 93" descr="Granite"/>
            <p:cNvSpPr>
              <a:spLocks noChangeArrowheads="1"/>
            </p:cNvSpPr>
            <p:nvPr/>
          </p:nvSpPr>
          <p:spPr bwMode="auto">
            <a:xfrm>
              <a:off x="1885950" y="5118100"/>
              <a:ext cx="339725" cy="66357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97"/>
          <p:cNvGrpSpPr>
            <a:grpSpLocks/>
          </p:cNvGrpSpPr>
          <p:nvPr/>
        </p:nvGrpSpPr>
        <p:grpSpPr bwMode="auto">
          <a:xfrm>
            <a:off x="963613" y="4219575"/>
            <a:ext cx="6808787" cy="1897063"/>
            <a:chOff x="963613" y="4219575"/>
            <a:chExt cx="6808787" cy="1897063"/>
          </a:xfrm>
        </p:grpSpPr>
        <p:grpSp>
          <p:nvGrpSpPr>
            <p:cNvPr id="5141" name="Group 88"/>
            <p:cNvGrpSpPr>
              <a:grpSpLocks/>
            </p:cNvGrpSpPr>
            <p:nvPr/>
          </p:nvGrpSpPr>
          <p:grpSpPr bwMode="auto">
            <a:xfrm>
              <a:off x="5637213" y="4695825"/>
              <a:ext cx="2135187" cy="1420813"/>
              <a:chOff x="3551" y="2958"/>
              <a:chExt cx="1345" cy="895"/>
            </a:xfrm>
          </p:grpSpPr>
          <p:sp>
            <p:nvSpPr>
              <p:cNvPr id="5145" name="Freeform 89"/>
              <p:cNvSpPr>
                <a:spLocks/>
              </p:cNvSpPr>
              <p:nvPr/>
            </p:nvSpPr>
            <p:spPr bwMode="auto">
              <a:xfrm>
                <a:off x="3551" y="2958"/>
                <a:ext cx="1345" cy="895"/>
              </a:xfrm>
              <a:custGeom>
                <a:avLst/>
                <a:gdLst>
                  <a:gd name="T0" fmla="*/ 1 w 1345"/>
                  <a:gd name="T1" fmla="*/ 42 h 895"/>
                  <a:gd name="T2" fmla="*/ 13 w 1345"/>
                  <a:gd name="T3" fmla="*/ 6 h 895"/>
                  <a:gd name="T4" fmla="*/ 49 w 1345"/>
                  <a:gd name="T5" fmla="*/ 78 h 895"/>
                  <a:gd name="T6" fmla="*/ 85 w 1345"/>
                  <a:gd name="T7" fmla="*/ 54 h 895"/>
                  <a:gd name="T8" fmla="*/ 97 w 1345"/>
                  <a:gd name="T9" fmla="*/ 6 h 895"/>
                  <a:gd name="T10" fmla="*/ 109 w 1345"/>
                  <a:gd name="T11" fmla="*/ 42 h 895"/>
                  <a:gd name="T12" fmla="*/ 121 w 1345"/>
                  <a:gd name="T13" fmla="*/ 90 h 895"/>
                  <a:gd name="T14" fmla="*/ 157 w 1345"/>
                  <a:gd name="T15" fmla="*/ 78 h 895"/>
                  <a:gd name="T16" fmla="*/ 193 w 1345"/>
                  <a:gd name="T17" fmla="*/ 54 h 895"/>
                  <a:gd name="T18" fmla="*/ 205 w 1345"/>
                  <a:gd name="T19" fmla="*/ 102 h 895"/>
                  <a:gd name="T20" fmla="*/ 265 w 1345"/>
                  <a:gd name="T21" fmla="*/ 258 h 895"/>
                  <a:gd name="T22" fmla="*/ 265 w 1345"/>
                  <a:gd name="T23" fmla="*/ 330 h 895"/>
                  <a:gd name="T24" fmla="*/ 289 w 1345"/>
                  <a:gd name="T25" fmla="*/ 510 h 895"/>
                  <a:gd name="T26" fmla="*/ 313 w 1345"/>
                  <a:gd name="T27" fmla="*/ 678 h 895"/>
                  <a:gd name="T28" fmla="*/ 361 w 1345"/>
                  <a:gd name="T29" fmla="*/ 618 h 895"/>
                  <a:gd name="T30" fmla="*/ 397 w 1345"/>
                  <a:gd name="T31" fmla="*/ 642 h 895"/>
                  <a:gd name="T32" fmla="*/ 409 w 1345"/>
                  <a:gd name="T33" fmla="*/ 678 h 895"/>
                  <a:gd name="T34" fmla="*/ 445 w 1345"/>
                  <a:gd name="T35" fmla="*/ 666 h 895"/>
                  <a:gd name="T36" fmla="*/ 433 w 1345"/>
                  <a:gd name="T37" fmla="*/ 618 h 895"/>
                  <a:gd name="T38" fmla="*/ 445 w 1345"/>
                  <a:gd name="T39" fmla="*/ 558 h 895"/>
                  <a:gd name="T40" fmla="*/ 457 w 1345"/>
                  <a:gd name="T41" fmla="*/ 522 h 895"/>
                  <a:gd name="T42" fmla="*/ 493 w 1345"/>
                  <a:gd name="T43" fmla="*/ 546 h 895"/>
                  <a:gd name="T44" fmla="*/ 541 w 1345"/>
                  <a:gd name="T45" fmla="*/ 606 h 895"/>
                  <a:gd name="T46" fmla="*/ 601 w 1345"/>
                  <a:gd name="T47" fmla="*/ 654 h 895"/>
                  <a:gd name="T48" fmla="*/ 649 w 1345"/>
                  <a:gd name="T49" fmla="*/ 510 h 895"/>
                  <a:gd name="T50" fmla="*/ 649 w 1345"/>
                  <a:gd name="T51" fmla="*/ 366 h 895"/>
                  <a:gd name="T52" fmla="*/ 673 w 1345"/>
                  <a:gd name="T53" fmla="*/ 438 h 895"/>
                  <a:gd name="T54" fmla="*/ 721 w 1345"/>
                  <a:gd name="T55" fmla="*/ 546 h 895"/>
                  <a:gd name="T56" fmla="*/ 793 w 1345"/>
                  <a:gd name="T57" fmla="*/ 486 h 895"/>
                  <a:gd name="T58" fmla="*/ 817 w 1345"/>
                  <a:gd name="T59" fmla="*/ 522 h 895"/>
                  <a:gd name="T60" fmla="*/ 889 w 1345"/>
                  <a:gd name="T61" fmla="*/ 414 h 895"/>
                  <a:gd name="T62" fmla="*/ 925 w 1345"/>
                  <a:gd name="T63" fmla="*/ 426 h 895"/>
                  <a:gd name="T64" fmla="*/ 913 w 1345"/>
                  <a:gd name="T65" fmla="*/ 534 h 895"/>
                  <a:gd name="T66" fmla="*/ 937 w 1345"/>
                  <a:gd name="T67" fmla="*/ 714 h 895"/>
                  <a:gd name="T68" fmla="*/ 997 w 1345"/>
                  <a:gd name="T69" fmla="*/ 630 h 895"/>
                  <a:gd name="T70" fmla="*/ 997 w 1345"/>
                  <a:gd name="T71" fmla="*/ 630 h 895"/>
                  <a:gd name="T72" fmla="*/ 1033 w 1345"/>
                  <a:gd name="T73" fmla="*/ 606 h 895"/>
                  <a:gd name="T74" fmla="*/ 1081 w 1345"/>
                  <a:gd name="T75" fmla="*/ 762 h 895"/>
                  <a:gd name="T76" fmla="*/ 1141 w 1345"/>
                  <a:gd name="T77" fmla="*/ 894 h 895"/>
                  <a:gd name="T78" fmla="*/ 1165 w 1345"/>
                  <a:gd name="T79" fmla="*/ 822 h 895"/>
                  <a:gd name="T80" fmla="*/ 1177 w 1345"/>
                  <a:gd name="T81" fmla="*/ 786 h 895"/>
                  <a:gd name="T82" fmla="*/ 1297 w 1345"/>
                  <a:gd name="T83" fmla="*/ 882 h 895"/>
                  <a:gd name="T84" fmla="*/ 1333 w 1345"/>
                  <a:gd name="T85" fmla="*/ 870 h 895"/>
                  <a:gd name="T86" fmla="*/ 1345 w 1345"/>
                  <a:gd name="T87" fmla="*/ 834 h 89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345"/>
                  <a:gd name="T133" fmla="*/ 0 h 895"/>
                  <a:gd name="T134" fmla="*/ 1345 w 1345"/>
                  <a:gd name="T135" fmla="*/ 895 h 89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345" h="895">
                    <a:moveTo>
                      <a:pt x="1" y="42"/>
                    </a:moveTo>
                    <a:cubicBezTo>
                      <a:pt x="5" y="30"/>
                      <a:pt x="0" y="6"/>
                      <a:pt x="13" y="6"/>
                    </a:cubicBezTo>
                    <a:cubicBezTo>
                      <a:pt x="29" y="6"/>
                      <a:pt x="46" y="69"/>
                      <a:pt x="49" y="78"/>
                    </a:cubicBezTo>
                    <a:cubicBezTo>
                      <a:pt x="61" y="70"/>
                      <a:pt x="77" y="66"/>
                      <a:pt x="85" y="54"/>
                    </a:cubicBezTo>
                    <a:cubicBezTo>
                      <a:pt x="94" y="40"/>
                      <a:pt x="82" y="13"/>
                      <a:pt x="97" y="6"/>
                    </a:cubicBezTo>
                    <a:cubicBezTo>
                      <a:pt x="108" y="0"/>
                      <a:pt x="106" y="30"/>
                      <a:pt x="109" y="42"/>
                    </a:cubicBezTo>
                    <a:cubicBezTo>
                      <a:pt x="114" y="58"/>
                      <a:pt x="117" y="74"/>
                      <a:pt x="121" y="90"/>
                    </a:cubicBezTo>
                    <a:cubicBezTo>
                      <a:pt x="133" y="86"/>
                      <a:pt x="146" y="84"/>
                      <a:pt x="157" y="78"/>
                    </a:cubicBezTo>
                    <a:cubicBezTo>
                      <a:pt x="170" y="72"/>
                      <a:pt x="180" y="48"/>
                      <a:pt x="193" y="54"/>
                    </a:cubicBezTo>
                    <a:cubicBezTo>
                      <a:pt x="208" y="61"/>
                      <a:pt x="201" y="86"/>
                      <a:pt x="205" y="102"/>
                    </a:cubicBezTo>
                    <a:cubicBezTo>
                      <a:pt x="221" y="175"/>
                      <a:pt x="200" y="214"/>
                      <a:pt x="265" y="258"/>
                    </a:cubicBezTo>
                    <a:cubicBezTo>
                      <a:pt x="297" y="354"/>
                      <a:pt x="265" y="234"/>
                      <a:pt x="265" y="330"/>
                    </a:cubicBezTo>
                    <a:cubicBezTo>
                      <a:pt x="265" y="352"/>
                      <a:pt x="286" y="483"/>
                      <a:pt x="289" y="510"/>
                    </a:cubicBezTo>
                    <a:cubicBezTo>
                      <a:pt x="307" y="668"/>
                      <a:pt x="286" y="596"/>
                      <a:pt x="313" y="678"/>
                    </a:cubicBezTo>
                    <a:cubicBezTo>
                      <a:pt x="320" y="656"/>
                      <a:pt x="325" y="618"/>
                      <a:pt x="361" y="618"/>
                    </a:cubicBezTo>
                    <a:cubicBezTo>
                      <a:pt x="375" y="618"/>
                      <a:pt x="385" y="634"/>
                      <a:pt x="397" y="642"/>
                    </a:cubicBezTo>
                    <a:cubicBezTo>
                      <a:pt x="401" y="654"/>
                      <a:pt x="398" y="672"/>
                      <a:pt x="409" y="678"/>
                    </a:cubicBezTo>
                    <a:cubicBezTo>
                      <a:pt x="420" y="684"/>
                      <a:pt x="440" y="678"/>
                      <a:pt x="445" y="666"/>
                    </a:cubicBezTo>
                    <a:cubicBezTo>
                      <a:pt x="451" y="651"/>
                      <a:pt x="437" y="634"/>
                      <a:pt x="433" y="618"/>
                    </a:cubicBezTo>
                    <a:cubicBezTo>
                      <a:pt x="437" y="598"/>
                      <a:pt x="440" y="578"/>
                      <a:pt x="445" y="558"/>
                    </a:cubicBezTo>
                    <a:cubicBezTo>
                      <a:pt x="448" y="546"/>
                      <a:pt x="445" y="525"/>
                      <a:pt x="457" y="522"/>
                    </a:cubicBezTo>
                    <a:cubicBezTo>
                      <a:pt x="471" y="519"/>
                      <a:pt x="481" y="538"/>
                      <a:pt x="493" y="546"/>
                    </a:cubicBezTo>
                    <a:cubicBezTo>
                      <a:pt x="516" y="616"/>
                      <a:pt x="487" y="552"/>
                      <a:pt x="541" y="606"/>
                    </a:cubicBezTo>
                    <a:cubicBezTo>
                      <a:pt x="595" y="660"/>
                      <a:pt x="531" y="631"/>
                      <a:pt x="601" y="654"/>
                    </a:cubicBezTo>
                    <a:cubicBezTo>
                      <a:pt x="632" y="607"/>
                      <a:pt x="638" y="565"/>
                      <a:pt x="649" y="510"/>
                    </a:cubicBezTo>
                    <a:cubicBezTo>
                      <a:pt x="640" y="476"/>
                      <a:pt x="613" y="390"/>
                      <a:pt x="649" y="366"/>
                    </a:cubicBezTo>
                    <a:cubicBezTo>
                      <a:pt x="670" y="352"/>
                      <a:pt x="665" y="414"/>
                      <a:pt x="673" y="438"/>
                    </a:cubicBezTo>
                    <a:cubicBezTo>
                      <a:pt x="687" y="480"/>
                      <a:pt x="697" y="509"/>
                      <a:pt x="721" y="546"/>
                    </a:cubicBezTo>
                    <a:cubicBezTo>
                      <a:pt x="750" y="458"/>
                      <a:pt x="720" y="468"/>
                      <a:pt x="793" y="486"/>
                    </a:cubicBezTo>
                    <a:cubicBezTo>
                      <a:pt x="801" y="498"/>
                      <a:pt x="803" y="522"/>
                      <a:pt x="817" y="522"/>
                    </a:cubicBezTo>
                    <a:cubicBezTo>
                      <a:pt x="839" y="522"/>
                      <a:pt x="877" y="432"/>
                      <a:pt x="889" y="414"/>
                    </a:cubicBezTo>
                    <a:cubicBezTo>
                      <a:pt x="901" y="418"/>
                      <a:pt x="923" y="414"/>
                      <a:pt x="925" y="426"/>
                    </a:cubicBezTo>
                    <a:cubicBezTo>
                      <a:pt x="932" y="462"/>
                      <a:pt x="913" y="498"/>
                      <a:pt x="913" y="534"/>
                    </a:cubicBezTo>
                    <a:cubicBezTo>
                      <a:pt x="913" y="578"/>
                      <a:pt x="929" y="665"/>
                      <a:pt x="937" y="714"/>
                    </a:cubicBezTo>
                    <a:lnTo>
                      <a:pt x="997" y="630"/>
                    </a:lnTo>
                    <a:cubicBezTo>
                      <a:pt x="997" y="630"/>
                      <a:pt x="997" y="630"/>
                      <a:pt x="997" y="630"/>
                    </a:cubicBezTo>
                    <a:cubicBezTo>
                      <a:pt x="1009" y="622"/>
                      <a:pt x="1021" y="614"/>
                      <a:pt x="1033" y="606"/>
                    </a:cubicBezTo>
                    <a:cubicBezTo>
                      <a:pt x="1065" y="654"/>
                      <a:pt x="1069" y="706"/>
                      <a:pt x="1081" y="762"/>
                    </a:cubicBezTo>
                    <a:cubicBezTo>
                      <a:pt x="1110" y="895"/>
                      <a:pt x="1066" y="869"/>
                      <a:pt x="1141" y="894"/>
                    </a:cubicBezTo>
                    <a:cubicBezTo>
                      <a:pt x="1149" y="870"/>
                      <a:pt x="1157" y="846"/>
                      <a:pt x="1165" y="822"/>
                    </a:cubicBezTo>
                    <a:cubicBezTo>
                      <a:pt x="1169" y="810"/>
                      <a:pt x="1177" y="786"/>
                      <a:pt x="1177" y="786"/>
                    </a:cubicBezTo>
                    <a:cubicBezTo>
                      <a:pt x="1251" y="811"/>
                      <a:pt x="1223" y="857"/>
                      <a:pt x="1297" y="882"/>
                    </a:cubicBezTo>
                    <a:cubicBezTo>
                      <a:pt x="1309" y="878"/>
                      <a:pt x="1324" y="879"/>
                      <a:pt x="1333" y="870"/>
                    </a:cubicBezTo>
                    <a:cubicBezTo>
                      <a:pt x="1342" y="861"/>
                      <a:pt x="1345" y="834"/>
                      <a:pt x="1345" y="834"/>
                    </a:cubicBezTo>
                  </a:path>
                </a:pathLst>
              </a:custGeom>
              <a:noFill/>
              <a:ln w="38100">
                <a:solidFill>
                  <a:srgbClr val="0099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6" name="Line 90"/>
              <p:cNvSpPr>
                <a:spLocks noChangeShapeType="1"/>
              </p:cNvSpPr>
              <p:nvPr/>
            </p:nvSpPr>
            <p:spPr bwMode="auto">
              <a:xfrm flipH="1">
                <a:off x="4224" y="3096"/>
                <a:ext cx="108" cy="21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7" name="Text Box 91"/>
              <p:cNvSpPr txBox="1">
                <a:spLocks noChangeArrowheads="1"/>
              </p:cNvSpPr>
              <p:nvPr/>
            </p:nvSpPr>
            <p:spPr bwMode="auto">
              <a:xfrm>
                <a:off x="4310" y="2967"/>
                <a:ext cx="3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b="1">
                    <a:solidFill>
                      <a:srgbClr val="009900"/>
                    </a:solidFill>
                  </a:rPr>
                  <a:t>Fast</a:t>
                </a:r>
              </a:p>
            </p:txBody>
          </p:sp>
        </p:grpSp>
        <p:sp>
          <p:nvSpPr>
            <p:cNvPr id="5142" name="Rectangle 94" descr="Granite"/>
            <p:cNvSpPr>
              <a:spLocks noChangeArrowheads="1"/>
            </p:cNvSpPr>
            <p:nvPr/>
          </p:nvSpPr>
          <p:spPr bwMode="auto">
            <a:xfrm>
              <a:off x="1719263" y="4219575"/>
              <a:ext cx="430212" cy="68262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0B05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Line 95"/>
            <p:cNvSpPr>
              <a:spLocks noChangeShapeType="1"/>
            </p:cNvSpPr>
            <p:nvPr/>
          </p:nvSpPr>
          <p:spPr bwMode="auto">
            <a:xfrm flipV="1">
              <a:off x="963613" y="4537075"/>
              <a:ext cx="1023937" cy="650875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Line 96"/>
            <p:cNvSpPr>
              <a:spLocks noChangeShapeType="1"/>
            </p:cNvSpPr>
            <p:nvPr/>
          </p:nvSpPr>
          <p:spPr bwMode="auto">
            <a:xfrm>
              <a:off x="1976438" y="4583113"/>
              <a:ext cx="906462" cy="817562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Loss Modeling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86750" cy="5181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Maxwell’s equations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Complex and impractical</a:t>
            </a:r>
          </a:p>
          <a:p>
            <a:pPr>
              <a:lnSpc>
                <a:spcPct val="100000"/>
              </a:lnSpc>
            </a:pPr>
            <a:r>
              <a:rPr lang="en-US" dirty="0"/>
              <a:t>Free space and 2-path models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Too simple</a:t>
            </a:r>
          </a:p>
          <a:p>
            <a:pPr>
              <a:lnSpc>
                <a:spcPct val="100000"/>
              </a:lnSpc>
            </a:pPr>
            <a:r>
              <a:rPr lang="en-US" dirty="0"/>
              <a:t>Ray tracing models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Requires site-specific information</a:t>
            </a:r>
          </a:p>
          <a:p>
            <a:pPr>
              <a:lnSpc>
                <a:spcPct val="110000"/>
              </a:lnSpc>
            </a:pPr>
            <a:r>
              <a:rPr lang="en-US" dirty="0"/>
              <a:t>Single-slope path loss exponent model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Main characteristics: good for high-level analysis</a:t>
            </a:r>
          </a:p>
          <a:p>
            <a:pPr>
              <a:lnSpc>
                <a:spcPct val="100000"/>
              </a:lnSpc>
            </a:pPr>
            <a:r>
              <a:rPr lang="en-US" dirty="0"/>
              <a:t>Measurement-based and Standards Models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Not accurate; used to assess different designs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 Space (LOS) Model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371850"/>
            <a:ext cx="7981950" cy="2628900"/>
          </a:xfrm>
        </p:spPr>
        <p:txBody>
          <a:bodyPr/>
          <a:lstStyle/>
          <a:p>
            <a:r>
              <a:rPr lang="en-US" dirty="0"/>
              <a:t>Path loss for unobstructed LOS path</a:t>
            </a:r>
          </a:p>
          <a:p>
            <a:r>
              <a:rPr lang="en-US" dirty="0"/>
              <a:t>Power falls off :</a:t>
            </a:r>
          </a:p>
          <a:p>
            <a:pPr lvl="1"/>
            <a:r>
              <a:rPr lang="en-US" dirty="0"/>
              <a:t>Proportional to 1/d</a:t>
            </a:r>
            <a:r>
              <a:rPr lang="en-US" baseline="30000" dirty="0"/>
              <a:t>2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Proportional to </a:t>
            </a:r>
            <a:r>
              <a:rPr lang="en-US" dirty="0">
                <a:latin typeface="Symbol" pitchFamily="18" charset="2"/>
              </a:rPr>
              <a:t>l</a:t>
            </a:r>
            <a:r>
              <a:rPr lang="en-US" baseline="30000" dirty="0"/>
              <a:t>2 </a:t>
            </a:r>
            <a:r>
              <a:rPr lang="en-US" dirty="0"/>
              <a:t>(inversely proportional to f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This is due to the effective aperture of the antenna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3001963" y="2095500"/>
            <a:ext cx="2228850" cy="490538"/>
            <a:chOff x="3451" y="1236"/>
            <a:chExt cx="1404" cy="309"/>
          </a:xfrm>
        </p:grpSpPr>
        <p:grpSp>
          <p:nvGrpSpPr>
            <p:cNvPr id="7177" name="Group 5"/>
            <p:cNvGrpSpPr>
              <a:grpSpLocks/>
            </p:cNvGrpSpPr>
            <p:nvPr/>
          </p:nvGrpSpPr>
          <p:grpSpPr bwMode="auto">
            <a:xfrm>
              <a:off x="3451" y="1248"/>
              <a:ext cx="144" cy="297"/>
              <a:chOff x="805" y="3660"/>
              <a:chExt cx="144" cy="297"/>
            </a:xfrm>
          </p:grpSpPr>
          <p:sp>
            <p:nvSpPr>
              <p:cNvPr id="7182" name="Line 6"/>
              <p:cNvSpPr>
                <a:spLocks noChangeShapeType="1"/>
              </p:cNvSpPr>
              <p:nvPr/>
            </p:nvSpPr>
            <p:spPr bwMode="auto">
              <a:xfrm>
                <a:off x="876" y="3765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3" name="AutoShape 7"/>
              <p:cNvSpPr>
                <a:spLocks noChangeArrowheads="1"/>
              </p:cNvSpPr>
              <p:nvPr/>
            </p:nvSpPr>
            <p:spPr bwMode="auto">
              <a:xfrm>
                <a:off x="805" y="36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2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78" name="Group 8"/>
            <p:cNvGrpSpPr>
              <a:grpSpLocks/>
            </p:cNvGrpSpPr>
            <p:nvPr/>
          </p:nvGrpSpPr>
          <p:grpSpPr bwMode="auto">
            <a:xfrm>
              <a:off x="4711" y="1236"/>
              <a:ext cx="144" cy="297"/>
              <a:chOff x="805" y="3660"/>
              <a:chExt cx="144" cy="297"/>
            </a:xfrm>
          </p:grpSpPr>
          <p:sp>
            <p:nvSpPr>
              <p:cNvPr id="7180" name="Line 9"/>
              <p:cNvSpPr>
                <a:spLocks noChangeShapeType="1"/>
              </p:cNvSpPr>
              <p:nvPr/>
            </p:nvSpPr>
            <p:spPr bwMode="auto">
              <a:xfrm>
                <a:off x="876" y="3765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1" name="AutoShape 10"/>
              <p:cNvSpPr>
                <a:spLocks noChangeArrowheads="1"/>
              </p:cNvSpPr>
              <p:nvPr/>
            </p:nvSpPr>
            <p:spPr bwMode="auto">
              <a:xfrm>
                <a:off x="805" y="36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2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3672" y="1308"/>
              <a:ext cx="984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73" name="Group 12"/>
          <p:cNvGrpSpPr>
            <a:grpSpLocks/>
          </p:cNvGrpSpPr>
          <p:nvPr/>
        </p:nvGrpSpPr>
        <p:grpSpPr bwMode="auto">
          <a:xfrm>
            <a:off x="3048000" y="2555875"/>
            <a:ext cx="2171700" cy="457200"/>
            <a:chOff x="504" y="3626"/>
            <a:chExt cx="1368" cy="288"/>
          </a:xfrm>
        </p:grpSpPr>
        <p:sp>
          <p:nvSpPr>
            <p:cNvPr id="7174" name="Line 13"/>
            <p:cNvSpPr>
              <a:spLocks noChangeShapeType="1"/>
            </p:cNvSpPr>
            <p:nvPr/>
          </p:nvSpPr>
          <p:spPr bwMode="auto">
            <a:xfrm>
              <a:off x="504" y="3768"/>
              <a:ext cx="4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5" name="Line 14"/>
            <p:cNvSpPr>
              <a:spLocks noChangeShapeType="1"/>
            </p:cNvSpPr>
            <p:nvPr/>
          </p:nvSpPr>
          <p:spPr bwMode="auto">
            <a:xfrm flipH="1">
              <a:off x="1452" y="3768"/>
              <a:ext cx="4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Text Box 15"/>
            <p:cNvSpPr txBox="1">
              <a:spLocks noChangeArrowheads="1"/>
            </p:cNvSpPr>
            <p:nvPr/>
          </p:nvSpPr>
          <p:spPr bwMode="auto">
            <a:xfrm>
              <a:off x="950" y="3626"/>
              <a:ext cx="4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>
                  <a:solidFill>
                    <a:srgbClr val="000000"/>
                  </a:solidFill>
                </a:rPr>
                <a:t>d=vt</a:t>
              </a:r>
              <a:endParaRPr lang="en-US" b="1" baseline="-250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Ray Model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800350"/>
            <a:ext cx="7848600" cy="3467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Path loss for one LOS path and 1 ground (or reflected) bounce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Ground bounce approximately cancels LOS path above critical distance</a:t>
            </a:r>
          </a:p>
          <a:p>
            <a:r>
              <a:rPr lang="en-US" sz="2800" dirty="0"/>
              <a:t>Power falls off </a:t>
            </a:r>
          </a:p>
          <a:p>
            <a:pPr lvl="1"/>
            <a:r>
              <a:rPr lang="en-US" sz="2400" dirty="0"/>
              <a:t>Proportional to d</a:t>
            </a:r>
            <a:r>
              <a:rPr lang="en-US" sz="2400" baseline="30000" dirty="0"/>
              <a:t>2   </a:t>
            </a:r>
            <a:r>
              <a:rPr lang="en-US" sz="2400" dirty="0"/>
              <a:t>(small d)</a:t>
            </a:r>
          </a:p>
          <a:p>
            <a:pPr lvl="1"/>
            <a:r>
              <a:rPr lang="en-US" sz="2400" dirty="0"/>
              <a:t>Proportional to d</a:t>
            </a:r>
            <a:r>
              <a:rPr lang="en-US" sz="2400" baseline="30000" dirty="0"/>
              <a:t>4   </a:t>
            </a:r>
            <a:r>
              <a:rPr lang="en-US" sz="2400" dirty="0"/>
              <a:t>(d&gt;d</a:t>
            </a:r>
            <a:r>
              <a:rPr lang="en-US" sz="2400" baseline="-25000" dirty="0"/>
              <a:t>c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Independent of </a:t>
            </a:r>
            <a:r>
              <a:rPr lang="en-US" sz="2400" dirty="0">
                <a:latin typeface="Symbol" pitchFamily="18" charset="2"/>
              </a:rPr>
              <a:t>l </a:t>
            </a:r>
            <a:r>
              <a:rPr lang="en-US" sz="2400" dirty="0"/>
              <a:t>(f</a:t>
            </a:r>
            <a:r>
              <a:rPr lang="en-US" sz="2400" baseline="-25000" dirty="0"/>
              <a:t>c</a:t>
            </a:r>
            <a:r>
              <a:rPr lang="en-US" sz="2400" dirty="0"/>
              <a:t>)</a:t>
            </a:r>
          </a:p>
          <a:p>
            <a:pPr lvl="2"/>
            <a:r>
              <a:rPr lang="en-US" sz="2000" dirty="0"/>
              <a:t>Two-path cancellation equivalent to 2-element array, i.e. the effective </a:t>
            </a:r>
            <a:r>
              <a:rPr lang="en-US" sz="2000" dirty="0" err="1"/>
              <a:t>aperature</a:t>
            </a:r>
            <a:r>
              <a:rPr lang="en-US" sz="2000" dirty="0"/>
              <a:t> of the receive antenna is changed. </a:t>
            </a:r>
          </a:p>
          <a:p>
            <a:pPr lvl="1"/>
            <a:endParaRPr lang="en-US" sz="2400" dirty="0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2982913" y="1847850"/>
            <a:ext cx="2228850" cy="679450"/>
            <a:chOff x="1747" y="1488"/>
            <a:chExt cx="1404" cy="428"/>
          </a:xfrm>
        </p:grpSpPr>
        <p:grpSp>
          <p:nvGrpSpPr>
            <p:cNvPr id="9221" name="Group 5"/>
            <p:cNvGrpSpPr>
              <a:grpSpLocks/>
            </p:cNvGrpSpPr>
            <p:nvPr/>
          </p:nvGrpSpPr>
          <p:grpSpPr bwMode="auto">
            <a:xfrm>
              <a:off x="1747" y="1488"/>
              <a:ext cx="1404" cy="309"/>
              <a:chOff x="3451" y="1236"/>
              <a:chExt cx="1404" cy="309"/>
            </a:xfrm>
          </p:grpSpPr>
          <p:grpSp>
            <p:nvGrpSpPr>
              <p:cNvPr id="9225" name="Group 6"/>
              <p:cNvGrpSpPr>
                <a:grpSpLocks/>
              </p:cNvGrpSpPr>
              <p:nvPr/>
            </p:nvGrpSpPr>
            <p:grpSpPr bwMode="auto">
              <a:xfrm>
                <a:off x="3451" y="1248"/>
                <a:ext cx="144" cy="297"/>
                <a:chOff x="805" y="3660"/>
                <a:chExt cx="144" cy="297"/>
              </a:xfrm>
            </p:grpSpPr>
            <p:sp>
              <p:nvSpPr>
                <p:cNvPr id="9230" name="Line 7"/>
                <p:cNvSpPr>
                  <a:spLocks noChangeShapeType="1"/>
                </p:cNvSpPr>
                <p:nvPr/>
              </p:nvSpPr>
              <p:spPr bwMode="auto">
                <a:xfrm>
                  <a:off x="876" y="3765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1" name="AutoShape 8"/>
                <p:cNvSpPr>
                  <a:spLocks noChangeArrowheads="1"/>
                </p:cNvSpPr>
                <p:nvPr/>
              </p:nvSpPr>
              <p:spPr bwMode="auto">
                <a:xfrm>
                  <a:off x="805" y="3660"/>
                  <a:ext cx="144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26" name="Group 9"/>
              <p:cNvGrpSpPr>
                <a:grpSpLocks/>
              </p:cNvGrpSpPr>
              <p:nvPr/>
            </p:nvGrpSpPr>
            <p:grpSpPr bwMode="auto">
              <a:xfrm>
                <a:off x="4711" y="1236"/>
                <a:ext cx="144" cy="297"/>
                <a:chOff x="805" y="3660"/>
                <a:chExt cx="144" cy="297"/>
              </a:xfrm>
            </p:grpSpPr>
            <p:sp>
              <p:nvSpPr>
                <p:cNvPr id="9228" name="Line 10"/>
                <p:cNvSpPr>
                  <a:spLocks noChangeShapeType="1"/>
                </p:cNvSpPr>
                <p:nvPr/>
              </p:nvSpPr>
              <p:spPr bwMode="auto">
                <a:xfrm>
                  <a:off x="876" y="3765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29" name="AutoShape 11"/>
                <p:cNvSpPr>
                  <a:spLocks noChangeArrowheads="1"/>
                </p:cNvSpPr>
                <p:nvPr/>
              </p:nvSpPr>
              <p:spPr bwMode="auto">
                <a:xfrm>
                  <a:off x="805" y="3660"/>
                  <a:ext cx="144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227" name="Line 12"/>
              <p:cNvSpPr>
                <a:spLocks noChangeShapeType="1"/>
              </p:cNvSpPr>
              <p:nvPr/>
            </p:nvSpPr>
            <p:spPr bwMode="auto">
              <a:xfrm>
                <a:off x="3672" y="1308"/>
                <a:ext cx="984" cy="0"/>
              </a:xfrm>
              <a:prstGeom prst="line">
                <a:avLst/>
              </a:prstGeom>
              <a:noFill/>
              <a:ln w="12700">
                <a:solidFill>
                  <a:srgbClr val="0033CC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2" name="Line 13"/>
            <p:cNvSpPr>
              <a:spLocks noChangeShapeType="1"/>
            </p:cNvSpPr>
            <p:nvPr/>
          </p:nvSpPr>
          <p:spPr bwMode="auto">
            <a:xfrm>
              <a:off x="2004" y="1560"/>
              <a:ext cx="540" cy="300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" name="Line 14"/>
            <p:cNvSpPr>
              <a:spLocks noChangeShapeType="1"/>
            </p:cNvSpPr>
            <p:nvPr/>
          </p:nvSpPr>
          <p:spPr bwMode="auto">
            <a:xfrm flipV="1">
              <a:off x="2544" y="1620"/>
              <a:ext cx="396" cy="240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4" name="Rectangle 15" descr="10%"/>
            <p:cNvSpPr>
              <a:spLocks noChangeArrowheads="1"/>
            </p:cNvSpPr>
            <p:nvPr/>
          </p:nvSpPr>
          <p:spPr bwMode="auto">
            <a:xfrm>
              <a:off x="2328" y="1860"/>
              <a:ext cx="456" cy="56"/>
            </a:xfrm>
            <a:prstGeom prst="rect">
              <a:avLst/>
            </a:prstGeom>
            <a:pattFill prst="pct1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Ray Tracing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431" y="1706052"/>
            <a:ext cx="8806649" cy="4457700"/>
          </a:xfrm>
        </p:spPr>
        <p:txBody>
          <a:bodyPr/>
          <a:lstStyle/>
          <a:p>
            <a:r>
              <a:rPr lang="en-US" dirty="0"/>
              <a:t>Models signal components as particles</a:t>
            </a:r>
          </a:p>
          <a:p>
            <a:pPr lvl="1"/>
            <a:r>
              <a:rPr lang="en-US" dirty="0">
                <a:solidFill>
                  <a:srgbClr val="CC0000"/>
                </a:solidFill>
              </a:rPr>
              <a:t>Reflections</a:t>
            </a:r>
          </a:p>
          <a:p>
            <a:pPr lvl="1"/>
            <a:r>
              <a:rPr lang="en-US" dirty="0"/>
              <a:t>Scattering</a:t>
            </a:r>
          </a:p>
          <a:p>
            <a:pPr lvl="1"/>
            <a:r>
              <a:rPr lang="en-US" dirty="0">
                <a:solidFill>
                  <a:srgbClr val="009900"/>
                </a:solidFill>
              </a:rPr>
              <a:t>Diffraction</a:t>
            </a:r>
          </a:p>
          <a:p>
            <a:pPr lvl="1"/>
            <a:endParaRPr lang="en-US" dirty="0">
              <a:solidFill>
                <a:srgbClr val="009900"/>
              </a:solidFill>
            </a:endParaRPr>
          </a:p>
          <a:p>
            <a:pPr lvl="1">
              <a:lnSpc>
                <a:spcPct val="130000"/>
              </a:lnSpc>
            </a:pPr>
            <a:endParaRPr lang="en-US" dirty="0">
              <a:solidFill>
                <a:srgbClr val="009900"/>
              </a:solidFill>
            </a:endParaRPr>
          </a:p>
          <a:p>
            <a:pPr>
              <a:lnSpc>
                <a:spcPct val="70000"/>
              </a:lnSpc>
            </a:pPr>
            <a:r>
              <a:rPr lang="en-US" dirty="0"/>
              <a:t>Requires site geometry and dielectric properties</a:t>
            </a:r>
          </a:p>
          <a:p>
            <a:pPr lvl="1">
              <a:lnSpc>
                <a:spcPct val="20000"/>
              </a:lnSpc>
            </a:pPr>
            <a:endParaRPr lang="en-US" dirty="0"/>
          </a:p>
          <a:p>
            <a:pPr lvl="1">
              <a:lnSpc>
                <a:spcPct val="30000"/>
              </a:lnSpc>
            </a:pPr>
            <a:r>
              <a:rPr lang="en-US" dirty="0"/>
              <a:t>Easier than Maxwell (geometry vs. differential </a:t>
            </a:r>
            <a:r>
              <a:rPr lang="en-US" dirty="0" err="1"/>
              <a:t>eqns</a:t>
            </a:r>
            <a:r>
              <a:rPr lang="en-US" dirty="0"/>
              <a:t>)</a:t>
            </a:r>
          </a:p>
          <a:p>
            <a:r>
              <a:rPr lang="en-US" dirty="0"/>
              <a:t>Computer packages often used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5284153" y="2319809"/>
            <a:ext cx="3494087" cy="2012950"/>
            <a:chOff x="2887" y="1848"/>
            <a:chExt cx="2201" cy="1268"/>
          </a:xfrm>
        </p:grpSpPr>
        <p:grpSp>
          <p:nvGrpSpPr>
            <p:cNvPr id="10245" name="Group 5"/>
            <p:cNvGrpSpPr>
              <a:grpSpLocks/>
            </p:cNvGrpSpPr>
            <p:nvPr/>
          </p:nvGrpSpPr>
          <p:grpSpPr bwMode="auto">
            <a:xfrm>
              <a:off x="2887" y="1848"/>
              <a:ext cx="2201" cy="1268"/>
              <a:chOff x="3703" y="1752"/>
              <a:chExt cx="1481" cy="860"/>
            </a:xfrm>
          </p:grpSpPr>
          <p:sp>
            <p:nvSpPr>
              <p:cNvPr id="10249" name="Rectangle 6" descr="Granite"/>
              <p:cNvSpPr>
                <a:spLocks noChangeArrowheads="1"/>
              </p:cNvSpPr>
              <p:nvPr/>
            </p:nvSpPr>
            <p:spPr bwMode="auto">
              <a:xfrm>
                <a:off x="4368" y="1883"/>
                <a:ext cx="180" cy="288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250" name="Group 7"/>
              <p:cNvGrpSpPr>
                <a:grpSpLocks/>
              </p:cNvGrpSpPr>
              <p:nvPr/>
            </p:nvGrpSpPr>
            <p:grpSpPr bwMode="auto">
              <a:xfrm>
                <a:off x="3703" y="2184"/>
                <a:ext cx="1404" cy="309"/>
                <a:chOff x="3451" y="1236"/>
                <a:chExt cx="1404" cy="309"/>
              </a:xfrm>
            </p:grpSpPr>
            <p:grpSp>
              <p:nvGrpSpPr>
                <p:cNvPr id="10261" name="Group 8"/>
                <p:cNvGrpSpPr>
                  <a:grpSpLocks/>
                </p:cNvGrpSpPr>
                <p:nvPr/>
              </p:nvGrpSpPr>
              <p:grpSpPr bwMode="auto">
                <a:xfrm>
                  <a:off x="3451" y="1248"/>
                  <a:ext cx="144" cy="297"/>
                  <a:chOff x="805" y="3660"/>
                  <a:chExt cx="144" cy="297"/>
                </a:xfrm>
              </p:grpSpPr>
              <p:sp>
                <p:nvSpPr>
                  <p:cNvPr id="10266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876" y="3765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67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805" y="3660"/>
                    <a:ext cx="144" cy="14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500 h 21600"/>
                      <a:gd name="T14" fmla="*/ 17100 w 21600"/>
                      <a:gd name="T15" fmla="*/ 1710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1270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262" name="Group 11"/>
                <p:cNvGrpSpPr>
                  <a:grpSpLocks/>
                </p:cNvGrpSpPr>
                <p:nvPr/>
              </p:nvGrpSpPr>
              <p:grpSpPr bwMode="auto">
                <a:xfrm>
                  <a:off x="4711" y="1236"/>
                  <a:ext cx="144" cy="297"/>
                  <a:chOff x="805" y="3660"/>
                  <a:chExt cx="144" cy="297"/>
                </a:xfrm>
              </p:grpSpPr>
              <p:sp>
                <p:nvSpPr>
                  <p:cNvPr id="10264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876" y="3765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65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805" y="3660"/>
                    <a:ext cx="144" cy="14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500 h 21600"/>
                      <a:gd name="T14" fmla="*/ 17100 w 21600"/>
                      <a:gd name="T15" fmla="*/ 1710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1270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63" name="Line 14"/>
                <p:cNvSpPr>
                  <a:spLocks noChangeShapeType="1"/>
                </p:cNvSpPr>
                <p:nvPr/>
              </p:nvSpPr>
              <p:spPr bwMode="auto">
                <a:xfrm>
                  <a:off x="3672" y="1308"/>
                  <a:ext cx="984" cy="0"/>
                </a:xfrm>
                <a:prstGeom prst="line">
                  <a:avLst/>
                </a:prstGeom>
                <a:noFill/>
                <a:ln w="12700">
                  <a:solidFill>
                    <a:srgbClr val="CC0000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251" name="Line 15"/>
              <p:cNvSpPr>
                <a:spLocks noChangeShapeType="1"/>
              </p:cNvSpPr>
              <p:nvPr/>
            </p:nvSpPr>
            <p:spPr bwMode="auto">
              <a:xfrm flipV="1">
                <a:off x="3960" y="1968"/>
                <a:ext cx="492" cy="264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2" name="Line 16"/>
              <p:cNvSpPr>
                <a:spLocks noChangeShapeType="1"/>
              </p:cNvSpPr>
              <p:nvPr/>
            </p:nvSpPr>
            <p:spPr bwMode="auto">
              <a:xfrm>
                <a:off x="4428" y="1980"/>
                <a:ext cx="444" cy="216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3" name="Line 17"/>
              <p:cNvSpPr>
                <a:spLocks noChangeShapeType="1"/>
              </p:cNvSpPr>
              <p:nvPr/>
            </p:nvSpPr>
            <p:spPr bwMode="auto">
              <a:xfrm>
                <a:off x="3960" y="2256"/>
                <a:ext cx="540" cy="300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4" name="Line 18"/>
              <p:cNvSpPr>
                <a:spLocks noChangeShapeType="1"/>
              </p:cNvSpPr>
              <p:nvPr/>
            </p:nvSpPr>
            <p:spPr bwMode="auto">
              <a:xfrm flipV="1">
                <a:off x="4500" y="2316"/>
                <a:ext cx="396" cy="240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5" name="Rectangle 19" descr="10%"/>
              <p:cNvSpPr>
                <a:spLocks noChangeArrowheads="1"/>
              </p:cNvSpPr>
              <p:nvPr/>
            </p:nvSpPr>
            <p:spPr bwMode="auto">
              <a:xfrm>
                <a:off x="4284" y="2556"/>
                <a:ext cx="456" cy="56"/>
              </a:xfrm>
              <a:prstGeom prst="rect">
                <a:avLst/>
              </a:prstGeom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6" name="Rectangle 20" descr="Denim"/>
              <p:cNvSpPr>
                <a:spLocks noChangeArrowheads="1"/>
              </p:cNvSpPr>
              <p:nvPr/>
            </p:nvSpPr>
            <p:spPr bwMode="auto">
              <a:xfrm>
                <a:off x="4728" y="1752"/>
                <a:ext cx="180" cy="28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7" name="Line 21"/>
              <p:cNvSpPr>
                <a:spLocks noChangeShapeType="1"/>
              </p:cNvSpPr>
              <p:nvPr/>
            </p:nvSpPr>
            <p:spPr bwMode="auto">
              <a:xfrm flipV="1">
                <a:off x="3972" y="1896"/>
                <a:ext cx="840" cy="312"/>
              </a:xfrm>
              <a:prstGeom prst="line">
                <a:avLst/>
              </a:prstGeom>
              <a:noFill/>
              <a:ln w="12700">
                <a:solidFill>
                  <a:srgbClr val="0033CC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8" name="Line 22"/>
              <p:cNvSpPr>
                <a:spLocks noChangeShapeType="1"/>
              </p:cNvSpPr>
              <p:nvPr/>
            </p:nvSpPr>
            <p:spPr bwMode="auto">
              <a:xfrm>
                <a:off x="4848" y="1896"/>
                <a:ext cx="336" cy="216"/>
              </a:xfrm>
              <a:prstGeom prst="line">
                <a:avLst/>
              </a:prstGeom>
              <a:noFill/>
              <a:ln w="12700">
                <a:solidFill>
                  <a:srgbClr val="0033CC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9" name="Line 23"/>
              <p:cNvSpPr>
                <a:spLocks noChangeShapeType="1"/>
              </p:cNvSpPr>
              <p:nvPr/>
            </p:nvSpPr>
            <p:spPr bwMode="auto">
              <a:xfrm>
                <a:off x="4836" y="1896"/>
                <a:ext cx="180" cy="252"/>
              </a:xfrm>
              <a:prstGeom prst="line">
                <a:avLst/>
              </a:prstGeom>
              <a:noFill/>
              <a:ln w="12700">
                <a:solidFill>
                  <a:srgbClr val="0033CC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0" name="Line 24"/>
              <p:cNvSpPr>
                <a:spLocks noChangeShapeType="1"/>
              </p:cNvSpPr>
              <p:nvPr/>
            </p:nvSpPr>
            <p:spPr bwMode="auto">
              <a:xfrm>
                <a:off x="4848" y="1884"/>
                <a:ext cx="276" cy="84"/>
              </a:xfrm>
              <a:prstGeom prst="line">
                <a:avLst/>
              </a:prstGeom>
              <a:noFill/>
              <a:ln w="12700">
                <a:solidFill>
                  <a:srgbClr val="0033CC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46" name="Rectangle 25"/>
            <p:cNvSpPr>
              <a:spLocks noChangeArrowheads="1"/>
            </p:cNvSpPr>
            <p:nvPr/>
          </p:nvSpPr>
          <p:spPr bwMode="auto">
            <a:xfrm>
              <a:off x="3264" y="2160"/>
              <a:ext cx="168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7" name="Line 26"/>
            <p:cNvSpPr>
              <a:spLocks noChangeShapeType="1"/>
            </p:cNvSpPr>
            <p:nvPr/>
          </p:nvSpPr>
          <p:spPr bwMode="auto">
            <a:xfrm flipV="1">
              <a:off x="3132" y="2160"/>
              <a:ext cx="288" cy="432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Line 27"/>
            <p:cNvSpPr>
              <a:spLocks noChangeShapeType="1"/>
            </p:cNvSpPr>
            <p:nvPr/>
          </p:nvSpPr>
          <p:spPr bwMode="auto">
            <a:xfrm>
              <a:off x="3432" y="2160"/>
              <a:ext cx="1248" cy="312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7537" y="3920806"/>
            <a:ext cx="4644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0000"/>
                </a:solidFill>
              </a:rPr>
              <a:t>Reflections generally dominate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64970" y="6127572"/>
            <a:ext cx="6072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10-ray reflection model explored in HW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Simplified Path Loss Model</a:t>
            </a:r>
          </a:p>
        </p:txBody>
      </p:sp>
      <p:graphicFrame>
        <p:nvGraphicFramePr>
          <p:cNvPr id="1026" name="Object 0"/>
          <p:cNvGraphicFramePr>
            <a:graphicFrameLocks noChangeAspect="1"/>
          </p:cNvGraphicFramePr>
          <p:nvPr/>
        </p:nvGraphicFramePr>
        <p:xfrm>
          <a:off x="1201738" y="4273550"/>
          <a:ext cx="635635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1726920" imgH="469800" progId="Equation.3">
                  <p:embed/>
                </p:oleObj>
              </mc:Choice>
              <mc:Fallback>
                <p:oleObj name="Equation" r:id="rId3" imgW="1726920" imgH="4698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4273550"/>
                        <a:ext cx="635635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Used when path loss dominated by reflections.</a:t>
            </a:r>
          </a:p>
          <a:p>
            <a:pPr>
              <a:lnSpc>
                <a:spcPct val="90000"/>
              </a:lnSpc>
            </a:pPr>
            <a:r>
              <a:rPr lang="en-US" dirty="0"/>
              <a:t>Most important parameter is the path loss exponent </a:t>
            </a:r>
            <a:r>
              <a:rPr lang="en-US" dirty="0">
                <a:latin typeface="Symbol" pitchFamily="18" charset="2"/>
              </a:rPr>
              <a:t>g</a:t>
            </a:r>
            <a:r>
              <a:rPr lang="en-US" dirty="0"/>
              <a:t>, determined empirically.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39896" y="4882896"/>
            <a:ext cx="219456" cy="254254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9896" y="4779190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</a:rPr>
              <a:t>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Red">
  <a:themeElements>
    <a:clrScheme name="">
      <a:dk1>
        <a:srgbClr val="474747"/>
      </a:dk1>
      <a:lt1>
        <a:srgbClr val="FFFFFF"/>
      </a:lt1>
      <a:dk2>
        <a:srgbClr val="772655"/>
      </a:dk2>
      <a:lt2>
        <a:srgbClr val="00DFCA"/>
      </a:lt2>
      <a:accent1>
        <a:srgbClr val="DC0081"/>
      </a:accent1>
      <a:accent2>
        <a:srgbClr val="FAFD00"/>
      </a:accent2>
      <a:accent3>
        <a:srgbClr val="BDACB4"/>
      </a:accent3>
      <a:accent4>
        <a:srgbClr val="DADADA"/>
      </a:accent4>
      <a:accent5>
        <a:srgbClr val="EBAAC1"/>
      </a:accent5>
      <a:accent6>
        <a:srgbClr val="E3E500"/>
      </a:accent6>
      <a:hlink>
        <a:srgbClr val="FE9B03"/>
      </a:hlink>
      <a:folHlink>
        <a:srgbClr val="D989B8"/>
      </a:folHlink>
    </a:clrScheme>
    <a:fontScheme name="BlueRed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Red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Re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Red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Red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Red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Red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Red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C:\MSOffice\Templates\BlueRed.pot</Template>
  <TotalTime>53541</TotalTime>
  <Words>772</Words>
  <Application>Microsoft Macintosh PowerPoint</Application>
  <PresentationFormat>On-screen Show (4:3)</PresentationFormat>
  <Paragraphs>136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Garamond</vt:lpstr>
      <vt:lpstr>Symbol</vt:lpstr>
      <vt:lpstr>Times New Roman</vt:lpstr>
      <vt:lpstr>Wingdings</vt:lpstr>
      <vt:lpstr>ZapfDingbats</vt:lpstr>
      <vt:lpstr>BlueRed</vt:lpstr>
      <vt:lpstr>Equation</vt:lpstr>
      <vt:lpstr>EE359 – Lecture 2 Outline</vt:lpstr>
      <vt:lpstr>Makeup lecture options</vt:lpstr>
      <vt:lpstr>Lecture 1 Review</vt:lpstr>
      <vt:lpstr>Propagation Characteristics</vt:lpstr>
      <vt:lpstr>Path Loss Modeling</vt:lpstr>
      <vt:lpstr>Free Space (LOS) Model</vt:lpstr>
      <vt:lpstr>Two Ray Model</vt:lpstr>
      <vt:lpstr>General Ray Tracing</vt:lpstr>
      <vt:lpstr>Simplified Path Loss Model</vt:lpstr>
      <vt:lpstr>mmWave: What’s the big deal?</vt:lpstr>
      <vt:lpstr>mmWave Propagation  (60-100GHz)</vt:lpstr>
      <vt:lpstr>Empirical Channel Models (not covered in lecture, not on HW/exams)</vt:lpstr>
      <vt:lpstr>Main Points</vt:lpstr>
    </vt:vector>
  </TitlesOfParts>
  <Company>Cal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Communications Research Overview</dc:title>
  <dc:creator>Andrea Goldsmith</dc:creator>
  <cp:lastModifiedBy>Tom Dean</cp:lastModifiedBy>
  <cp:revision>526</cp:revision>
  <cp:lastPrinted>2020-01-09T20:49:14Z</cp:lastPrinted>
  <dcterms:created xsi:type="dcterms:W3CDTF">1999-01-27T20:08:30Z</dcterms:created>
  <dcterms:modified xsi:type="dcterms:W3CDTF">2020-01-09T20:51:31Z</dcterms:modified>
</cp:coreProperties>
</file>