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1"/>
  </p:notesMasterIdLst>
  <p:sldIdLst>
    <p:sldId id="256" r:id="rId2"/>
    <p:sldId id="277" r:id="rId3"/>
    <p:sldId id="270" r:id="rId4"/>
    <p:sldId id="258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8" r:id="rId16"/>
    <p:sldId id="269" r:id="rId17"/>
    <p:sldId id="271" r:id="rId18"/>
    <p:sldId id="272" r:id="rId19"/>
    <p:sldId id="273" r:id="rId20"/>
  </p:sldIdLst>
  <p:sldSz cx="9144000" cy="6858000" type="screen4x3"/>
  <p:notesSz cx="6794500" cy="100076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iver Möll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6E"/>
    <a:srgbClr val="5A5555"/>
    <a:srgbClr val="CD0000"/>
    <a:srgbClr val="7D7878"/>
    <a:srgbClr val="FF6400"/>
    <a:srgbClr val="00732D"/>
    <a:srgbClr val="007DE1"/>
    <a:srgbClr val="00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856751-3D78-42B9-B3D3-F89BCF46F4C7}" v="32" dt="2020-01-14T18:43:25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62" autoAdjust="0"/>
    <p:restoredTop sz="79093" autoAdjust="0"/>
  </p:normalViewPr>
  <p:slideViewPr>
    <p:cSldViewPr>
      <p:cViewPr varScale="1">
        <p:scale>
          <a:sx n="100" d="100"/>
          <a:sy n="100" d="100"/>
        </p:scale>
        <p:origin x="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E856751-3D78-42B9-B3D3-F89BCF46F4C7}"/>
    <pc:docChg chg="modSld sldOrd">
      <pc:chgData name="" userId="" providerId="" clId="Web-{9E856751-3D78-42B9-B3D3-F89BCF46F4C7}" dt="2020-01-14T18:43:25.332" v="28" actId="14100"/>
      <pc:docMkLst>
        <pc:docMk/>
      </pc:docMkLst>
      <pc:sldChg chg="modSp">
        <pc:chgData name="" userId="" providerId="" clId="Web-{9E856751-3D78-42B9-B3D3-F89BCF46F4C7}" dt="2020-01-14T18:35:51.782" v="21" actId="20577"/>
        <pc:sldMkLst>
          <pc:docMk/>
          <pc:sldMk cId="4147596776" sldId="260"/>
        </pc:sldMkLst>
        <pc:spChg chg="mod">
          <ac:chgData name="" userId="" providerId="" clId="Web-{9E856751-3D78-42B9-B3D3-F89BCF46F4C7}" dt="2020-01-14T18:35:51.782" v="21" actId="20577"/>
          <ac:spMkLst>
            <pc:docMk/>
            <pc:sldMk cId="4147596776" sldId="260"/>
            <ac:spMk id="93" creationId="{00000000-0000-0000-0000-000000000000}"/>
          </ac:spMkLst>
        </pc:spChg>
      </pc:sldChg>
      <pc:sldChg chg="modSp">
        <pc:chgData name="" userId="" providerId="" clId="Web-{9E856751-3D78-42B9-B3D3-F89BCF46F4C7}" dt="2020-01-14T18:35:58.720" v="22" actId="20577"/>
        <pc:sldMkLst>
          <pc:docMk/>
          <pc:sldMk cId="4088774948" sldId="261"/>
        </pc:sldMkLst>
        <pc:spChg chg="mod">
          <ac:chgData name="" userId="" providerId="" clId="Web-{9E856751-3D78-42B9-B3D3-F89BCF46F4C7}" dt="2020-01-14T18:35:58.720" v="22" actId="20577"/>
          <ac:spMkLst>
            <pc:docMk/>
            <pc:sldMk cId="4088774948" sldId="261"/>
            <ac:spMk id="8" creationId="{3CA56DBD-BA9D-3047-8A82-64C9D453ACEA}"/>
          </ac:spMkLst>
        </pc:spChg>
      </pc:sldChg>
      <pc:sldChg chg="modSp">
        <pc:chgData name="" userId="" providerId="" clId="Web-{9E856751-3D78-42B9-B3D3-F89BCF46F4C7}" dt="2020-01-14T18:37:25.298" v="25" actId="20577"/>
        <pc:sldMkLst>
          <pc:docMk/>
          <pc:sldMk cId="2563537944" sldId="272"/>
        </pc:sldMkLst>
        <pc:spChg chg="mod">
          <ac:chgData name="" userId="" providerId="" clId="Web-{9E856751-3D78-42B9-B3D3-F89BCF46F4C7}" dt="2020-01-14T18:37:25.298" v="25" actId="20577"/>
          <ac:spMkLst>
            <pc:docMk/>
            <pc:sldMk cId="2563537944" sldId="272"/>
            <ac:spMk id="129" creationId="{00000000-0000-0000-0000-000000000000}"/>
          </ac:spMkLst>
        </pc:spChg>
      </pc:sldChg>
      <pc:sldChg chg="modSp">
        <pc:chgData name="" userId="" providerId="" clId="Web-{9E856751-3D78-42B9-B3D3-F89BCF46F4C7}" dt="2020-01-14T18:34:51.579" v="12" actId="20577"/>
        <pc:sldMkLst>
          <pc:docMk/>
          <pc:sldMk cId="288874751" sldId="276"/>
        </pc:sldMkLst>
        <pc:spChg chg="mod">
          <ac:chgData name="" userId="" providerId="" clId="Web-{9E856751-3D78-42B9-B3D3-F89BCF46F4C7}" dt="2020-01-14T18:34:51.579" v="12" actId="20577"/>
          <ac:spMkLst>
            <pc:docMk/>
            <pc:sldMk cId="288874751" sldId="276"/>
            <ac:spMk id="91" creationId="{00000000-0000-0000-0000-000000000000}"/>
          </ac:spMkLst>
        </pc:spChg>
      </pc:sldChg>
      <pc:sldChg chg="modSp">
        <pc:chgData name="" userId="" providerId="" clId="Web-{9E856751-3D78-42B9-B3D3-F89BCF46F4C7}" dt="2020-01-14T18:34:31.313" v="7" actId="20577"/>
        <pc:sldMkLst>
          <pc:docMk/>
          <pc:sldMk cId="1827084722" sldId="277"/>
        </pc:sldMkLst>
        <pc:spChg chg="mod">
          <ac:chgData name="" userId="" providerId="" clId="Web-{9E856751-3D78-42B9-B3D3-F89BCF46F4C7}" dt="2020-01-14T18:34:31.313" v="7" actId="20577"/>
          <ac:spMkLst>
            <pc:docMk/>
            <pc:sldMk cId="1827084722" sldId="277"/>
            <ac:spMk id="3" creationId="{A0A166A0-BCE6-CE49-A4C6-5F228704B274}"/>
          </ac:spMkLst>
        </pc:spChg>
      </pc:sldChg>
      <pc:sldChg chg="modSp ord">
        <pc:chgData name="" userId="" providerId="" clId="Web-{9E856751-3D78-42B9-B3D3-F89BCF46F4C7}" dt="2020-01-14T18:43:25.332" v="28" actId="14100"/>
        <pc:sldMkLst>
          <pc:docMk/>
          <pc:sldMk cId="3534313847" sldId="278"/>
        </pc:sldMkLst>
        <pc:picChg chg="mod">
          <ac:chgData name="" userId="" providerId="" clId="Web-{9E856751-3D78-42B9-B3D3-F89BCF46F4C7}" dt="2020-01-14T18:43:25.332" v="28" actId="14100"/>
          <ac:picMkLst>
            <pc:docMk/>
            <pc:sldMk cId="3534313847" sldId="278"/>
            <ac:picMk id="6" creationId="{FBDC22C8-4928-614A-B0E1-1F30951CE8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50888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52975"/>
            <a:ext cx="543560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5AA983-2186-40A3-92EE-FB13A773297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697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welcome-to-deep-reinforcement-learning-part-1-dqn-c3cab4d41b6b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000" b="0" strike="noStrike" spc="-1" dirty="0">
                <a:latin typeface="Arial"/>
              </a:rPr>
              <a:t>Q-</a:t>
            </a:r>
            <a:r>
              <a:rPr lang="de-DE" sz="2000" b="0" strike="noStrike" spc="-1" dirty="0" err="1">
                <a:latin typeface="Arial"/>
              </a:rPr>
              <a:t>learning</a:t>
            </a:r>
            <a:r>
              <a:rPr lang="de-DE" sz="2000" b="0" strike="noStrike" spc="-1" dirty="0">
                <a:latin typeface="Arial"/>
              </a:rPr>
              <a:t> -&gt; </a:t>
            </a:r>
            <a:r>
              <a:rPr lang="de-DE" sz="2000" b="0" strike="noStrike" spc="-1" dirty="0" err="1">
                <a:latin typeface="Arial"/>
              </a:rPr>
              <a:t>td-learning</a:t>
            </a:r>
            <a:r>
              <a:rPr lang="de-DE" sz="2000" b="0" strike="noStrike" spc="-1" dirty="0">
                <a:latin typeface="Arial"/>
              </a:rPr>
              <a:t>, model-</a:t>
            </a:r>
            <a:r>
              <a:rPr lang="de-DE" sz="2000" b="0" strike="noStrike" spc="-1" dirty="0" err="1">
                <a:latin typeface="Arial"/>
              </a:rPr>
              <a:t>free</a:t>
            </a:r>
            <a:r>
              <a:rPr lang="de-DE" sz="2000" b="0" strike="noStrike" spc="-1" dirty="0">
                <a:latin typeface="Arial"/>
              </a:rPr>
              <a:t>. </a:t>
            </a:r>
            <a:r>
              <a:rPr lang="de-DE" sz="2000" b="0" strike="noStrike" spc="-1" dirty="0" err="1">
                <a:latin typeface="Arial"/>
              </a:rPr>
              <a:t>Tries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to</a:t>
            </a:r>
            <a:r>
              <a:rPr lang="de-DE" sz="2000" b="0" strike="noStrike" spc="-1" dirty="0">
                <a:latin typeface="Arial"/>
              </a:rPr>
              <a:t> find </a:t>
            </a:r>
            <a:r>
              <a:rPr lang="de-DE" sz="2000" b="0" strike="noStrike" spc="-1" dirty="0" err="1">
                <a:latin typeface="Arial"/>
              </a:rPr>
              <a:t>best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policy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for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action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taking</a:t>
            </a:r>
            <a:r>
              <a:rPr lang="de-DE" sz="2000" b="0" strike="noStrike" spc="-1" dirty="0">
                <a:latin typeface="Arial"/>
              </a:rPr>
              <a:t>; -&gt; </a:t>
            </a:r>
            <a:r>
              <a:rPr lang="de-DE" sz="2000" b="0" strike="noStrike" spc="-1" dirty="0" err="1">
                <a:latin typeface="Arial"/>
              </a:rPr>
              <a:t>tries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to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get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max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rewards</a:t>
            </a:r>
            <a:r>
              <a:rPr lang="de-DE" sz="2000" b="0" strike="noStrike" spc="-1" dirty="0">
                <a:latin typeface="Arial"/>
              </a:rPr>
              <a:t>; </a:t>
            </a:r>
            <a:r>
              <a:rPr lang="de-DE" sz="2000" b="0" strike="noStrike" spc="-1" dirty="0" err="1">
                <a:latin typeface="Arial"/>
              </a:rPr>
              <a:t>takes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current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reward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from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step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and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adds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estimated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discounted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max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future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rewards</a:t>
            </a:r>
            <a:r>
              <a:rPr lang="de-DE" sz="2000" b="0" strike="noStrike" spc="-1" dirty="0">
                <a:latin typeface="Arial"/>
              </a:rPr>
              <a:t> -&gt; </a:t>
            </a:r>
            <a:r>
              <a:rPr lang="de-DE" sz="2000" b="0" strike="noStrike" spc="-1" dirty="0" err="1">
                <a:latin typeface="Arial"/>
              </a:rPr>
              <a:t>get</a:t>
            </a:r>
            <a:r>
              <a:rPr lang="de-DE" sz="2000" b="0" strike="noStrike" spc="-1" dirty="0">
                <a:latin typeface="Arial"/>
              </a:rPr>
              <a:t> Q-</a:t>
            </a:r>
            <a:r>
              <a:rPr lang="de-DE" sz="2000" b="0" strike="noStrike" spc="-1" dirty="0" err="1">
                <a:latin typeface="Arial"/>
              </a:rPr>
              <a:t>value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for</a:t>
            </a:r>
            <a:r>
              <a:rPr lang="de-DE" sz="2000" b="0" strike="noStrike" spc="-1" dirty="0">
                <a:latin typeface="Arial"/>
              </a:rPr>
              <a:t> action-</a:t>
            </a:r>
            <a:r>
              <a:rPr lang="de-DE" sz="2000" b="0" strike="noStrike" spc="-1" dirty="0" err="1">
                <a:latin typeface="Arial"/>
              </a:rPr>
              <a:t>state</a:t>
            </a:r>
            <a:r>
              <a:rPr lang="de-DE" sz="2000" b="0" strike="noStrike" spc="-1" dirty="0">
                <a:latin typeface="Arial"/>
              </a:rPr>
              <a:t> pair (Quality) ; </a:t>
            </a:r>
            <a:r>
              <a:rPr lang="de-DE" sz="2000" b="0" strike="noStrike" spc="-1" dirty="0" err="1">
                <a:latin typeface="Arial"/>
              </a:rPr>
              <a:t>Current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q-value</a:t>
            </a:r>
            <a:r>
              <a:rPr lang="de-DE" sz="2000" b="0" strike="noStrike" spc="-1" dirty="0">
                <a:latin typeface="Arial"/>
              </a:rPr>
              <a:t> + </a:t>
            </a:r>
            <a:r>
              <a:rPr lang="de-DE" sz="2000" b="0" strike="noStrike" spc="-1" dirty="0" err="1">
                <a:latin typeface="Arial"/>
              </a:rPr>
              <a:t>max</a:t>
            </a:r>
            <a:r>
              <a:rPr lang="de-DE" sz="2000" b="0" strike="noStrike" spc="-1" dirty="0">
                <a:latin typeface="Arial"/>
              </a:rPr>
              <a:t> – </a:t>
            </a:r>
            <a:r>
              <a:rPr lang="de-DE" sz="2000" b="0" strike="noStrike" spc="-1" dirty="0" err="1">
                <a:latin typeface="Arial"/>
              </a:rPr>
              <a:t>q-value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of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future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action</a:t>
            </a:r>
            <a:endParaRPr lang="de-DE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latin typeface="Arial"/>
              </a:rPr>
              <a:t> 1.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→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stable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learning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; TD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error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loss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)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difference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between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target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(Q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target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)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current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Q-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value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estimation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Q) → same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parameters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weights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)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estimating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target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Q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values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→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big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correlation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Use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separate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network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with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fixed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parameters</a:t>
            </a:r>
            <a:endParaRPr lang="de-DE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lang="de-DE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808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000" b="0" strike="noStrike" spc="-1" dirty="0" err="1">
                <a:latin typeface="Arial"/>
              </a:rPr>
              <a:t>Represents</a:t>
            </a:r>
            <a:r>
              <a:rPr lang="de-DE" sz="2000" b="0" strike="noStrike" spc="-1" dirty="0">
                <a:latin typeface="Arial"/>
              </a:rPr>
              <a:t> Q-</a:t>
            </a:r>
            <a:r>
              <a:rPr lang="de-DE" sz="2000" b="0" strike="noStrike" spc="-1" dirty="0" err="1">
                <a:latin typeface="Arial"/>
              </a:rPr>
              <a:t>Function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with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neural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network</a:t>
            </a:r>
            <a:endParaRPr lang="de-DE" sz="2000" b="0" strike="noStrike" spc="-1" dirty="0"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000" b="0" strike="noStrike" spc="-1" dirty="0">
                <a:latin typeface="Arial"/>
              </a:rPr>
              <a:t>Q-</a:t>
            </a:r>
            <a:r>
              <a:rPr lang="de-DE" sz="2000" b="0" strike="noStrike" spc="-1" dirty="0" err="1">
                <a:latin typeface="Arial"/>
              </a:rPr>
              <a:t>learning</a:t>
            </a:r>
            <a:r>
              <a:rPr lang="de-DE" sz="2000" b="0" strike="noStrike" spc="-1" dirty="0">
                <a:latin typeface="Arial"/>
              </a:rPr>
              <a:t> -&gt; </a:t>
            </a:r>
            <a:r>
              <a:rPr lang="de-DE" sz="2000" b="0" strike="noStrike" spc="-1" dirty="0" err="1">
                <a:latin typeface="Arial"/>
              </a:rPr>
              <a:t>td-learning</a:t>
            </a:r>
            <a:r>
              <a:rPr lang="de-DE" sz="2000" b="0" strike="noStrike" spc="-1" dirty="0">
                <a:latin typeface="Arial"/>
              </a:rPr>
              <a:t>, model-</a:t>
            </a:r>
            <a:r>
              <a:rPr lang="de-DE" sz="2000" b="0" strike="noStrike" spc="-1" dirty="0" err="1">
                <a:latin typeface="Arial"/>
              </a:rPr>
              <a:t>free</a:t>
            </a:r>
            <a:r>
              <a:rPr lang="de-DE" sz="2000" b="0" strike="noStrike" spc="-1" dirty="0">
                <a:latin typeface="Arial"/>
              </a:rPr>
              <a:t>. </a:t>
            </a:r>
            <a:r>
              <a:rPr lang="de-DE" sz="2000" b="0" strike="noStrike" spc="-1" dirty="0" err="1">
                <a:latin typeface="Arial"/>
              </a:rPr>
              <a:t>Tries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to</a:t>
            </a:r>
            <a:r>
              <a:rPr lang="de-DE" sz="2000" b="0" strike="noStrike" spc="-1" dirty="0">
                <a:latin typeface="Arial"/>
              </a:rPr>
              <a:t> find </a:t>
            </a:r>
            <a:r>
              <a:rPr lang="de-DE" sz="2000" b="0" strike="noStrike" spc="-1" dirty="0" err="1">
                <a:latin typeface="Arial"/>
              </a:rPr>
              <a:t>best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policy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for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action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taking</a:t>
            </a:r>
            <a:r>
              <a:rPr lang="de-DE" sz="2000" b="0" strike="noStrike" spc="-1" dirty="0">
                <a:latin typeface="Arial"/>
              </a:rPr>
              <a:t>; -&gt; </a:t>
            </a:r>
            <a:r>
              <a:rPr lang="de-DE" sz="2000" b="0" strike="noStrike" spc="-1" dirty="0" err="1">
                <a:latin typeface="Arial"/>
              </a:rPr>
              <a:t>tries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to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get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max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rewards</a:t>
            </a:r>
            <a:r>
              <a:rPr lang="de-DE" sz="2000" b="0" strike="noStrike" spc="-1" dirty="0">
                <a:latin typeface="Arial"/>
              </a:rPr>
              <a:t>; </a:t>
            </a:r>
            <a:r>
              <a:rPr lang="de-DE" sz="2000" b="0" strike="noStrike" spc="-1" dirty="0" err="1">
                <a:latin typeface="Arial"/>
              </a:rPr>
              <a:t>takes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current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reward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from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step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and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adds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estimated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discounted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max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future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rewards</a:t>
            </a:r>
            <a:r>
              <a:rPr lang="de-DE" sz="2000" b="0" strike="noStrike" spc="-1" dirty="0">
                <a:latin typeface="Arial"/>
              </a:rPr>
              <a:t> -&gt; </a:t>
            </a:r>
            <a:r>
              <a:rPr lang="de-DE" sz="2000" b="0" strike="noStrike" spc="-1" dirty="0" err="1">
                <a:latin typeface="Arial"/>
              </a:rPr>
              <a:t>get</a:t>
            </a:r>
            <a:r>
              <a:rPr lang="de-DE" sz="2000" b="0" strike="noStrike" spc="-1" dirty="0">
                <a:latin typeface="Arial"/>
              </a:rPr>
              <a:t> Q-</a:t>
            </a:r>
            <a:r>
              <a:rPr lang="de-DE" sz="2000" b="0" strike="noStrike" spc="-1" dirty="0" err="1">
                <a:latin typeface="Arial"/>
              </a:rPr>
              <a:t>value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for</a:t>
            </a:r>
            <a:r>
              <a:rPr lang="de-DE" sz="2000" b="0" strike="noStrike" spc="-1" dirty="0">
                <a:latin typeface="Arial"/>
              </a:rPr>
              <a:t> action-</a:t>
            </a:r>
            <a:r>
              <a:rPr lang="de-DE" sz="2000" b="0" strike="noStrike" spc="-1" dirty="0" err="1">
                <a:latin typeface="Arial"/>
              </a:rPr>
              <a:t>state</a:t>
            </a:r>
            <a:r>
              <a:rPr lang="de-DE" sz="2000" b="0" strike="noStrike" spc="-1" dirty="0">
                <a:latin typeface="Arial"/>
              </a:rPr>
              <a:t> pair (Quality) ; </a:t>
            </a:r>
            <a:r>
              <a:rPr lang="de-DE" sz="2000" b="0" strike="noStrike" spc="-1" dirty="0" err="1">
                <a:latin typeface="Arial"/>
              </a:rPr>
              <a:t>Current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q-value</a:t>
            </a:r>
            <a:r>
              <a:rPr lang="de-DE" sz="2000" b="0" strike="noStrike" spc="-1" dirty="0">
                <a:latin typeface="Arial"/>
              </a:rPr>
              <a:t> + </a:t>
            </a:r>
            <a:r>
              <a:rPr lang="de-DE" sz="2000" b="0" strike="noStrike" spc="-1" dirty="0" err="1">
                <a:latin typeface="Arial"/>
              </a:rPr>
              <a:t>max</a:t>
            </a:r>
            <a:r>
              <a:rPr lang="de-DE" sz="2000" b="0" strike="noStrike" spc="-1" dirty="0">
                <a:latin typeface="Arial"/>
              </a:rPr>
              <a:t> – </a:t>
            </a:r>
            <a:r>
              <a:rPr lang="de-DE" sz="2000" b="0" strike="noStrike" spc="-1" dirty="0" err="1">
                <a:latin typeface="Arial"/>
              </a:rPr>
              <a:t>q-value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of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future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action</a:t>
            </a:r>
            <a:endParaRPr lang="de-DE" sz="2000" b="0" strike="noStrike" spc="-1" dirty="0"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000" b="0" strike="noStrike" spc="-1" dirty="0">
                <a:latin typeface="Arial"/>
              </a:rPr>
              <a:t>Takes </a:t>
            </a:r>
            <a:r>
              <a:rPr lang="de-DE" sz="2000" b="0" strike="noStrike" spc="-1" dirty="0" err="1">
                <a:latin typeface="Arial"/>
              </a:rPr>
              <a:t>state</a:t>
            </a:r>
            <a:r>
              <a:rPr lang="de-DE" sz="2000" b="0" strike="noStrike" spc="-1" dirty="0">
                <a:latin typeface="Arial"/>
              </a:rPr>
              <a:t> ( 4 </a:t>
            </a:r>
            <a:r>
              <a:rPr lang="de-DE" sz="2000" b="0" strike="noStrike" spc="-1" dirty="0" err="1">
                <a:latin typeface="Arial"/>
              </a:rPr>
              <a:t>game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screens</a:t>
            </a:r>
            <a:r>
              <a:rPr lang="de-DE" sz="2000" b="0" strike="noStrike" spc="-1" dirty="0">
                <a:latin typeface="Arial"/>
              </a:rPr>
              <a:t>) </a:t>
            </a:r>
            <a:r>
              <a:rPr lang="de-DE" sz="2000" b="0" strike="noStrike" spc="-1" dirty="0" err="1">
                <a:latin typeface="Arial"/>
              </a:rPr>
              <a:t>and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action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input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and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outputs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corresponding</a:t>
            </a:r>
            <a:r>
              <a:rPr lang="de-DE" sz="2000" b="0" strike="noStrike" spc="-1" dirty="0">
                <a:latin typeface="Arial"/>
              </a:rPr>
              <a:t> Q-</a:t>
            </a:r>
            <a:r>
              <a:rPr lang="de-DE" sz="2000" b="0" strike="noStrike" spc="-1" dirty="0" err="1">
                <a:latin typeface="Arial"/>
              </a:rPr>
              <a:t>values</a:t>
            </a:r>
            <a:endParaRPr lang="de-DE" sz="2000" b="0" strike="noStrike" spc="-1" dirty="0">
              <a:latin typeface="Arial"/>
            </a:endParaRPr>
          </a:p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000" b="0" strike="noStrike" spc="-1" dirty="0" err="1">
                <a:latin typeface="Arial"/>
              </a:rPr>
              <a:t>Has</a:t>
            </a:r>
            <a:r>
              <a:rPr lang="de-DE" sz="2000" b="0" strike="noStrike" spc="-1" dirty="0">
                <a:latin typeface="Arial"/>
              </a:rPr>
              <a:t> 3 </a:t>
            </a:r>
            <a:r>
              <a:rPr lang="de-DE" sz="2000" b="0" strike="noStrike" spc="-1" dirty="0" err="1">
                <a:latin typeface="Arial"/>
              </a:rPr>
              <a:t>convolution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layers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and</a:t>
            </a:r>
            <a:r>
              <a:rPr lang="de-DE" sz="2000" b="0" strike="noStrike" spc="-1" dirty="0">
                <a:latin typeface="Arial"/>
              </a:rPr>
              <a:t> 2 </a:t>
            </a:r>
            <a:r>
              <a:rPr lang="de-DE" sz="2000" b="0" strike="noStrike" spc="-1" dirty="0" err="1">
                <a:latin typeface="Arial"/>
              </a:rPr>
              <a:t>fully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connected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layers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to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estimate</a:t>
            </a:r>
            <a:r>
              <a:rPr lang="de-DE" sz="2000" b="0" strike="noStrike" spc="-1" dirty="0">
                <a:latin typeface="Arial"/>
              </a:rPr>
              <a:t> Q </a:t>
            </a:r>
            <a:r>
              <a:rPr lang="de-DE" sz="2000" b="0" strike="noStrike" spc="-1" dirty="0" err="1">
                <a:latin typeface="Arial"/>
              </a:rPr>
              <a:t>values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directly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from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images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28D6C85-18AA-4049-A106-D76373A319EC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de-DE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04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marR="0" lvl="0" indent="-21528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000" b="0" strike="noStrike" spc="-1" dirty="0">
                <a:latin typeface="Arial"/>
              </a:rPr>
              <a:t>Q-</a:t>
            </a:r>
            <a:r>
              <a:rPr lang="de-DE" sz="2000" b="0" strike="noStrike" spc="-1" dirty="0" err="1">
                <a:latin typeface="Arial"/>
              </a:rPr>
              <a:t>learning</a:t>
            </a:r>
            <a:r>
              <a:rPr lang="de-DE" sz="2000" b="0" strike="noStrike" spc="-1" dirty="0">
                <a:latin typeface="Arial"/>
              </a:rPr>
              <a:t> -&gt; </a:t>
            </a:r>
            <a:r>
              <a:rPr lang="de-DE" sz="2000" b="0" strike="noStrike" spc="-1" dirty="0" err="1">
                <a:latin typeface="Arial"/>
              </a:rPr>
              <a:t>td-learning</a:t>
            </a:r>
            <a:r>
              <a:rPr lang="de-DE" sz="2000" b="0" strike="noStrike" spc="-1" dirty="0">
                <a:latin typeface="Arial"/>
              </a:rPr>
              <a:t>, model-</a:t>
            </a:r>
            <a:r>
              <a:rPr lang="de-DE" sz="2000" b="0" strike="noStrike" spc="-1" dirty="0" err="1">
                <a:latin typeface="Arial"/>
              </a:rPr>
              <a:t>free</a:t>
            </a:r>
            <a:r>
              <a:rPr lang="de-DE" sz="2000" b="0" strike="noStrike" spc="-1" dirty="0">
                <a:latin typeface="Arial"/>
              </a:rPr>
              <a:t>. </a:t>
            </a:r>
            <a:r>
              <a:rPr lang="de-DE" sz="2000" b="0" strike="noStrike" spc="-1" dirty="0" err="1">
                <a:latin typeface="Arial"/>
              </a:rPr>
              <a:t>Tries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to</a:t>
            </a:r>
            <a:r>
              <a:rPr lang="de-DE" sz="2000" b="0" strike="noStrike" spc="-1" dirty="0">
                <a:latin typeface="Arial"/>
              </a:rPr>
              <a:t> find </a:t>
            </a:r>
            <a:r>
              <a:rPr lang="de-DE" sz="2000" b="0" strike="noStrike" spc="-1" dirty="0" err="1">
                <a:latin typeface="Arial"/>
              </a:rPr>
              <a:t>best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policy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for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action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taking</a:t>
            </a:r>
            <a:r>
              <a:rPr lang="de-DE" sz="2000" b="0" strike="noStrike" spc="-1" dirty="0">
                <a:latin typeface="Arial"/>
              </a:rPr>
              <a:t>; -&gt; </a:t>
            </a:r>
            <a:r>
              <a:rPr lang="de-DE" sz="2000" b="0" strike="noStrike" spc="-1" dirty="0" err="1">
                <a:latin typeface="Arial"/>
              </a:rPr>
              <a:t>tries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to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get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max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rewards</a:t>
            </a:r>
            <a:r>
              <a:rPr lang="de-DE" sz="2000" b="0" strike="noStrike" spc="-1" dirty="0">
                <a:latin typeface="Arial"/>
              </a:rPr>
              <a:t>; </a:t>
            </a:r>
            <a:r>
              <a:rPr lang="de-DE" sz="2000" b="0" strike="noStrike" spc="-1" dirty="0" err="1">
                <a:latin typeface="Arial"/>
              </a:rPr>
              <a:t>takes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current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reward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from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step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and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adds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estimated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discounted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max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future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rewards</a:t>
            </a:r>
            <a:r>
              <a:rPr lang="de-DE" sz="2000" b="0" strike="noStrike" spc="-1" dirty="0">
                <a:latin typeface="Arial"/>
              </a:rPr>
              <a:t> -&gt; </a:t>
            </a:r>
            <a:r>
              <a:rPr lang="de-DE" sz="2000" b="0" strike="noStrike" spc="-1" dirty="0" err="1">
                <a:latin typeface="Arial"/>
              </a:rPr>
              <a:t>get</a:t>
            </a:r>
            <a:r>
              <a:rPr lang="de-DE" sz="2000" b="0" strike="noStrike" spc="-1" dirty="0">
                <a:latin typeface="Arial"/>
              </a:rPr>
              <a:t> Q-</a:t>
            </a:r>
            <a:r>
              <a:rPr lang="de-DE" sz="2000" b="0" strike="noStrike" spc="-1" dirty="0" err="1">
                <a:latin typeface="Arial"/>
              </a:rPr>
              <a:t>value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for</a:t>
            </a:r>
            <a:r>
              <a:rPr lang="de-DE" sz="2000" b="0" strike="noStrike" spc="-1" dirty="0">
                <a:latin typeface="Arial"/>
              </a:rPr>
              <a:t> action-</a:t>
            </a:r>
            <a:r>
              <a:rPr lang="de-DE" sz="2000" b="0" strike="noStrike" spc="-1" dirty="0" err="1">
                <a:latin typeface="Arial"/>
              </a:rPr>
              <a:t>state</a:t>
            </a:r>
            <a:r>
              <a:rPr lang="de-DE" sz="2000" b="0" strike="noStrike" spc="-1" dirty="0">
                <a:latin typeface="Arial"/>
              </a:rPr>
              <a:t> pair (Quality) </a:t>
            </a:r>
          </a:p>
          <a:p>
            <a:pPr marL="216000" indent="-215280">
              <a:lnSpc>
                <a:spcPct val="100000"/>
              </a:lnSpc>
            </a:pPr>
            <a:r>
              <a:rPr lang="de-DE" sz="2000" b="0" strike="noStrike" spc="-1" dirty="0">
                <a:latin typeface="Arial"/>
              </a:rPr>
              <a:t>Double</a:t>
            </a:r>
          </a:p>
          <a:p>
            <a:pPr marL="216000" indent="-215280">
              <a:lnSpc>
                <a:spcPct val="100000"/>
              </a:lnSpc>
            </a:pPr>
            <a:r>
              <a:rPr lang="de-DE" sz="2000" b="0" strike="noStrike" spc="-1" dirty="0">
                <a:latin typeface="Arial"/>
              </a:rPr>
              <a:t>→ </a:t>
            </a:r>
            <a:r>
              <a:rPr lang="de-DE" sz="2000" b="0" strike="noStrike" spc="-1" dirty="0" err="1">
                <a:latin typeface="Arial"/>
              </a:rPr>
              <a:t>accuracy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depends</a:t>
            </a:r>
            <a:r>
              <a:rPr lang="de-DE" sz="2000" b="0" strike="noStrike" spc="-1" dirty="0">
                <a:latin typeface="Arial"/>
              </a:rPr>
              <a:t> on </a:t>
            </a:r>
            <a:r>
              <a:rPr lang="de-DE" sz="2000" b="0" strike="noStrike" spc="-1" dirty="0" err="1">
                <a:latin typeface="Arial"/>
              </a:rPr>
              <a:t>actions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tried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and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neighboring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states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explored</a:t>
            </a:r>
            <a:endParaRPr lang="de-DE" sz="20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de-DE" sz="2000" b="0" strike="noStrike" spc="-1" dirty="0">
                <a:latin typeface="Arial"/>
              </a:rPr>
              <a:t>→ </a:t>
            </a:r>
            <a:r>
              <a:rPr lang="de-DE" sz="2000" b="0" strike="noStrike" spc="-1" dirty="0" err="1">
                <a:latin typeface="Arial"/>
              </a:rPr>
              <a:t>beginning</a:t>
            </a:r>
            <a:r>
              <a:rPr lang="de-DE" sz="2000" b="0" strike="noStrike" spc="-1" dirty="0">
                <a:latin typeface="Arial"/>
              </a:rPr>
              <a:t> not </a:t>
            </a:r>
            <a:r>
              <a:rPr lang="de-DE" sz="2000" b="0" strike="noStrike" spc="-1" dirty="0" err="1">
                <a:latin typeface="Arial"/>
              </a:rPr>
              <a:t>enough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info</a:t>
            </a:r>
            <a:r>
              <a:rPr lang="de-DE" sz="2000" b="0" strike="noStrike" spc="-1" dirty="0">
                <a:latin typeface="Arial"/>
              </a:rPr>
              <a:t> → </a:t>
            </a:r>
            <a:r>
              <a:rPr lang="de-DE" sz="2000" b="0" strike="noStrike" spc="-1" dirty="0" err="1">
                <a:latin typeface="Arial"/>
              </a:rPr>
              <a:t>false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positves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when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chosing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actions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with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max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q-values</a:t>
            </a:r>
            <a:endParaRPr lang="de-DE" sz="20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de-DE" sz="2000" b="0" strike="noStrike" spc="-1" dirty="0">
                <a:latin typeface="Arial"/>
              </a:rPr>
              <a:t>→ </a:t>
            </a:r>
            <a:r>
              <a:rPr lang="de-DE" sz="2000" b="0" strike="noStrike" spc="-1" dirty="0" err="1">
                <a:latin typeface="Arial"/>
              </a:rPr>
              <a:t>use</a:t>
            </a:r>
            <a:r>
              <a:rPr lang="de-DE" sz="2000" b="0" strike="noStrike" spc="-1" dirty="0">
                <a:latin typeface="Arial"/>
              </a:rPr>
              <a:t> 2 </a:t>
            </a:r>
            <a:r>
              <a:rPr lang="de-DE" sz="2000" b="0" strike="noStrike" spc="-1" dirty="0" err="1">
                <a:latin typeface="Arial"/>
              </a:rPr>
              <a:t>networks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for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choosing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action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and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calculating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q-value</a:t>
            </a:r>
            <a:endParaRPr lang="de-DE" sz="20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de-DE" sz="2000" b="0" strike="noStrike" spc="-1" dirty="0">
                <a:latin typeface="Arial"/>
              </a:rPr>
              <a:t>→ normalerweise nimmt man den wert selbst aber bei </a:t>
            </a:r>
            <a:r>
              <a:rPr lang="de-DE" sz="2000" b="0" strike="noStrike" spc="-1" dirty="0" err="1">
                <a:latin typeface="Arial"/>
              </a:rPr>
              <a:t>ddqn</a:t>
            </a:r>
            <a:r>
              <a:rPr lang="de-DE" sz="2000" b="0" strike="noStrike" spc="-1" dirty="0">
                <a:latin typeface="Arial"/>
              </a:rPr>
              <a:t> nimmt man die </a:t>
            </a:r>
            <a:r>
              <a:rPr lang="de-DE" sz="2000" b="0" strike="noStrike" spc="-1" dirty="0" err="1">
                <a:latin typeface="Arial"/>
              </a:rPr>
              <a:t>action</a:t>
            </a:r>
            <a:r>
              <a:rPr lang="de-DE" sz="2000" b="0" strike="noStrike" spc="-1" dirty="0">
                <a:latin typeface="Arial"/>
              </a:rPr>
              <a:t> die zum wert führt</a:t>
            </a:r>
          </a:p>
          <a:p>
            <a:pPr marL="216000" indent="-215280">
              <a:lnSpc>
                <a:spcPct val="100000"/>
              </a:lnSpc>
            </a:pPr>
            <a:endParaRPr lang="de-DE" sz="20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de-DE" sz="2000" b="0" strike="noStrike" spc="-1" dirty="0" err="1">
                <a:latin typeface="Arial"/>
              </a:rPr>
              <a:t>Mutli</a:t>
            </a:r>
            <a:r>
              <a:rPr lang="de-DE" sz="2000" b="0" strike="noStrike" spc="-1" dirty="0">
                <a:latin typeface="Arial"/>
              </a:rPr>
              <a:t> → </a:t>
            </a:r>
            <a:r>
              <a:rPr lang="de-DE" sz="2000" b="0" strike="noStrike" spc="-1" dirty="0" err="1">
                <a:latin typeface="Arial"/>
              </a:rPr>
              <a:t>faster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and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more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accurate</a:t>
            </a:r>
            <a:endParaRPr lang="de-DE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48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5546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1. Bias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towards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recent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transistions</a:t>
            </a:r>
            <a:endParaRPr lang="de-DE" sz="2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de-DE" sz="2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Dueling</a:t>
            </a:r>
            <a:endParaRPr lang="de-DE" sz="2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→ 1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value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being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at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that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sate</a:t>
            </a:r>
            <a:endParaRPr lang="de-DE" sz="2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→ 2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advantage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actions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over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other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actions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at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that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state</a:t>
            </a:r>
            <a:endParaRPr lang="de-DE" sz="2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de-DE" sz="2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→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learn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state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valuable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without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learning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effect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action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at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state</a:t>
            </a:r>
            <a:endParaRPr lang="de-DE" sz="2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→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determine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states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where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their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actions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not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affect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environment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→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unnecessary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calculate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value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action</a:t>
            </a:r>
            <a:endParaRPr lang="de-DE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2847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</a:pPr>
            <a:r>
              <a:rPr lang="de-DE" sz="1600" b="0" strike="noStrike" spc="-1">
                <a:latin typeface="Arial"/>
              </a:rPr>
              <a:t>1. Q-values van be diverse in different situations</a:t>
            </a:r>
          </a:p>
          <a:p>
            <a:pPr marL="216000" indent="-214920"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   Using distributional Bellman equation</a:t>
            </a:r>
            <a:endParaRPr lang="de-DE" sz="16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   (Kullback-Leibler-Divergenz)</a:t>
            </a:r>
            <a:endParaRPr lang="de-DE" sz="16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2.Changes exploration rates automatically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60025D9-B24B-40A2-A1F5-51253D3C518B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de-DE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71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11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1. target distribution by contracting the value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977339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000" b="0" strike="noStrike" spc="-1" dirty="0" err="1">
                <a:latin typeface="Arial"/>
              </a:rPr>
              <a:t>Combination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enables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stable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learning</a:t>
            </a:r>
            <a:r>
              <a:rPr lang="de-DE" sz="2000" b="0" strike="noStrike" spc="-1" dirty="0">
                <a:latin typeface="Arial"/>
              </a:rPr>
              <a:t> </a:t>
            </a:r>
          </a:p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000" b="0" strike="noStrike" spc="-1" dirty="0">
                <a:latin typeface="Arial"/>
              </a:rPr>
              <a:t>→ </a:t>
            </a:r>
            <a:r>
              <a:rPr lang="de-DE" sz="2000" b="0" strike="noStrike" spc="-1" dirty="0" err="1">
                <a:latin typeface="Arial"/>
              </a:rPr>
              <a:t>experiences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aren‘t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forgotten</a:t>
            </a:r>
            <a:r>
              <a:rPr lang="de-DE" sz="2000" b="0" strike="noStrike" spc="-1" dirty="0">
                <a:latin typeface="Arial"/>
              </a:rPr>
              <a:t>; </a:t>
            </a:r>
          </a:p>
          <a:p>
            <a:pPr marL="228600" indent="-22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000" b="0" strike="noStrike" spc="-1" dirty="0">
                <a:latin typeface="Arial"/>
              </a:rPr>
              <a:t>→ </a:t>
            </a:r>
            <a:r>
              <a:rPr lang="de-DE" sz="2000" b="0" strike="noStrike" spc="-1" dirty="0" err="1">
                <a:latin typeface="Arial"/>
              </a:rPr>
              <a:t>reduces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correlations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between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experiences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u="sng" strike="noStrike" spc="-1" dirty="0">
                <a:solidFill>
                  <a:srgbClr val="000000"/>
                </a:solidFill>
                <a:uFillTx/>
                <a:latin typeface="Arial"/>
                <a:hlinkClick r:id="rId3"/>
              </a:rPr>
              <a:t>https://towardsdatascience.com/welcome-to-deep-reinforcement-learning-part-1-dqn-c3cab4d41b6b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3.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  →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stable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learning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; TD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error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loss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)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difference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between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target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(Q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target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)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current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Q-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value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estimation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Q) → same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parameters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weights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)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estimating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target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Q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values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→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big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correlation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Use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separate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network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with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fixed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parameters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C1F64EB-D34F-466D-95BD-93D4321EA0D9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17</a:t>
            </a:fld>
            <a:endParaRPr lang="de-DE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0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67" name="Picture 23" descr="studentengrupp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765175"/>
            <a:ext cx="2879725" cy="1911350"/>
          </a:xfrm>
          <a:prstGeom prst="rect">
            <a:avLst/>
          </a:prstGeom>
          <a:noFill/>
        </p:spPr>
      </p:pic>
      <p:pic>
        <p:nvPicPr>
          <p:cNvPr id="57365" name="Picture 21" descr="gebäude_offenbur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49275"/>
            <a:ext cx="3276600" cy="2174875"/>
          </a:xfrm>
          <a:prstGeom prst="rect">
            <a:avLst/>
          </a:prstGeom>
          <a:noFill/>
        </p:spPr>
      </p:pic>
      <p:pic>
        <p:nvPicPr>
          <p:cNvPr id="57364" name="Picture 20" descr="gebäude_gengenbach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65175"/>
            <a:ext cx="2987675" cy="1982788"/>
          </a:xfrm>
          <a:prstGeom prst="rect">
            <a:avLst/>
          </a:prstGeom>
          <a:noFill/>
        </p:spPr>
      </p:pic>
      <p:sp>
        <p:nvSpPr>
          <p:cNvPr id="57353" name="Rectangle 9"/>
          <p:cNvSpPr>
            <a:spLocks noChangeArrowheads="1"/>
          </p:cNvSpPr>
          <p:nvPr userDrawn="1"/>
        </p:nvSpPr>
        <p:spPr bwMode="auto">
          <a:xfrm>
            <a:off x="0" y="2420938"/>
            <a:ext cx="9144000" cy="4437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34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952500"/>
          </a:xfrm>
          <a:prstGeom prst="rect">
            <a:avLst/>
          </a:prstGeom>
          <a:solidFill>
            <a:srgbClr val="0028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070225"/>
            <a:ext cx="8208963" cy="895350"/>
          </a:xfrm>
        </p:spPr>
        <p:txBody>
          <a:bodyPr/>
          <a:lstStyle>
            <a:lvl1pPr algn="ctr">
              <a:defRPr sz="2400">
                <a:solidFill>
                  <a:srgbClr val="00286E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078288"/>
            <a:ext cx="8208963" cy="935037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57352" name="Picture 8" descr="fh-offenburg_rgb-pfad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51575" y="6092825"/>
            <a:ext cx="2568575" cy="514350"/>
          </a:xfrm>
          <a:prstGeom prst="rect">
            <a:avLst/>
          </a:prstGeom>
          <a:noFill/>
        </p:spPr>
      </p:pic>
      <p:sp>
        <p:nvSpPr>
          <p:cNvPr id="57354" name="Line 10"/>
          <p:cNvSpPr>
            <a:spLocks noChangeShapeType="1"/>
          </p:cNvSpPr>
          <p:nvPr userDrawn="1"/>
        </p:nvSpPr>
        <p:spPr bwMode="auto">
          <a:xfrm>
            <a:off x="2987675" y="952500"/>
            <a:ext cx="0" cy="14684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55" name="Line 11"/>
          <p:cNvSpPr>
            <a:spLocks noChangeShapeType="1"/>
          </p:cNvSpPr>
          <p:nvPr userDrawn="1"/>
        </p:nvSpPr>
        <p:spPr bwMode="auto">
          <a:xfrm>
            <a:off x="5867400" y="952500"/>
            <a:ext cx="0" cy="14684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59" name="Rectangle 1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C14EF4D-658A-4366-94B4-93FA2468FDCF}" type="datetime4">
              <a:rPr lang="de-DE" smtClean="0"/>
              <a:pPr/>
              <a:t>15. Januar 2020</a:t>
            </a:fld>
            <a:endParaRPr lang="de-DE" dirty="0"/>
          </a:p>
        </p:txBody>
      </p:sp>
      <p:sp>
        <p:nvSpPr>
          <p:cNvPr id="57360" name="Rectangle 1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57361" name="Line 17"/>
          <p:cNvSpPr>
            <a:spLocks noChangeShapeType="1"/>
          </p:cNvSpPr>
          <p:nvPr userDrawn="1"/>
        </p:nvSpPr>
        <p:spPr bwMode="auto">
          <a:xfrm rot="-5400000">
            <a:off x="33813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62" name="Line 18"/>
          <p:cNvSpPr>
            <a:spLocks noChangeShapeType="1"/>
          </p:cNvSpPr>
          <p:nvPr userDrawn="1"/>
        </p:nvSpPr>
        <p:spPr bwMode="auto">
          <a:xfrm rot="-5400000">
            <a:off x="2209800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63" name="Rectangle 19"/>
          <p:cNvSpPr>
            <a:spLocks noChangeArrowheads="1"/>
          </p:cNvSpPr>
          <p:nvPr userDrawn="1"/>
        </p:nvSpPr>
        <p:spPr bwMode="auto">
          <a:xfrm>
            <a:off x="0" y="2420938"/>
            <a:ext cx="9144000" cy="71437"/>
          </a:xfrm>
          <a:prstGeom prst="rect">
            <a:avLst/>
          </a:prstGeom>
          <a:solidFill>
            <a:srgbClr val="5A555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24D12-D2B4-48EE-A8D8-AA5CB9F5840D}" type="datetime4">
              <a:rPr lang="de-DE" smtClean="0"/>
              <a:pPr/>
              <a:t>15.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B960F-8003-43F5-8199-97B36FF8FE7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89138"/>
            <a:ext cx="3997325" cy="43195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5" y="1989138"/>
            <a:ext cx="3997325" cy="43195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5A9032-5A32-4C09-B68F-E69B2C18F33B}" type="datetime4">
              <a:rPr lang="de-DE" smtClean="0"/>
              <a:pPr/>
              <a:t>15. Januar 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FEA95-401B-4A59-A0C9-740C061053C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6707188" cy="8636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989138"/>
            <a:ext cx="3997325" cy="43195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5" y="1989138"/>
            <a:ext cx="3997325" cy="43195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>
            <a:lvl1pPr>
              <a:defRPr/>
            </a:lvl1pPr>
          </a:lstStyle>
          <a:p>
            <a:fld id="{5BAAA7C2-E2AA-4346-8B86-57087B26CC09}" type="datetime4">
              <a:rPr lang="de-DE" smtClean="0"/>
              <a:pPr/>
              <a:t>15. Januar 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>
            <a:lvl1pPr>
              <a:defRPr/>
            </a:lvl1pPr>
          </a:lstStyle>
          <a:p>
            <a:fld id="{494190AF-A024-46EE-A328-AF08186055C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A98D09-1692-4D57-9F3B-E6E8F8AED3A2}" type="datetime4">
              <a:rPr lang="de-DE" smtClean="0"/>
              <a:pPr/>
              <a:t>15. Januar 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AF445-89D3-4A1A-A497-02204B3EA59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6707188" cy="8636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989138"/>
            <a:ext cx="3997325" cy="43195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06925" y="1989138"/>
            <a:ext cx="3997325" cy="2082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06925" y="4224338"/>
            <a:ext cx="3997325" cy="20843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>
            <a:lvl1pPr>
              <a:defRPr/>
            </a:lvl1pPr>
          </a:lstStyle>
          <a:p>
            <a:fld id="{D75B4228-AEF4-48F0-B7A8-B7806BF7B6C0}" type="datetime4">
              <a:rPr lang="de-DE" smtClean="0"/>
              <a:pPr/>
              <a:t>15. Januar 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>
            <a:lvl1pPr>
              <a:defRPr/>
            </a:lvl1pPr>
          </a:lstStyle>
          <a:p>
            <a:fld id="{8359F444-5422-402C-AFFB-F17BC60AA1F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>
            <a:extLst>
              <a:ext uri="{FF2B5EF4-FFF2-40B4-BE49-F238E27FC236}">
                <a16:creationId xmlns:a16="http://schemas.microsoft.com/office/drawing/2014/main" id="{9602A8FF-D305-B143-84FD-ECDD1E58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>
            <a:lvl1pPr>
              <a:defRPr/>
            </a:lvl1pPr>
          </a:lstStyle>
          <a:p>
            <a:fld id="{D75B4228-AEF4-48F0-B7A8-B7806BF7B6C0}" type="datetime4">
              <a:rPr lang="de-DE" smtClean="0"/>
              <a:pPr/>
              <a:t>15. Januar 2020</a:t>
            </a:fld>
            <a:endParaRPr lang="de-DE"/>
          </a:p>
        </p:txBody>
      </p:sp>
      <p:sp>
        <p:nvSpPr>
          <p:cNvPr id="3" name="Fußzeilenplatzhalter 6">
            <a:extLst>
              <a:ext uri="{FF2B5EF4-FFF2-40B4-BE49-F238E27FC236}">
                <a16:creationId xmlns:a16="http://schemas.microsoft.com/office/drawing/2014/main" id="{DA9C6AAA-2EF0-9249-9FF4-BAAB048C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4" name="Foliennummernplatzhalter 7">
            <a:extLst>
              <a:ext uri="{FF2B5EF4-FFF2-40B4-BE49-F238E27FC236}">
                <a16:creationId xmlns:a16="http://schemas.microsoft.com/office/drawing/2014/main" id="{224AB765-8937-B848-BBDD-69B08022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>
            <a:lvl1pPr>
              <a:defRPr/>
            </a:lvl1pPr>
          </a:lstStyle>
          <a:p>
            <a:fld id="{8359F444-5422-402C-AFFB-F17BC60AA1F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27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3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982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3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757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670718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9138"/>
            <a:ext cx="81470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524625"/>
            <a:ext cx="16557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fld id="{BCD372EC-CF3B-481A-BC00-44BCA4A3CC53}" type="datetime4">
              <a:rPr lang="de-DE" smtClean="0"/>
              <a:pPr/>
              <a:t>15. Januar 2020</a:t>
            </a:fld>
            <a:endParaRPr lang="de-DE" dirty="0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524625"/>
            <a:ext cx="35290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0763" y="6524625"/>
            <a:ext cx="5032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fld id="{116831BA-64F7-4ADF-8478-B369AB0371F1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56327" name="Rectangle 7"/>
          <p:cNvSpPr>
            <a:spLocks noChangeArrowheads="1"/>
          </p:cNvSpPr>
          <p:nvPr userDrawn="1"/>
        </p:nvSpPr>
        <p:spPr bwMode="auto">
          <a:xfrm>
            <a:off x="5508625" y="0"/>
            <a:ext cx="3635375" cy="333375"/>
          </a:xfrm>
          <a:prstGeom prst="rect">
            <a:avLst/>
          </a:prstGeom>
          <a:solidFill>
            <a:srgbClr val="1E32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56328" name="Rectangle 8"/>
          <p:cNvSpPr>
            <a:spLocks noChangeArrowheads="1"/>
          </p:cNvSpPr>
          <p:nvPr userDrawn="1"/>
        </p:nvSpPr>
        <p:spPr bwMode="auto">
          <a:xfrm>
            <a:off x="0" y="1196975"/>
            <a:ext cx="7164388" cy="73025"/>
          </a:xfrm>
          <a:prstGeom prst="rect">
            <a:avLst/>
          </a:prstGeom>
          <a:solidFill>
            <a:srgbClr val="5A555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56329" name="Line 9"/>
          <p:cNvSpPr>
            <a:spLocks noChangeShapeType="1"/>
          </p:cNvSpPr>
          <p:nvPr userDrawn="1"/>
        </p:nvSpPr>
        <p:spPr bwMode="auto">
          <a:xfrm rot="-5400000">
            <a:off x="33813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dirty="0"/>
          </a:p>
        </p:txBody>
      </p:sp>
      <p:sp>
        <p:nvSpPr>
          <p:cNvPr id="56330" name="Text Box 10"/>
          <p:cNvSpPr txBox="1">
            <a:spLocks noChangeArrowheads="1"/>
          </p:cNvSpPr>
          <p:nvPr userDrawn="1"/>
        </p:nvSpPr>
        <p:spPr bwMode="auto">
          <a:xfrm>
            <a:off x="5651500" y="44450"/>
            <a:ext cx="3384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>
                <a:solidFill>
                  <a:schemeClr val="bg1"/>
                </a:solidFill>
              </a:rPr>
              <a:t>Hochschule Offenburg</a:t>
            </a:r>
            <a:r>
              <a:rPr lang="de-DE" sz="1000" dirty="0">
                <a:solidFill>
                  <a:schemeClr val="bg1"/>
                </a:solidFill>
              </a:rPr>
              <a:t>  University </a:t>
            </a:r>
            <a:r>
              <a:rPr lang="de-DE" sz="1000" dirty="0" err="1">
                <a:solidFill>
                  <a:schemeClr val="bg1"/>
                </a:solidFill>
              </a:rPr>
              <a:t>of</a:t>
            </a:r>
            <a:r>
              <a:rPr lang="de-DE" sz="1000" dirty="0">
                <a:solidFill>
                  <a:schemeClr val="bg1"/>
                </a:solidFill>
              </a:rPr>
              <a:t> Applied Sciences</a:t>
            </a:r>
          </a:p>
        </p:txBody>
      </p:sp>
      <p:sp>
        <p:nvSpPr>
          <p:cNvPr id="56331" name="Line 11"/>
          <p:cNvSpPr>
            <a:spLocks noChangeShapeType="1"/>
          </p:cNvSpPr>
          <p:nvPr userDrawn="1"/>
        </p:nvSpPr>
        <p:spPr bwMode="auto">
          <a:xfrm rot="-5400000">
            <a:off x="2209800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6332" name="Line 12"/>
          <p:cNvSpPr>
            <a:spLocks noChangeShapeType="1"/>
          </p:cNvSpPr>
          <p:nvPr userDrawn="1"/>
        </p:nvSpPr>
        <p:spPr bwMode="auto">
          <a:xfrm rot="-5400000">
            <a:off x="851058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6333" name="Line 13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0" r:id="rId3"/>
    <p:sldLayoutId id="2147483668" r:id="rId4"/>
    <p:sldLayoutId id="2147483662" r:id="rId5"/>
    <p:sldLayoutId id="2147483669" r:id="rId6"/>
    <p:sldLayoutId id="2147483670" r:id="rId7"/>
    <p:sldLayoutId id="2147483671" r:id="rId8"/>
    <p:sldLayoutId id="2147483672" r:id="rId9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Char char="•"/>
        <a:defRPr>
          <a:solidFill>
            <a:srgbClr val="5A5555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50000"/>
        </a:spcBef>
        <a:spcAft>
          <a:spcPct val="0"/>
        </a:spcAft>
        <a:buChar char="–"/>
        <a:defRPr>
          <a:solidFill>
            <a:srgbClr val="5A5555"/>
          </a:solidFill>
          <a:latin typeface="+mn-lt"/>
        </a:defRPr>
      </a:lvl2pPr>
      <a:lvl3pPr marL="1143000" indent="-228600" algn="l" rtl="0" fontAlgn="base">
        <a:spcBef>
          <a:spcPct val="50000"/>
        </a:spcBef>
        <a:spcAft>
          <a:spcPct val="0"/>
        </a:spcAft>
        <a:buChar char="•"/>
        <a:defRPr>
          <a:solidFill>
            <a:srgbClr val="5A5555"/>
          </a:solidFill>
          <a:latin typeface="+mn-lt"/>
        </a:defRPr>
      </a:lvl3pPr>
      <a:lvl4pPr marL="1600200" indent="-228600" algn="l" rtl="0" fontAlgn="base">
        <a:spcBef>
          <a:spcPct val="50000"/>
        </a:spcBef>
        <a:spcAft>
          <a:spcPct val="0"/>
        </a:spcAft>
        <a:buChar char="–"/>
        <a:defRPr>
          <a:solidFill>
            <a:srgbClr val="5A5555"/>
          </a:solidFill>
          <a:latin typeface="+mn-lt"/>
        </a:defRPr>
      </a:lvl4pPr>
      <a:lvl5pPr marL="20574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1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ay-project/ray/tree/master/rllib" TargetMode="External"/><Relationship Id="rId3" Type="http://schemas.openxmlformats.org/officeDocument/2006/relationships/hyperlink" Target="https://github.com/AyHaski/DL_AtariRainbow" TargetMode="External"/><Relationship Id="rId7" Type="http://schemas.openxmlformats.org/officeDocument/2006/relationships/hyperlink" Target="https://github.com/Kaixhin/Rainbow" TargetMode="External"/><Relationship Id="rId2" Type="http://schemas.openxmlformats.org/officeDocument/2006/relationships/hyperlink" Target="https://arxiv.org/pdf/1710.02298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stooke/rlpyt" TargetMode="External"/><Relationship Id="rId11" Type="http://schemas.openxmlformats.org/officeDocument/2006/relationships/hyperlink" Target="https://medium.com/intelligentunit/conquering-openai-retro-contest-2-demystifying-rainbow-baseline-9d8dd258e74b" TargetMode="External"/><Relationship Id="rId5" Type="http://schemas.openxmlformats.org/officeDocument/2006/relationships/hyperlink" Target="https://github.com/google/dopamine" TargetMode="External"/><Relationship Id="rId10" Type="http://schemas.openxmlformats.org/officeDocument/2006/relationships/hyperlink" Target="https://www.freecodecamp.org/news/diving-deeper-into-reinforcement-learning-with-q-learning-c18d0db58efe/" TargetMode="External"/><Relationship Id="rId4" Type="http://schemas.openxmlformats.org/officeDocument/2006/relationships/hyperlink" Target="https://github.com/unixpickle/anyrl-py" TargetMode="External"/><Relationship Id="rId9" Type="http://schemas.openxmlformats.org/officeDocument/2006/relationships/hyperlink" Target="https://github.com/openai/retro-baseline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hyperlink" Target="https://medium.com/@SmartLabAI/reinforcement-learning-algorithms-an-intuitive-overview-904e2dff5bb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hyperlink" Target="https://neuro.cs.ut.ee/demystifying-deep-reinforcement-learnin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2852936"/>
            <a:ext cx="8208963" cy="1328663"/>
          </a:xfrm>
        </p:spPr>
        <p:txBody>
          <a:bodyPr/>
          <a:lstStyle/>
          <a:p>
            <a:r>
              <a:rPr lang="de-DE" sz="2800" spc="-1" dirty="0" err="1">
                <a:solidFill>
                  <a:schemeClr val="accent6">
                    <a:lumMod val="75000"/>
                  </a:schemeClr>
                </a:solidFill>
                <a:ea typeface="DejaVu Sans"/>
              </a:rPr>
              <a:t>Deep</a:t>
            </a:r>
            <a:r>
              <a:rPr lang="de-DE" sz="2800" spc="-1" dirty="0">
                <a:solidFill>
                  <a:schemeClr val="accent6">
                    <a:lumMod val="75000"/>
                  </a:schemeClr>
                </a:solidFill>
                <a:ea typeface="DejaVu Sans"/>
              </a:rPr>
              <a:t> Reinforcement Learning: Rainbow in Atari Simulator</a:t>
            </a:r>
            <a:br>
              <a:rPr lang="de-DE" b="0" spc="-1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750" y="4310062"/>
            <a:ext cx="8208963" cy="9350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Deep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Learning Seminar WS 19/20</a:t>
            </a:r>
            <a:endParaRPr lang="de-DE" spc="-1" dirty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Aylin Haskioglu</a:t>
            </a:r>
            <a:endParaRPr lang="de-DE" spc="-1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14EF4D-658A-4366-94B4-93FA2468FDCF}" type="datetime4">
              <a:rPr lang="de-DE" smtClean="0"/>
              <a:pPr/>
              <a:t>15.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39975" y="6524625"/>
            <a:ext cx="3529013" cy="333375"/>
          </a:xfrm>
        </p:spPr>
        <p:txBody>
          <a:bodyPr/>
          <a:lstStyle/>
          <a:p>
            <a:r>
              <a:rPr lang="de-DE" dirty="0"/>
              <a:t>Aylin Haskioglu</a:t>
            </a:r>
          </a:p>
        </p:txBody>
      </p:sp>
    </p:spTree>
    <p:extLst>
      <p:ext uri="{BB962C8B-B14F-4D97-AF65-F5344CB8AC3E}">
        <p14:creationId xmlns:p14="http://schemas.microsoft.com/office/powerpoint/2010/main" val="337001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68313" y="476672"/>
            <a:ext cx="8050187" cy="993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2200" b="1" spc="-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Experiments</a:t>
            </a:r>
            <a:endParaRPr lang="de-DE" sz="2200" b="1" spc="-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" name="Grafik 102"/>
          <p:cNvPicPr/>
          <p:nvPr/>
        </p:nvPicPr>
        <p:blipFill>
          <a:blip r:embed="rId2"/>
          <a:stretch/>
        </p:blipFill>
        <p:spPr>
          <a:xfrm>
            <a:off x="4575690" y="2172690"/>
            <a:ext cx="4277880" cy="321975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525690" y="2238030"/>
            <a:ext cx="3847500" cy="32624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24000" indent="-24219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Different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frameworks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, different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implementations</a:t>
            </a:r>
            <a:endParaRPr lang="de-DE" sz="21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324000" indent="-24219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100" spc="-1" dirty="0" err="1">
                <a:solidFill>
                  <a:srgbClr val="000000"/>
                </a:solidFill>
                <a:latin typeface="Calibri"/>
              </a:rPr>
              <a:t>Colab</a:t>
            </a:r>
            <a:endParaRPr lang="de-DE" sz="2100" spc="-1" dirty="0">
              <a:latin typeface="Arial"/>
            </a:endParaRPr>
          </a:p>
          <a:p>
            <a:pPr marL="324000" indent="-24219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Anyrl-py</a:t>
            </a:r>
            <a:endParaRPr lang="de-DE" sz="2100" spc="-1" dirty="0">
              <a:latin typeface="Arial"/>
            </a:endParaRPr>
          </a:p>
          <a:p>
            <a:pPr marL="648000" lvl="1" indent="-242190">
              <a:spcBef>
                <a:spcPts val="85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1500" spc="-1" dirty="0" err="1">
                <a:solidFill>
                  <a:srgbClr val="000000"/>
                </a:solidFill>
                <a:latin typeface="Calibri"/>
                <a:ea typeface="DejaVu Sans"/>
              </a:rPr>
              <a:t>Used</a:t>
            </a:r>
            <a:r>
              <a:rPr lang="de-DE" sz="15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1500" spc="-1" dirty="0" err="1">
                <a:solidFill>
                  <a:srgbClr val="000000"/>
                </a:solidFill>
                <a:latin typeface="Calibri"/>
                <a:ea typeface="DejaVu Sans"/>
              </a:rPr>
              <a:t>by</a:t>
            </a:r>
            <a:r>
              <a:rPr lang="de-DE" sz="15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1500" spc="-1" dirty="0" err="1">
                <a:solidFill>
                  <a:srgbClr val="000000"/>
                </a:solidFill>
                <a:latin typeface="Calibri"/>
                <a:ea typeface="DejaVu Sans"/>
              </a:rPr>
              <a:t>OpenAI</a:t>
            </a:r>
            <a:r>
              <a:rPr lang="de-DE" sz="1500" spc="-1" dirty="0">
                <a:solidFill>
                  <a:srgbClr val="000000"/>
                </a:solidFill>
                <a:latin typeface="Calibri"/>
                <a:ea typeface="DejaVu Sans"/>
              </a:rPr>
              <a:t> Baseline Retro Contest</a:t>
            </a:r>
            <a:endParaRPr lang="de-DE" sz="1500" spc="-1" dirty="0">
              <a:latin typeface="Arial"/>
            </a:endParaRPr>
          </a:p>
          <a:p>
            <a:pPr marL="324000" indent="-24219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Dopamine</a:t>
            </a:r>
            <a:endParaRPr lang="de-DE" sz="2100" spc="-1" dirty="0">
              <a:latin typeface="Arial"/>
            </a:endParaRPr>
          </a:p>
          <a:p>
            <a:pPr marL="648000" lvl="1" indent="-242190">
              <a:spcBef>
                <a:spcPts val="85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1500" spc="-1" dirty="0" err="1">
                <a:solidFill>
                  <a:srgbClr val="000000"/>
                </a:solidFill>
                <a:latin typeface="Calibri"/>
                <a:ea typeface="DejaVu Sans"/>
              </a:rPr>
              <a:t>Only</a:t>
            </a:r>
            <a:r>
              <a:rPr lang="de-DE" sz="15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1500" spc="-1" dirty="0" err="1">
                <a:solidFill>
                  <a:srgbClr val="000000"/>
                </a:solidFill>
                <a:latin typeface="Calibri"/>
                <a:ea typeface="DejaVu Sans"/>
              </a:rPr>
              <a:t>using</a:t>
            </a:r>
            <a:r>
              <a:rPr lang="de-DE" sz="1500" spc="-1" dirty="0">
                <a:solidFill>
                  <a:srgbClr val="000000"/>
                </a:solidFill>
                <a:latin typeface="Calibri"/>
                <a:ea typeface="DejaVu Sans"/>
              </a:rPr>
              <a:t> 3 </a:t>
            </a:r>
            <a:r>
              <a:rPr lang="de-DE" sz="1500" spc="-1" dirty="0" err="1">
                <a:solidFill>
                  <a:srgbClr val="000000"/>
                </a:solidFill>
                <a:latin typeface="Calibri"/>
                <a:ea typeface="DejaVu Sans"/>
              </a:rPr>
              <a:t>variants</a:t>
            </a:r>
            <a:r>
              <a:rPr lang="de-DE" sz="1500" spc="-1" dirty="0">
                <a:solidFill>
                  <a:srgbClr val="000000"/>
                </a:solidFill>
                <a:latin typeface="Calibri"/>
                <a:ea typeface="DejaVu Sans"/>
              </a:rPr>
              <a:t> not all</a:t>
            </a:r>
            <a:endParaRPr lang="de-DE" sz="1500" spc="-1" dirty="0">
              <a:latin typeface="Arial"/>
            </a:endParaRPr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0516CB50-B99A-DC46-89CB-67D19418C9B5}"/>
              </a:ext>
            </a:extLst>
          </p:cNvPr>
          <p:cNvSpPr txBox="1">
            <a:spLocks/>
          </p:cNvSpPr>
          <p:nvPr/>
        </p:nvSpPr>
        <p:spPr>
          <a:xfrm>
            <a:off x="468313" y="6524625"/>
            <a:ext cx="1655762" cy="3333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74CD5541-5AD9-1147-937F-C4ADFF17CA15}" type="datetime4">
              <a:rPr lang="de-DE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15. Januar 2020</a:t>
            </a:fld>
            <a:endParaRPr lang="de-D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79FFB039-CBE1-D343-A3E6-1C79205B64E4}"/>
              </a:ext>
            </a:extLst>
          </p:cNvPr>
          <p:cNvSpPr txBox="1">
            <a:spLocks/>
          </p:cNvSpPr>
          <p:nvPr/>
        </p:nvSpPr>
        <p:spPr>
          <a:xfrm>
            <a:off x="2339975" y="6524625"/>
            <a:ext cx="3529013" cy="3333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Aylin Haskioglu</a:t>
            </a:r>
            <a:endParaRPr lang="de-D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id="{D7DCF9E8-F180-054E-B90D-10B05DE7D652}"/>
              </a:ext>
            </a:extLst>
          </p:cNvPr>
          <p:cNvSpPr txBox="1">
            <a:spLocks/>
          </p:cNvSpPr>
          <p:nvPr/>
        </p:nvSpPr>
        <p:spPr>
          <a:xfrm>
            <a:off x="8640763" y="6524625"/>
            <a:ext cx="503237" cy="3333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8359F444-5422-402C-AFFB-F17BC60AA1F2}" type="slidenum">
              <a:rPr lang="de-DE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endParaRPr lang="de-DE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68313" y="432503"/>
            <a:ext cx="8045867" cy="993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2200" b="1" spc="-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Anyrl</a:t>
            </a:r>
            <a:r>
              <a:rPr lang="de-DE" sz="2200" b="1" spc="-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– Space </a:t>
            </a:r>
            <a:r>
              <a:rPr lang="de-DE" sz="2200" b="1" spc="-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Invaders</a:t>
            </a:r>
            <a:endParaRPr lang="de-DE" sz="2200" b="1" spc="-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28560" y="2226420"/>
            <a:ext cx="7885620" cy="32624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7" name="Grafik 106"/>
          <p:cNvPicPr/>
          <p:nvPr/>
        </p:nvPicPr>
        <p:blipFill>
          <a:blip r:embed="rId2"/>
          <a:stretch/>
        </p:blipFill>
        <p:spPr>
          <a:xfrm>
            <a:off x="268110" y="2639250"/>
            <a:ext cx="4009230" cy="2430000"/>
          </a:xfrm>
          <a:prstGeom prst="rect">
            <a:avLst/>
          </a:prstGeom>
          <a:ln>
            <a:noFill/>
          </a:ln>
        </p:spPr>
      </p:pic>
      <p:pic>
        <p:nvPicPr>
          <p:cNvPr id="108" name="Grafik 107"/>
          <p:cNvPicPr/>
          <p:nvPr/>
        </p:nvPicPr>
        <p:blipFill>
          <a:blip r:embed="rId3"/>
          <a:stretch/>
        </p:blipFill>
        <p:spPr>
          <a:xfrm>
            <a:off x="4428000" y="2628180"/>
            <a:ext cx="4158000" cy="281907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4806000" y="2207250"/>
            <a:ext cx="1080000" cy="37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pc="-1">
                <a:solidFill>
                  <a:srgbClr val="000000"/>
                </a:solidFill>
                <a:latin typeface="Calibri Light"/>
                <a:ea typeface="DejaVu Sans"/>
              </a:rPr>
              <a:t>Losses</a:t>
            </a:r>
            <a:endParaRPr lang="de-DE" spc="-1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538380" y="2153250"/>
            <a:ext cx="1081620" cy="507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pc="-1">
                <a:solidFill>
                  <a:srgbClr val="000000"/>
                </a:solidFill>
                <a:latin typeface="Calibri Light"/>
                <a:ea typeface="DejaVu Sans"/>
              </a:rPr>
              <a:t>Rewards</a:t>
            </a:r>
            <a:endParaRPr lang="de-DE" spc="-1">
              <a:latin typeface="Arial"/>
            </a:endParaRPr>
          </a:p>
        </p:txBody>
      </p:sp>
      <p:sp>
        <p:nvSpPr>
          <p:cNvPr id="8" name="Datumsplatzhalter 1">
            <a:extLst>
              <a:ext uri="{FF2B5EF4-FFF2-40B4-BE49-F238E27FC236}">
                <a16:creationId xmlns:a16="http://schemas.microsoft.com/office/drawing/2014/main" id="{DFCAF36F-127B-F944-8D22-FDE9B899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/>
          <a:p>
            <a:fld id="{D75B4228-AEF4-48F0-B7A8-B7806BF7B6C0}" type="datetime4">
              <a:rPr lang="de-DE" smtClean="0"/>
              <a:pPr/>
              <a:t>15. Januar 2020</a:t>
            </a:fld>
            <a:endParaRPr lang="de-DE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493001E1-BB56-774E-91FF-CB6BB96A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/>
          <a:p>
            <a:r>
              <a:rPr lang="de-DE" dirty="0"/>
              <a:t>Aylin Haskioglu</a:t>
            </a:r>
          </a:p>
        </p:txBody>
      </p:sp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AA4F7318-6159-C54E-A3E6-2647DB80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/>
          <a:p>
            <a:fld id="{8359F444-5422-402C-AFFB-F17BC60AA1F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81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F38767-4EE6-A446-A7B3-C7EA8242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/>
          <a:p>
            <a:fld id="{D75B4228-AEF4-48F0-B7A8-B7806BF7B6C0}" type="datetime4">
              <a:rPr lang="de-DE" smtClean="0"/>
              <a:pPr/>
              <a:t>15. Januar 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F0585E-BAA2-2744-B75B-86E3A7AF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/>
          <a:p>
            <a:r>
              <a:rPr lang="de-DE" dirty="0"/>
              <a:t>Aylin Haskioglu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23151C-0FE0-6442-8378-779D849D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/>
          <a:p>
            <a:fld id="{8359F444-5422-402C-AFFB-F17BC60AA1F2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6" name="openaigym.video.0.523.video000000.mp4">
            <a:hlinkClick r:id="" action="ppaction://media"/>
            <a:extLst>
              <a:ext uri="{FF2B5EF4-FFF2-40B4-BE49-F238E27FC236}">
                <a16:creationId xmlns:a16="http://schemas.microsoft.com/office/drawing/2014/main" id="{21D2C97E-75C2-2747-BD98-150782E32B4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11907" y="2163998"/>
            <a:ext cx="3024336" cy="3969441"/>
          </a:xfrm>
          <a:prstGeom prst="rect">
            <a:avLst/>
          </a:prstGeom>
        </p:spPr>
      </p:pic>
      <p:pic>
        <p:nvPicPr>
          <p:cNvPr id="7" name="openaigym.video.0.370.video000729.mp4">
            <a:hlinkClick r:id="" action="ppaction://media"/>
            <a:extLst>
              <a:ext uri="{FF2B5EF4-FFF2-40B4-BE49-F238E27FC236}">
                <a16:creationId xmlns:a16="http://schemas.microsoft.com/office/drawing/2014/main" id="{08111146-5696-2341-89B2-485C41D4902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220074" y="2115765"/>
            <a:ext cx="3061084" cy="401767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81CC832-0A98-024C-B959-BEF986323CFE}"/>
              </a:ext>
            </a:extLst>
          </p:cNvPr>
          <p:cNvSpPr txBox="1"/>
          <p:nvPr/>
        </p:nvSpPr>
        <p:spPr>
          <a:xfrm>
            <a:off x="502253" y="174643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Episode 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FD759F4-86F7-1346-BB96-285DFE20F9D6}"/>
              </a:ext>
            </a:extLst>
          </p:cNvPr>
          <p:cNvSpPr txBox="1"/>
          <p:nvPr/>
        </p:nvSpPr>
        <p:spPr>
          <a:xfrm>
            <a:off x="5235101" y="1746432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~ Episode 14000</a:t>
            </a: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1232CC6B-7C7E-BE49-A29A-74366F660F8A}"/>
              </a:ext>
            </a:extLst>
          </p:cNvPr>
          <p:cNvSpPr/>
          <p:nvPr/>
        </p:nvSpPr>
        <p:spPr>
          <a:xfrm>
            <a:off x="468313" y="432503"/>
            <a:ext cx="8045867" cy="993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2200" b="1" spc="-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Anyrl</a:t>
            </a:r>
            <a:r>
              <a:rPr lang="de-DE" sz="2200" b="1" spc="-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– Space </a:t>
            </a:r>
            <a:r>
              <a:rPr lang="de-DE" sz="2200" b="1" spc="-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Invaders</a:t>
            </a:r>
            <a:endParaRPr lang="de-DE" sz="2200" b="1" spc="-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1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703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628560" y="2226420"/>
            <a:ext cx="7885620" cy="32624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Grafik 112"/>
          <p:cNvPicPr/>
          <p:nvPr/>
        </p:nvPicPr>
        <p:blipFill>
          <a:blip r:embed="rId2"/>
          <a:stretch/>
        </p:blipFill>
        <p:spPr>
          <a:xfrm>
            <a:off x="427680" y="1772816"/>
            <a:ext cx="8086500" cy="4320480"/>
          </a:xfrm>
          <a:prstGeom prst="rect">
            <a:avLst/>
          </a:prstGeom>
          <a:ln>
            <a:noFill/>
          </a:ln>
        </p:spPr>
      </p:pic>
      <p:pic>
        <p:nvPicPr>
          <p:cNvPr id="114" name="Grafik 113"/>
          <p:cNvPicPr/>
          <p:nvPr/>
        </p:nvPicPr>
        <p:blipFill>
          <a:blip r:embed="rId3"/>
          <a:stretch/>
        </p:blipFill>
        <p:spPr>
          <a:xfrm>
            <a:off x="7236296" y="4221088"/>
            <a:ext cx="1080120" cy="1151304"/>
          </a:xfrm>
          <a:prstGeom prst="rect">
            <a:avLst/>
          </a:prstGeom>
          <a:ln>
            <a:noFill/>
          </a:ln>
        </p:spPr>
      </p:pic>
      <p:sp>
        <p:nvSpPr>
          <p:cNvPr id="6" name="Datumsplatzhalter 1">
            <a:extLst>
              <a:ext uri="{FF2B5EF4-FFF2-40B4-BE49-F238E27FC236}">
                <a16:creationId xmlns:a16="http://schemas.microsoft.com/office/drawing/2014/main" id="{A5FB17ED-529F-C54C-B18F-158EE7B5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/>
          <a:p>
            <a:fld id="{D75B4228-AEF4-48F0-B7A8-B7806BF7B6C0}" type="datetime4">
              <a:rPr lang="de-DE" smtClean="0"/>
              <a:pPr/>
              <a:t>15. Januar 2020</a:t>
            </a:fld>
            <a:endParaRPr lang="de-DE"/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65955250-F8F9-8840-862F-FFA30D3A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/>
          <a:p>
            <a:r>
              <a:rPr lang="de-DE" dirty="0"/>
              <a:t>Aylin Haskioglu</a:t>
            </a:r>
          </a:p>
        </p:txBody>
      </p:sp>
      <p:sp>
        <p:nvSpPr>
          <p:cNvPr id="8" name="Foliennummernplatzhalter 3">
            <a:extLst>
              <a:ext uri="{FF2B5EF4-FFF2-40B4-BE49-F238E27FC236}">
                <a16:creationId xmlns:a16="http://schemas.microsoft.com/office/drawing/2014/main" id="{20657AA0-15D0-0D4A-B76A-AD257275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/>
          <a:p>
            <a:fld id="{8359F444-5422-402C-AFFB-F17BC60AA1F2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7A4CD59-9312-E44E-B8C9-3E4AD046E2F0}"/>
              </a:ext>
            </a:extLst>
          </p:cNvPr>
          <p:cNvSpPr/>
          <p:nvPr/>
        </p:nvSpPr>
        <p:spPr>
          <a:xfrm>
            <a:off x="468313" y="432503"/>
            <a:ext cx="8045867" cy="993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2200" b="1" spc="-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Anyrl</a:t>
            </a:r>
            <a:r>
              <a:rPr lang="de-DE" sz="2200" b="1" spc="-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– Space </a:t>
            </a:r>
            <a:r>
              <a:rPr lang="de-DE" sz="2200" b="1" spc="-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Invaders</a:t>
            </a:r>
            <a:endParaRPr lang="de-DE" sz="2200" b="1" spc="-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8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2"/>
          <p:cNvSpPr/>
          <p:nvPr/>
        </p:nvSpPr>
        <p:spPr>
          <a:xfrm>
            <a:off x="628560" y="2226420"/>
            <a:ext cx="7885620" cy="32624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7" name="Grafik 116"/>
          <p:cNvPicPr/>
          <p:nvPr/>
        </p:nvPicPr>
        <p:blipFill>
          <a:blip r:embed="rId2"/>
          <a:stretch/>
        </p:blipFill>
        <p:spPr>
          <a:xfrm>
            <a:off x="705240" y="2025810"/>
            <a:ext cx="7718760" cy="3205440"/>
          </a:xfrm>
          <a:prstGeom prst="rect">
            <a:avLst/>
          </a:prstGeom>
          <a:ln>
            <a:noFill/>
          </a:ln>
        </p:spPr>
      </p:pic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163A334A-07E4-2E44-87A9-52EAF14E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/>
          <a:p>
            <a:fld id="{D75B4228-AEF4-48F0-B7A8-B7806BF7B6C0}" type="datetime4">
              <a:rPr lang="de-DE" smtClean="0"/>
              <a:pPr/>
              <a:t>15. Januar 2020</a:t>
            </a:fld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2CDDB87E-140E-1746-BA59-3E6FE36E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/>
          <a:p>
            <a:r>
              <a:rPr lang="de-DE" dirty="0"/>
              <a:t>Aylin Haskioglu</a:t>
            </a:r>
          </a:p>
        </p:txBody>
      </p:sp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id="{F56F1EF0-3A2D-1F43-99DB-4E922D0E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/>
          <a:p>
            <a:fld id="{8359F444-5422-402C-AFFB-F17BC60AA1F2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FCCEA093-721C-9242-A098-30ED7AF8AC04}"/>
              </a:ext>
            </a:extLst>
          </p:cNvPr>
          <p:cNvSpPr/>
          <p:nvPr/>
        </p:nvSpPr>
        <p:spPr>
          <a:xfrm>
            <a:off x="468313" y="432503"/>
            <a:ext cx="8045867" cy="993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2200" b="1" spc="-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Dopamine</a:t>
            </a:r>
            <a:endParaRPr lang="de-DE" sz="2200" b="1" spc="-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2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8345616-3DC8-FB46-A8A6-3D458630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4228-AEF4-48F0-B7A8-B7806BF7B6C0}" type="datetime4">
              <a:rPr lang="de-DE" smtClean="0"/>
              <a:pPr/>
              <a:t>15. Januar 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6267E8-C0CD-8D45-94CA-91E17A41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Aylin Haskioglu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59FD28-FAF5-FF4B-9D1F-4C28FAC6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9F444-5422-402C-AFFB-F17BC60AA1F2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1E85B7F7-5F9A-984F-B3A8-161928B10628}"/>
              </a:ext>
            </a:extLst>
          </p:cNvPr>
          <p:cNvSpPr/>
          <p:nvPr/>
        </p:nvSpPr>
        <p:spPr>
          <a:xfrm>
            <a:off x="468313" y="432503"/>
            <a:ext cx="8045867" cy="993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2200" b="1" spc="-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Dopamine</a:t>
            </a:r>
            <a:endParaRPr lang="de-DE" sz="2200" b="1" spc="-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dopamine_video.mp4">
            <a:hlinkClick r:id="" action="ppaction://media"/>
            <a:extLst>
              <a:ext uri="{FF2B5EF4-FFF2-40B4-BE49-F238E27FC236}">
                <a16:creationId xmlns:a16="http://schemas.microsoft.com/office/drawing/2014/main" id="{FBDC22C8-4928-614A-B0E1-1F30951CE83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31347" y="1308094"/>
            <a:ext cx="532352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2"/>
          <p:cNvSpPr/>
          <p:nvPr/>
        </p:nvSpPr>
        <p:spPr>
          <a:xfrm>
            <a:off x="378000" y="1628800"/>
            <a:ext cx="8424000" cy="42484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>
            <a:noAutofit/>
          </a:bodyPr>
          <a:lstStyle/>
          <a:p>
            <a:pPr marL="171450" indent="-17037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350" spc="-1" dirty="0">
                <a:solidFill>
                  <a:srgbClr val="000000"/>
                </a:solidFill>
                <a:latin typeface="Calibri"/>
                <a:ea typeface="DejaVu Sans"/>
              </a:rPr>
              <a:t>Paper: </a:t>
            </a:r>
          </a:p>
          <a:p>
            <a:pPr marL="10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</a:pPr>
            <a:r>
              <a:rPr lang="de-DE" sz="1200" u="sng" spc="-1" dirty="0">
                <a:solidFill>
                  <a:srgbClr val="0000FF"/>
                </a:solidFill>
                <a:latin typeface="Calibri"/>
                <a:ea typeface="DejaVu Sans"/>
                <a:hlinkClick r:id="rId2"/>
              </a:rPr>
              <a:t>https://arxiv.org/pdf/1710.02298.pdf</a:t>
            </a:r>
            <a:endParaRPr lang="de-DE" sz="1200" spc="-1" dirty="0">
              <a:latin typeface="Arial"/>
            </a:endParaRPr>
          </a:p>
          <a:p>
            <a:pPr marL="171450" indent="-17037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350" spc="-1" dirty="0" err="1">
                <a:solidFill>
                  <a:srgbClr val="000000"/>
                </a:solidFill>
                <a:latin typeface="Calibri"/>
                <a:ea typeface="DejaVu Sans"/>
              </a:rPr>
              <a:t>Github</a:t>
            </a:r>
            <a:r>
              <a:rPr lang="de-DE" sz="1350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</a:p>
          <a:p>
            <a:pPr marL="10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</a:pPr>
            <a:r>
              <a:rPr lang="de-DE" sz="1200" u="sng" spc="-1" dirty="0">
                <a:solidFill>
                  <a:srgbClr val="0000FF"/>
                </a:solidFill>
                <a:latin typeface="Calibri"/>
                <a:ea typeface="DejaVu Sans"/>
                <a:hlinkClick r:id="rId3"/>
              </a:rPr>
              <a:t>https://github.com/AyHaski/DL_AtariRainbow</a:t>
            </a:r>
            <a:endParaRPr lang="de-DE" sz="1200" spc="-1" dirty="0">
              <a:latin typeface="Arial"/>
            </a:endParaRPr>
          </a:p>
          <a:p>
            <a:pPr marL="171450" indent="-17037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350" spc="-1" dirty="0">
                <a:solidFill>
                  <a:srgbClr val="000000"/>
                </a:solidFill>
                <a:latin typeface="Calibri"/>
                <a:ea typeface="DejaVu Sans"/>
              </a:rPr>
              <a:t>Frameworks:</a:t>
            </a:r>
            <a:endParaRPr lang="de-DE" sz="135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de-DE" sz="1200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https://github.com/unixpickle/anyrl-py</a:t>
            </a:r>
            <a:endParaRPr lang="de-DE" sz="12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de-DE" sz="1200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https://github.com/google/dopamine</a:t>
            </a:r>
            <a:endParaRPr lang="de-DE" sz="12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de-DE" sz="1200" spc="-1" dirty="0">
                <a:solidFill>
                  <a:srgbClr val="000000"/>
                </a:solidFill>
                <a:latin typeface="Calibri"/>
                <a:ea typeface="DejaVu Sans"/>
                <a:hlinkClick r:id="rId6"/>
              </a:rPr>
              <a:t>https://github.com/astooke/rlpyt</a:t>
            </a:r>
            <a:endParaRPr lang="de-DE" sz="12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de-DE" sz="1200" spc="-1" dirty="0">
                <a:solidFill>
                  <a:srgbClr val="000000"/>
                </a:solidFill>
                <a:latin typeface="Calibri"/>
                <a:ea typeface="DejaVu Sans"/>
                <a:hlinkClick r:id="rId7"/>
              </a:rPr>
              <a:t>https://github.com/Kaixhin/Rainbow</a:t>
            </a:r>
            <a:endParaRPr lang="de-DE" sz="12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de-DE" sz="1200" spc="-1" dirty="0">
                <a:solidFill>
                  <a:srgbClr val="000000"/>
                </a:solidFill>
                <a:latin typeface="Calibri"/>
                <a:ea typeface="DejaVu Sans"/>
                <a:hlinkClick r:id="rId8"/>
              </a:rPr>
              <a:t>https://github.com/ray-project/ray/tree/master/rllib</a:t>
            </a:r>
            <a:endParaRPr lang="de-DE" sz="12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de-DE" sz="1200" spc="-1" dirty="0">
                <a:solidFill>
                  <a:srgbClr val="000000"/>
                </a:solidFill>
                <a:latin typeface="Calibri"/>
                <a:ea typeface="DejaVu Sans"/>
                <a:hlinkClick r:id="rId9"/>
              </a:rPr>
              <a:t>https://github.com/openai/retro-baselines</a:t>
            </a:r>
            <a:endParaRPr lang="de-DE" sz="1200" spc="-1" dirty="0">
              <a:latin typeface="Arial"/>
            </a:endParaRPr>
          </a:p>
          <a:p>
            <a:pPr marL="171450" indent="-17037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de-DE" sz="1350" spc="-1" dirty="0">
                <a:solidFill>
                  <a:srgbClr val="000000"/>
                </a:solidFill>
                <a:latin typeface="Calibri"/>
                <a:ea typeface="DejaVu Sans"/>
              </a:rPr>
              <a:t>Links:</a:t>
            </a:r>
            <a:endParaRPr lang="de-DE" sz="135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de-DE" sz="1200" spc="-1" dirty="0">
                <a:solidFill>
                  <a:srgbClr val="000000"/>
                </a:solidFill>
                <a:latin typeface="Calibri"/>
                <a:ea typeface="DejaVu Sans"/>
                <a:hlinkClick r:id="rId10"/>
              </a:rPr>
              <a:t>https://www.freecodecamp.org/news/diving-deeper-into-reinforcement-learning-with-q-learning-c18d0db58efe/</a:t>
            </a:r>
            <a:endParaRPr lang="de-DE" sz="12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de-DE" sz="1200" spc="-1" dirty="0">
                <a:solidFill>
                  <a:srgbClr val="000000"/>
                </a:solidFill>
                <a:latin typeface="Calibri"/>
                <a:ea typeface="DejaVu Sans"/>
                <a:hlinkClick r:id="rId11"/>
              </a:rPr>
              <a:t>https://medium.com/intelligentunit/conquering-openai-retro-contest-2-demystifying-rainbow-baseline-9d8dd258e74b</a:t>
            </a:r>
            <a:endParaRPr lang="de-DE" sz="12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de-DE" sz="12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de-DE" sz="1200" spc="-1" dirty="0">
              <a:latin typeface="Arial"/>
            </a:endParaRP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C8BD8BA4-DE32-C247-971A-04364DF0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/>
          <a:p>
            <a:fld id="{D75B4228-AEF4-48F0-B7A8-B7806BF7B6C0}" type="datetime4">
              <a:rPr lang="de-DE" smtClean="0"/>
              <a:pPr/>
              <a:t>15. Januar 2020</a:t>
            </a:fld>
            <a:endParaRPr lang="de-DE"/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90A72684-F05C-6848-B4A8-7112AAC0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/>
          <a:p>
            <a:r>
              <a:rPr lang="de-DE" dirty="0"/>
              <a:t>Aylin Haskioglu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9044EB65-3BFA-8146-96EC-199609DB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/>
          <a:p>
            <a:fld id="{8359F444-5422-402C-AFFB-F17BC60AA1F2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135A6A62-E5D5-AC44-BAF1-C65AC69F3E7D}"/>
              </a:ext>
            </a:extLst>
          </p:cNvPr>
          <p:cNvSpPr/>
          <p:nvPr/>
        </p:nvSpPr>
        <p:spPr>
          <a:xfrm>
            <a:off x="468313" y="432503"/>
            <a:ext cx="8045867" cy="993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2200" b="1" spc="-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Sources</a:t>
            </a:r>
            <a:endParaRPr lang="de-DE" sz="2200" b="1" spc="-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20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63634" y="476672"/>
            <a:ext cx="7885620" cy="993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2200" b="1" spc="-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DQN – </a:t>
            </a:r>
            <a:r>
              <a:rPr lang="de-DE" sz="2200" b="1" spc="-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Deep</a:t>
            </a:r>
            <a:r>
              <a:rPr lang="de-DE" sz="2200" b="1" spc="-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Q-</a:t>
            </a:r>
            <a:r>
              <a:rPr lang="de-DE" sz="2200" b="1" spc="-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learning</a:t>
            </a:r>
            <a:r>
              <a:rPr lang="de-DE" sz="2200" b="1" spc="-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Network</a:t>
            </a:r>
            <a:endParaRPr lang="de-DE" sz="2200" b="1" spc="-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63634" y="1628800"/>
            <a:ext cx="8050546" cy="38600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>
            <a:noAutofit/>
          </a:bodyPr>
          <a:lstStyle/>
          <a:p>
            <a:pPr marL="171450" indent="-17037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Epsilon-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greedy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strategy</a:t>
            </a:r>
            <a:endParaRPr lang="de-DE" sz="2100" spc="-1" dirty="0">
              <a:latin typeface="Arial"/>
            </a:endParaRPr>
          </a:p>
          <a:p>
            <a:pPr marL="514350" lvl="1" indent="-17037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Exploration at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beginning</a:t>
            </a:r>
            <a:endParaRPr lang="de-DE" spc="-1" dirty="0">
              <a:latin typeface="Arial"/>
            </a:endParaRPr>
          </a:p>
          <a:p>
            <a:pPr marL="514350" lvl="1" indent="-17037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Exploitation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time</a:t>
            </a:r>
            <a:endParaRPr lang="de-DE" spc="-1" dirty="0">
              <a:latin typeface="Arial"/>
            </a:endParaRPr>
          </a:p>
          <a:p>
            <a:pPr marL="171450" indent="-17037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Experience Replay</a:t>
            </a:r>
            <a:endParaRPr lang="de-DE" sz="2100" spc="-1" dirty="0">
              <a:latin typeface="Arial"/>
            </a:endParaRPr>
          </a:p>
          <a:p>
            <a:pPr marL="514350" lvl="1" indent="-17037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All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experience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is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stored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in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replay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memory</a:t>
            </a:r>
            <a:endParaRPr lang="de-DE" spc="-1" dirty="0">
              <a:latin typeface="Arial"/>
            </a:endParaRPr>
          </a:p>
          <a:p>
            <a:pPr marL="514350" lvl="1" indent="-17037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Random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samples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are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used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instead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of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most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recent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transistions</a:t>
            </a:r>
            <a:endParaRPr lang="de-DE" spc="-1" dirty="0">
              <a:latin typeface="Arial"/>
            </a:endParaRPr>
          </a:p>
          <a:p>
            <a:pPr marL="171450" indent="-17037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Online/Target Network</a:t>
            </a:r>
            <a:endParaRPr lang="de-DE" sz="2100" spc="-1" dirty="0">
              <a:latin typeface="Arial"/>
            </a:endParaRPr>
          </a:p>
          <a:p>
            <a:pPr marL="514350" lvl="1" indent="-17037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Online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is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periodically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copied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to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target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network</a:t>
            </a:r>
            <a:endParaRPr lang="de-DE" spc="-1" dirty="0">
              <a:latin typeface="Arial"/>
            </a:endParaRPr>
          </a:p>
          <a:p>
            <a:pPr marL="514350" lvl="1" indent="-17037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Target →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future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rewards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computations</a:t>
            </a:r>
            <a:endParaRPr lang="de-DE" spc="-1" dirty="0">
              <a:latin typeface="Arial"/>
            </a:endParaRP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A3EF00E9-D658-BC45-87D5-DFB9E9AE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/>
          <a:p>
            <a:fld id="{D75B4228-AEF4-48F0-B7A8-B7806BF7B6C0}" type="datetime4">
              <a:rPr lang="de-DE" smtClean="0"/>
              <a:pPr/>
              <a:t>15. Januar 2020</a:t>
            </a:fld>
            <a:endParaRPr lang="de-DE"/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CA17DECB-D8A4-CB4A-ABB2-AE0AF30A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/>
          <a:p>
            <a:r>
              <a:rPr lang="de-DE" dirty="0"/>
              <a:t>Aylin Haskioglu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D4ADF678-B939-254F-8F07-0A1C733E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/>
          <a:p>
            <a:fld id="{8359F444-5422-402C-AFFB-F17BC60AA1F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272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10670" y="606345"/>
            <a:ext cx="8229330" cy="585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2200" b="1" spc="-1" dirty="0" err="1">
                <a:solidFill>
                  <a:schemeClr val="accent6">
                    <a:lumMod val="75000"/>
                  </a:schemeClr>
                </a:solidFill>
                <a:latin typeface="Arial"/>
              </a:rPr>
              <a:t>Formulas</a:t>
            </a:r>
            <a:endParaRPr lang="de-DE" sz="2200" b="1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32000" y="1898640"/>
            <a:ext cx="2160000" cy="3626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324000" indent="-243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 err="1">
                <a:latin typeface="Arial"/>
              </a:rPr>
              <a:t>Dqn</a:t>
            </a:r>
            <a:r>
              <a:rPr lang="de-DE" sz="2400" spc="-1" dirty="0">
                <a:latin typeface="Arial"/>
              </a:rPr>
              <a:t> Loss</a:t>
            </a:r>
          </a:p>
        </p:txBody>
      </p:sp>
      <p:sp>
        <p:nvSpPr>
          <p:cNvPr id="129" name="TextShape 3"/>
          <p:cNvSpPr txBox="1"/>
          <p:nvPr/>
        </p:nvSpPr>
        <p:spPr>
          <a:xfrm>
            <a:off x="439020" y="2503170"/>
            <a:ext cx="1998000" cy="3626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323850" indent="-24257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Arial"/>
              </a:rPr>
              <a:t>DDQN </a:t>
            </a:r>
            <a:endParaRPr lang="de-DE"/>
          </a:p>
        </p:txBody>
      </p:sp>
      <p:sp>
        <p:nvSpPr>
          <p:cNvPr id="130" name="TextShape 4"/>
          <p:cNvSpPr txBox="1"/>
          <p:nvPr/>
        </p:nvSpPr>
        <p:spPr>
          <a:xfrm>
            <a:off x="432000" y="3125250"/>
            <a:ext cx="2019330" cy="3626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324000" indent="-243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>
                <a:latin typeface="Arial"/>
              </a:rPr>
              <a:t>Prioritized</a:t>
            </a:r>
          </a:p>
        </p:txBody>
      </p:sp>
      <p:pic>
        <p:nvPicPr>
          <p:cNvPr id="131" name="Grafik 130"/>
          <p:cNvPicPr/>
          <p:nvPr/>
        </p:nvPicPr>
        <p:blipFill>
          <a:blip r:embed="rId2"/>
          <a:stretch/>
        </p:blipFill>
        <p:spPr>
          <a:xfrm>
            <a:off x="2655720" y="1837080"/>
            <a:ext cx="4472280" cy="478170"/>
          </a:xfrm>
          <a:prstGeom prst="rect">
            <a:avLst/>
          </a:prstGeom>
          <a:ln>
            <a:noFill/>
          </a:ln>
        </p:spPr>
      </p:pic>
      <p:pic>
        <p:nvPicPr>
          <p:cNvPr id="132" name="Grafik 131"/>
          <p:cNvPicPr/>
          <p:nvPr/>
        </p:nvPicPr>
        <p:blipFill>
          <a:blip r:embed="rId3"/>
          <a:stretch/>
        </p:blipFill>
        <p:spPr>
          <a:xfrm>
            <a:off x="2707020" y="2449170"/>
            <a:ext cx="5500980" cy="514080"/>
          </a:xfrm>
          <a:prstGeom prst="rect">
            <a:avLst/>
          </a:prstGeom>
          <a:ln>
            <a:noFill/>
          </a:ln>
        </p:spPr>
      </p:pic>
      <p:pic>
        <p:nvPicPr>
          <p:cNvPr id="133" name="Grafik 132"/>
          <p:cNvPicPr/>
          <p:nvPr/>
        </p:nvPicPr>
        <p:blipFill>
          <a:blip r:embed="rId4"/>
          <a:stretch/>
        </p:blipFill>
        <p:spPr>
          <a:xfrm>
            <a:off x="2754000" y="3061530"/>
            <a:ext cx="5007960" cy="549720"/>
          </a:xfrm>
          <a:prstGeom prst="rect">
            <a:avLst/>
          </a:prstGeom>
          <a:ln>
            <a:noFill/>
          </a:ln>
        </p:spPr>
      </p:pic>
      <p:sp>
        <p:nvSpPr>
          <p:cNvPr id="134" name="TextShape 5"/>
          <p:cNvSpPr txBox="1"/>
          <p:nvPr/>
        </p:nvSpPr>
        <p:spPr>
          <a:xfrm>
            <a:off x="410670" y="3827250"/>
            <a:ext cx="2019330" cy="3626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324000" indent="-243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>
                <a:latin typeface="Arial"/>
              </a:rPr>
              <a:t>Dueling</a:t>
            </a:r>
          </a:p>
        </p:txBody>
      </p:sp>
      <p:pic>
        <p:nvPicPr>
          <p:cNvPr id="135" name="Grafik 134"/>
          <p:cNvPicPr/>
          <p:nvPr/>
        </p:nvPicPr>
        <p:blipFill>
          <a:blip r:embed="rId5"/>
          <a:stretch/>
        </p:blipFill>
        <p:spPr>
          <a:xfrm>
            <a:off x="2717280" y="3665250"/>
            <a:ext cx="5436720" cy="685530"/>
          </a:xfrm>
          <a:prstGeom prst="rect">
            <a:avLst/>
          </a:prstGeom>
          <a:ln>
            <a:noFill/>
          </a:ln>
        </p:spPr>
      </p:pic>
      <p:sp>
        <p:nvSpPr>
          <p:cNvPr id="136" name="TextShape 6"/>
          <p:cNvSpPr txBox="1"/>
          <p:nvPr/>
        </p:nvSpPr>
        <p:spPr>
          <a:xfrm>
            <a:off x="410670" y="4691250"/>
            <a:ext cx="2019330" cy="3626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324000" indent="-243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>
                <a:latin typeface="Arial"/>
              </a:rPr>
              <a:t>MutliStep</a:t>
            </a:r>
          </a:p>
        </p:txBody>
      </p:sp>
      <p:pic>
        <p:nvPicPr>
          <p:cNvPr id="137" name="Grafik 136"/>
          <p:cNvPicPr/>
          <p:nvPr/>
        </p:nvPicPr>
        <p:blipFill>
          <a:blip r:embed="rId6"/>
          <a:stretch/>
        </p:blipFill>
        <p:spPr>
          <a:xfrm>
            <a:off x="3024000" y="4395600"/>
            <a:ext cx="4374000" cy="1483650"/>
          </a:xfrm>
          <a:prstGeom prst="rect">
            <a:avLst/>
          </a:prstGeom>
          <a:ln>
            <a:noFill/>
          </a:ln>
        </p:spPr>
      </p:pic>
      <p:sp>
        <p:nvSpPr>
          <p:cNvPr id="13" name="Datumsplatzhalter 1">
            <a:extLst>
              <a:ext uri="{FF2B5EF4-FFF2-40B4-BE49-F238E27FC236}">
                <a16:creationId xmlns:a16="http://schemas.microsoft.com/office/drawing/2014/main" id="{1BEEFA98-D8FC-2742-B457-09045368BF96}"/>
              </a:ext>
            </a:extLst>
          </p:cNvPr>
          <p:cNvSpPr txBox="1">
            <a:spLocks/>
          </p:cNvSpPr>
          <p:nvPr/>
        </p:nvSpPr>
        <p:spPr>
          <a:xfrm>
            <a:off x="468313" y="6524625"/>
            <a:ext cx="1655762" cy="3333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75B4228-AEF4-48F0-B7A8-B7806BF7B6C0}" type="datetime4">
              <a:rPr lang="de-DE" sz="1000" smtClean="0"/>
              <a:pPr/>
              <a:t>15. Januar 2020</a:t>
            </a:fld>
            <a:endParaRPr lang="de-DE" sz="1000"/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1D5D8D22-26C6-2C4F-9519-7DA926FE9A82}"/>
              </a:ext>
            </a:extLst>
          </p:cNvPr>
          <p:cNvSpPr txBox="1">
            <a:spLocks/>
          </p:cNvSpPr>
          <p:nvPr/>
        </p:nvSpPr>
        <p:spPr>
          <a:xfrm>
            <a:off x="2339975" y="6524625"/>
            <a:ext cx="3529013" cy="3333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000"/>
              <a:t>Aylin Haskioglu</a:t>
            </a:r>
            <a:endParaRPr lang="de-DE" sz="1000" dirty="0"/>
          </a:p>
        </p:txBody>
      </p:sp>
      <p:sp>
        <p:nvSpPr>
          <p:cNvPr id="15" name="Foliennummernplatzhalter 3">
            <a:extLst>
              <a:ext uri="{FF2B5EF4-FFF2-40B4-BE49-F238E27FC236}">
                <a16:creationId xmlns:a16="http://schemas.microsoft.com/office/drawing/2014/main" id="{9888BA6B-D1EC-A44C-9137-E08E83DE02FE}"/>
              </a:ext>
            </a:extLst>
          </p:cNvPr>
          <p:cNvSpPr txBox="1">
            <a:spLocks/>
          </p:cNvSpPr>
          <p:nvPr/>
        </p:nvSpPr>
        <p:spPr>
          <a:xfrm>
            <a:off x="8640763" y="6524625"/>
            <a:ext cx="503237" cy="3333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8359F444-5422-402C-AFFB-F17BC60AA1F2}" type="slidenum">
              <a:rPr lang="de-DE" sz="1000" smtClean="0"/>
              <a:pPr/>
              <a:t>18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563537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68313" y="455935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2200" b="1" spc="-1" dirty="0" err="1">
                <a:solidFill>
                  <a:schemeClr val="accent6">
                    <a:lumMod val="75000"/>
                  </a:schemeClr>
                </a:solidFill>
                <a:latin typeface="Arial"/>
              </a:rPr>
              <a:t>Formulas</a:t>
            </a:r>
            <a:r>
              <a:rPr lang="de-DE" sz="2200" b="1" spc="-1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 - Integrated Agent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486000" y="2133540"/>
            <a:ext cx="2160000" cy="3626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324000" indent="-243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>
                <a:latin typeface="Arial"/>
              </a:rPr>
              <a:t>Distributional</a:t>
            </a:r>
          </a:p>
        </p:txBody>
      </p:sp>
      <p:sp>
        <p:nvSpPr>
          <p:cNvPr id="140" name="TextShape 3"/>
          <p:cNvSpPr txBox="1"/>
          <p:nvPr/>
        </p:nvSpPr>
        <p:spPr>
          <a:xfrm>
            <a:off x="486000" y="3248640"/>
            <a:ext cx="1998000" cy="3626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324000" indent="-243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>
                <a:latin typeface="Arial"/>
              </a:rPr>
              <a:t>Prioritized </a:t>
            </a:r>
          </a:p>
        </p:txBody>
      </p:sp>
      <p:sp>
        <p:nvSpPr>
          <p:cNvPr id="141" name="TextShape 4"/>
          <p:cNvSpPr txBox="1"/>
          <p:nvPr/>
        </p:nvSpPr>
        <p:spPr>
          <a:xfrm>
            <a:off x="518670" y="4484970"/>
            <a:ext cx="2019330" cy="3626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324000" indent="-243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>
                <a:latin typeface="Arial"/>
              </a:rPr>
              <a:t>Dueling</a:t>
            </a:r>
          </a:p>
        </p:txBody>
      </p:sp>
      <p:pic>
        <p:nvPicPr>
          <p:cNvPr id="142" name="Grafik 141"/>
          <p:cNvPicPr/>
          <p:nvPr/>
        </p:nvPicPr>
        <p:blipFill>
          <a:blip r:embed="rId2"/>
          <a:stretch/>
        </p:blipFill>
        <p:spPr>
          <a:xfrm>
            <a:off x="3672000" y="2010150"/>
            <a:ext cx="1714230" cy="521100"/>
          </a:xfrm>
          <a:prstGeom prst="rect">
            <a:avLst/>
          </a:prstGeom>
          <a:ln>
            <a:noFill/>
          </a:ln>
        </p:spPr>
      </p:pic>
      <p:pic>
        <p:nvPicPr>
          <p:cNvPr id="143" name="Grafik 142"/>
          <p:cNvPicPr/>
          <p:nvPr/>
        </p:nvPicPr>
        <p:blipFill>
          <a:blip r:embed="rId3"/>
          <a:stretch/>
        </p:blipFill>
        <p:spPr>
          <a:xfrm>
            <a:off x="3564000" y="3112290"/>
            <a:ext cx="2664630" cy="606960"/>
          </a:xfrm>
          <a:prstGeom prst="rect">
            <a:avLst/>
          </a:prstGeom>
          <a:ln>
            <a:noFill/>
          </a:ln>
        </p:spPr>
      </p:pic>
      <p:pic>
        <p:nvPicPr>
          <p:cNvPr id="144" name="Grafik 143"/>
          <p:cNvPicPr/>
          <p:nvPr/>
        </p:nvPicPr>
        <p:blipFill>
          <a:blip r:embed="rId4"/>
          <a:stretch/>
        </p:blipFill>
        <p:spPr>
          <a:xfrm>
            <a:off x="2807730" y="4205250"/>
            <a:ext cx="5022270" cy="1335690"/>
          </a:xfrm>
          <a:prstGeom prst="rect">
            <a:avLst/>
          </a:prstGeom>
          <a:ln>
            <a:noFill/>
          </a:ln>
        </p:spPr>
      </p:pic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72508B57-6EC7-DC44-A391-CEFAB0E3BB7F}"/>
              </a:ext>
            </a:extLst>
          </p:cNvPr>
          <p:cNvSpPr txBox="1">
            <a:spLocks/>
          </p:cNvSpPr>
          <p:nvPr/>
        </p:nvSpPr>
        <p:spPr>
          <a:xfrm>
            <a:off x="468313" y="6524625"/>
            <a:ext cx="1655762" cy="3333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75B4228-AEF4-48F0-B7A8-B7806BF7B6C0}" type="datetime4">
              <a:rPr lang="de-DE" sz="1000" smtClean="0"/>
              <a:pPr/>
              <a:t>15. Januar 2020</a:t>
            </a:fld>
            <a:endParaRPr lang="de-DE" sz="1000"/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33E77998-A998-BF4C-BCE6-BE0627C23B02}"/>
              </a:ext>
            </a:extLst>
          </p:cNvPr>
          <p:cNvSpPr txBox="1">
            <a:spLocks/>
          </p:cNvSpPr>
          <p:nvPr/>
        </p:nvSpPr>
        <p:spPr>
          <a:xfrm>
            <a:off x="2339975" y="6524625"/>
            <a:ext cx="3529013" cy="3333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000"/>
              <a:t>Aylin Haskioglu</a:t>
            </a:r>
            <a:endParaRPr lang="de-DE" sz="1000" dirty="0"/>
          </a:p>
        </p:txBody>
      </p:sp>
      <p:sp>
        <p:nvSpPr>
          <p:cNvPr id="11" name="Foliennummernplatzhalter 3">
            <a:extLst>
              <a:ext uri="{FF2B5EF4-FFF2-40B4-BE49-F238E27FC236}">
                <a16:creationId xmlns:a16="http://schemas.microsoft.com/office/drawing/2014/main" id="{6965E689-8875-2348-B9D6-6D8F395A8FAF}"/>
              </a:ext>
            </a:extLst>
          </p:cNvPr>
          <p:cNvSpPr txBox="1">
            <a:spLocks/>
          </p:cNvSpPr>
          <p:nvPr/>
        </p:nvSpPr>
        <p:spPr>
          <a:xfrm>
            <a:off x="8640763" y="6524625"/>
            <a:ext cx="503237" cy="3333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8359F444-5422-402C-AFFB-F17BC60AA1F2}" type="slidenum">
              <a:rPr lang="de-DE" sz="1000" smtClean="0"/>
              <a:pPr/>
              <a:t>19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37443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FE8BB-E936-F242-B65B-909C0D66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A166A0-BCE6-CE49-A4C6-5F228704B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147050" cy="4823941"/>
          </a:xfrm>
        </p:spPr>
        <p:txBody>
          <a:bodyPr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spc="-1" dirty="0">
                <a:solidFill>
                  <a:srgbClr val="000000"/>
                </a:solidFill>
                <a:ea typeface="DejaVu Sans"/>
                <a:cs typeface="Arial" panose="020B0604020202020204" pitchFamily="34" charset="0"/>
              </a:rPr>
              <a:t>Rainbow</a:t>
            </a:r>
            <a:r>
              <a:rPr lang="de-DE" sz="2000" spc="-1" dirty="0">
                <a:solidFill>
                  <a:srgbClr val="000000"/>
                </a:solidFill>
                <a:ea typeface="DejaVu Sans"/>
                <a:cs typeface="Arial" panose="020B0604020202020204" pitchFamily="34" charset="0"/>
              </a:rPr>
              <a:t> </a:t>
            </a:r>
            <a:r>
              <a:rPr lang="de-DE" sz="2400" spc="-1" dirty="0">
                <a:solidFill>
                  <a:srgbClr val="000000"/>
                </a:solidFill>
                <a:ea typeface="DejaVu Sans"/>
                <a:cs typeface="Arial" panose="020B0604020202020204" pitchFamily="34" charset="0"/>
              </a:rPr>
              <a:t>Agent</a:t>
            </a:r>
            <a:endParaRPr lang="de-DE" sz="2000" spc="-1" dirty="0">
              <a:cs typeface="Arial" panose="020B0604020202020204" pitchFamily="34" charset="0"/>
            </a:endParaRPr>
          </a:p>
          <a:p>
            <a:pPr marL="685800" lvl="1" indent="-226695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ea typeface="DejaVu Sans"/>
                <a:cs typeface="Arial"/>
              </a:rPr>
              <a:t>DQN + </a:t>
            </a:r>
            <a:r>
              <a:rPr lang="de-DE" spc="-1" dirty="0" err="1">
                <a:solidFill>
                  <a:srgbClr val="000000"/>
                </a:solidFill>
                <a:ea typeface="DejaVu Sans"/>
                <a:cs typeface="Arial"/>
              </a:rPr>
              <a:t>Variants</a:t>
            </a:r>
            <a:r>
              <a:rPr lang="de-DE" spc="-1" dirty="0">
                <a:solidFill>
                  <a:srgbClr val="000000"/>
                </a:solidFill>
                <a:ea typeface="DejaVu Sans"/>
                <a:cs typeface="Arial"/>
              </a:rPr>
              <a:t>/</a:t>
            </a:r>
            <a:r>
              <a:rPr lang="de-DE" spc="-1" dirty="0" err="1">
                <a:solidFill>
                  <a:srgbClr val="000000"/>
                </a:solidFill>
                <a:ea typeface="DejaVu Sans"/>
                <a:cs typeface="Arial"/>
              </a:rPr>
              <a:t>Extensions</a:t>
            </a:r>
            <a:endParaRPr lang="de-DE" spc="-1" dirty="0" err="1">
              <a:cs typeface="Arial" panose="020B0604020202020204" pitchFamily="34" charset="0"/>
            </a:endParaRPr>
          </a:p>
          <a:p>
            <a:pPr marL="685800" lvl="1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 err="1">
                <a:solidFill>
                  <a:srgbClr val="000000"/>
                </a:solidFill>
                <a:ea typeface="DejaVu Sans"/>
                <a:cs typeface="Arial" panose="020B0604020202020204" pitchFamily="34" charset="0"/>
              </a:rPr>
              <a:t>Results</a:t>
            </a:r>
            <a:endParaRPr lang="de-DE" spc="-1" dirty="0">
              <a:cs typeface="Arial" panose="020B0604020202020204" pitchFamily="34" charset="0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spc="-1" dirty="0">
                <a:solidFill>
                  <a:srgbClr val="000000"/>
                </a:solidFill>
                <a:ea typeface="DejaVu Sans"/>
                <a:cs typeface="Arial" panose="020B0604020202020204" pitchFamily="34" charset="0"/>
              </a:rPr>
              <a:t>Experiments</a:t>
            </a:r>
            <a:endParaRPr lang="de-DE" spc="-1" dirty="0">
              <a:cs typeface="Arial" panose="020B0604020202020204" pitchFamily="34" charset="0"/>
            </a:endParaRPr>
          </a:p>
          <a:p>
            <a:pPr marL="685800" lvl="1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ea typeface="DejaVu Sans"/>
                <a:cs typeface="Arial" panose="020B0604020202020204" pitchFamily="34" charset="0"/>
              </a:rPr>
              <a:t>Frameworks</a:t>
            </a:r>
            <a:endParaRPr lang="de-DE" spc="-1" dirty="0">
              <a:cs typeface="Arial" panose="020B0604020202020204" pitchFamily="34" charset="0"/>
            </a:endParaRPr>
          </a:p>
          <a:p>
            <a:pPr marL="685800" lvl="1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 err="1">
                <a:solidFill>
                  <a:srgbClr val="000000"/>
                </a:solidFill>
                <a:ea typeface="DejaVu Sans"/>
                <a:cs typeface="Arial" panose="020B0604020202020204" pitchFamily="34" charset="0"/>
              </a:rPr>
              <a:t>Results</a:t>
            </a:r>
            <a:endParaRPr lang="de-DE" spc="-1" dirty="0">
              <a:solidFill>
                <a:srgbClr val="000000"/>
              </a:solidFill>
              <a:ea typeface="DejaVu Sans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CF3135-F638-0748-9DEE-B7EFD300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15. Januar 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B4C427-635F-F746-9A8C-02FF5805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Aylin Haskioglu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93BC5-A3EC-4D4D-83CD-AC5B4E23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08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rafik 120"/>
          <p:cNvPicPr/>
          <p:nvPr/>
        </p:nvPicPr>
        <p:blipFill>
          <a:blip r:embed="rId3"/>
          <a:stretch/>
        </p:blipFill>
        <p:spPr>
          <a:xfrm>
            <a:off x="5886000" y="1914030"/>
            <a:ext cx="2523420" cy="326241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594000" y="2076030"/>
            <a:ext cx="3847500" cy="19124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24000" indent="-24219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Learning action-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value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function</a:t>
            </a:r>
            <a:endParaRPr lang="de-DE" sz="2100" spc="-1" dirty="0">
              <a:latin typeface="Arial"/>
            </a:endParaRPr>
          </a:p>
          <a:p>
            <a:pPr marL="324000" indent="-24219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Determines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how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good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a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action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at a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particular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state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is</a:t>
            </a:r>
            <a:endParaRPr lang="de-DE" sz="2100" spc="-1" dirty="0">
              <a:latin typeface="Arial"/>
            </a:endParaRPr>
          </a:p>
          <a:p>
            <a:pPr marL="324000" indent="-24219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Bellman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equation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de-DE" sz="2100" spc="-1" dirty="0">
              <a:latin typeface="Arial"/>
            </a:endParaRPr>
          </a:p>
          <a:p>
            <a:pPr>
              <a:spcBef>
                <a:spcPts val="1063"/>
              </a:spcBef>
            </a:pPr>
            <a:endParaRPr lang="de-DE" sz="2100" spc="-1" dirty="0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5832000" y="5447250"/>
            <a:ext cx="2969190" cy="3771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de-DE" sz="1050" u="sng" spc="-1">
                <a:solidFill>
                  <a:srgbClr val="0000FF"/>
                </a:solidFill>
                <a:latin typeface="Calibri"/>
                <a:ea typeface="Microsoft YaHei"/>
                <a:hlinkClick r:id="rId4"/>
              </a:rPr>
              <a:t>https://medium.com/@SmartLabAI/reinforcement-learning-algorithms-an-intuitive-overview-904e2dff5bbc</a:t>
            </a:r>
            <a:endParaRPr lang="de-DE" sz="1050" spc="-1">
              <a:latin typeface="Arial"/>
            </a:endParaRPr>
          </a:p>
        </p:txBody>
      </p:sp>
      <p:pic>
        <p:nvPicPr>
          <p:cNvPr id="124" name="Grafik 123"/>
          <p:cNvPicPr/>
          <p:nvPr/>
        </p:nvPicPr>
        <p:blipFill>
          <a:blip r:embed="rId5"/>
          <a:stretch/>
        </p:blipFill>
        <p:spPr>
          <a:xfrm>
            <a:off x="755576" y="3858727"/>
            <a:ext cx="4244940" cy="485190"/>
          </a:xfrm>
          <a:prstGeom prst="rect">
            <a:avLst/>
          </a:prstGeom>
          <a:ln>
            <a:noFill/>
          </a:ln>
        </p:spPr>
      </p:pic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8AF5C10F-440C-9249-B706-42F745CBFF76}"/>
              </a:ext>
            </a:extLst>
          </p:cNvPr>
          <p:cNvSpPr txBox="1">
            <a:spLocks/>
          </p:cNvSpPr>
          <p:nvPr/>
        </p:nvSpPr>
        <p:spPr>
          <a:xfrm>
            <a:off x="468313" y="6524625"/>
            <a:ext cx="1655762" cy="3333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75B4228-AEF4-48F0-B7A8-B7806BF7B6C0}" type="datetime4">
              <a:rPr lang="de-DE" sz="1000" smtClean="0"/>
              <a:pPr/>
              <a:t>15. Januar 2020</a:t>
            </a:fld>
            <a:endParaRPr lang="de-DE" sz="1000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669C6C3C-D1A0-504E-A135-6FB5D487D3BE}"/>
              </a:ext>
            </a:extLst>
          </p:cNvPr>
          <p:cNvSpPr txBox="1">
            <a:spLocks/>
          </p:cNvSpPr>
          <p:nvPr/>
        </p:nvSpPr>
        <p:spPr>
          <a:xfrm>
            <a:off x="2339975" y="6524625"/>
            <a:ext cx="3529013" cy="3333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000"/>
              <a:t>Aylin Haskioglu</a:t>
            </a:r>
            <a:endParaRPr lang="de-DE" sz="1000" dirty="0"/>
          </a:p>
        </p:txBody>
      </p:sp>
      <p:sp>
        <p:nvSpPr>
          <p:cNvPr id="9" name="Foliennummernplatzhalter 3">
            <a:extLst>
              <a:ext uri="{FF2B5EF4-FFF2-40B4-BE49-F238E27FC236}">
                <a16:creationId xmlns:a16="http://schemas.microsoft.com/office/drawing/2014/main" id="{387C3F1A-C487-3242-A918-B30259E7EBFD}"/>
              </a:ext>
            </a:extLst>
          </p:cNvPr>
          <p:cNvSpPr txBox="1">
            <a:spLocks/>
          </p:cNvSpPr>
          <p:nvPr/>
        </p:nvSpPr>
        <p:spPr>
          <a:xfrm>
            <a:off x="8640763" y="6524625"/>
            <a:ext cx="503237" cy="3333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8359F444-5422-402C-AFFB-F17BC60AA1F2}" type="slidenum">
              <a:rPr lang="de-DE" sz="1000" smtClean="0"/>
              <a:pPr/>
              <a:t>3</a:t>
            </a:fld>
            <a:endParaRPr lang="de-DE" sz="1000"/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1BFC980A-A98E-E44E-A019-67A4419C0FDD}"/>
              </a:ext>
            </a:extLst>
          </p:cNvPr>
          <p:cNvSpPr/>
          <p:nvPr/>
        </p:nvSpPr>
        <p:spPr>
          <a:xfrm>
            <a:off x="468313" y="432503"/>
            <a:ext cx="8045867" cy="993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2200" b="1" spc="-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Q-</a:t>
            </a:r>
            <a:r>
              <a:rPr lang="de-DE" sz="2200" b="1" spc="-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learning</a:t>
            </a:r>
            <a:endParaRPr lang="de-DE" sz="2200" b="1" spc="-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0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rafik 86"/>
          <p:cNvPicPr/>
          <p:nvPr/>
        </p:nvPicPr>
        <p:blipFill>
          <a:blip r:embed="rId3"/>
          <a:stretch/>
        </p:blipFill>
        <p:spPr>
          <a:xfrm>
            <a:off x="1403648" y="1381225"/>
            <a:ext cx="6933600" cy="41693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468313" y="493370"/>
            <a:ext cx="7885620" cy="993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2200" b="1" spc="-1" dirty="0">
                <a:solidFill>
                  <a:schemeClr val="accent6">
                    <a:lumMod val="75000"/>
                  </a:schemeClr>
                </a:solidFill>
                <a:latin typeface="+mj-lt"/>
                <a:ea typeface="DejaVu Sans"/>
              </a:rPr>
              <a:t>DQN – </a:t>
            </a:r>
            <a:r>
              <a:rPr lang="de-DE" sz="2200" b="1" spc="-1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DejaVu Sans"/>
              </a:rPr>
              <a:t>Deep</a:t>
            </a:r>
            <a:r>
              <a:rPr lang="de-DE" sz="2200" b="1" spc="-1" dirty="0">
                <a:solidFill>
                  <a:schemeClr val="accent6">
                    <a:lumMod val="75000"/>
                  </a:schemeClr>
                </a:solidFill>
                <a:latin typeface="+mj-lt"/>
                <a:ea typeface="DejaVu Sans"/>
              </a:rPr>
              <a:t> Q-</a:t>
            </a:r>
            <a:r>
              <a:rPr lang="de-DE" sz="2200" b="1" spc="-1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DejaVu Sans"/>
              </a:rPr>
              <a:t>learning</a:t>
            </a:r>
            <a:r>
              <a:rPr lang="de-DE" sz="2200" b="1" spc="-1" dirty="0">
                <a:solidFill>
                  <a:schemeClr val="accent6">
                    <a:lumMod val="75000"/>
                  </a:schemeClr>
                </a:solidFill>
                <a:latin typeface="+mj-lt"/>
                <a:ea typeface="DejaVu Sans"/>
              </a:rPr>
              <a:t> Network</a:t>
            </a:r>
            <a:endParaRPr lang="de-DE" sz="2200" b="1" spc="-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647560" y="5957252"/>
            <a:ext cx="5496440" cy="391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050" u="sng" spc="-1">
                <a:solidFill>
                  <a:srgbClr val="0000FF"/>
                </a:solidFill>
                <a:latin typeface="Calibri"/>
                <a:ea typeface="DejaVu Sans"/>
                <a:hlinkClick r:id="rId4"/>
              </a:rPr>
              <a:t>https://neuro.cs.ut.ee/demystifying-deep-reinforcement-learning/</a:t>
            </a:r>
            <a:endParaRPr lang="de-DE" sz="105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50" u="sng" spc="-1">
                <a:solidFill>
                  <a:srgbClr val="0000FF"/>
                </a:solidFill>
                <a:latin typeface="Calibri"/>
                <a:ea typeface="DejaVu Sans"/>
              </a:rPr>
              <a:t>https://web.stanford.edu/class/psych209/Readings/MnihEtAlHassibis15NatureControlDeepRL.pdf</a:t>
            </a:r>
            <a:endParaRPr lang="de-DE" sz="1050" spc="-1">
              <a:latin typeface="Arial"/>
            </a:endParaRPr>
          </a:p>
        </p:txBody>
      </p:sp>
      <p:pic>
        <p:nvPicPr>
          <p:cNvPr id="90" name="Grafik 89"/>
          <p:cNvPicPr/>
          <p:nvPr/>
        </p:nvPicPr>
        <p:blipFill>
          <a:blip r:embed="rId5"/>
          <a:stretch/>
        </p:blipFill>
        <p:spPr>
          <a:xfrm>
            <a:off x="42120" y="4421250"/>
            <a:ext cx="5357340" cy="1520640"/>
          </a:xfrm>
          <a:prstGeom prst="rect">
            <a:avLst/>
          </a:prstGeom>
          <a:ln>
            <a:noFill/>
          </a:ln>
        </p:spPr>
      </p:pic>
      <p:sp>
        <p:nvSpPr>
          <p:cNvPr id="13" name="Datumsplatzhalter 1">
            <a:extLst>
              <a:ext uri="{FF2B5EF4-FFF2-40B4-BE49-F238E27FC236}">
                <a16:creationId xmlns:a16="http://schemas.microsoft.com/office/drawing/2014/main" id="{AB22BFD5-F269-7643-9E6B-822A884B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/>
          <a:p>
            <a:fld id="{D75B4228-AEF4-48F0-B7A8-B7806BF7B6C0}" type="datetime4">
              <a:rPr lang="de-DE" smtClean="0"/>
              <a:pPr/>
              <a:t>15. Januar 2020</a:t>
            </a:fld>
            <a:endParaRPr lang="de-DE"/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4A66808F-4337-DE40-8C70-FC945B52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/>
          <a:p>
            <a:r>
              <a:rPr lang="de-DE"/>
              <a:t>Aylin Haskioglu</a:t>
            </a:r>
            <a:endParaRPr lang="de-DE" dirty="0"/>
          </a:p>
        </p:txBody>
      </p:sp>
      <p:sp>
        <p:nvSpPr>
          <p:cNvPr id="15" name="Foliennummernplatzhalter 3">
            <a:extLst>
              <a:ext uri="{FF2B5EF4-FFF2-40B4-BE49-F238E27FC236}">
                <a16:creationId xmlns:a16="http://schemas.microsoft.com/office/drawing/2014/main" id="{A1B78DED-7CCF-EE46-A598-A8D5570A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/>
          <a:p>
            <a:fld id="{8359F444-5422-402C-AFFB-F17BC60AA1F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2412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68313" y="476672"/>
            <a:ext cx="8025388" cy="993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2200" b="1" spc="-1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/>
              </a:rPr>
              <a:t>DQN - </a:t>
            </a:r>
            <a:r>
              <a:rPr lang="de-DE" sz="2200" b="1" spc="-1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Arial"/>
              </a:rPr>
              <a:t>Variants</a:t>
            </a:r>
            <a:r>
              <a:rPr lang="de-DE" sz="2200" b="1" spc="-1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/>
              </a:rPr>
              <a:t>/</a:t>
            </a:r>
            <a:r>
              <a:rPr lang="de-DE" sz="2200" b="1" spc="-1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Arial"/>
              </a:rPr>
              <a:t>Extensions</a:t>
            </a:r>
            <a:endParaRPr lang="de-DE" sz="2200" b="1" spc="-1" dirty="0" err="1">
              <a:solidFill>
                <a:schemeClr val="accent6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68313" y="1700808"/>
            <a:ext cx="8045867" cy="37880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>
            <a:noAutofit/>
          </a:bodyPr>
          <a:lstStyle/>
          <a:p>
            <a:pPr marL="10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</a:pPr>
            <a:r>
              <a:rPr lang="de-DE" sz="2400" spc="-1" dirty="0">
                <a:solidFill>
                  <a:srgbClr val="000000"/>
                </a:solidFill>
                <a:latin typeface="Calibri"/>
                <a:ea typeface="DejaVu Sans"/>
              </a:rPr>
              <a:t>Double DQN (DDQN)</a:t>
            </a:r>
            <a:endParaRPr lang="de-DE" sz="2400" spc="-1" dirty="0">
              <a:latin typeface="Arial"/>
            </a:endParaRPr>
          </a:p>
          <a:p>
            <a:pPr marL="171450" indent="-17037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Countermeasurment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overestimation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bias</a:t>
            </a:r>
            <a:endParaRPr lang="de-DE" sz="2100" spc="-1" dirty="0">
              <a:latin typeface="Arial"/>
            </a:endParaRPr>
          </a:p>
          <a:p>
            <a:pPr marL="171450" indent="-17037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Decouples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action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selection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from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its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evaluation</a:t>
            </a:r>
            <a:endParaRPr lang="de-DE" sz="21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de-DE" sz="2100" spc="-1" dirty="0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</a:pPr>
            <a:r>
              <a:rPr lang="de-DE" sz="2400" spc="-1" dirty="0">
                <a:solidFill>
                  <a:srgbClr val="000000"/>
                </a:solidFill>
                <a:latin typeface="Calibri"/>
                <a:ea typeface="DejaVu Sans"/>
              </a:rPr>
              <a:t>Multi-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  <a:ea typeface="DejaVu Sans"/>
              </a:rPr>
              <a:t>Step</a:t>
            </a:r>
            <a:r>
              <a:rPr lang="de-DE" sz="2400" spc="-1" dirty="0">
                <a:solidFill>
                  <a:srgbClr val="000000"/>
                </a:solidFill>
                <a:latin typeface="Calibri"/>
                <a:ea typeface="DejaVu Sans"/>
              </a:rPr>
              <a:t> Q-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  <a:ea typeface="DejaVu Sans"/>
              </a:rPr>
              <a:t>learning</a:t>
            </a:r>
            <a:endParaRPr lang="de-DE" sz="2400" spc="-1" dirty="0">
              <a:latin typeface="Arial"/>
            </a:endParaRPr>
          </a:p>
          <a:p>
            <a:pPr marL="171450" indent="-17037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Calculate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Q-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values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N-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step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Return</a:t>
            </a:r>
            <a:endParaRPr lang="de-DE" sz="21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de-DE" sz="2100" spc="-1" dirty="0">
              <a:latin typeface="Arial"/>
            </a:endParaRP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A5C326E7-A7DA-F24C-8B6C-E8CA217F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/>
          <a:p>
            <a:fld id="{D75B4228-AEF4-48F0-B7A8-B7806BF7B6C0}" type="datetime4">
              <a:rPr lang="de-DE" smtClean="0"/>
              <a:pPr/>
              <a:t>15. Januar 2020</a:t>
            </a:fld>
            <a:endParaRPr lang="de-DE"/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C8A9A939-5694-EB4F-8B9D-327025DB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/>
          <a:p>
            <a:r>
              <a:rPr lang="de-DE" dirty="0"/>
              <a:t>Aylin Haskioglu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73C97EAF-EF09-B942-A1B0-44616E25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/>
          <a:p>
            <a:fld id="{8359F444-5422-402C-AFFB-F17BC60AA1F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47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68313" y="476672"/>
            <a:ext cx="8043748" cy="993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2200" b="1" spc="-1" dirty="0">
                <a:solidFill>
                  <a:schemeClr val="accent6">
                    <a:lumMod val="75000"/>
                  </a:schemeClr>
                </a:solidFill>
                <a:latin typeface="Arial"/>
                <a:ea typeface="+mn-lt"/>
                <a:cs typeface="Arial"/>
              </a:rPr>
              <a:t>DQN -</a:t>
            </a:r>
            <a:r>
              <a:rPr lang="de-DE" sz="2200" b="1" spc="-1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r>
              <a:rPr lang="de-DE" sz="2200" b="1" spc="-1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Variants</a:t>
            </a:r>
            <a:r>
              <a:rPr lang="de-DE" sz="2200" b="1" spc="-1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/</a:t>
            </a:r>
            <a:r>
              <a:rPr lang="de-DE" sz="2200" b="1" spc="-1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Extensions</a:t>
            </a:r>
            <a:endParaRPr lang="de-DE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68313" y="1628800"/>
            <a:ext cx="8045867" cy="4392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de-DE" sz="2400" spc="-1" dirty="0" err="1">
                <a:solidFill>
                  <a:srgbClr val="000000"/>
                </a:solidFill>
                <a:latin typeface="Calibri"/>
                <a:ea typeface="DejaVu Sans"/>
              </a:rPr>
              <a:t>Prioritized</a:t>
            </a:r>
            <a:r>
              <a:rPr lang="de-DE" sz="2400" spc="-1" dirty="0">
                <a:solidFill>
                  <a:srgbClr val="000000"/>
                </a:solidFill>
                <a:latin typeface="Calibri"/>
                <a:ea typeface="DejaVu Sans"/>
              </a:rPr>
              <a:t> Experience Replay</a:t>
            </a:r>
            <a:endParaRPr lang="de-DE" sz="2400" spc="-1" dirty="0">
              <a:latin typeface="Arial"/>
            </a:endParaRPr>
          </a:p>
          <a:p>
            <a:pPr marL="171450" indent="-17037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Selectes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samples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most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probability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to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learn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from</a:t>
            </a:r>
            <a:endParaRPr lang="de-DE" sz="2100" spc="-1" dirty="0">
              <a:latin typeface="Arial"/>
            </a:endParaRPr>
          </a:p>
          <a:p>
            <a:pPr marL="171450" indent="-17037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Learning potential -&gt; Q-Loss</a:t>
            </a:r>
            <a:endParaRPr lang="de-DE" sz="21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de-DE" sz="2100" spc="-1" dirty="0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</a:pPr>
            <a:r>
              <a:rPr lang="de-DE" sz="2400" spc="-1" dirty="0" err="1">
                <a:solidFill>
                  <a:srgbClr val="000000"/>
                </a:solidFill>
                <a:latin typeface="Calibri"/>
                <a:ea typeface="DejaVu Sans"/>
              </a:rPr>
              <a:t>Dueling</a:t>
            </a:r>
            <a:r>
              <a:rPr lang="de-DE" sz="2400" spc="-1" dirty="0">
                <a:solidFill>
                  <a:srgbClr val="000000"/>
                </a:solidFill>
                <a:latin typeface="Calibri"/>
                <a:ea typeface="DejaVu Sans"/>
              </a:rPr>
              <a:t> Network 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  <a:ea typeface="DejaVu Sans"/>
              </a:rPr>
              <a:t>Architecture</a:t>
            </a:r>
            <a:endParaRPr lang="de-DE" sz="2400" spc="-1" dirty="0">
              <a:latin typeface="Arial"/>
            </a:endParaRPr>
          </a:p>
          <a:p>
            <a:pPr marL="171450" indent="-17037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One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stream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to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calculate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value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of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being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at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specific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state</a:t>
            </a:r>
            <a:endParaRPr lang="de-DE" sz="2100" spc="-1" dirty="0">
              <a:latin typeface="Arial"/>
            </a:endParaRPr>
          </a:p>
          <a:p>
            <a:pPr marL="171450" indent="-17037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One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stream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to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calculate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advantage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of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action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over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other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actions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at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specific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state</a:t>
            </a:r>
            <a:endParaRPr lang="de-DE" sz="2100" spc="-1" dirty="0">
              <a:latin typeface="Arial"/>
            </a:endParaRPr>
          </a:p>
          <a:p>
            <a:pPr marL="171450" indent="-17037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Combines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at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end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to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get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a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state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action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value</a:t>
            </a:r>
            <a:endParaRPr lang="de-DE" sz="2100" spc="-1" dirty="0">
              <a:latin typeface="Arial"/>
            </a:endParaRP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84F73E5D-0816-9B42-B8D4-3C262B25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/>
          <a:p>
            <a:fld id="{D75B4228-AEF4-48F0-B7A8-B7806BF7B6C0}" type="datetime4">
              <a:rPr lang="de-DE" smtClean="0"/>
              <a:pPr/>
              <a:t>15. Januar 2020</a:t>
            </a:fld>
            <a:endParaRPr lang="de-DE"/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6D0AC220-D188-B045-BB7B-4006775D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/>
          <a:p>
            <a:r>
              <a:rPr lang="de-DE" dirty="0"/>
              <a:t>Aylin Haskioglu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A6228C88-EEA7-D842-94F3-115C1EF1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/>
          <a:p>
            <a:fld id="{8359F444-5422-402C-AFFB-F17BC60AA1F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5967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2"/>
          <p:cNvSpPr/>
          <p:nvPr/>
        </p:nvSpPr>
        <p:spPr>
          <a:xfrm>
            <a:off x="468313" y="1628800"/>
            <a:ext cx="8045867" cy="38600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de-DE" sz="2400" spc="-1" dirty="0">
                <a:solidFill>
                  <a:srgbClr val="000000"/>
                </a:solidFill>
                <a:latin typeface="Calibri"/>
                <a:ea typeface="DejaVu Sans"/>
              </a:rPr>
              <a:t>Distributional Q-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  <a:ea typeface="DejaVu Sans"/>
              </a:rPr>
              <a:t>learning</a:t>
            </a:r>
            <a:endParaRPr lang="de-DE" sz="2000" spc="-1" dirty="0">
              <a:latin typeface="Arial"/>
            </a:endParaRPr>
          </a:p>
          <a:p>
            <a:pPr marL="171450" indent="-17037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Normally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using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average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estimated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Q-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value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as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target</a:t>
            </a:r>
            <a:endParaRPr lang="de-DE" sz="2100" spc="-1" dirty="0">
              <a:latin typeface="Arial"/>
            </a:endParaRPr>
          </a:p>
          <a:p>
            <a:pPr marL="342900">
              <a:lnSpc>
                <a:spcPct val="90000"/>
              </a:lnSpc>
              <a:spcBef>
                <a:spcPts val="374"/>
              </a:spcBef>
            </a:pP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-&gt;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average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Q-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values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DejaVu Sans"/>
              </a:rPr>
              <a:t> not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DejaVu Sans"/>
              </a:rPr>
              <a:t>accurate</a:t>
            </a:r>
            <a:endParaRPr lang="de-DE" spc="-1" dirty="0">
              <a:latin typeface="Arial"/>
            </a:endParaRPr>
          </a:p>
          <a:p>
            <a:pPr marL="171450" indent="-17037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Learn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distribution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of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Q-Values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instead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of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average</a:t>
            </a:r>
            <a:endParaRPr lang="de-DE" sz="2100" spc="-1" dirty="0">
              <a:latin typeface="Arial"/>
            </a:endParaRPr>
          </a:p>
          <a:p>
            <a:pPr marL="171450" indent="-17037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KL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divergence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as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loss</a:t>
            </a:r>
            <a:endParaRPr lang="de-DE" sz="21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de-DE" sz="2100" spc="-1" dirty="0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</a:pPr>
            <a:r>
              <a:rPr lang="de-DE" sz="24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  <a:ea typeface="DejaVu Sans"/>
              </a:rPr>
              <a:t>Noisy</a:t>
            </a:r>
            <a:r>
              <a:rPr lang="de-DE" sz="2400" spc="-1" dirty="0">
                <a:solidFill>
                  <a:srgbClr val="000000"/>
                </a:solidFill>
                <a:latin typeface="Calibri"/>
                <a:ea typeface="DejaVu Sans"/>
              </a:rPr>
              <a:t> Nets</a:t>
            </a:r>
            <a:endParaRPr lang="de-DE" sz="2400" spc="-1" dirty="0">
              <a:latin typeface="Arial"/>
            </a:endParaRPr>
          </a:p>
          <a:p>
            <a:pPr marL="171450" indent="-17037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Combining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final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output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linear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layer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of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Q-Network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noisy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stream</a:t>
            </a:r>
            <a:endParaRPr lang="de-DE" sz="2100" spc="-1" dirty="0">
              <a:latin typeface="Arial"/>
            </a:endParaRPr>
          </a:p>
          <a:p>
            <a:pPr marL="171450" indent="-17037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Network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can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learn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to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ignore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noisy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stream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during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training</a:t>
            </a:r>
            <a:endParaRPr lang="de-DE" sz="2100" spc="-1" dirty="0">
              <a:latin typeface="Arial"/>
            </a:endParaRP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08F37C02-AEF5-DE46-9EB9-7548CC9C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/>
          <a:p>
            <a:fld id="{D75B4228-AEF4-48F0-B7A8-B7806BF7B6C0}" type="datetime4">
              <a:rPr lang="de-DE" smtClean="0"/>
              <a:pPr/>
              <a:t>15. Januar 2020</a:t>
            </a:fld>
            <a:endParaRPr lang="de-DE"/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542A8ECB-8B51-4445-AFE5-87025C56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/>
          <a:p>
            <a:r>
              <a:rPr lang="de-DE" dirty="0"/>
              <a:t>Aylin Haskioglu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C8256417-6661-CC40-A619-C2A3C731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/>
          <a:p>
            <a:fld id="{8359F444-5422-402C-AFFB-F17BC60AA1F2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3CA56DBD-BA9D-3047-8A82-64C9D453ACEA}"/>
              </a:ext>
            </a:extLst>
          </p:cNvPr>
          <p:cNvSpPr/>
          <p:nvPr/>
        </p:nvSpPr>
        <p:spPr>
          <a:xfrm>
            <a:off x="468313" y="476672"/>
            <a:ext cx="8043748" cy="993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2200" b="1" spc="-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DQN - </a:t>
            </a:r>
            <a:r>
              <a:rPr lang="de-DE" sz="2200" b="1" spc="-1" dirty="0" err="1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Variants</a:t>
            </a:r>
            <a:r>
              <a:rPr lang="de-DE" sz="2200" b="1" spc="-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/</a:t>
            </a:r>
            <a:r>
              <a:rPr lang="de-DE" sz="2200" b="1" spc="-1" dirty="0" err="1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Extensions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4088774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68313" y="476672"/>
            <a:ext cx="8042303" cy="993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2200" b="1" spc="-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Rainbow</a:t>
            </a:r>
            <a:endParaRPr lang="de-DE" sz="2200" b="1" spc="-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68313" y="1772816"/>
            <a:ext cx="8045867" cy="3716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>
            <a:noAutofit/>
          </a:bodyPr>
          <a:lstStyle/>
          <a:p>
            <a:pPr marL="324000" indent="-24219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Replace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1-step distributional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loss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multi-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step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variant</a:t>
            </a:r>
            <a:endParaRPr lang="de-DE" sz="2100" spc="-1" dirty="0">
              <a:latin typeface="Arial"/>
            </a:endParaRPr>
          </a:p>
          <a:p>
            <a:pPr marL="324000" indent="-24219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Combine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DDQN</a:t>
            </a:r>
            <a:endParaRPr lang="de-DE" sz="2100" spc="-1" dirty="0">
              <a:latin typeface="Arial"/>
            </a:endParaRPr>
          </a:p>
          <a:p>
            <a:pPr marL="324000" indent="-24219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Proportional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prioritized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replay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→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prioritizes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transistions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by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KL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loss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de-DE" sz="2100" spc="-1" dirty="0">
              <a:latin typeface="Arial"/>
            </a:endParaRPr>
          </a:p>
          <a:p>
            <a:pPr marL="324000" indent="-24219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Dueling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network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adapted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use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return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distributions</a:t>
            </a:r>
            <a:endParaRPr lang="de-DE" sz="2100" spc="-1" dirty="0">
              <a:latin typeface="Arial"/>
            </a:endParaRPr>
          </a:p>
          <a:p>
            <a:pPr marL="324000" indent="-24219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Replace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all linear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layers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noisy</a:t>
            </a:r>
            <a:r>
              <a:rPr lang="de-DE" sz="21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100" spc="-1" dirty="0" err="1">
                <a:solidFill>
                  <a:srgbClr val="000000"/>
                </a:solidFill>
                <a:latin typeface="Calibri"/>
                <a:ea typeface="DejaVu Sans"/>
              </a:rPr>
              <a:t>equivalent</a:t>
            </a:r>
            <a:endParaRPr lang="de-DE" sz="2100" spc="-1" dirty="0">
              <a:latin typeface="Arial"/>
            </a:endParaRPr>
          </a:p>
        </p:txBody>
      </p:sp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77E00F3A-7243-A746-92F9-206514A8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/>
          <a:p>
            <a:fld id="{D75B4228-AEF4-48F0-B7A8-B7806BF7B6C0}" type="datetime4">
              <a:rPr lang="de-DE" smtClean="0"/>
              <a:pPr/>
              <a:t>15. Januar 2020</a:t>
            </a:fld>
            <a:endParaRPr lang="de-DE"/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A32B7A02-465D-B442-AC1D-E8CB9084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/>
          <a:p>
            <a:r>
              <a:rPr lang="de-DE" dirty="0"/>
              <a:t>Aylin Haskioglu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F74E9E76-E187-844B-8377-07196CFF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/>
          <a:p>
            <a:fld id="{8359F444-5422-402C-AFFB-F17BC60AA1F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6088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68313" y="466388"/>
            <a:ext cx="8028867" cy="993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2200" b="1" spc="-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Rainbow</a:t>
            </a:r>
            <a:endParaRPr lang="de-DE" sz="2200" b="1" spc="-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Inhaltsplatzhalter 4"/>
          <p:cNvPicPr/>
          <p:nvPr/>
        </p:nvPicPr>
        <p:blipFill>
          <a:blip r:embed="rId2"/>
          <a:stretch/>
        </p:blipFill>
        <p:spPr>
          <a:xfrm>
            <a:off x="4427460" y="1939140"/>
            <a:ext cx="3983040" cy="3723840"/>
          </a:xfrm>
          <a:prstGeom prst="rect">
            <a:avLst/>
          </a:prstGeom>
          <a:ln>
            <a:noFill/>
          </a:ln>
        </p:spPr>
      </p:pic>
      <p:pic>
        <p:nvPicPr>
          <p:cNvPr id="101" name="Grafik 6"/>
          <p:cNvPicPr/>
          <p:nvPr/>
        </p:nvPicPr>
        <p:blipFill>
          <a:blip r:embed="rId3"/>
          <a:stretch/>
        </p:blipFill>
        <p:spPr>
          <a:xfrm>
            <a:off x="433620" y="1868940"/>
            <a:ext cx="3842100" cy="3696300"/>
          </a:xfrm>
          <a:prstGeom prst="rect">
            <a:avLst/>
          </a:prstGeom>
          <a:ln>
            <a:noFill/>
          </a:ln>
        </p:spPr>
      </p:pic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4AE81380-584F-B74C-8850-1AFA5F91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/>
          <a:p>
            <a:fld id="{D75B4228-AEF4-48F0-B7A8-B7806BF7B6C0}" type="datetime4">
              <a:rPr lang="de-DE" smtClean="0"/>
              <a:pPr/>
              <a:t>15. Januar 2020</a:t>
            </a:fld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31725926-1DD5-A04E-AE86-7EF4815E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/>
          <a:p>
            <a:r>
              <a:rPr lang="de-DE" dirty="0"/>
              <a:t>Aylin Haskioglu</a:t>
            </a:r>
          </a:p>
        </p:txBody>
      </p:sp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id="{0AE01E53-2B7E-3D45-BD6F-345F5291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/>
          <a:p>
            <a:fld id="{8359F444-5422-402C-AFFB-F17BC60AA1F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2791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Standarddesign">
  <a:themeElements>
    <a:clrScheme name="4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1016</Words>
  <Application>Microsoft Macintosh PowerPoint</Application>
  <PresentationFormat>Bildschirmpräsentation (4:3)</PresentationFormat>
  <Paragraphs>198</Paragraphs>
  <Slides>19</Slides>
  <Notes>7</Notes>
  <HiddenSlides>0</HiddenSlides>
  <MMClips>3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9" baseType="lpstr">
      <vt:lpstr>Microsoft YaHei</vt:lpstr>
      <vt:lpstr>Arial</vt:lpstr>
      <vt:lpstr>Calibri</vt:lpstr>
      <vt:lpstr>Calibri Light</vt:lpstr>
      <vt:lpstr>DejaVu Sans</vt:lpstr>
      <vt:lpstr>StarSymbol</vt:lpstr>
      <vt:lpstr>Symbol</vt:lpstr>
      <vt:lpstr>Times New Roman</vt:lpstr>
      <vt:lpstr>Wingdings</vt:lpstr>
      <vt:lpstr>4_Standarddesign</vt:lpstr>
      <vt:lpstr>Deep Reinforcement Learning: Rainbow in Atari Simulator 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ci-media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Haskioglu Aylin</cp:lastModifiedBy>
  <cp:revision>309</cp:revision>
  <dcterms:created xsi:type="dcterms:W3CDTF">2003-08-19T18:36:34Z</dcterms:created>
  <dcterms:modified xsi:type="dcterms:W3CDTF">2020-01-15T14:06:57Z</dcterms:modified>
</cp:coreProperties>
</file>