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Fredoka" charset="1" panose="02000000000000000000"/>
      <p:regular r:id="rId21"/>
    </p:embeddedFont>
    <p:embeddedFont>
      <p:font typeface="Quicksand" charset="1" panose="00000000000000000000"/>
      <p:regular r:id="rId22"/>
    </p:embeddedFont>
    <p:embeddedFont>
      <p:font typeface="Quicksand Bold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05478"/>
            <a:chOff x="0" y="0"/>
            <a:chExt cx="4274726" cy="2121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2142"/>
            </a:xfrm>
            <a:custGeom>
              <a:avLst/>
              <a:gdLst/>
              <a:ahLst/>
              <a:cxnLst/>
              <a:rect r="r" b="b" t="t" l="l"/>
              <a:pathLst>
                <a:path h="21214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2142"/>
                  </a:lnTo>
                  <a:lnTo>
                    <a:pt x="0" y="2121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50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50699" y="3686175"/>
            <a:ext cx="10525583" cy="3133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COMPUTER NETWORKS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8450580"/>
            <a:ext cx="16230600" cy="805478"/>
            <a:chOff x="0" y="0"/>
            <a:chExt cx="4274726" cy="2121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212142"/>
            </a:xfrm>
            <a:custGeom>
              <a:avLst/>
              <a:gdLst/>
              <a:ahLst/>
              <a:cxnLst/>
              <a:rect r="r" b="b" t="t" l="l"/>
              <a:pathLst>
                <a:path h="21214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2142"/>
                  </a:lnTo>
                  <a:lnTo>
                    <a:pt x="0" y="2121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274726" cy="250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2700000">
            <a:off x="10908772" y="3978227"/>
            <a:ext cx="10707063" cy="8458580"/>
          </a:xfrm>
          <a:custGeom>
            <a:avLst/>
            <a:gdLst/>
            <a:ahLst/>
            <a:cxnLst/>
            <a:rect r="r" b="b" t="t" l="l"/>
            <a:pathLst>
              <a:path h="8458580" w="10707063">
                <a:moveTo>
                  <a:pt x="0" y="0"/>
                </a:moveTo>
                <a:lnTo>
                  <a:pt x="10707063" y="0"/>
                </a:lnTo>
                <a:lnTo>
                  <a:pt x="10707063" y="8458580"/>
                </a:lnTo>
                <a:lnTo>
                  <a:pt x="0" y="8458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470636" y="1137116"/>
            <a:ext cx="5524500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Computer Networks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92864" y="8564880"/>
            <a:ext cx="13045003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Piyush Narula (2022354)         Aditya Aggrawal (2022028)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03405" y="3374207"/>
            <a:ext cx="4100463" cy="952500"/>
            <a:chOff x="0" y="0"/>
            <a:chExt cx="1079957" cy="2508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79957" cy="250864"/>
            </a:xfrm>
            <a:custGeom>
              <a:avLst/>
              <a:gdLst/>
              <a:ahLst/>
              <a:cxnLst/>
              <a:rect r="r" b="b" t="t" l="l"/>
              <a:pathLst>
                <a:path h="250864" w="1079957">
                  <a:moveTo>
                    <a:pt x="0" y="0"/>
                  </a:moveTo>
                  <a:lnTo>
                    <a:pt x="1079957" y="0"/>
                  </a:lnTo>
                  <a:lnTo>
                    <a:pt x="1079957" y="250864"/>
                  </a:lnTo>
                  <a:lnTo>
                    <a:pt x="0" y="250864"/>
                  </a:lnTo>
                  <a:close/>
                </a:path>
              </a:pathLst>
            </a:custGeom>
            <a:solidFill>
              <a:srgbClr val="4C5270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79957" cy="2889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090546" y="3374207"/>
            <a:ext cx="4100463" cy="952500"/>
            <a:chOff x="0" y="0"/>
            <a:chExt cx="1079957" cy="25086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79957" cy="250864"/>
            </a:xfrm>
            <a:custGeom>
              <a:avLst/>
              <a:gdLst/>
              <a:ahLst/>
              <a:cxnLst/>
              <a:rect r="r" b="b" t="t" l="l"/>
              <a:pathLst>
                <a:path h="250864" w="1079957">
                  <a:moveTo>
                    <a:pt x="0" y="0"/>
                  </a:moveTo>
                  <a:lnTo>
                    <a:pt x="1079957" y="0"/>
                  </a:lnTo>
                  <a:lnTo>
                    <a:pt x="1079957" y="250864"/>
                  </a:lnTo>
                  <a:lnTo>
                    <a:pt x="0" y="250864"/>
                  </a:lnTo>
                  <a:close/>
                </a:path>
              </a:pathLst>
            </a:custGeom>
            <a:solidFill>
              <a:srgbClr val="4C5270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79957" cy="2889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077686" y="3374207"/>
            <a:ext cx="4100463" cy="952500"/>
            <a:chOff x="0" y="0"/>
            <a:chExt cx="1079957" cy="25086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79957" cy="250864"/>
            </a:xfrm>
            <a:custGeom>
              <a:avLst/>
              <a:gdLst/>
              <a:ahLst/>
              <a:cxnLst/>
              <a:rect r="r" b="b" t="t" l="l"/>
              <a:pathLst>
                <a:path h="250864" w="1079957">
                  <a:moveTo>
                    <a:pt x="0" y="0"/>
                  </a:moveTo>
                  <a:lnTo>
                    <a:pt x="1079957" y="0"/>
                  </a:lnTo>
                  <a:lnTo>
                    <a:pt x="1079957" y="250864"/>
                  </a:lnTo>
                  <a:lnTo>
                    <a:pt x="0" y="250864"/>
                  </a:lnTo>
                  <a:close/>
                </a:path>
              </a:pathLst>
            </a:custGeom>
            <a:solidFill>
              <a:srgbClr val="4C5270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079957" cy="2889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2051780"/>
            <a:ext cx="16235674" cy="7927379"/>
            <a:chOff x="0" y="0"/>
            <a:chExt cx="4276062" cy="208786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276062" cy="2087869"/>
            </a:xfrm>
            <a:custGeom>
              <a:avLst/>
              <a:gdLst/>
              <a:ahLst/>
              <a:cxnLst/>
              <a:rect r="r" b="b" t="t" l="l"/>
              <a:pathLst>
                <a:path h="2087869" w="4276062">
                  <a:moveTo>
                    <a:pt x="0" y="0"/>
                  </a:moveTo>
                  <a:lnTo>
                    <a:pt x="4276062" y="0"/>
                  </a:lnTo>
                  <a:lnTo>
                    <a:pt x="4276062" y="2087869"/>
                  </a:lnTo>
                  <a:lnTo>
                    <a:pt x="0" y="20878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276062" cy="21259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798693" y="3374207"/>
            <a:ext cx="7251673" cy="5884093"/>
            <a:chOff x="0" y="0"/>
            <a:chExt cx="1909906" cy="15497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09906" cy="1549720"/>
            </a:xfrm>
            <a:custGeom>
              <a:avLst/>
              <a:gdLst/>
              <a:ahLst/>
              <a:cxnLst/>
              <a:rect r="r" b="b" t="t" l="l"/>
              <a:pathLst>
                <a:path h="1549720" w="1909906">
                  <a:moveTo>
                    <a:pt x="0" y="0"/>
                  </a:moveTo>
                  <a:lnTo>
                    <a:pt x="1909906" y="0"/>
                  </a:lnTo>
                  <a:lnTo>
                    <a:pt x="1909906" y="1549720"/>
                  </a:lnTo>
                  <a:lnTo>
                    <a:pt x="0" y="1549720"/>
                  </a:lnTo>
                  <a:close/>
                </a:path>
              </a:pathLst>
            </a:custGeom>
            <a:solidFill>
              <a:srgbClr val="4C527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909906" cy="15878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404938" y="3945180"/>
            <a:ext cx="7948939" cy="4523669"/>
          </a:xfrm>
          <a:custGeom>
            <a:avLst/>
            <a:gdLst/>
            <a:ahLst/>
            <a:cxnLst/>
            <a:rect r="r" b="b" t="t" l="l"/>
            <a:pathLst>
              <a:path h="4523669" w="7948939">
                <a:moveTo>
                  <a:pt x="0" y="0"/>
                </a:moveTo>
                <a:lnTo>
                  <a:pt x="7948939" y="0"/>
                </a:lnTo>
                <a:lnTo>
                  <a:pt x="7948939" y="4523669"/>
                </a:lnTo>
                <a:lnTo>
                  <a:pt x="0" y="45236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407474" y="428942"/>
            <a:ext cx="1547812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UDP HEARTBEAT SERVER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426254" y="3652409"/>
            <a:ext cx="5996552" cy="5480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Decode the message</a:t>
            </a:r>
          </a:p>
          <a:p>
            <a:pPr algn="l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We expect a sequence number and a timestamp, separated by a space from the message. Thus, we perform a split on the decoded message.</a:t>
            </a:r>
          </a:p>
          <a:p>
            <a:pPr algn="l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Convert the sequence number to an integer and the timestamp to a floating number.</a:t>
            </a:r>
          </a:p>
          <a:p>
            <a:pPr algn="l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Capture the current timestamp with precision using perf_counter().</a:t>
            </a:r>
          </a:p>
          <a:p>
            <a:pPr algn="l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Calculate the time difference and store it in a message string.</a:t>
            </a:r>
          </a:p>
        </p:txBody>
      </p:sp>
    </p:spTree>
  </p:cSld>
  <p:clrMapOvr>
    <a:masterClrMapping/>
  </p:clrMapOvr>
  <p:transition spd="fast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051780"/>
            <a:ext cx="16235674" cy="7927379"/>
            <a:chOff x="0" y="0"/>
            <a:chExt cx="4276062" cy="20878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6062" cy="2087869"/>
            </a:xfrm>
            <a:custGeom>
              <a:avLst/>
              <a:gdLst/>
              <a:ahLst/>
              <a:cxnLst/>
              <a:rect r="r" b="b" t="t" l="l"/>
              <a:pathLst>
                <a:path h="2087869" w="4276062">
                  <a:moveTo>
                    <a:pt x="0" y="0"/>
                  </a:moveTo>
                  <a:lnTo>
                    <a:pt x="4276062" y="0"/>
                  </a:lnTo>
                  <a:lnTo>
                    <a:pt x="4276062" y="2087869"/>
                  </a:lnTo>
                  <a:lnTo>
                    <a:pt x="0" y="20878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6062" cy="21259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671117" y="5715205"/>
            <a:ext cx="10945765" cy="4012433"/>
            <a:chOff x="0" y="0"/>
            <a:chExt cx="2882835" cy="105677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82835" cy="1056773"/>
            </a:xfrm>
            <a:custGeom>
              <a:avLst/>
              <a:gdLst/>
              <a:ahLst/>
              <a:cxnLst/>
              <a:rect r="r" b="b" t="t" l="l"/>
              <a:pathLst>
                <a:path h="1056773" w="2882835">
                  <a:moveTo>
                    <a:pt x="0" y="0"/>
                  </a:moveTo>
                  <a:lnTo>
                    <a:pt x="2882835" y="0"/>
                  </a:lnTo>
                  <a:lnTo>
                    <a:pt x="2882835" y="1056773"/>
                  </a:lnTo>
                  <a:lnTo>
                    <a:pt x="0" y="1056773"/>
                  </a:lnTo>
                  <a:close/>
                </a:path>
              </a:pathLst>
            </a:custGeom>
            <a:solidFill>
              <a:srgbClr val="4C527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882835" cy="10948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093451" y="2458648"/>
            <a:ext cx="10014141" cy="2714945"/>
          </a:xfrm>
          <a:custGeom>
            <a:avLst/>
            <a:gdLst/>
            <a:ahLst/>
            <a:cxnLst/>
            <a:rect r="r" b="b" t="t" l="l"/>
            <a:pathLst>
              <a:path h="2714945" w="10014141">
                <a:moveTo>
                  <a:pt x="0" y="0"/>
                </a:moveTo>
                <a:lnTo>
                  <a:pt x="10014141" y="0"/>
                </a:lnTo>
                <a:lnTo>
                  <a:pt x="10014141" y="2714945"/>
                </a:lnTo>
                <a:lnTo>
                  <a:pt x="0" y="27149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07474" y="428942"/>
            <a:ext cx="1547812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UDP HEARTBEAT SERVER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093451" y="6032358"/>
            <a:ext cx="10101098" cy="3194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The rand variable is a randomly generated integer, which has a range of [0, 10].</a:t>
            </a:r>
          </a:p>
          <a:p>
            <a:pPr algn="just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If rand is less than 4, i.e., rand belongs to {1, 2, 3}, the message will not be sent, and the packet will be considered lost.  </a:t>
            </a:r>
          </a:p>
          <a:p>
            <a:pPr algn="just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happens with a rough probability of 30% as 3 out of 10 generated cases are conditioned to packet loss.</a:t>
            </a:r>
          </a:p>
          <a:p>
            <a:pPr algn="just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If not lost, the message is encoded and sent to client.</a:t>
            </a:r>
          </a:p>
        </p:txBody>
      </p:sp>
    </p:spTree>
  </p:cSld>
  <p:clrMapOvr>
    <a:masterClrMapping/>
  </p:clrMapOvr>
  <p:transition spd="fast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051780"/>
            <a:ext cx="16235674" cy="7927379"/>
            <a:chOff x="0" y="0"/>
            <a:chExt cx="4276062" cy="20878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6062" cy="2087869"/>
            </a:xfrm>
            <a:custGeom>
              <a:avLst/>
              <a:gdLst/>
              <a:ahLst/>
              <a:cxnLst/>
              <a:rect r="r" b="b" t="t" l="l"/>
              <a:pathLst>
                <a:path h="2087869" w="4276062">
                  <a:moveTo>
                    <a:pt x="0" y="0"/>
                  </a:moveTo>
                  <a:lnTo>
                    <a:pt x="4276062" y="0"/>
                  </a:lnTo>
                  <a:lnTo>
                    <a:pt x="4276062" y="2087869"/>
                  </a:lnTo>
                  <a:lnTo>
                    <a:pt x="0" y="20878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6062" cy="21259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536759" y="6581980"/>
            <a:ext cx="13214482" cy="3145658"/>
            <a:chOff x="0" y="0"/>
            <a:chExt cx="3480357" cy="8284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480357" cy="828486"/>
            </a:xfrm>
            <a:custGeom>
              <a:avLst/>
              <a:gdLst/>
              <a:ahLst/>
              <a:cxnLst/>
              <a:rect r="r" b="b" t="t" l="l"/>
              <a:pathLst>
                <a:path h="828486" w="3480357">
                  <a:moveTo>
                    <a:pt x="0" y="0"/>
                  </a:moveTo>
                  <a:lnTo>
                    <a:pt x="3480357" y="0"/>
                  </a:lnTo>
                  <a:lnTo>
                    <a:pt x="3480357" y="828486"/>
                  </a:lnTo>
                  <a:lnTo>
                    <a:pt x="0" y="828486"/>
                  </a:lnTo>
                  <a:close/>
                </a:path>
              </a:pathLst>
            </a:custGeom>
            <a:solidFill>
              <a:srgbClr val="4C527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480357" cy="8665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274469" y="2677769"/>
            <a:ext cx="7739062" cy="3337700"/>
          </a:xfrm>
          <a:custGeom>
            <a:avLst/>
            <a:gdLst/>
            <a:ahLst/>
            <a:cxnLst/>
            <a:rect r="r" b="b" t="t" l="l"/>
            <a:pathLst>
              <a:path h="3337700" w="7739062">
                <a:moveTo>
                  <a:pt x="0" y="0"/>
                </a:moveTo>
                <a:lnTo>
                  <a:pt x="7739062" y="0"/>
                </a:lnTo>
                <a:lnTo>
                  <a:pt x="7739062" y="3337700"/>
                </a:lnTo>
                <a:lnTo>
                  <a:pt x="0" y="3337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07474" y="428942"/>
            <a:ext cx="1547812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UDP HEARTBEAT CLIENT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082678" y="6743204"/>
            <a:ext cx="12127718" cy="2737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Necessary imports are made.</a:t>
            </a:r>
          </a:p>
          <a:p>
            <a:pPr algn="just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The address and port number are specified. In the above screenshot, the IP address is set to the local machine.</a:t>
            </a:r>
          </a:p>
          <a:p>
            <a:pPr algn="just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Client Socket makes a connection. As previously described, SOCK_DGRAM ensures a UDP connection.</a:t>
            </a:r>
          </a:p>
          <a:p>
            <a:pPr algn="just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settimeout(1) ensures that after 1 second, the packet should be considered lost</a:t>
            </a:r>
          </a:p>
        </p:txBody>
      </p:sp>
    </p:spTree>
  </p:cSld>
  <p:clrMapOvr>
    <a:masterClrMapping/>
  </p:clrMapOvr>
  <p:transition spd="fast">
    <p:push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051780"/>
            <a:ext cx="16235674" cy="7927379"/>
            <a:chOff x="0" y="0"/>
            <a:chExt cx="4276062" cy="20878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6062" cy="2087869"/>
            </a:xfrm>
            <a:custGeom>
              <a:avLst/>
              <a:gdLst/>
              <a:ahLst/>
              <a:cxnLst/>
              <a:rect r="r" b="b" t="t" l="l"/>
              <a:pathLst>
                <a:path h="2087869" w="4276062">
                  <a:moveTo>
                    <a:pt x="0" y="0"/>
                  </a:moveTo>
                  <a:lnTo>
                    <a:pt x="4276062" y="0"/>
                  </a:lnTo>
                  <a:lnTo>
                    <a:pt x="4276062" y="2087869"/>
                  </a:lnTo>
                  <a:lnTo>
                    <a:pt x="0" y="20878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6062" cy="21259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716333" y="6015469"/>
            <a:ext cx="13214482" cy="3536325"/>
            <a:chOff x="0" y="0"/>
            <a:chExt cx="3480357" cy="9313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480357" cy="931378"/>
            </a:xfrm>
            <a:custGeom>
              <a:avLst/>
              <a:gdLst/>
              <a:ahLst/>
              <a:cxnLst/>
              <a:rect r="r" b="b" t="t" l="l"/>
              <a:pathLst>
                <a:path h="931378" w="3480357">
                  <a:moveTo>
                    <a:pt x="0" y="0"/>
                  </a:moveTo>
                  <a:lnTo>
                    <a:pt x="3480357" y="0"/>
                  </a:lnTo>
                  <a:lnTo>
                    <a:pt x="3480357" y="931378"/>
                  </a:lnTo>
                  <a:lnTo>
                    <a:pt x="0" y="931378"/>
                  </a:lnTo>
                  <a:close/>
                </a:path>
              </a:pathLst>
            </a:custGeom>
            <a:solidFill>
              <a:srgbClr val="4C527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480357" cy="969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07474" y="2348836"/>
            <a:ext cx="7739062" cy="3199214"/>
          </a:xfrm>
          <a:custGeom>
            <a:avLst/>
            <a:gdLst/>
            <a:ahLst/>
            <a:cxnLst/>
            <a:rect r="r" b="b" t="t" l="l"/>
            <a:pathLst>
              <a:path h="3199214" w="7739062">
                <a:moveTo>
                  <a:pt x="0" y="0"/>
                </a:moveTo>
                <a:lnTo>
                  <a:pt x="7739063" y="0"/>
                </a:lnTo>
                <a:lnTo>
                  <a:pt x="7739063" y="3199214"/>
                </a:lnTo>
                <a:lnTo>
                  <a:pt x="0" y="31992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079" r="0" b="-3079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07474" y="428942"/>
            <a:ext cx="1547812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UDP HEARTBEAT CLIENT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121158" y="6143427"/>
            <a:ext cx="12050758" cy="3194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lost variable keeps track of the number of messages that are lost, that is, the number of messages for which the client timed out.</a:t>
            </a:r>
          </a:p>
          <a:p>
            <a:pPr algn="just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miss variable keeps track of consecutively missed packets. If this number reaches 3, the client assumes the heartbeat is stopped and stops sending messages.</a:t>
            </a:r>
          </a:p>
          <a:p>
            <a:pPr algn="just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client timestamp stores the current timestamp on the client’s end.</a:t>
            </a:r>
          </a:p>
          <a:p>
            <a:pPr algn="just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data is the message string that is to be sent to the server. It contains the sequence number and the timestamp.</a:t>
            </a:r>
          </a:p>
        </p:txBody>
      </p:sp>
    </p:spTree>
  </p:cSld>
  <p:clrMapOvr>
    <a:masterClrMapping/>
  </p:clrMapOvr>
  <p:transition spd="fast">
    <p:push dir="l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051780"/>
            <a:ext cx="16235674" cy="7927379"/>
            <a:chOff x="0" y="0"/>
            <a:chExt cx="4276062" cy="20878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6062" cy="2087869"/>
            </a:xfrm>
            <a:custGeom>
              <a:avLst/>
              <a:gdLst/>
              <a:ahLst/>
              <a:cxnLst/>
              <a:rect r="r" b="b" t="t" l="l"/>
              <a:pathLst>
                <a:path h="2087869" w="4276062">
                  <a:moveTo>
                    <a:pt x="0" y="0"/>
                  </a:moveTo>
                  <a:lnTo>
                    <a:pt x="4276062" y="0"/>
                  </a:lnTo>
                  <a:lnTo>
                    <a:pt x="4276062" y="2087869"/>
                  </a:lnTo>
                  <a:lnTo>
                    <a:pt x="0" y="20878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6062" cy="21259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716333" y="6015469"/>
            <a:ext cx="13214482" cy="3536325"/>
            <a:chOff x="0" y="0"/>
            <a:chExt cx="3480357" cy="9313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480357" cy="931378"/>
            </a:xfrm>
            <a:custGeom>
              <a:avLst/>
              <a:gdLst/>
              <a:ahLst/>
              <a:cxnLst/>
              <a:rect r="r" b="b" t="t" l="l"/>
              <a:pathLst>
                <a:path h="931378" w="3480357">
                  <a:moveTo>
                    <a:pt x="0" y="0"/>
                  </a:moveTo>
                  <a:lnTo>
                    <a:pt x="3480357" y="0"/>
                  </a:lnTo>
                  <a:lnTo>
                    <a:pt x="3480357" y="931378"/>
                  </a:lnTo>
                  <a:lnTo>
                    <a:pt x="0" y="931378"/>
                  </a:lnTo>
                  <a:close/>
                </a:path>
              </a:pathLst>
            </a:custGeom>
            <a:solidFill>
              <a:srgbClr val="4C527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480357" cy="969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716333" y="2284576"/>
            <a:ext cx="10186349" cy="3174158"/>
          </a:xfrm>
          <a:custGeom>
            <a:avLst/>
            <a:gdLst/>
            <a:ahLst/>
            <a:cxnLst/>
            <a:rect r="r" b="b" t="t" l="l"/>
            <a:pathLst>
              <a:path h="3174158" w="10186349">
                <a:moveTo>
                  <a:pt x="0" y="0"/>
                </a:moveTo>
                <a:lnTo>
                  <a:pt x="10186349" y="0"/>
                </a:lnTo>
                <a:lnTo>
                  <a:pt x="10186349" y="3174158"/>
                </a:lnTo>
                <a:lnTo>
                  <a:pt x="0" y="31741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07474" y="428942"/>
            <a:ext cx="1547812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UDP HEARTBEAT CLIENT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121158" y="6143427"/>
            <a:ext cx="12050758" cy="3194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Encode the data and send it to the server via the client socket.</a:t>
            </a:r>
          </a:p>
          <a:p>
            <a:pPr algn="just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Store the response and the server address received from the server.</a:t>
            </a:r>
          </a:p>
          <a:p>
            <a:pPr algn="just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Since we have received a message, the number of consecutive misses is set to zero (as we now have zero consecutive misses due to a hit).</a:t>
            </a:r>
          </a:p>
          <a:p>
            <a:pPr algn="just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The condition ‘miss = 0’ is only valid when the heartbeat stop condition is for the server to lose packet 3 times </a:t>
            </a:r>
            <a:r>
              <a:rPr lang="en-US" b="true" sz="240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consecutively.</a:t>
            </a:r>
          </a:p>
          <a:p>
            <a:pPr algn="just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Print the decoded time difference on the client’s end.</a:t>
            </a:r>
          </a:p>
        </p:txBody>
      </p:sp>
    </p:spTree>
  </p:cSld>
  <p:clrMapOvr>
    <a:masterClrMapping/>
  </p:clrMapOvr>
  <p:transition spd="fast">
    <p:push dir="l"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051780"/>
            <a:ext cx="16697435" cy="7927379"/>
            <a:chOff x="0" y="0"/>
            <a:chExt cx="4397678" cy="20878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7678" cy="2087869"/>
            </a:xfrm>
            <a:custGeom>
              <a:avLst/>
              <a:gdLst/>
              <a:ahLst/>
              <a:cxnLst/>
              <a:rect r="r" b="b" t="t" l="l"/>
              <a:pathLst>
                <a:path h="2087869" w="4397678">
                  <a:moveTo>
                    <a:pt x="0" y="0"/>
                  </a:moveTo>
                  <a:lnTo>
                    <a:pt x="4397678" y="0"/>
                  </a:lnTo>
                  <a:lnTo>
                    <a:pt x="4397678" y="2087869"/>
                  </a:lnTo>
                  <a:lnTo>
                    <a:pt x="0" y="20878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97678" cy="21259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713507" y="2365098"/>
            <a:ext cx="5545793" cy="4562461"/>
            <a:chOff x="0" y="0"/>
            <a:chExt cx="1460620" cy="12016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60620" cy="1201636"/>
            </a:xfrm>
            <a:custGeom>
              <a:avLst/>
              <a:gdLst/>
              <a:ahLst/>
              <a:cxnLst/>
              <a:rect r="r" b="b" t="t" l="l"/>
              <a:pathLst>
                <a:path h="1201636" w="1460620">
                  <a:moveTo>
                    <a:pt x="0" y="0"/>
                  </a:moveTo>
                  <a:lnTo>
                    <a:pt x="1460620" y="0"/>
                  </a:lnTo>
                  <a:lnTo>
                    <a:pt x="1460620" y="1201636"/>
                  </a:lnTo>
                  <a:lnTo>
                    <a:pt x="0" y="1201636"/>
                  </a:lnTo>
                  <a:close/>
                </a:path>
              </a:pathLst>
            </a:custGeom>
            <a:solidFill>
              <a:srgbClr val="4C527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460620" cy="1239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07474" y="2365098"/>
            <a:ext cx="9958180" cy="2119247"/>
          </a:xfrm>
          <a:custGeom>
            <a:avLst/>
            <a:gdLst/>
            <a:ahLst/>
            <a:cxnLst/>
            <a:rect r="r" b="b" t="t" l="l"/>
            <a:pathLst>
              <a:path h="2119247" w="9958180">
                <a:moveTo>
                  <a:pt x="0" y="0"/>
                </a:moveTo>
                <a:lnTo>
                  <a:pt x="9958180" y="0"/>
                </a:lnTo>
                <a:lnTo>
                  <a:pt x="9958180" y="2119246"/>
                </a:lnTo>
                <a:lnTo>
                  <a:pt x="0" y="21192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99582" y="5541292"/>
            <a:ext cx="10173965" cy="1146656"/>
          </a:xfrm>
          <a:custGeom>
            <a:avLst/>
            <a:gdLst/>
            <a:ahLst/>
            <a:cxnLst/>
            <a:rect r="r" b="b" t="t" l="l"/>
            <a:pathLst>
              <a:path h="1146656" w="10173965">
                <a:moveTo>
                  <a:pt x="0" y="0"/>
                </a:moveTo>
                <a:lnTo>
                  <a:pt x="10173965" y="0"/>
                </a:lnTo>
                <a:lnTo>
                  <a:pt x="10173965" y="1146656"/>
                </a:lnTo>
                <a:lnTo>
                  <a:pt x="0" y="11466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07474" y="428942"/>
            <a:ext cx="1547812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UDP HEARTBEAT CLIENT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144065" y="2538034"/>
            <a:ext cx="4582063" cy="4088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3"/>
              </a:lnSpc>
            </a:pPr>
            <a:r>
              <a:rPr lang="en-US" sz="2435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In case of a timeout, the program counter goes in the except block (error handling mechanism). Since a timeout refers to a packet loss, we increase the lost count and the miss count by 1. We also print the message that the request was timed out.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886729" y="7535673"/>
            <a:ext cx="13985767" cy="2170289"/>
            <a:chOff x="0" y="0"/>
            <a:chExt cx="3683494" cy="57159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683494" cy="571599"/>
            </a:xfrm>
            <a:custGeom>
              <a:avLst/>
              <a:gdLst/>
              <a:ahLst/>
              <a:cxnLst/>
              <a:rect r="r" b="b" t="t" l="l"/>
              <a:pathLst>
                <a:path h="571599" w="3683494">
                  <a:moveTo>
                    <a:pt x="0" y="0"/>
                  </a:moveTo>
                  <a:lnTo>
                    <a:pt x="3683494" y="0"/>
                  </a:lnTo>
                  <a:lnTo>
                    <a:pt x="3683494" y="571599"/>
                  </a:lnTo>
                  <a:lnTo>
                    <a:pt x="0" y="571599"/>
                  </a:lnTo>
                  <a:close/>
                </a:path>
              </a:pathLst>
            </a:custGeom>
            <a:solidFill>
              <a:srgbClr val="4C527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3683494" cy="6096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914636" y="7750495"/>
            <a:ext cx="13957859" cy="1955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9270" indent="-284635" lvl="1">
              <a:lnSpc>
                <a:spcPts val="3955"/>
              </a:lnSpc>
              <a:buFont typeface="Arial"/>
              <a:buChar char="•"/>
            </a:pPr>
            <a:r>
              <a:rPr lang="en-US" sz="2636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Show the number of packets that were sent, after which the program is terminated.</a:t>
            </a:r>
          </a:p>
          <a:p>
            <a:pPr algn="l" marL="569270" indent="-284635" lvl="1">
              <a:lnSpc>
                <a:spcPts val="3955"/>
              </a:lnSpc>
              <a:buFont typeface="Arial"/>
              <a:buChar char="•"/>
            </a:pPr>
            <a:r>
              <a:rPr lang="en-US" sz="2636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Also calculate and report the Packet Loss Rate percent.</a:t>
            </a:r>
          </a:p>
          <a:p>
            <a:pPr algn="l">
              <a:lnSpc>
                <a:spcPts val="3955"/>
              </a:lnSpc>
            </a:pPr>
          </a:p>
          <a:p>
            <a:pPr algn="l">
              <a:lnSpc>
                <a:spcPts val="3955"/>
              </a:lnSpc>
            </a:pPr>
          </a:p>
        </p:txBody>
      </p:sp>
    </p:spTree>
  </p:cSld>
  <p:clrMapOvr>
    <a:masterClrMapping/>
  </p:clrMapOvr>
  <p:transition spd="fast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67799" y="1028700"/>
            <a:ext cx="10715625" cy="8229600"/>
            <a:chOff x="0" y="0"/>
            <a:chExt cx="2822222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2222" cy="2167467"/>
            </a:xfrm>
            <a:custGeom>
              <a:avLst/>
              <a:gdLst/>
              <a:ahLst/>
              <a:cxnLst/>
              <a:rect r="r" b="b" t="t" l="l"/>
              <a:pathLst>
                <a:path h="2167467" w="2822222">
                  <a:moveTo>
                    <a:pt x="0" y="0"/>
                  </a:moveTo>
                  <a:lnTo>
                    <a:pt x="2822222" y="0"/>
                  </a:lnTo>
                  <a:lnTo>
                    <a:pt x="282222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2222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867439" y="3906066"/>
            <a:ext cx="8025990" cy="1094711"/>
            <a:chOff x="0" y="0"/>
            <a:chExt cx="2113841" cy="2883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13841" cy="288319"/>
            </a:xfrm>
            <a:custGeom>
              <a:avLst/>
              <a:gdLst/>
              <a:ahLst/>
              <a:cxnLst/>
              <a:rect r="r" b="b" t="t" l="l"/>
              <a:pathLst>
                <a:path h="288319" w="2113841">
                  <a:moveTo>
                    <a:pt x="0" y="0"/>
                  </a:moveTo>
                  <a:lnTo>
                    <a:pt x="2113841" y="0"/>
                  </a:lnTo>
                  <a:lnTo>
                    <a:pt x="2113841" y="288319"/>
                  </a:lnTo>
                  <a:lnTo>
                    <a:pt x="0" y="288319"/>
                  </a:lnTo>
                  <a:close/>
                </a:path>
              </a:pathLst>
            </a:custGeom>
            <a:solidFill>
              <a:srgbClr val="4C527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113841" cy="3264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867439" y="2082805"/>
            <a:ext cx="8025990" cy="1628891"/>
          </a:xfrm>
          <a:custGeom>
            <a:avLst/>
            <a:gdLst/>
            <a:ahLst/>
            <a:cxnLst/>
            <a:rect r="r" b="b" t="t" l="l"/>
            <a:pathLst>
              <a:path h="1628891" w="8025990">
                <a:moveTo>
                  <a:pt x="0" y="0"/>
                </a:moveTo>
                <a:lnTo>
                  <a:pt x="8025989" y="0"/>
                </a:lnTo>
                <a:lnTo>
                  <a:pt x="8025989" y="1628891"/>
                </a:lnTo>
                <a:lnTo>
                  <a:pt x="0" y="16288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867439" y="5721565"/>
            <a:ext cx="8182798" cy="1150391"/>
          </a:xfrm>
          <a:custGeom>
            <a:avLst/>
            <a:gdLst/>
            <a:ahLst/>
            <a:cxnLst/>
            <a:rect r="r" b="b" t="t" l="l"/>
            <a:pathLst>
              <a:path h="1150391" w="8182798">
                <a:moveTo>
                  <a:pt x="0" y="0"/>
                </a:moveTo>
                <a:lnTo>
                  <a:pt x="8182798" y="0"/>
                </a:lnTo>
                <a:lnTo>
                  <a:pt x="8182798" y="1150391"/>
                </a:lnTo>
                <a:lnTo>
                  <a:pt x="0" y="11503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26996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007444" y="4024630"/>
            <a:ext cx="7745979" cy="790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32"/>
              </a:lnSpc>
              <a:spcBef>
                <a:spcPct val="0"/>
              </a:spcBef>
            </a:pPr>
            <a:r>
              <a:rPr lang="en-US" sz="2154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line creates a UDP socket (SOCK_DGRAM is used for UDP as unlike to SOCK_STREAM for TCP).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662008" y="4197362"/>
            <a:ext cx="7070244" cy="1524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124"/>
              </a:lnSpc>
            </a:pPr>
            <a:r>
              <a:rPr lang="en-US" sz="4374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UDPPINGERSERVER.PY</a:t>
            </a:r>
          </a:p>
          <a:p>
            <a:pPr algn="r">
              <a:lnSpc>
                <a:spcPts val="6124"/>
              </a:lnSpc>
            </a:pPr>
            <a:r>
              <a:rPr lang="en-US" sz="4374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54067" y="1370123"/>
            <a:ext cx="9904989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serverSocket = socket(AF_INET, SOCK_DGRAM)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6867439" y="7252956"/>
            <a:ext cx="8182798" cy="1094711"/>
            <a:chOff x="0" y="0"/>
            <a:chExt cx="2155140" cy="28831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55140" cy="288319"/>
            </a:xfrm>
            <a:custGeom>
              <a:avLst/>
              <a:gdLst/>
              <a:ahLst/>
              <a:cxnLst/>
              <a:rect r="r" b="b" t="t" l="l"/>
              <a:pathLst>
                <a:path h="288319" w="2155140">
                  <a:moveTo>
                    <a:pt x="0" y="0"/>
                  </a:moveTo>
                  <a:lnTo>
                    <a:pt x="2155140" y="0"/>
                  </a:lnTo>
                  <a:lnTo>
                    <a:pt x="2155140" y="288319"/>
                  </a:lnTo>
                  <a:lnTo>
                    <a:pt x="0" y="288319"/>
                  </a:lnTo>
                  <a:close/>
                </a:path>
              </a:pathLst>
            </a:custGeom>
            <a:solidFill>
              <a:srgbClr val="4C527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155140" cy="3264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7007444" y="7381045"/>
            <a:ext cx="8042793" cy="710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16"/>
              </a:lnSpc>
              <a:spcBef>
                <a:spcPct val="0"/>
              </a:spcBef>
            </a:pPr>
            <a:r>
              <a:rPr lang="en-US" sz="1944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The server binds the socket to a specific IP and port. An empty string ('') means it will bind to all available IP addresses on the host machine.</a:t>
            </a:r>
          </a:p>
        </p:txBody>
      </p:sp>
    </p:spTree>
  </p:cSld>
  <p:clrMapOvr>
    <a:masterClrMapping/>
  </p:clrMapOvr>
  <p:transition spd="fast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48749" y="1028700"/>
            <a:ext cx="10715625" cy="8229600"/>
            <a:chOff x="0" y="0"/>
            <a:chExt cx="2822222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2222" cy="2167467"/>
            </a:xfrm>
            <a:custGeom>
              <a:avLst/>
              <a:gdLst/>
              <a:ahLst/>
              <a:cxnLst/>
              <a:rect r="r" b="b" t="t" l="l"/>
              <a:pathLst>
                <a:path h="2167467" w="2822222">
                  <a:moveTo>
                    <a:pt x="0" y="0"/>
                  </a:moveTo>
                  <a:lnTo>
                    <a:pt x="2822222" y="0"/>
                  </a:lnTo>
                  <a:lnTo>
                    <a:pt x="282222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2222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842769" y="4945790"/>
            <a:ext cx="10259722" cy="1524000"/>
            <a:chOff x="0" y="0"/>
            <a:chExt cx="2702149" cy="40138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2149" cy="401383"/>
            </a:xfrm>
            <a:custGeom>
              <a:avLst/>
              <a:gdLst/>
              <a:ahLst/>
              <a:cxnLst/>
              <a:rect r="r" b="b" t="t" l="l"/>
              <a:pathLst>
                <a:path h="401383" w="2702149">
                  <a:moveTo>
                    <a:pt x="0" y="0"/>
                  </a:moveTo>
                  <a:lnTo>
                    <a:pt x="2702149" y="0"/>
                  </a:lnTo>
                  <a:lnTo>
                    <a:pt x="2702149" y="401383"/>
                  </a:lnTo>
                  <a:lnTo>
                    <a:pt x="0" y="401383"/>
                  </a:lnTo>
                  <a:close/>
                </a:path>
              </a:pathLst>
            </a:custGeom>
            <a:solidFill>
              <a:srgbClr val="4C527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2149" cy="439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710630" y="1348163"/>
            <a:ext cx="10391861" cy="3297786"/>
          </a:xfrm>
          <a:custGeom>
            <a:avLst/>
            <a:gdLst/>
            <a:ahLst/>
            <a:cxnLst/>
            <a:rect r="r" b="b" t="t" l="l"/>
            <a:pathLst>
              <a:path h="3297786" w="10391861">
                <a:moveTo>
                  <a:pt x="0" y="0"/>
                </a:moveTo>
                <a:lnTo>
                  <a:pt x="10391862" y="0"/>
                </a:lnTo>
                <a:lnTo>
                  <a:pt x="10391862" y="3297786"/>
                </a:lnTo>
                <a:lnTo>
                  <a:pt x="0" y="32977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128704" y="4997371"/>
            <a:ext cx="9973788" cy="1354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91"/>
              </a:lnSpc>
              <a:spcBef>
                <a:spcPct val="0"/>
              </a:spcBef>
            </a:pPr>
            <a:r>
              <a:rPr lang="en-US" sz="246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The server runs indefinitely, waiting to receive messages. It generates a random number between 1 and 10 to simulate packet loss.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842769" y="6765065"/>
            <a:ext cx="10259722" cy="1524000"/>
            <a:chOff x="0" y="0"/>
            <a:chExt cx="2702149" cy="40138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02149" cy="401383"/>
            </a:xfrm>
            <a:custGeom>
              <a:avLst/>
              <a:gdLst/>
              <a:ahLst/>
              <a:cxnLst/>
              <a:rect r="r" b="b" t="t" l="l"/>
              <a:pathLst>
                <a:path h="401383" w="2702149">
                  <a:moveTo>
                    <a:pt x="0" y="0"/>
                  </a:moveTo>
                  <a:lnTo>
                    <a:pt x="2702149" y="0"/>
                  </a:lnTo>
                  <a:lnTo>
                    <a:pt x="2702149" y="401383"/>
                  </a:lnTo>
                  <a:lnTo>
                    <a:pt x="0" y="401383"/>
                  </a:lnTo>
                  <a:close/>
                </a:path>
              </a:pathLst>
            </a:custGeom>
            <a:solidFill>
              <a:srgbClr val="4C527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702149" cy="439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7128704" y="6822215"/>
            <a:ext cx="9973788" cy="1373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91"/>
              </a:lnSpc>
              <a:spcBef>
                <a:spcPct val="0"/>
              </a:spcBef>
            </a:pPr>
            <a:r>
              <a:rPr lang="en-US" b="true" sz="246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recvfrom(1024):</a:t>
            </a:r>
            <a:r>
              <a:rPr lang="en-US" sz="246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Waits for a packet from a client and receives a maximum of 1024 bytes of data. address stores the client’s IP and port.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-709707" y="4945586"/>
            <a:ext cx="7070244" cy="1524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124"/>
              </a:lnSpc>
            </a:pPr>
            <a:r>
              <a:rPr lang="en-US" sz="4374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UDPPINGERSERVER.PY</a:t>
            </a:r>
          </a:p>
          <a:p>
            <a:pPr algn="r">
              <a:lnSpc>
                <a:spcPts val="6124"/>
              </a:lnSpc>
            </a:pPr>
            <a:r>
              <a:rPr lang="en-US" sz="4374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 </a:t>
            </a:r>
          </a:p>
        </p:txBody>
      </p:sp>
    </p:spTree>
  </p:cSld>
  <p:clrMapOvr>
    <a:masterClrMapping/>
  </p:clrMapOvr>
  <p:transition spd="fast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48749" y="1028700"/>
            <a:ext cx="10715625" cy="8229600"/>
            <a:chOff x="0" y="0"/>
            <a:chExt cx="2822222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2222" cy="2167467"/>
            </a:xfrm>
            <a:custGeom>
              <a:avLst/>
              <a:gdLst/>
              <a:ahLst/>
              <a:cxnLst/>
              <a:rect r="r" b="b" t="t" l="l"/>
              <a:pathLst>
                <a:path h="2167467" w="2822222">
                  <a:moveTo>
                    <a:pt x="0" y="0"/>
                  </a:moveTo>
                  <a:lnTo>
                    <a:pt x="2822222" y="0"/>
                  </a:lnTo>
                  <a:lnTo>
                    <a:pt x="282222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2222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826870" y="5143500"/>
            <a:ext cx="10275622" cy="1524000"/>
            <a:chOff x="0" y="0"/>
            <a:chExt cx="2706337" cy="40138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6337" cy="401383"/>
            </a:xfrm>
            <a:custGeom>
              <a:avLst/>
              <a:gdLst/>
              <a:ahLst/>
              <a:cxnLst/>
              <a:rect r="r" b="b" t="t" l="l"/>
              <a:pathLst>
                <a:path h="401383" w="2706337">
                  <a:moveTo>
                    <a:pt x="0" y="0"/>
                  </a:moveTo>
                  <a:lnTo>
                    <a:pt x="2706337" y="0"/>
                  </a:lnTo>
                  <a:lnTo>
                    <a:pt x="2706337" y="401383"/>
                  </a:lnTo>
                  <a:lnTo>
                    <a:pt x="0" y="401383"/>
                  </a:lnTo>
                  <a:close/>
                </a:path>
              </a:pathLst>
            </a:custGeom>
            <a:solidFill>
              <a:srgbClr val="4C527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6337" cy="439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710630" y="1300464"/>
            <a:ext cx="10391861" cy="3297786"/>
          </a:xfrm>
          <a:custGeom>
            <a:avLst/>
            <a:gdLst/>
            <a:ahLst/>
            <a:cxnLst/>
            <a:rect r="r" b="b" t="t" l="l"/>
            <a:pathLst>
              <a:path h="3297786" w="10391861">
                <a:moveTo>
                  <a:pt x="0" y="0"/>
                </a:moveTo>
                <a:lnTo>
                  <a:pt x="10391862" y="0"/>
                </a:lnTo>
                <a:lnTo>
                  <a:pt x="10391862" y="3297786"/>
                </a:lnTo>
                <a:lnTo>
                  <a:pt x="0" y="32977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906955" y="5439324"/>
            <a:ext cx="10195537" cy="881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5"/>
              </a:lnSpc>
              <a:spcBef>
                <a:spcPct val="0"/>
              </a:spcBef>
            </a:pPr>
            <a:r>
              <a:rPr lang="en-US" b="true" sz="2423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message.upper() :</a:t>
            </a:r>
            <a:r>
              <a:rPr lang="en-US" sz="2423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Converts the message received from the client to uppercase as part of the response.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826870" y="7044854"/>
            <a:ext cx="10275622" cy="1937389"/>
            <a:chOff x="0" y="0"/>
            <a:chExt cx="2706337" cy="51025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06337" cy="510259"/>
            </a:xfrm>
            <a:custGeom>
              <a:avLst/>
              <a:gdLst/>
              <a:ahLst/>
              <a:cxnLst/>
              <a:rect r="r" b="b" t="t" l="l"/>
              <a:pathLst>
                <a:path h="510259" w="2706337">
                  <a:moveTo>
                    <a:pt x="0" y="0"/>
                  </a:moveTo>
                  <a:lnTo>
                    <a:pt x="2706337" y="0"/>
                  </a:lnTo>
                  <a:lnTo>
                    <a:pt x="2706337" y="510259"/>
                  </a:lnTo>
                  <a:lnTo>
                    <a:pt x="0" y="510259"/>
                  </a:lnTo>
                  <a:close/>
                </a:path>
              </a:pathLst>
            </a:custGeom>
            <a:solidFill>
              <a:srgbClr val="4C527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706337" cy="5483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6938861" y="7296371"/>
            <a:ext cx="10051640" cy="1573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4"/>
              </a:lnSpc>
            </a:pPr>
            <a:r>
              <a:rPr lang="en-US" sz="2116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If the random number rand is less than 4 (i.e., 1, 2, or 3), the packet is considered "lost," and the server doesn't respond. If the packet is not "lost" (i.e., rand is 4 or higher), the server sends back the capitalized message to the client.</a:t>
            </a:r>
          </a:p>
          <a:p>
            <a:pPr algn="l" marL="0" indent="0" lvl="0">
              <a:lnSpc>
                <a:spcPts val="3174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-709707" y="4945586"/>
            <a:ext cx="7070244" cy="1524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124"/>
              </a:lnSpc>
            </a:pPr>
            <a:r>
              <a:rPr lang="en-US" sz="4374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UDPPINGERSERVER.PY</a:t>
            </a:r>
          </a:p>
          <a:p>
            <a:pPr algn="r">
              <a:lnSpc>
                <a:spcPts val="6124"/>
              </a:lnSpc>
            </a:pPr>
            <a:r>
              <a:rPr lang="en-US" sz="4374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 </a:t>
            </a:r>
          </a:p>
        </p:txBody>
      </p:sp>
    </p:spTree>
  </p:cSld>
  <p:clrMapOvr>
    <a:masterClrMapping/>
  </p:clrMapOvr>
  <p:transition spd="fast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48749" y="1028700"/>
            <a:ext cx="10715625" cy="8229600"/>
            <a:chOff x="0" y="0"/>
            <a:chExt cx="2822222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2222" cy="2167467"/>
            </a:xfrm>
            <a:custGeom>
              <a:avLst/>
              <a:gdLst/>
              <a:ahLst/>
              <a:cxnLst/>
              <a:rect r="r" b="b" t="t" l="l"/>
              <a:pathLst>
                <a:path h="2167467" w="2822222">
                  <a:moveTo>
                    <a:pt x="0" y="0"/>
                  </a:moveTo>
                  <a:lnTo>
                    <a:pt x="2822222" y="0"/>
                  </a:lnTo>
                  <a:lnTo>
                    <a:pt x="282222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2222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710630" y="4795061"/>
            <a:ext cx="9904989" cy="2446176"/>
            <a:chOff x="0" y="0"/>
            <a:chExt cx="2608721" cy="6442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08721" cy="644260"/>
            </a:xfrm>
            <a:custGeom>
              <a:avLst/>
              <a:gdLst/>
              <a:ahLst/>
              <a:cxnLst/>
              <a:rect r="r" b="b" t="t" l="l"/>
              <a:pathLst>
                <a:path h="644260" w="2608721">
                  <a:moveTo>
                    <a:pt x="0" y="0"/>
                  </a:moveTo>
                  <a:lnTo>
                    <a:pt x="2608721" y="0"/>
                  </a:lnTo>
                  <a:lnTo>
                    <a:pt x="2608721" y="644260"/>
                  </a:lnTo>
                  <a:lnTo>
                    <a:pt x="0" y="644260"/>
                  </a:lnTo>
                  <a:close/>
                </a:path>
              </a:pathLst>
            </a:custGeom>
            <a:solidFill>
              <a:srgbClr val="4C527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608721" cy="6823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710630" y="1849464"/>
            <a:ext cx="10391861" cy="1668066"/>
          </a:xfrm>
          <a:custGeom>
            <a:avLst/>
            <a:gdLst/>
            <a:ahLst/>
            <a:cxnLst/>
            <a:rect r="r" b="b" t="t" l="l"/>
            <a:pathLst>
              <a:path h="1668066" w="10391861">
                <a:moveTo>
                  <a:pt x="0" y="0"/>
                </a:moveTo>
                <a:lnTo>
                  <a:pt x="10391862" y="0"/>
                </a:lnTo>
                <a:lnTo>
                  <a:pt x="10391862" y="1668066"/>
                </a:lnTo>
                <a:lnTo>
                  <a:pt x="0" y="16680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951320" y="4940103"/>
            <a:ext cx="9910482" cy="2672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8179" indent="-254089" lvl="1">
              <a:lnSpc>
                <a:spcPts val="3530"/>
              </a:lnSpc>
              <a:buFont typeface="Arial"/>
              <a:buChar char="•"/>
            </a:pPr>
            <a:r>
              <a:rPr lang="en-US" b="true" sz="2353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address</a:t>
            </a:r>
            <a:r>
              <a:rPr lang="en-US" sz="2353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: Sets the server’s address as 127.0.0.1 on port 12000.</a:t>
            </a:r>
          </a:p>
          <a:p>
            <a:pPr algn="l">
              <a:lnSpc>
                <a:spcPts val="3530"/>
              </a:lnSpc>
            </a:pPr>
          </a:p>
          <a:p>
            <a:pPr algn="l" marL="508179" indent="-254089" lvl="1">
              <a:lnSpc>
                <a:spcPts val="3530"/>
              </a:lnSpc>
              <a:buFont typeface="Arial"/>
              <a:buChar char="•"/>
            </a:pPr>
            <a:r>
              <a:rPr lang="en-US" b="true" sz="2353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settimeout(1)</a:t>
            </a:r>
            <a:r>
              <a:rPr lang="en-US" sz="2353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: The client will wait a maximum of 1 second for a response. If no response is received within that time, a timeout occurs</a:t>
            </a:r>
          </a:p>
          <a:p>
            <a:pPr algn="l" marL="0" indent="0" lvl="0">
              <a:lnSpc>
                <a:spcPts val="353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-439414" y="4718967"/>
            <a:ext cx="6686071" cy="763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53"/>
              </a:lnSpc>
            </a:pPr>
            <a:r>
              <a:rPr lang="en-US" sz="4466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UDPPINGERCLIENT.PY</a:t>
            </a:r>
          </a:p>
        </p:txBody>
      </p:sp>
    </p:spTree>
  </p:cSld>
  <p:clrMapOvr>
    <a:masterClrMapping/>
  </p:clrMapOvr>
  <p:transition spd="fast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48749" y="1028700"/>
            <a:ext cx="10715625" cy="8229600"/>
            <a:chOff x="0" y="0"/>
            <a:chExt cx="2822222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2222" cy="2167467"/>
            </a:xfrm>
            <a:custGeom>
              <a:avLst/>
              <a:gdLst/>
              <a:ahLst/>
              <a:cxnLst/>
              <a:rect r="r" b="b" t="t" l="l"/>
              <a:pathLst>
                <a:path h="2167467" w="2822222">
                  <a:moveTo>
                    <a:pt x="0" y="0"/>
                  </a:moveTo>
                  <a:lnTo>
                    <a:pt x="2822222" y="0"/>
                  </a:lnTo>
                  <a:lnTo>
                    <a:pt x="282222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2222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743865" y="4821190"/>
            <a:ext cx="10330884" cy="2016887"/>
            <a:chOff x="0" y="0"/>
            <a:chExt cx="2720891" cy="53119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20891" cy="531197"/>
            </a:xfrm>
            <a:custGeom>
              <a:avLst/>
              <a:gdLst/>
              <a:ahLst/>
              <a:cxnLst/>
              <a:rect r="r" b="b" t="t" l="l"/>
              <a:pathLst>
                <a:path h="531197" w="2720891">
                  <a:moveTo>
                    <a:pt x="0" y="0"/>
                  </a:moveTo>
                  <a:lnTo>
                    <a:pt x="2720891" y="0"/>
                  </a:lnTo>
                  <a:lnTo>
                    <a:pt x="2720891" y="531197"/>
                  </a:lnTo>
                  <a:lnTo>
                    <a:pt x="0" y="531197"/>
                  </a:lnTo>
                  <a:close/>
                </a:path>
              </a:pathLst>
            </a:custGeom>
            <a:solidFill>
              <a:srgbClr val="4C527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20891" cy="569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743865" y="2596880"/>
            <a:ext cx="10229583" cy="1367389"/>
          </a:xfrm>
          <a:custGeom>
            <a:avLst/>
            <a:gdLst/>
            <a:ahLst/>
            <a:cxnLst/>
            <a:rect r="r" b="b" t="t" l="l"/>
            <a:pathLst>
              <a:path h="1367389" w="10229583">
                <a:moveTo>
                  <a:pt x="0" y="0"/>
                </a:moveTo>
                <a:lnTo>
                  <a:pt x="10229584" y="0"/>
                </a:lnTo>
                <a:lnTo>
                  <a:pt x="10229584" y="1367389"/>
                </a:lnTo>
                <a:lnTo>
                  <a:pt x="0" y="13673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3835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743865" y="5067300"/>
            <a:ext cx="10336377" cy="1770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6254" indent="-253127" lvl="1">
              <a:lnSpc>
                <a:spcPts val="3517"/>
              </a:lnSpc>
              <a:buFont typeface="Arial"/>
              <a:buChar char="•"/>
            </a:pPr>
            <a:r>
              <a:rPr lang="en-US" sz="2344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 loop runs 10 times (since num_pings = 10), sending a ping each time.</a:t>
            </a:r>
          </a:p>
          <a:p>
            <a:pPr algn="l" marL="506254" indent="-253127" lvl="1">
              <a:lnSpc>
                <a:spcPts val="3517"/>
              </a:lnSpc>
              <a:buFont typeface="Arial"/>
              <a:buChar char="•"/>
            </a:pPr>
            <a:r>
              <a:rPr lang="en-US" b="true" sz="2344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send_time: </a:t>
            </a:r>
            <a:r>
              <a:rPr lang="en-US" sz="2344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Records the time just before sending the packet.</a:t>
            </a:r>
          </a:p>
          <a:p>
            <a:pPr algn="l" marL="506254" indent="-253127" lvl="1">
              <a:lnSpc>
                <a:spcPts val="3517"/>
              </a:lnSpc>
              <a:buFont typeface="Arial"/>
              <a:buChar char="•"/>
            </a:pPr>
            <a:r>
              <a:rPr lang="en-US" b="true" sz="2344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</a:t>
            </a:r>
            <a:r>
              <a:rPr lang="en-US" sz="2344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: The ping message includes the ping number and the timestamp.</a:t>
            </a:r>
          </a:p>
          <a:p>
            <a:pPr algn="l" marL="0" indent="0" lvl="0">
              <a:lnSpc>
                <a:spcPts val="3517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-439414" y="4718967"/>
            <a:ext cx="6686071" cy="763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53"/>
              </a:lnSpc>
            </a:pPr>
            <a:r>
              <a:rPr lang="en-US" sz="4466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UDPPINGERCLIENT.PY</a:t>
            </a:r>
          </a:p>
        </p:txBody>
      </p:sp>
    </p:spTree>
  </p:cSld>
  <p:clrMapOvr>
    <a:masterClrMapping/>
  </p:clrMapOvr>
  <p:transition spd="fast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48749" y="1028700"/>
            <a:ext cx="10715625" cy="9258300"/>
            <a:chOff x="0" y="0"/>
            <a:chExt cx="2822222" cy="243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2222" cy="2438400"/>
            </a:xfrm>
            <a:custGeom>
              <a:avLst/>
              <a:gdLst/>
              <a:ahLst/>
              <a:cxnLst/>
              <a:rect r="r" b="b" t="t" l="l"/>
              <a:pathLst>
                <a:path h="2438400" w="2822222">
                  <a:moveTo>
                    <a:pt x="0" y="0"/>
                  </a:moveTo>
                  <a:lnTo>
                    <a:pt x="2822222" y="0"/>
                  </a:lnTo>
                  <a:lnTo>
                    <a:pt x="2822222" y="243840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2222" cy="2476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710630" y="6661929"/>
            <a:ext cx="9904989" cy="3352452"/>
            <a:chOff x="0" y="0"/>
            <a:chExt cx="2608721" cy="882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08721" cy="882950"/>
            </a:xfrm>
            <a:custGeom>
              <a:avLst/>
              <a:gdLst/>
              <a:ahLst/>
              <a:cxnLst/>
              <a:rect r="r" b="b" t="t" l="l"/>
              <a:pathLst>
                <a:path h="882950" w="2608721">
                  <a:moveTo>
                    <a:pt x="0" y="0"/>
                  </a:moveTo>
                  <a:lnTo>
                    <a:pt x="2608721" y="0"/>
                  </a:lnTo>
                  <a:lnTo>
                    <a:pt x="2608721" y="882950"/>
                  </a:lnTo>
                  <a:lnTo>
                    <a:pt x="0" y="882950"/>
                  </a:lnTo>
                  <a:close/>
                </a:path>
              </a:pathLst>
            </a:custGeom>
            <a:solidFill>
              <a:srgbClr val="4C527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608721" cy="921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710630" y="1196910"/>
            <a:ext cx="10336377" cy="5285647"/>
          </a:xfrm>
          <a:custGeom>
            <a:avLst/>
            <a:gdLst/>
            <a:ahLst/>
            <a:cxnLst/>
            <a:rect r="r" b="b" t="t" l="l"/>
            <a:pathLst>
              <a:path h="5285647" w="10336377">
                <a:moveTo>
                  <a:pt x="0" y="0"/>
                </a:moveTo>
                <a:lnTo>
                  <a:pt x="10336377" y="0"/>
                </a:lnTo>
                <a:lnTo>
                  <a:pt x="10336377" y="5285648"/>
                </a:lnTo>
                <a:lnTo>
                  <a:pt x="0" y="528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936381" y="6718913"/>
            <a:ext cx="9453488" cy="3190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3452" indent="-206726" lvl="1">
              <a:lnSpc>
                <a:spcPts val="2872"/>
              </a:lnSpc>
              <a:buFont typeface="Arial"/>
              <a:buChar char="•"/>
            </a:pPr>
            <a:r>
              <a:rPr lang="en-US" sz="1915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sends the data to the server at the given address. The data.encode() method converts the string into bytes, which is necessary for UDP communication. This initiates the ping process.</a:t>
            </a:r>
          </a:p>
          <a:p>
            <a:pPr algn="l" marL="413452" indent="-206726" lvl="1">
              <a:lnSpc>
                <a:spcPts val="2872"/>
              </a:lnSpc>
              <a:buFont typeface="Arial"/>
              <a:buChar char="•"/>
            </a:pPr>
            <a:r>
              <a:rPr lang="en-US" sz="1915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The client waits for a response from the server using recvfrom(1024)</a:t>
            </a:r>
          </a:p>
          <a:p>
            <a:pPr algn="l" marL="413452" indent="-206726" lvl="1">
              <a:lnSpc>
                <a:spcPts val="2872"/>
              </a:lnSpc>
              <a:buFont typeface="Arial"/>
              <a:buChar char="•"/>
            </a:pPr>
            <a:r>
              <a:rPr lang="en-US" sz="1915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The recieve_time is captured right after receiving the server's response, and the RTT is calculated as the difference between recieve_time and send_time (the time the packet was sent).</a:t>
            </a:r>
          </a:p>
          <a:p>
            <a:pPr algn="l" marL="413452" indent="-206726" lvl="1">
              <a:lnSpc>
                <a:spcPts val="2872"/>
              </a:lnSpc>
              <a:buFont typeface="Arial"/>
              <a:buChar char="•"/>
            </a:pPr>
            <a:r>
              <a:rPr lang="en-US" sz="1915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If the client doesn’t receive a response within the specified timeout, a timeout exception is raised.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439414" y="4718967"/>
            <a:ext cx="6686071" cy="763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53"/>
              </a:lnSpc>
            </a:pPr>
            <a:r>
              <a:rPr lang="en-US" sz="4466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UDPPINGERCLIENT.PY</a:t>
            </a:r>
          </a:p>
        </p:txBody>
      </p:sp>
    </p:spTree>
  </p:cSld>
  <p:clrMapOvr>
    <a:masterClrMapping/>
  </p:clrMapOvr>
  <p:transition spd="fast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48749" y="1028700"/>
            <a:ext cx="10715625" cy="8229600"/>
            <a:chOff x="0" y="0"/>
            <a:chExt cx="2822222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2222" cy="2167467"/>
            </a:xfrm>
            <a:custGeom>
              <a:avLst/>
              <a:gdLst/>
              <a:ahLst/>
              <a:cxnLst/>
              <a:rect r="r" b="b" t="t" l="l"/>
              <a:pathLst>
                <a:path h="2167467" w="2822222">
                  <a:moveTo>
                    <a:pt x="0" y="0"/>
                  </a:moveTo>
                  <a:lnTo>
                    <a:pt x="2822222" y="0"/>
                  </a:lnTo>
                  <a:lnTo>
                    <a:pt x="282222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2222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710630" y="4795061"/>
            <a:ext cx="9904989" cy="2446176"/>
            <a:chOff x="0" y="0"/>
            <a:chExt cx="2608721" cy="6442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08721" cy="644260"/>
            </a:xfrm>
            <a:custGeom>
              <a:avLst/>
              <a:gdLst/>
              <a:ahLst/>
              <a:cxnLst/>
              <a:rect r="r" b="b" t="t" l="l"/>
              <a:pathLst>
                <a:path h="644260" w="2608721">
                  <a:moveTo>
                    <a:pt x="0" y="0"/>
                  </a:moveTo>
                  <a:lnTo>
                    <a:pt x="2608721" y="0"/>
                  </a:lnTo>
                  <a:lnTo>
                    <a:pt x="2608721" y="644260"/>
                  </a:lnTo>
                  <a:lnTo>
                    <a:pt x="0" y="644260"/>
                  </a:lnTo>
                  <a:close/>
                </a:path>
              </a:pathLst>
            </a:custGeom>
            <a:solidFill>
              <a:srgbClr val="4C527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608721" cy="6823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710630" y="1849464"/>
            <a:ext cx="10391861" cy="1668066"/>
          </a:xfrm>
          <a:custGeom>
            <a:avLst/>
            <a:gdLst/>
            <a:ahLst/>
            <a:cxnLst/>
            <a:rect r="r" b="b" t="t" l="l"/>
            <a:pathLst>
              <a:path h="1668066" w="10391861">
                <a:moveTo>
                  <a:pt x="0" y="0"/>
                </a:moveTo>
                <a:lnTo>
                  <a:pt x="10391862" y="0"/>
                </a:lnTo>
                <a:lnTo>
                  <a:pt x="10391862" y="1668066"/>
                </a:lnTo>
                <a:lnTo>
                  <a:pt x="0" y="16680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951320" y="4940103"/>
            <a:ext cx="9910482" cy="2672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8179" indent="-254089" lvl="1">
              <a:lnSpc>
                <a:spcPts val="3530"/>
              </a:lnSpc>
              <a:buFont typeface="Arial"/>
              <a:buChar char="•"/>
            </a:pPr>
            <a:r>
              <a:rPr lang="en-US" b="true" sz="2353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address</a:t>
            </a:r>
            <a:r>
              <a:rPr lang="en-US" sz="2353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: Sets the server’s address as 127.0.0.1 on port 12000.</a:t>
            </a:r>
          </a:p>
          <a:p>
            <a:pPr algn="l">
              <a:lnSpc>
                <a:spcPts val="3530"/>
              </a:lnSpc>
            </a:pPr>
          </a:p>
          <a:p>
            <a:pPr algn="l" marL="508179" indent="-254089" lvl="1">
              <a:lnSpc>
                <a:spcPts val="3530"/>
              </a:lnSpc>
              <a:buFont typeface="Arial"/>
              <a:buChar char="•"/>
            </a:pPr>
            <a:r>
              <a:rPr lang="en-US" b="true" sz="2353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settimeout(1)</a:t>
            </a:r>
            <a:r>
              <a:rPr lang="en-US" sz="2353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: The client will wait a maximum of 1 second for a response. If no response is received within that time, a timeout occurs</a:t>
            </a:r>
          </a:p>
          <a:p>
            <a:pPr algn="l" marL="0" indent="0" lvl="0">
              <a:lnSpc>
                <a:spcPts val="353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-439414" y="4718967"/>
            <a:ext cx="6686071" cy="763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53"/>
              </a:lnSpc>
            </a:pPr>
            <a:r>
              <a:rPr lang="en-US" sz="4466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UDPPINGERCLIENT.PY</a:t>
            </a:r>
          </a:p>
        </p:txBody>
      </p:sp>
    </p:spTree>
  </p:cSld>
  <p:clrMapOvr>
    <a:masterClrMapping/>
  </p:clrMapOvr>
  <p:transition spd="fast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051780"/>
            <a:ext cx="16235674" cy="7927379"/>
            <a:chOff x="0" y="0"/>
            <a:chExt cx="4276062" cy="20878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6062" cy="2087869"/>
            </a:xfrm>
            <a:custGeom>
              <a:avLst/>
              <a:gdLst/>
              <a:ahLst/>
              <a:cxnLst/>
              <a:rect r="r" b="b" t="t" l="l"/>
              <a:pathLst>
                <a:path h="2087869" w="4276062">
                  <a:moveTo>
                    <a:pt x="0" y="0"/>
                  </a:moveTo>
                  <a:lnTo>
                    <a:pt x="4276062" y="0"/>
                  </a:lnTo>
                  <a:lnTo>
                    <a:pt x="4276062" y="2087869"/>
                  </a:lnTo>
                  <a:lnTo>
                    <a:pt x="0" y="20878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6062" cy="21259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04938" y="2363965"/>
            <a:ext cx="7121943" cy="3651504"/>
          </a:xfrm>
          <a:custGeom>
            <a:avLst/>
            <a:gdLst/>
            <a:ahLst/>
            <a:cxnLst/>
            <a:rect r="r" b="b" t="t" l="l"/>
            <a:pathLst>
              <a:path h="3651504" w="7121943">
                <a:moveTo>
                  <a:pt x="0" y="0"/>
                </a:moveTo>
                <a:lnTo>
                  <a:pt x="7121942" y="0"/>
                </a:lnTo>
                <a:lnTo>
                  <a:pt x="7121942" y="3651504"/>
                </a:lnTo>
                <a:lnTo>
                  <a:pt x="0" y="36515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404938" y="6622824"/>
            <a:ext cx="7251673" cy="2635476"/>
            <a:chOff x="0" y="0"/>
            <a:chExt cx="1909906" cy="69411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09906" cy="694117"/>
            </a:xfrm>
            <a:custGeom>
              <a:avLst/>
              <a:gdLst/>
              <a:ahLst/>
              <a:cxnLst/>
              <a:rect r="r" b="b" t="t" l="l"/>
              <a:pathLst>
                <a:path h="694117" w="1909906">
                  <a:moveTo>
                    <a:pt x="0" y="0"/>
                  </a:moveTo>
                  <a:lnTo>
                    <a:pt x="1909906" y="0"/>
                  </a:lnTo>
                  <a:lnTo>
                    <a:pt x="1909906" y="694117"/>
                  </a:lnTo>
                  <a:lnTo>
                    <a:pt x="0" y="694117"/>
                  </a:lnTo>
                  <a:close/>
                </a:path>
              </a:pathLst>
            </a:custGeom>
            <a:solidFill>
              <a:srgbClr val="4C527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909906" cy="7322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9649062" y="2942342"/>
            <a:ext cx="6964804" cy="2494750"/>
          </a:xfrm>
          <a:custGeom>
            <a:avLst/>
            <a:gdLst/>
            <a:ahLst/>
            <a:cxnLst/>
            <a:rect r="r" b="b" t="t" l="l"/>
            <a:pathLst>
              <a:path h="2494750" w="6964804">
                <a:moveTo>
                  <a:pt x="0" y="0"/>
                </a:moveTo>
                <a:lnTo>
                  <a:pt x="6964803" y="0"/>
                </a:lnTo>
                <a:lnTo>
                  <a:pt x="6964803" y="2494750"/>
                </a:lnTo>
                <a:lnTo>
                  <a:pt x="0" y="24947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63754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04938" y="657866"/>
            <a:ext cx="1547812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UDP HEARTBEAT SERVER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32498" y="6772759"/>
            <a:ext cx="5996552" cy="2719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Import necessary libraries. Make a UDP connection by the server socket and bind it to port 12000. SOCK_DGRAM parameter ensures that the connection is UDP.</a:t>
            </a:r>
          </a:p>
          <a:p>
            <a:pPr algn="l">
              <a:lnSpc>
                <a:spcPts val="3530"/>
              </a:lnSpc>
            </a:pPr>
          </a:p>
          <a:p>
            <a:pPr algn="l" marL="0" indent="0" lvl="0">
              <a:lnSpc>
                <a:spcPts val="3530"/>
              </a:lnSpc>
              <a:spcBef>
                <a:spcPct val="0"/>
              </a:spcBef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9649062" y="6637242"/>
            <a:ext cx="7251673" cy="3045931"/>
            <a:chOff x="0" y="0"/>
            <a:chExt cx="1909906" cy="80222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09906" cy="802221"/>
            </a:xfrm>
            <a:custGeom>
              <a:avLst/>
              <a:gdLst/>
              <a:ahLst/>
              <a:cxnLst/>
              <a:rect r="r" b="b" t="t" l="l"/>
              <a:pathLst>
                <a:path h="802221" w="1909906">
                  <a:moveTo>
                    <a:pt x="0" y="0"/>
                  </a:moveTo>
                  <a:lnTo>
                    <a:pt x="1909906" y="0"/>
                  </a:lnTo>
                  <a:lnTo>
                    <a:pt x="1909906" y="802221"/>
                  </a:lnTo>
                  <a:lnTo>
                    <a:pt x="0" y="802221"/>
                  </a:lnTo>
                  <a:close/>
                </a:path>
              </a:pathLst>
            </a:custGeom>
            <a:solidFill>
              <a:srgbClr val="4C527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909906" cy="8403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234544" y="6439205"/>
            <a:ext cx="6080708" cy="3451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5"/>
              </a:lnSpc>
            </a:pPr>
          </a:p>
          <a:p>
            <a:pPr algn="l">
              <a:lnSpc>
                <a:spcPts val="3915"/>
              </a:lnSpc>
            </a:pPr>
            <a:r>
              <a:rPr lang="en-US" sz="261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While True condition ensures that the server listens for messages indefinitely. The server socket obtains the encoded message and client address. The rand variable is used later for packet loss.   </a:t>
            </a:r>
          </a:p>
          <a:p>
            <a:pPr algn="l" marL="0" indent="0" lvl="0">
              <a:lnSpc>
                <a:spcPts val="3915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DAGRTqWwyoc</dc:identifier>
  <dcterms:modified xsi:type="dcterms:W3CDTF">2011-08-01T06:04:30Z</dcterms:modified>
  <cp:revision>1</cp:revision>
  <dc:title>Computer Networks Presentation in Blue Clean Style</dc:title>
</cp:coreProperties>
</file>