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Fredoka" charset="1" panose="02000000000000000000"/>
      <p:regular r:id="rId17"/>
    </p:embeddedFont>
    <p:embeddedFont>
      <p:font typeface="Quicksand" charset="1" panose="00000000000000000000"/>
      <p:regular r:id="rId18"/>
    </p:embeddedFont>
    <p:embeddedFont>
      <p:font typeface="Quicksand Bold"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05478"/>
            <a:chOff x="0" y="0"/>
            <a:chExt cx="4274726" cy="212142"/>
          </a:xfrm>
        </p:grpSpPr>
        <p:sp>
          <p:nvSpPr>
            <p:cNvPr name="Freeform 3" id="3"/>
            <p:cNvSpPr/>
            <p:nvPr/>
          </p:nvSpPr>
          <p:spPr>
            <a:xfrm flipH="false" flipV="false" rot="0">
              <a:off x="0" y="0"/>
              <a:ext cx="4274726" cy="212142"/>
            </a:xfrm>
            <a:custGeom>
              <a:avLst/>
              <a:gdLst/>
              <a:ahLst/>
              <a:cxnLst/>
              <a:rect r="r" b="b" t="t" l="l"/>
              <a:pathLst>
                <a:path h="212142" w="4274726">
                  <a:moveTo>
                    <a:pt x="0" y="0"/>
                  </a:moveTo>
                  <a:lnTo>
                    <a:pt x="4274726" y="0"/>
                  </a:lnTo>
                  <a:lnTo>
                    <a:pt x="4274726" y="212142"/>
                  </a:lnTo>
                  <a:lnTo>
                    <a:pt x="0" y="212142"/>
                  </a:lnTo>
                  <a:close/>
                </a:path>
              </a:pathLst>
            </a:custGeom>
            <a:solidFill>
              <a:srgbClr val="FFFFFF"/>
            </a:solidFill>
          </p:spPr>
        </p:sp>
        <p:sp>
          <p:nvSpPr>
            <p:cNvPr name="TextBox 4" id="4"/>
            <p:cNvSpPr txBox="true"/>
            <p:nvPr/>
          </p:nvSpPr>
          <p:spPr>
            <a:xfrm>
              <a:off x="0" y="-38100"/>
              <a:ext cx="4274726" cy="250242"/>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50699" y="3686175"/>
            <a:ext cx="10525583" cy="3133725"/>
          </a:xfrm>
          <a:prstGeom prst="rect">
            <a:avLst/>
          </a:prstGeom>
        </p:spPr>
        <p:txBody>
          <a:bodyPr anchor="t" rtlCol="false" tIns="0" lIns="0" bIns="0" rIns="0">
            <a:spAutoFit/>
          </a:bodyPr>
          <a:lstStyle/>
          <a:p>
            <a:pPr algn="l">
              <a:lnSpc>
                <a:spcPts val="12000"/>
              </a:lnSpc>
            </a:pPr>
            <a:r>
              <a:rPr lang="en-US" sz="12000">
                <a:solidFill>
                  <a:srgbClr val="FFFFFF"/>
                </a:solidFill>
                <a:latin typeface="Fredoka"/>
                <a:ea typeface="Fredoka"/>
                <a:cs typeface="Fredoka"/>
                <a:sym typeface="Fredoka"/>
              </a:rPr>
              <a:t>COMPUTER NETWORKS</a:t>
            </a:r>
          </a:p>
        </p:txBody>
      </p:sp>
      <p:grpSp>
        <p:nvGrpSpPr>
          <p:cNvPr name="Group 6" id="6"/>
          <p:cNvGrpSpPr/>
          <p:nvPr/>
        </p:nvGrpSpPr>
        <p:grpSpPr>
          <a:xfrm rot="0">
            <a:off x="1028700" y="8450580"/>
            <a:ext cx="16230600" cy="805478"/>
            <a:chOff x="0" y="0"/>
            <a:chExt cx="4274726" cy="212142"/>
          </a:xfrm>
        </p:grpSpPr>
        <p:sp>
          <p:nvSpPr>
            <p:cNvPr name="Freeform 7" id="7"/>
            <p:cNvSpPr/>
            <p:nvPr/>
          </p:nvSpPr>
          <p:spPr>
            <a:xfrm flipH="false" flipV="false" rot="0">
              <a:off x="0" y="0"/>
              <a:ext cx="4274726" cy="212142"/>
            </a:xfrm>
            <a:custGeom>
              <a:avLst/>
              <a:gdLst/>
              <a:ahLst/>
              <a:cxnLst/>
              <a:rect r="r" b="b" t="t" l="l"/>
              <a:pathLst>
                <a:path h="212142" w="4274726">
                  <a:moveTo>
                    <a:pt x="0" y="0"/>
                  </a:moveTo>
                  <a:lnTo>
                    <a:pt x="4274726" y="0"/>
                  </a:lnTo>
                  <a:lnTo>
                    <a:pt x="4274726" y="212142"/>
                  </a:lnTo>
                  <a:lnTo>
                    <a:pt x="0" y="212142"/>
                  </a:lnTo>
                  <a:close/>
                </a:path>
              </a:pathLst>
            </a:custGeom>
            <a:solidFill>
              <a:srgbClr val="FFFFFF"/>
            </a:solidFill>
          </p:spPr>
        </p:sp>
        <p:sp>
          <p:nvSpPr>
            <p:cNvPr name="TextBox 8" id="8"/>
            <p:cNvSpPr txBox="true"/>
            <p:nvPr/>
          </p:nvSpPr>
          <p:spPr>
            <a:xfrm>
              <a:off x="0" y="-38100"/>
              <a:ext cx="4274726" cy="250242"/>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2700000">
            <a:off x="10908772" y="3978227"/>
            <a:ext cx="10707063" cy="8458580"/>
          </a:xfrm>
          <a:custGeom>
            <a:avLst/>
            <a:gdLst/>
            <a:ahLst/>
            <a:cxnLst/>
            <a:rect r="r" b="b" t="t" l="l"/>
            <a:pathLst>
              <a:path h="8458580" w="10707063">
                <a:moveTo>
                  <a:pt x="0" y="0"/>
                </a:moveTo>
                <a:lnTo>
                  <a:pt x="10707063" y="0"/>
                </a:lnTo>
                <a:lnTo>
                  <a:pt x="10707063" y="8458580"/>
                </a:lnTo>
                <a:lnTo>
                  <a:pt x="0" y="845858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1470636" y="1137116"/>
            <a:ext cx="5524500" cy="502920"/>
          </a:xfrm>
          <a:prstGeom prst="rect">
            <a:avLst/>
          </a:prstGeom>
        </p:spPr>
        <p:txBody>
          <a:bodyPr anchor="t" rtlCol="false" tIns="0" lIns="0" bIns="0" rIns="0">
            <a:spAutoFit/>
          </a:bodyPr>
          <a:lstStyle/>
          <a:p>
            <a:pPr algn="r" marL="0" indent="0" lvl="0">
              <a:lnSpc>
                <a:spcPts val="4199"/>
              </a:lnSpc>
              <a:spcBef>
                <a:spcPct val="0"/>
              </a:spcBef>
            </a:pPr>
            <a:r>
              <a:rPr lang="en-US" sz="2799">
                <a:solidFill>
                  <a:srgbClr val="000000"/>
                </a:solidFill>
                <a:latin typeface="Quicksand"/>
                <a:ea typeface="Quicksand"/>
                <a:cs typeface="Quicksand"/>
                <a:sym typeface="Quicksand"/>
              </a:rPr>
              <a:t>Computer Networks</a:t>
            </a:r>
          </a:p>
        </p:txBody>
      </p:sp>
      <p:sp>
        <p:nvSpPr>
          <p:cNvPr name="TextBox 11" id="11"/>
          <p:cNvSpPr txBox="true"/>
          <p:nvPr/>
        </p:nvSpPr>
        <p:spPr>
          <a:xfrm rot="0">
            <a:off x="1292864" y="8564880"/>
            <a:ext cx="13045003" cy="502920"/>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Quicksand"/>
                <a:ea typeface="Quicksand"/>
                <a:cs typeface="Quicksand"/>
                <a:sym typeface="Quicksand"/>
              </a:rPr>
              <a:t>Piyush Narula (2022354)         Aditya Aggrawal (2022028)</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325146" y="1695257"/>
            <a:ext cx="15637708" cy="8229600"/>
            <a:chOff x="0" y="0"/>
            <a:chExt cx="4118573" cy="2167467"/>
          </a:xfrm>
        </p:grpSpPr>
        <p:sp>
          <p:nvSpPr>
            <p:cNvPr name="Freeform 3" id="3"/>
            <p:cNvSpPr/>
            <p:nvPr/>
          </p:nvSpPr>
          <p:spPr>
            <a:xfrm flipH="false" flipV="false" rot="0">
              <a:off x="0" y="0"/>
              <a:ext cx="4118573" cy="2167467"/>
            </a:xfrm>
            <a:custGeom>
              <a:avLst/>
              <a:gdLst/>
              <a:ahLst/>
              <a:cxnLst/>
              <a:rect r="r" b="b" t="t" l="l"/>
              <a:pathLst>
                <a:path h="2167467" w="4118573">
                  <a:moveTo>
                    <a:pt x="0" y="0"/>
                  </a:moveTo>
                  <a:lnTo>
                    <a:pt x="4118573" y="0"/>
                  </a:lnTo>
                  <a:lnTo>
                    <a:pt x="4118573" y="2167467"/>
                  </a:lnTo>
                  <a:lnTo>
                    <a:pt x="0" y="2167467"/>
                  </a:lnTo>
                  <a:close/>
                </a:path>
              </a:pathLst>
            </a:custGeom>
            <a:solidFill>
              <a:srgbClr val="FFFFFF"/>
            </a:solidFill>
          </p:spPr>
        </p:sp>
        <p:sp>
          <p:nvSpPr>
            <p:cNvPr name="TextBox 4" id="4"/>
            <p:cNvSpPr txBox="true"/>
            <p:nvPr/>
          </p:nvSpPr>
          <p:spPr>
            <a:xfrm>
              <a:off x="0" y="-38100"/>
              <a:ext cx="4118573" cy="220556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855096" y="5109297"/>
            <a:ext cx="14577807" cy="4652089"/>
            <a:chOff x="0" y="0"/>
            <a:chExt cx="3839422" cy="1225242"/>
          </a:xfrm>
        </p:grpSpPr>
        <p:sp>
          <p:nvSpPr>
            <p:cNvPr name="Freeform 6" id="6"/>
            <p:cNvSpPr/>
            <p:nvPr/>
          </p:nvSpPr>
          <p:spPr>
            <a:xfrm flipH="false" flipV="false" rot="0">
              <a:off x="0" y="0"/>
              <a:ext cx="3839423" cy="1225242"/>
            </a:xfrm>
            <a:custGeom>
              <a:avLst/>
              <a:gdLst/>
              <a:ahLst/>
              <a:cxnLst/>
              <a:rect r="r" b="b" t="t" l="l"/>
              <a:pathLst>
                <a:path h="1225242" w="3839423">
                  <a:moveTo>
                    <a:pt x="0" y="0"/>
                  </a:moveTo>
                  <a:lnTo>
                    <a:pt x="3839423" y="0"/>
                  </a:lnTo>
                  <a:lnTo>
                    <a:pt x="3839423" y="1225242"/>
                  </a:lnTo>
                  <a:lnTo>
                    <a:pt x="0" y="1225242"/>
                  </a:lnTo>
                  <a:close/>
                </a:path>
              </a:pathLst>
            </a:custGeom>
            <a:solidFill>
              <a:srgbClr val="4C5270"/>
            </a:solidFill>
          </p:spPr>
        </p:sp>
        <p:sp>
          <p:nvSpPr>
            <p:cNvPr name="TextBox 7" id="7"/>
            <p:cNvSpPr txBox="true"/>
            <p:nvPr/>
          </p:nvSpPr>
          <p:spPr>
            <a:xfrm>
              <a:off x="0" y="-38100"/>
              <a:ext cx="3839422" cy="1263342"/>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855096" y="2254156"/>
            <a:ext cx="9520506" cy="2646471"/>
          </a:xfrm>
          <a:custGeom>
            <a:avLst/>
            <a:gdLst/>
            <a:ahLst/>
            <a:cxnLst/>
            <a:rect r="r" b="b" t="t" l="l"/>
            <a:pathLst>
              <a:path h="2646471" w="9520506">
                <a:moveTo>
                  <a:pt x="0" y="0"/>
                </a:moveTo>
                <a:lnTo>
                  <a:pt x="9520506" y="0"/>
                </a:lnTo>
                <a:lnTo>
                  <a:pt x="9520506" y="2646470"/>
                </a:lnTo>
                <a:lnTo>
                  <a:pt x="0" y="2646470"/>
                </a:lnTo>
                <a:lnTo>
                  <a:pt x="0" y="0"/>
                </a:lnTo>
                <a:close/>
              </a:path>
            </a:pathLst>
          </a:custGeom>
          <a:blipFill>
            <a:blip r:embed="rId2"/>
            <a:stretch>
              <a:fillRect l="0" t="0" r="-18704" b="-41454"/>
            </a:stretch>
          </a:blipFill>
        </p:spPr>
      </p:sp>
      <p:sp>
        <p:nvSpPr>
          <p:cNvPr name="Freeform 9" id="9"/>
          <p:cNvSpPr/>
          <p:nvPr/>
        </p:nvSpPr>
        <p:spPr>
          <a:xfrm flipH="false" flipV="false" rot="0">
            <a:off x="11503567" y="2674742"/>
            <a:ext cx="4643227" cy="1805298"/>
          </a:xfrm>
          <a:custGeom>
            <a:avLst/>
            <a:gdLst/>
            <a:ahLst/>
            <a:cxnLst/>
            <a:rect r="r" b="b" t="t" l="l"/>
            <a:pathLst>
              <a:path h="1805298" w="4643227">
                <a:moveTo>
                  <a:pt x="0" y="0"/>
                </a:moveTo>
                <a:lnTo>
                  <a:pt x="4643227" y="0"/>
                </a:lnTo>
                <a:lnTo>
                  <a:pt x="4643227" y="1805298"/>
                </a:lnTo>
                <a:lnTo>
                  <a:pt x="0" y="1805298"/>
                </a:lnTo>
                <a:lnTo>
                  <a:pt x="0" y="0"/>
                </a:lnTo>
                <a:close/>
              </a:path>
            </a:pathLst>
          </a:custGeom>
          <a:blipFill>
            <a:blip r:embed="rId3"/>
            <a:stretch>
              <a:fillRect l="0" t="0" r="-3544" b="0"/>
            </a:stretch>
          </a:blipFill>
        </p:spPr>
      </p:sp>
      <p:sp>
        <p:nvSpPr>
          <p:cNvPr name="TextBox 10" id="10"/>
          <p:cNvSpPr txBox="true"/>
          <p:nvPr/>
        </p:nvSpPr>
        <p:spPr>
          <a:xfrm rot="0">
            <a:off x="4323602" y="450078"/>
            <a:ext cx="10690168" cy="746130"/>
          </a:xfrm>
          <a:prstGeom prst="rect">
            <a:avLst/>
          </a:prstGeom>
        </p:spPr>
        <p:txBody>
          <a:bodyPr anchor="t" rtlCol="false" tIns="0" lIns="0" bIns="0" rIns="0">
            <a:spAutoFit/>
          </a:bodyPr>
          <a:lstStyle/>
          <a:p>
            <a:pPr algn="r">
              <a:lnSpc>
                <a:spcPts val="6124"/>
              </a:lnSpc>
            </a:pPr>
            <a:r>
              <a:rPr lang="en-US" sz="4374">
                <a:solidFill>
                  <a:srgbClr val="FFFFFF"/>
                </a:solidFill>
                <a:latin typeface="Fredoka"/>
                <a:ea typeface="Fredoka"/>
                <a:cs typeface="Fredoka"/>
                <a:sym typeface="Fredoka"/>
              </a:rPr>
              <a:t>HTTP CLIENT TO TEST YOUR SERVER.</a:t>
            </a:r>
          </a:p>
        </p:txBody>
      </p:sp>
      <p:sp>
        <p:nvSpPr>
          <p:cNvPr name="TextBox 11" id="11"/>
          <p:cNvSpPr txBox="true"/>
          <p:nvPr/>
        </p:nvSpPr>
        <p:spPr>
          <a:xfrm rot="0">
            <a:off x="1998151" y="5733857"/>
            <a:ext cx="14291697" cy="3118496"/>
          </a:xfrm>
          <a:prstGeom prst="rect">
            <a:avLst/>
          </a:prstGeom>
        </p:spPr>
        <p:txBody>
          <a:bodyPr anchor="t" rtlCol="false" tIns="0" lIns="0" bIns="0" rIns="0">
            <a:spAutoFit/>
          </a:bodyPr>
          <a:lstStyle/>
          <a:p>
            <a:pPr algn="l" marL="518100" indent="-259050" lvl="1">
              <a:lnSpc>
                <a:spcPts val="3599"/>
              </a:lnSpc>
              <a:buFont typeface="Arial"/>
              <a:buChar char="•"/>
            </a:pPr>
            <a:r>
              <a:rPr lang="en-US" sz="2399">
                <a:solidFill>
                  <a:srgbClr val="FFFFFF"/>
                </a:solidFill>
                <a:latin typeface="Quicksand"/>
                <a:ea typeface="Quicksand"/>
                <a:cs typeface="Quicksand"/>
                <a:sym typeface="Quicksand"/>
              </a:rPr>
              <a:t>A TCP socket is created using the IPv4 address.</a:t>
            </a: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The socket connects to the specified server using its hostname and port number.</a:t>
            </a: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An HTTP GET request is formatted to request a specific file from the server.</a:t>
            </a: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The client continuously receives data from the server until there is no more data available.</a:t>
            </a: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The received byte response is decoded and printed as a string.</a:t>
            </a: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If any error occurs during the connection, an error message is displayed and the program exits.</a:t>
            </a: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The socket is closed to free up resources, ensuring proper cleanup after operations.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325146" y="1695257"/>
            <a:ext cx="15637708" cy="8229600"/>
            <a:chOff x="0" y="0"/>
            <a:chExt cx="4118573" cy="2167467"/>
          </a:xfrm>
        </p:grpSpPr>
        <p:sp>
          <p:nvSpPr>
            <p:cNvPr name="Freeform 3" id="3"/>
            <p:cNvSpPr/>
            <p:nvPr/>
          </p:nvSpPr>
          <p:spPr>
            <a:xfrm flipH="false" flipV="false" rot="0">
              <a:off x="0" y="0"/>
              <a:ext cx="4118573" cy="2167467"/>
            </a:xfrm>
            <a:custGeom>
              <a:avLst/>
              <a:gdLst/>
              <a:ahLst/>
              <a:cxnLst/>
              <a:rect r="r" b="b" t="t" l="l"/>
              <a:pathLst>
                <a:path h="2167467" w="4118573">
                  <a:moveTo>
                    <a:pt x="0" y="0"/>
                  </a:moveTo>
                  <a:lnTo>
                    <a:pt x="4118573" y="0"/>
                  </a:lnTo>
                  <a:lnTo>
                    <a:pt x="4118573" y="2167467"/>
                  </a:lnTo>
                  <a:lnTo>
                    <a:pt x="0" y="2167467"/>
                  </a:lnTo>
                  <a:close/>
                </a:path>
              </a:pathLst>
            </a:custGeom>
            <a:solidFill>
              <a:srgbClr val="FFFFFF"/>
            </a:solidFill>
          </p:spPr>
        </p:sp>
        <p:sp>
          <p:nvSpPr>
            <p:cNvPr name="TextBox 4" id="4"/>
            <p:cNvSpPr txBox="true"/>
            <p:nvPr/>
          </p:nvSpPr>
          <p:spPr>
            <a:xfrm>
              <a:off x="0" y="-38100"/>
              <a:ext cx="4118573" cy="220556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855096" y="3853230"/>
            <a:ext cx="14577807" cy="5908156"/>
            <a:chOff x="0" y="0"/>
            <a:chExt cx="3839422" cy="1556058"/>
          </a:xfrm>
        </p:grpSpPr>
        <p:sp>
          <p:nvSpPr>
            <p:cNvPr name="Freeform 6" id="6"/>
            <p:cNvSpPr/>
            <p:nvPr/>
          </p:nvSpPr>
          <p:spPr>
            <a:xfrm flipH="false" flipV="false" rot="0">
              <a:off x="0" y="0"/>
              <a:ext cx="3839423" cy="1556058"/>
            </a:xfrm>
            <a:custGeom>
              <a:avLst/>
              <a:gdLst/>
              <a:ahLst/>
              <a:cxnLst/>
              <a:rect r="r" b="b" t="t" l="l"/>
              <a:pathLst>
                <a:path h="1556058" w="3839423">
                  <a:moveTo>
                    <a:pt x="0" y="0"/>
                  </a:moveTo>
                  <a:lnTo>
                    <a:pt x="3839423" y="0"/>
                  </a:lnTo>
                  <a:lnTo>
                    <a:pt x="3839423" y="1556058"/>
                  </a:lnTo>
                  <a:lnTo>
                    <a:pt x="0" y="1556058"/>
                  </a:lnTo>
                  <a:close/>
                </a:path>
              </a:pathLst>
            </a:custGeom>
            <a:solidFill>
              <a:srgbClr val="4C5270"/>
            </a:solidFill>
          </p:spPr>
        </p:sp>
        <p:sp>
          <p:nvSpPr>
            <p:cNvPr name="TextBox 7" id="7"/>
            <p:cNvSpPr txBox="true"/>
            <p:nvPr/>
          </p:nvSpPr>
          <p:spPr>
            <a:xfrm>
              <a:off x="0" y="-38100"/>
              <a:ext cx="3839422" cy="1594158"/>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126006" y="2652671"/>
            <a:ext cx="14163842" cy="619405"/>
          </a:xfrm>
          <a:custGeom>
            <a:avLst/>
            <a:gdLst/>
            <a:ahLst/>
            <a:cxnLst/>
            <a:rect r="r" b="b" t="t" l="l"/>
            <a:pathLst>
              <a:path h="619405" w="14163842">
                <a:moveTo>
                  <a:pt x="0" y="0"/>
                </a:moveTo>
                <a:lnTo>
                  <a:pt x="14163843" y="0"/>
                </a:lnTo>
                <a:lnTo>
                  <a:pt x="14163843" y="619404"/>
                </a:lnTo>
                <a:lnTo>
                  <a:pt x="0" y="619404"/>
                </a:lnTo>
                <a:lnTo>
                  <a:pt x="0" y="0"/>
                </a:lnTo>
                <a:close/>
              </a:path>
            </a:pathLst>
          </a:custGeom>
          <a:blipFill>
            <a:blip r:embed="rId2"/>
            <a:stretch>
              <a:fillRect l="-4081" t="0" r="-1933" b="0"/>
            </a:stretch>
          </a:blipFill>
        </p:spPr>
      </p:sp>
      <p:sp>
        <p:nvSpPr>
          <p:cNvPr name="TextBox 9" id="9"/>
          <p:cNvSpPr txBox="true"/>
          <p:nvPr/>
        </p:nvSpPr>
        <p:spPr>
          <a:xfrm rot="0">
            <a:off x="4323602" y="450078"/>
            <a:ext cx="10690168" cy="746130"/>
          </a:xfrm>
          <a:prstGeom prst="rect">
            <a:avLst/>
          </a:prstGeom>
        </p:spPr>
        <p:txBody>
          <a:bodyPr anchor="t" rtlCol="false" tIns="0" lIns="0" bIns="0" rIns="0">
            <a:spAutoFit/>
          </a:bodyPr>
          <a:lstStyle/>
          <a:p>
            <a:pPr algn="r">
              <a:lnSpc>
                <a:spcPts val="6124"/>
              </a:lnSpc>
            </a:pPr>
            <a:r>
              <a:rPr lang="en-US" sz="4374">
                <a:solidFill>
                  <a:srgbClr val="FFFFFF"/>
                </a:solidFill>
                <a:latin typeface="Fredoka"/>
                <a:ea typeface="Fredoka"/>
                <a:cs typeface="Fredoka"/>
                <a:sym typeface="Fredoka"/>
              </a:rPr>
              <a:t>HTTP CLIENT TO TEST YOUR SERVER.</a:t>
            </a:r>
          </a:p>
        </p:txBody>
      </p:sp>
      <p:sp>
        <p:nvSpPr>
          <p:cNvPr name="TextBox 10" id="10"/>
          <p:cNvSpPr txBox="true"/>
          <p:nvPr/>
        </p:nvSpPr>
        <p:spPr>
          <a:xfrm rot="0">
            <a:off x="2126006" y="4538448"/>
            <a:ext cx="13989605" cy="4461521"/>
          </a:xfrm>
          <a:prstGeom prst="rect">
            <a:avLst/>
          </a:prstGeom>
        </p:spPr>
        <p:txBody>
          <a:bodyPr anchor="t" rtlCol="false" tIns="0" lIns="0" bIns="0" rIns="0">
            <a:spAutoFit/>
          </a:bodyPr>
          <a:lstStyle/>
          <a:p>
            <a:pPr algn="l" marL="518100" indent="-259050" lvl="1">
              <a:lnSpc>
                <a:spcPts val="3599"/>
              </a:lnSpc>
              <a:buFont typeface="Arial"/>
              <a:buChar char="•"/>
            </a:pPr>
            <a:r>
              <a:rPr lang="en-US" b="true" sz="2399">
                <a:solidFill>
                  <a:srgbClr val="FFFFFF"/>
                </a:solidFill>
                <a:latin typeface="Quicksand Bold"/>
                <a:ea typeface="Quicksand Bold"/>
                <a:cs typeface="Quicksand Bold"/>
                <a:sym typeface="Quicksand Bold"/>
              </a:rPr>
              <a:t>1..5</a:t>
            </a:r>
            <a:r>
              <a:rPr lang="en-US" sz="2399">
                <a:solidFill>
                  <a:srgbClr val="FFFFFF"/>
                </a:solidFill>
                <a:latin typeface="Quicksand"/>
                <a:ea typeface="Quicksand"/>
                <a:cs typeface="Quicksand"/>
                <a:sym typeface="Quicksand"/>
              </a:rPr>
              <a:t>: Generates a sequence of numbers from 1 to 5 for iterations.</a:t>
            </a:r>
          </a:p>
          <a:p>
            <a:pPr algn="l" marL="518100" indent="-259050" lvl="1">
              <a:lnSpc>
                <a:spcPts val="3599"/>
              </a:lnSpc>
              <a:buFont typeface="Arial"/>
              <a:buChar char="•"/>
            </a:pPr>
            <a:r>
              <a:rPr lang="en-US" b="true" sz="2399">
                <a:solidFill>
                  <a:srgbClr val="FFFFFF"/>
                </a:solidFill>
                <a:latin typeface="Quicksand Bold"/>
                <a:ea typeface="Quicksand Bold"/>
                <a:cs typeface="Quicksand Bold"/>
                <a:sym typeface="Quicksand Bold"/>
              </a:rPr>
              <a:t>| ForEach-Object { ... }</a:t>
            </a:r>
            <a:r>
              <a:rPr lang="en-US" sz="2399">
                <a:solidFill>
                  <a:srgbClr val="FFFFFF"/>
                </a:solidFill>
                <a:latin typeface="Quicksand"/>
                <a:ea typeface="Quicksand"/>
                <a:cs typeface="Quicksand"/>
                <a:sym typeface="Quicksand"/>
              </a:rPr>
              <a:t>: Processes each number in the sequence.</a:t>
            </a:r>
          </a:p>
          <a:p>
            <a:pPr algn="l" marL="518100" indent="-259050" lvl="1">
              <a:lnSpc>
                <a:spcPts val="3599"/>
              </a:lnSpc>
              <a:buFont typeface="Arial"/>
              <a:buChar char="•"/>
            </a:pPr>
            <a:r>
              <a:rPr lang="en-US" b="true" sz="2399">
                <a:solidFill>
                  <a:srgbClr val="FFFFFF"/>
                </a:solidFill>
                <a:latin typeface="Quicksand Bold"/>
                <a:ea typeface="Quicksand Bold"/>
                <a:cs typeface="Quicksand Bold"/>
                <a:sym typeface="Quicksand Bold"/>
              </a:rPr>
              <a:t>Start-Process</a:t>
            </a:r>
            <a:r>
              <a:rPr lang="en-US" sz="2399">
                <a:solidFill>
                  <a:srgbClr val="FFFFFF"/>
                </a:solidFill>
                <a:latin typeface="Quicksand"/>
                <a:ea typeface="Quicksand"/>
                <a:cs typeface="Quicksand"/>
                <a:sym typeface="Quicksand"/>
              </a:rPr>
              <a:t>: Starts a new process (a new PowerShell window).</a:t>
            </a:r>
          </a:p>
          <a:p>
            <a:pPr algn="l" marL="518100" indent="-259050" lvl="1">
              <a:lnSpc>
                <a:spcPts val="3599"/>
              </a:lnSpc>
              <a:buFont typeface="Arial"/>
              <a:buChar char="•"/>
            </a:pPr>
            <a:r>
              <a:rPr lang="en-US" b="true" sz="2399">
                <a:solidFill>
                  <a:srgbClr val="FFFFFF"/>
                </a:solidFill>
                <a:latin typeface="Quicksand Bold"/>
                <a:ea typeface="Quicksand Bold"/>
                <a:cs typeface="Quicksand Bold"/>
                <a:sym typeface="Quicksand Bold"/>
              </a:rPr>
              <a:t>Powershell</a:t>
            </a:r>
            <a:r>
              <a:rPr lang="en-US" sz="2399">
                <a:solidFill>
                  <a:srgbClr val="FFFFFF"/>
                </a:solidFill>
                <a:latin typeface="Quicksand"/>
                <a:ea typeface="Quicksand"/>
                <a:cs typeface="Quicksand"/>
                <a:sym typeface="Quicksand"/>
              </a:rPr>
              <a:t>: Specifies that a new PowerShell instance should be launched.</a:t>
            </a:r>
          </a:p>
          <a:p>
            <a:pPr algn="l" marL="518100" indent="-259050" lvl="1">
              <a:lnSpc>
                <a:spcPts val="3599"/>
              </a:lnSpc>
              <a:buFont typeface="Arial"/>
              <a:buChar char="•"/>
            </a:pPr>
            <a:r>
              <a:rPr lang="en-US" b="true" sz="2399">
                <a:solidFill>
                  <a:srgbClr val="FFFFFF"/>
                </a:solidFill>
                <a:latin typeface="Quicksand Bold"/>
                <a:ea typeface="Quicksand Bold"/>
                <a:cs typeface="Quicksand Bold"/>
                <a:sym typeface="Quicksand Bold"/>
              </a:rPr>
              <a:t>ArgumentList</a:t>
            </a:r>
            <a:r>
              <a:rPr lang="en-US" sz="2399">
                <a:solidFill>
                  <a:srgbClr val="FFFFFF"/>
                </a:solidFill>
                <a:latin typeface="Quicksand"/>
                <a:ea typeface="Quicksand"/>
                <a:cs typeface="Quicksand"/>
                <a:sym typeface="Quicksand"/>
              </a:rPr>
              <a:t>: Specifies the arguments to be passed to the new PowerShell process:</a:t>
            </a:r>
          </a:p>
          <a:p>
            <a:pPr algn="l" marL="1036200" indent="-345400" lvl="2">
              <a:lnSpc>
                <a:spcPts val="3599"/>
              </a:lnSpc>
              <a:buAutoNum type="alphaLcPeriod" startAt="1"/>
            </a:pPr>
            <a:r>
              <a:rPr lang="en-US" b="true" sz="2399">
                <a:solidFill>
                  <a:srgbClr val="FFFFFF"/>
                </a:solidFill>
                <a:latin typeface="Quicksand Bold"/>
                <a:ea typeface="Quicksand Bold"/>
                <a:cs typeface="Quicksand Bold"/>
                <a:sym typeface="Quicksand Bold"/>
              </a:rPr>
              <a:t>"-NoExit"</a:t>
            </a:r>
            <a:r>
              <a:rPr lang="en-US" sz="2399">
                <a:solidFill>
                  <a:srgbClr val="FFFFFF"/>
                </a:solidFill>
                <a:latin typeface="Quicksand"/>
                <a:ea typeface="Quicksand"/>
                <a:cs typeface="Quicksand"/>
                <a:sym typeface="Quicksand"/>
              </a:rPr>
              <a:t>: Keeps the window open after execution.</a:t>
            </a:r>
          </a:p>
          <a:p>
            <a:pPr algn="l" marL="1036200" indent="-345400" lvl="2">
              <a:lnSpc>
                <a:spcPts val="3599"/>
              </a:lnSpc>
              <a:buAutoNum type="alphaLcPeriod" startAt="1"/>
            </a:pPr>
            <a:r>
              <a:rPr lang="en-US" b="true" sz="2399">
                <a:solidFill>
                  <a:srgbClr val="FFFFFF"/>
                </a:solidFill>
                <a:latin typeface="Quicksand Bold"/>
                <a:ea typeface="Quicksand Bold"/>
                <a:cs typeface="Quicksand Bold"/>
                <a:sym typeface="Quicksand Bold"/>
              </a:rPr>
              <a:t>"-Command"</a:t>
            </a:r>
            <a:r>
              <a:rPr lang="en-US" sz="2399">
                <a:solidFill>
                  <a:srgbClr val="FFFFFF"/>
                </a:solidFill>
                <a:latin typeface="Quicksand"/>
                <a:ea typeface="Quicksand"/>
                <a:cs typeface="Quicksand"/>
                <a:sym typeface="Quicksand"/>
              </a:rPr>
              <a:t>: Indicates that the next string is a command to run.</a:t>
            </a: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a:t>
            </a:r>
            <a:r>
              <a:rPr lang="en-US" b="true" sz="2399">
                <a:solidFill>
                  <a:srgbClr val="FFFFFF"/>
                </a:solidFill>
                <a:latin typeface="Quicksand Bold"/>
                <a:ea typeface="Quicksand Bold"/>
                <a:cs typeface="Quicksand Bold"/>
                <a:sym typeface="Quicksand Bold"/>
              </a:rPr>
              <a:t>python clientQuestion3.py &lt;IPv4&gt; 6789 HelloWorld.html</a:t>
            </a:r>
            <a:r>
              <a:rPr lang="en-US" sz="2399">
                <a:solidFill>
                  <a:srgbClr val="FFFFFF"/>
                </a:solidFill>
                <a:latin typeface="Quicksand"/>
                <a:ea typeface="Quicksand"/>
                <a:cs typeface="Quicksand"/>
                <a:sym typeface="Quicksand"/>
              </a:rPr>
              <a:t>": Runs the Python script with the specified IP address, port, and filename.</a:t>
            </a:r>
          </a:p>
          <a:p>
            <a:pPr algn="l">
              <a:lnSpc>
                <a:spcPts val="359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325146" y="1695257"/>
            <a:ext cx="15637708" cy="8229600"/>
            <a:chOff x="0" y="0"/>
            <a:chExt cx="4118573" cy="2167467"/>
          </a:xfrm>
        </p:grpSpPr>
        <p:sp>
          <p:nvSpPr>
            <p:cNvPr name="Freeform 3" id="3"/>
            <p:cNvSpPr/>
            <p:nvPr/>
          </p:nvSpPr>
          <p:spPr>
            <a:xfrm flipH="false" flipV="false" rot="0">
              <a:off x="0" y="0"/>
              <a:ext cx="4118573" cy="2167467"/>
            </a:xfrm>
            <a:custGeom>
              <a:avLst/>
              <a:gdLst/>
              <a:ahLst/>
              <a:cxnLst/>
              <a:rect r="r" b="b" t="t" l="l"/>
              <a:pathLst>
                <a:path h="2167467" w="4118573">
                  <a:moveTo>
                    <a:pt x="0" y="0"/>
                  </a:moveTo>
                  <a:lnTo>
                    <a:pt x="4118573" y="0"/>
                  </a:lnTo>
                  <a:lnTo>
                    <a:pt x="4118573" y="2167467"/>
                  </a:lnTo>
                  <a:lnTo>
                    <a:pt x="0" y="2167467"/>
                  </a:lnTo>
                  <a:close/>
                </a:path>
              </a:pathLst>
            </a:custGeom>
            <a:solidFill>
              <a:srgbClr val="FFFFFF"/>
            </a:solidFill>
          </p:spPr>
        </p:sp>
        <p:sp>
          <p:nvSpPr>
            <p:cNvPr name="TextBox 4" id="4"/>
            <p:cNvSpPr txBox="true"/>
            <p:nvPr/>
          </p:nvSpPr>
          <p:spPr>
            <a:xfrm>
              <a:off x="0" y="-38100"/>
              <a:ext cx="4118573" cy="220556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116229" y="4781384"/>
            <a:ext cx="14055541" cy="4875868"/>
            <a:chOff x="0" y="0"/>
            <a:chExt cx="3701871" cy="1284179"/>
          </a:xfrm>
        </p:grpSpPr>
        <p:sp>
          <p:nvSpPr>
            <p:cNvPr name="Freeform 6" id="6"/>
            <p:cNvSpPr/>
            <p:nvPr/>
          </p:nvSpPr>
          <p:spPr>
            <a:xfrm flipH="false" flipV="false" rot="0">
              <a:off x="0" y="0"/>
              <a:ext cx="3701871" cy="1284179"/>
            </a:xfrm>
            <a:custGeom>
              <a:avLst/>
              <a:gdLst/>
              <a:ahLst/>
              <a:cxnLst/>
              <a:rect r="r" b="b" t="t" l="l"/>
              <a:pathLst>
                <a:path h="1284179" w="3701871">
                  <a:moveTo>
                    <a:pt x="0" y="0"/>
                  </a:moveTo>
                  <a:lnTo>
                    <a:pt x="3701871" y="0"/>
                  </a:lnTo>
                  <a:lnTo>
                    <a:pt x="3701871" y="1284179"/>
                  </a:lnTo>
                  <a:lnTo>
                    <a:pt x="0" y="1284179"/>
                  </a:lnTo>
                  <a:close/>
                </a:path>
              </a:pathLst>
            </a:custGeom>
            <a:solidFill>
              <a:srgbClr val="4C5270"/>
            </a:solidFill>
          </p:spPr>
        </p:sp>
        <p:sp>
          <p:nvSpPr>
            <p:cNvPr name="TextBox 7" id="7"/>
            <p:cNvSpPr txBox="true"/>
            <p:nvPr/>
          </p:nvSpPr>
          <p:spPr>
            <a:xfrm>
              <a:off x="0" y="-38100"/>
              <a:ext cx="3701871" cy="1322279"/>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4111605" y="2515082"/>
            <a:ext cx="10035488" cy="1808593"/>
          </a:xfrm>
          <a:custGeom>
            <a:avLst/>
            <a:gdLst/>
            <a:ahLst/>
            <a:cxnLst/>
            <a:rect r="r" b="b" t="t" l="l"/>
            <a:pathLst>
              <a:path h="1808593" w="10035488">
                <a:moveTo>
                  <a:pt x="0" y="0"/>
                </a:moveTo>
                <a:lnTo>
                  <a:pt x="10035488" y="0"/>
                </a:lnTo>
                <a:lnTo>
                  <a:pt x="10035488" y="1808593"/>
                </a:lnTo>
                <a:lnTo>
                  <a:pt x="0" y="1808593"/>
                </a:lnTo>
                <a:lnTo>
                  <a:pt x="0" y="0"/>
                </a:lnTo>
                <a:close/>
              </a:path>
            </a:pathLst>
          </a:custGeom>
          <a:blipFill>
            <a:blip r:embed="rId2"/>
            <a:stretch>
              <a:fillRect l="0" t="0" r="0" b="0"/>
            </a:stretch>
          </a:blipFill>
        </p:spPr>
      </p:sp>
      <p:sp>
        <p:nvSpPr>
          <p:cNvPr name="TextBox 9" id="9"/>
          <p:cNvSpPr txBox="true"/>
          <p:nvPr/>
        </p:nvSpPr>
        <p:spPr>
          <a:xfrm rot="0">
            <a:off x="2402339" y="5067300"/>
            <a:ext cx="13454020" cy="4013846"/>
          </a:xfrm>
          <a:prstGeom prst="rect">
            <a:avLst/>
          </a:prstGeom>
        </p:spPr>
        <p:txBody>
          <a:bodyPr anchor="t" rtlCol="false" tIns="0" lIns="0" bIns="0" rIns="0">
            <a:spAutoFit/>
          </a:bodyPr>
          <a:lstStyle/>
          <a:p>
            <a:pPr algn="l" marL="518100" indent="-259050" lvl="1">
              <a:lnSpc>
                <a:spcPts val="3599"/>
              </a:lnSpc>
              <a:buFont typeface="Arial"/>
              <a:buChar char="•"/>
            </a:pPr>
            <a:r>
              <a:rPr lang="en-US" sz="2399">
                <a:solidFill>
                  <a:srgbClr val="FFFFFF"/>
                </a:solidFill>
                <a:latin typeface="Quicksand"/>
                <a:ea typeface="Quicksand"/>
                <a:cs typeface="Quicksand"/>
                <a:sym typeface="Quicksand"/>
              </a:rPr>
              <a:t>The first line is provided in the skeleton code. It creates a new socket object for the server, which will be used to establish a connection to the client. AF_NET specifies that the socket will be using IPv4 addresses. SOCK_STREAM ensures that a TCP connection is established.</a:t>
            </a: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The second line binds the socket to port number 6789. This is an unreserved port that can be used for our connection. The empty string in the bind function tells the server to accept connections on any network interface of the machine.</a:t>
            </a: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The third line tells the server socket to start listening for incoming connections. The parameter ‘1’ passed inside the function indicates the backlog, which is the number of pending connections the system will allow to queue up before it starts blocking them.</a:t>
            </a:r>
          </a:p>
        </p:txBody>
      </p:sp>
      <p:sp>
        <p:nvSpPr>
          <p:cNvPr name="TextBox 10" id="10"/>
          <p:cNvSpPr txBox="true"/>
          <p:nvPr/>
        </p:nvSpPr>
        <p:spPr>
          <a:xfrm rot="0">
            <a:off x="6172571" y="177601"/>
            <a:ext cx="5913555" cy="1517655"/>
          </a:xfrm>
          <a:prstGeom prst="rect">
            <a:avLst/>
          </a:prstGeom>
        </p:spPr>
        <p:txBody>
          <a:bodyPr anchor="t" rtlCol="false" tIns="0" lIns="0" bIns="0" rIns="0">
            <a:spAutoFit/>
          </a:bodyPr>
          <a:lstStyle/>
          <a:p>
            <a:pPr algn="ctr">
              <a:lnSpc>
                <a:spcPts val="6124"/>
              </a:lnSpc>
            </a:pPr>
            <a:r>
              <a:rPr lang="en-US" sz="4374">
                <a:solidFill>
                  <a:srgbClr val="FFFFFF"/>
                </a:solidFill>
                <a:latin typeface="Fredoka"/>
                <a:ea typeface="Fredoka"/>
                <a:cs typeface="Fredoka"/>
                <a:sym typeface="Fredoka"/>
              </a:rPr>
              <a:t>TCP WEB SERVER</a:t>
            </a:r>
          </a:p>
          <a:p>
            <a:pPr algn="r">
              <a:lnSpc>
                <a:spcPts val="6124"/>
              </a:lnSpc>
            </a:pPr>
            <a:r>
              <a:rPr lang="en-US" sz="4374">
                <a:solidFill>
                  <a:srgbClr val="FFFFFF"/>
                </a:solidFill>
                <a:latin typeface="Fredoka"/>
                <a:ea typeface="Fredoka"/>
                <a:cs typeface="Fredoka"/>
                <a:sym typeface="Fredoka"/>
              </a:rPr>
              <a:t> </a:t>
            </a:r>
          </a:p>
        </p:txBody>
      </p:sp>
    </p:spTree>
  </p:cSld>
  <p:clrMapOvr>
    <a:masterClrMapping/>
  </p:clrMapOvr>
  <p:transition spd="fast">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325146" y="1695257"/>
            <a:ext cx="15637708" cy="8229600"/>
            <a:chOff x="0" y="0"/>
            <a:chExt cx="4118573" cy="2167467"/>
          </a:xfrm>
        </p:grpSpPr>
        <p:sp>
          <p:nvSpPr>
            <p:cNvPr name="Freeform 3" id="3"/>
            <p:cNvSpPr/>
            <p:nvPr/>
          </p:nvSpPr>
          <p:spPr>
            <a:xfrm flipH="false" flipV="false" rot="0">
              <a:off x="0" y="0"/>
              <a:ext cx="4118573" cy="2167467"/>
            </a:xfrm>
            <a:custGeom>
              <a:avLst/>
              <a:gdLst/>
              <a:ahLst/>
              <a:cxnLst/>
              <a:rect r="r" b="b" t="t" l="l"/>
              <a:pathLst>
                <a:path h="2167467" w="4118573">
                  <a:moveTo>
                    <a:pt x="0" y="0"/>
                  </a:moveTo>
                  <a:lnTo>
                    <a:pt x="4118573" y="0"/>
                  </a:lnTo>
                  <a:lnTo>
                    <a:pt x="4118573" y="2167467"/>
                  </a:lnTo>
                  <a:lnTo>
                    <a:pt x="0" y="2167467"/>
                  </a:lnTo>
                  <a:close/>
                </a:path>
              </a:pathLst>
            </a:custGeom>
            <a:solidFill>
              <a:srgbClr val="FFFFFF"/>
            </a:solidFill>
          </p:spPr>
        </p:sp>
        <p:sp>
          <p:nvSpPr>
            <p:cNvPr name="TextBox 4" id="4"/>
            <p:cNvSpPr txBox="true"/>
            <p:nvPr/>
          </p:nvSpPr>
          <p:spPr>
            <a:xfrm>
              <a:off x="0" y="-38100"/>
              <a:ext cx="4118573" cy="220556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116229" y="5810057"/>
            <a:ext cx="14055541" cy="3847194"/>
            <a:chOff x="0" y="0"/>
            <a:chExt cx="3701871" cy="1013253"/>
          </a:xfrm>
        </p:grpSpPr>
        <p:sp>
          <p:nvSpPr>
            <p:cNvPr name="Freeform 6" id="6"/>
            <p:cNvSpPr/>
            <p:nvPr/>
          </p:nvSpPr>
          <p:spPr>
            <a:xfrm flipH="false" flipV="false" rot="0">
              <a:off x="0" y="0"/>
              <a:ext cx="3701871" cy="1013253"/>
            </a:xfrm>
            <a:custGeom>
              <a:avLst/>
              <a:gdLst/>
              <a:ahLst/>
              <a:cxnLst/>
              <a:rect r="r" b="b" t="t" l="l"/>
              <a:pathLst>
                <a:path h="1013253" w="3701871">
                  <a:moveTo>
                    <a:pt x="0" y="0"/>
                  </a:moveTo>
                  <a:lnTo>
                    <a:pt x="3701871" y="0"/>
                  </a:lnTo>
                  <a:lnTo>
                    <a:pt x="3701871" y="1013253"/>
                  </a:lnTo>
                  <a:lnTo>
                    <a:pt x="0" y="1013253"/>
                  </a:lnTo>
                  <a:close/>
                </a:path>
              </a:pathLst>
            </a:custGeom>
            <a:solidFill>
              <a:srgbClr val="4C5270"/>
            </a:solidFill>
          </p:spPr>
        </p:sp>
        <p:sp>
          <p:nvSpPr>
            <p:cNvPr name="TextBox 7" id="7"/>
            <p:cNvSpPr txBox="true"/>
            <p:nvPr/>
          </p:nvSpPr>
          <p:spPr>
            <a:xfrm>
              <a:off x="0" y="-38100"/>
              <a:ext cx="3701871" cy="105135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953199" y="2137542"/>
            <a:ext cx="10352300" cy="3230229"/>
          </a:xfrm>
          <a:custGeom>
            <a:avLst/>
            <a:gdLst/>
            <a:ahLst/>
            <a:cxnLst/>
            <a:rect r="r" b="b" t="t" l="l"/>
            <a:pathLst>
              <a:path h="3230229" w="10352300">
                <a:moveTo>
                  <a:pt x="0" y="0"/>
                </a:moveTo>
                <a:lnTo>
                  <a:pt x="10352300" y="0"/>
                </a:lnTo>
                <a:lnTo>
                  <a:pt x="10352300" y="3230229"/>
                </a:lnTo>
                <a:lnTo>
                  <a:pt x="0" y="3230229"/>
                </a:lnTo>
                <a:lnTo>
                  <a:pt x="0" y="0"/>
                </a:lnTo>
                <a:close/>
              </a:path>
            </a:pathLst>
          </a:custGeom>
          <a:blipFill>
            <a:blip r:embed="rId2"/>
            <a:stretch>
              <a:fillRect l="0" t="0" r="0" b="0"/>
            </a:stretch>
          </a:blipFill>
        </p:spPr>
      </p:sp>
      <p:sp>
        <p:nvSpPr>
          <p:cNvPr name="TextBox 9" id="9"/>
          <p:cNvSpPr txBox="true"/>
          <p:nvPr/>
        </p:nvSpPr>
        <p:spPr>
          <a:xfrm rot="0">
            <a:off x="2416990" y="6096447"/>
            <a:ext cx="13454020" cy="3118496"/>
          </a:xfrm>
          <a:prstGeom prst="rect">
            <a:avLst/>
          </a:prstGeom>
        </p:spPr>
        <p:txBody>
          <a:bodyPr anchor="t" rtlCol="false" tIns="0" lIns="0" bIns="0" rIns="0">
            <a:spAutoFit/>
          </a:bodyPr>
          <a:lstStyle/>
          <a:p>
            <a:pPr algn="l" marL="518100" indent="-259050" lvl="1">
              <a:lnSpc>
                <a:spcPts val="3599"/>
              </a:lnSpc>
              <a:buFont typeface="Arial"/>
              <a:buChar char="•"/>
            </a:pPr>
            <a:r>
              <a:rPr lang="en-US" sz="2399">
                <a:solidFill>
                  <a:srgbClr val="FFFFFF"/>
                </a:solidFill>
                <a:latin typeface="Quicksand"/>
                <a:ea typeface="Quicksand"/>
                <a:cs typeface="Quicksand"/>
                <a:sym typeface="Quicksand"/>
              </a:rPr>
              <a:t>Start an infinite loop to continuously serve client requests.</a:t>
            </a: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The first line accepts an incoming TCP connection from a client. It waits (blocks) until a client initiates a connection. When a client tries to connect, the method returns a new socket object (connectionSocket) and the address of the client (addr).</a:t>
            </a: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The next segment tries to read up to 1024 bytes of data from the client, i.e., an HTTP request). We maintain a buffer size of 1024 bytes.</a:t>
            </a: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The next line is error handling. If the message is not found, continue to serve. </a:t>
            </a:r>
          </a:p>
        </p:txBody>
      </p:sp>
      <p:sp>
        <p:nvSpPr>
          <p:cNvPr name="TextBox 10" id="10"/>
          <p:cNvSpPr txBox="true"/>
          <p:nvPr/>
        </p:nvSpPr>
        <p:spPr>
          <a:xfrm rot="0">
            <a:off x="6172571" y="177601"/>
            <a:ext cx="5913555" cy="1517655"/>
          </a:xfrm>
          <a:prstGeom prst="rect">
            <a:avLst/>
          </a:prstGeom>
        </p:spPr>
        <p:txBody>
          <a:bodyPr anchor="t" rtlCol="false" tIns="0" lIns="0" bIns="0" rIns="0">
            <a:spAutoFit/>
          </a:bodyPr>
          <a:lstStyle/>
          <a:p>
            <a:pPr algn="ctr">
              <a:lnSpc>
                <a:spcPts val="6124"/>
              </a:lnSpc>
            </a:pPr>
            <a:r>
              <a:rPr lang="en-US" sz="4374">
                <a:solidFill>
                  <a:srgbClr val="FFFFFF"/>
                </a:solidFill>
                <a:latin typeface="Fredoka"/>
                <a:ea typeface="Fredoka"/>
                <a:cs typeface="Fredoka"/>
                <a:sym typeface="Fredoka"/>
              </a:rPr>
              <a:t>TCP WEB SERVER</a:t>
            </a:r>
          </a:p>
          <a:p>
            <a:pPr algn="r">
              <a:lnSpc>
                <a:spcPts val="6124"/>
              </a:lnSpc>
            </a:pPr>
            <a:r>
              <a:rPr lang="en-US" sz="4374">
                <a:solidFill>
                  <a:srgbClr val="FFFFFF"/>
                </a:solidFill>
                <a:latin typeface="Fredoka"/>
                <a:ea typeface="Fredoka"/>
                <a:cs typeface="Fredoka"/>
                <a:sym typeface="Fredoka"/>
              </a:rPr>
              <a:t> </a:t>
            </a:r>
          </a:p>
        </p:txBody>
      </p:sp>
    </p:spTree>
  </p:cSld>
  <p:clrMapOvr>
    <a:masterClrMapping/>
  </p:clrMapOvr>
  <p:transition spd="fast">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325146" y="1695257"/>
            <a:ext cx="15637708" cy="8229600"/>
            <a:chOff x="0" y="0"/>
            <a:chExt cx="4118573" cy="2167467"/>
          </a:xfrm>
        </p:grpSpPr>
        <p:sp>
          <p:nvSpPr>
            <p:cNvPr name="Freeform 3" id="3"/>
            <p:cNvSpPr/>
            <p:nvPr/>
          </p:nvSpPr>
          <p:spPr>
            <a:xfrm flipH="false" flipV="false" rot="0">
              <a:off x="0" y="0"/>
              <a:ext cx="4118573" cy="2167467"/>
            </a:xfrm>
            <a:custGeom>
              <a:avLst/>
              <a:gdLst/>
              <a:ahLst/>
              <a:cxnLst/>
              <a:rect r="r" b="b" t="t" l="l"/>
              <a:pathLst>
                <a:path h="2167467" w="4118573">
                  <a:moveTo>
                    <a:pt x="0" y="0"/>
                  </a:moveTo>
                  <a:lnTo>
                    <a:pt x="4118573" y="0"/>
                  </a:lnTo>
                  <a:lnTo>
                    <a:pt x="4118573" y="2167467"/>
                  </a:lnTo>
                  <a:lnTo>
                    <a:pt x="0" y="2167467"/>
                  </a:lnTo>
                  <a:close/>
                </a:path>
              </a:pathLst>
            </a:custGeom>
            <a:solidFill>
              <a:srgbClr val="FFFFFF"/>
            </a:solidFill>
          </p:spPr>
        </p:sp>
        <p:sp>
          <p:nvSpPr>
            <p:cNvPr name="TextBox 4" id="4"/>
            <p:cNvSpPr txBox="true"/>
            <p:nvPr/>
          </p:nvSpPr>
          <p:spPr>
            <a:xfrm>
              <a:off x="0" y="-38100"/>
              <a:ext cx="4118573" cy="220556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116229" y="5810057"/>
            <a:ext cx="14055541" cy="3847194"/>
            <a:chOff x="0" y="0"/>
            <a:chExt cx="3701871" cy="1013253"/>
          </a:xfrm>
        </p:grpSpPr>
        <p:sp>
          <p:nvSpPr>
            <p:cNvPr name="Freeform 6" id="6"/>
            <p:cNvSpPr/>
            <p:nvPr/>
          </p:nvSpPr>
          <p:spPr>
            <a:xfrm flipH="false" flipV="false" rot="0">
              <a:off x="0" y="0"/>
              <a:ext cx="3701871" cy="1013253"/>
            </a:xfrm>
            <a:custGeom>
              <a:avLst/>
              <a:gdLst/>
              <a:ahLst/>
              <a:cxnLst/>
              <a:rect r="r" b="b" t="t" l="l"/>
              <a:pathLst>
                <a:path h="1013253" w="3701871">
                  <a:moveTo>
                    <a:pt x="0" y="0"/>
                  </a:moveTo>
                  <a:lnTo>
                    <a:pt x="3701871" y="0"/>
                  </a:lnTo>
                  <a:lnTo>
                    <a:pt x="3701871" y="1013253"/>
                  </a:lnTo>
                  <a:lnTo>
                    <a:pt x="0" y="1013253"/>
                  </a:lnTo>
                  <a:close/>
                </a:path>
              </a:pathLst>
            </a:custGeom>
            <a:solidFill>
              <a:srgbClr val="4C5270"/>
            </a:solidFill>
          </p:spPr>
        </p:sp>
        <p:sp>
          <p:nvSpPr>
            <p:cNvPr name="TextBox 7" id="7"/>
            <p:cNvSpPr txBox="true"/>
            <p:nvPr/>
          </p:nvSpPr>
          <p:spPr>
            <a:xfrm>
              <a:off x="0" y="-38100"/>
              <a:ext cx="3701871" cy="105135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116229" y="2606596"/>
            <a:ext cx="14055541" cy="2050656"/>
          </a:xfrm>
          <a:custGeom>
            <a:avLst/>
            <a:gdLst/>
            <a:ahLst/>
            <a:cxnLst/>
            <a:rect r="r" b="b" t="t" l="l"/>
            <a:pathLst>
              <a:path h="2050656" w="14055541">
                <a:moveTo>
                  <a:pt x="0" y="0"/>
                </a:moveTo>
                <a:lnTo>
                  <a:pt x="14055542" y="0"/>
                </a:lnTo>
                <a:lnTo>
                  <a:pt x="14055542" y="2050657"/>
                </a:lnTo>
                <a:lnTo>
                  <a:pt x="0" y="2050657"/>
                </a:lnTo>
                <a:lnTo>
                  <a:pt x="0" y="0"/>
                </a:lnTo>
                <a:close/>
              </a:path>
            </a:pathLst>
          </a:custGeom>
          <a:blipFill>
            <a:blip r:embed="rId2"/>
            <a:stretch>
              <a:fillRect l="0" t="0" r="0" b="0"/>
            </a:stretch>
          </a:blipFill>
        </p:spPr>
      </p:sp>
      <p:sp>
        <p:nvSpPr>
          <p:cNvPr name="TextBox 9" id="9"/>
          <p:cNvSpPr txBox="true"/>
          <p:nvPr/>
        </p:nvSpPr>
        <p:spPr>
          <a:xfrm rot="0">
            <a:off x="3311818" y="6391581"/>
            <a:ext cx="11635062" cy="2598420"/>
          </a:xfrm>
          <a:prstGeom prst="rect">
            <a:avLst/>
          </a:prstGeom>
        </p:spPr>
        <p:txBody>
          <a:bodyPr anchor="t" rtlCol="false" tIns="0" lIns="0" bIns="0" rIns="0">
            <a:spAutoFit/>
          </a:bodyPr>
          <a:lstStyle/>
          <a:p>
            <a:pPr algn="l">
              <a:lnSpc>
                <a:spcPts val="4199"/>
              </a:lnSpc>
            </a:pPr>
            <a:r>
              <a:rPr lang="en-US" sz="2799">
                <a:solidFill>
                  <a:srgbClr val="FFFFFF"/>
                </a:solidFill>
                <a:latin typeface="Quicksand"/>
                <a:ea typeface="Quicksand"/>
                <a:cs typeface="Quicksand"/>
                <a:sym typeface="Quicksand"/>
              </a:rPr>
              <a:t>We expect a request from the client as “GET /index.html HTTP/1.1”. By splitting the message and choosing the first index, we set the filename as “/index.html HTTP/1.1".  Then, open the file with the filename starting from the first index to eliminate the ‘/’ character.  Store the file contents in the variable outputdata. Close the file reader.</a:t>
            </a:r>
          </a:p>
        </p:txBody>
      </p:sp>
      <p:sp>
        <p:nvSpPr>
          <p:cNvPr name="TextBox 10" id="10"/>
          <p:cNvSpPr txBox="true"/>
          <p:nvPr/>
        </p:nvSpPr>
        <p:spPr>
          <a:xfrm rot="0">
            <a:off x="6172571" y="177601"/>
            <a:ext cx="5913555" cy="1517655"/>
          </a:xfrm>
          <a:prstGeom prst="rect">
            <a:avLst/>
          </a:prstGeom>
        </p:spPr>
        <p:txBody>
          <a:bodyPr anchor="t" rtlCol="false" tIns="0" lIns="0" bIns="0" rIns="0">
            <a:spAutoFit/>
          </a:bodyPr>
          <a:lstStyle/>
          <a:p>
            <a:pPr algn="ctr">
              <a:lnSpc>
                <a:spcPts val="6124"/>
              </a:lnSpc>
            </a:pPr>
            <a:r>
              <a:rPr lang="en-US" sz="4374">
                <a:solidFill>
                  <a:srgbClr val="FFFFFF"/>
                </a:solidFill>
                <a:latin typeface="Fredoka"/>
                <a:ea typeface="Fredoka"/>
                <a:cs typeface="Fredoka"/>
                <a:sym typeface="Fredoka"/>
              </a:rPr>
              <a:t>TCP WEB SERVER</a:t>
            </a:r>
          </a:p>
          <a:p>
            <a:pPr algn="r">
              <a:lnSpc>
                <a:spcPts val="6124"/>
              </a:lnSpc>
            </a:pPr>
            <a:r>
              <a:rPr lang="en-US" sz="4374">
                <a:solidFill>
                  <a:srgbClr val="FFFFFF"/>
                </a:solidFill>
                <a:latin typeface="Fredoka"/>
                <a:ea typeface="Fredoka"/>
                <a:cs typeface="Fredoka"/>
                <a:sym typeface="Fredoka"/>
              </a:rPr>
              <a: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325146" y="1695257"/>
            <a:ext cx="15637708" cy="8229600"/>
            <a:chOff x="0" y="0"/>
            <a:chExt cx="4118573" cy="2167467"/>
          </a:xfrm>
        </p:grpSpPr>
        <p:sp>
          <p:nvSpPr>
            <p:cNvPr name="Freeform 3" id="3"/>
            <p:cNvSpPr/>
            <p:nvPr/>
          </p:nvSpPr>
          <p:spPr>
            <a:xfrm flipH="false" flipV="false" rot="0">
              <a:off x="0" y="0"/>
              <a:ext cx="4118573" cy="2167467"/>
            </a:xfrm>
            <a:custGeom>
              <a:avLst/>
              <a:gdLst/>
              <a:ahLst/>
              <a:cxnLst/>
              <a:rect r="r" b="b" t="t" l="l"/>
              <a:pathLst>
                <a:path h="2167467" w="4118573">
                  <a:moveTo>
                    <a:pt x="0" y="0"/>
                  </a:moveTo>
                  <a:lnTo>
                    <a:pt x="4118573" y="0"/>
                  </a:lnTo>
                  <a:lnTo>
                    <a:pt x="4118573" y="2167467"/>
                  </a:lnTo>
                  <a:lnTo>
                    <a:pt x="0" y="2167467"/>
                  </a:lnTo>
                  <a:close/>
                </a:path>
              </a:pathLst>
            </a:custGeom>
            <a:solidFill>
              <a:srgbClr val="FFFFFF"/>
            </a:solidFill>
          </p:spPr>
        </p:sp>
        <p:sp>
          <p:nvSpPr>
            <p:cNvPr name="TextBox 4" id="4"/>
            <p:cNvSpPr txBox="true"/>
            <p:nvPr/>
          </p:nvSpPr>
          <p:spPr>
            <a:xfrm>
              <a:off x="0" y="-38100"/>
              <a:ext cx="4118573" cy="220556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116229" y="5810057"/>
            <a:ext cx="14055541" cy="3847194"/>
            <a:chOff x="0" y="0"/>
            <a:chExt cx="3701871" cy="1013253"/>
          </a:xfrm>
        </p:grpSpPr>
        <p:sp>
          <p:nvSpPr>
            <p:cNvPr name="Freeform 6" id="6"/>
            <p:cNvSpPr/>
            <p:nvPr/>
          </p:nvSpPr>
          <p:spPr>
            <a:xfrm flipH="false" flipV="false" rot="0">
              <a:off x="0" y="0"/>
              <a:ext cx="3701871" cy="1013253"/>
            </a:xfrm>
            <a:custGeom>
              <a:avLst/>
              <a:gdLst/>
              <a:ahLst/>
              <a:cxnLst/>
              <a:rect r="r" b="b" t="t" l="l"/>
              <a:pathLst>
                <a:path h="1013253" w="3701871">
                  <a:moveTo>
                    <a:pt x="0" y="0"/>
                  </a:moveTo>
                  <a:lnTo>
                    <a:pt x="3701871" y="0"/>
                  </a:lnTo>
                  <a:lnTo>
                    <a:pt x="3701871" y="1013253"/>
                  </a:lnTo>
                  <a:lnTo>
                    <a:pt x="0" y="1013253"/>
                  </a:lnTo>
                  <a:close/>
                </a:path>
              </a:pathLst>
            </a:custGeom>
            <a:solidFill>
              <a:srgbClr val="4C5270"/>
            </a:solidFill>
          </p:spPr>
        </p:sp>
        <p:sp>
          <p:nvSpPr>
            <p:cNvPr name="TextBox 7" id="7"/>
            <p:cNvSpPr txBox="true"/>
            <p:nvPr/>
          </p:nvSpPr>
          <p:spPr>
            <a:xfrm>
              <a:off x="0" y="-38100"/>
              <a:ext cx="3701871" cy="105135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4124127" y="2409621"/>
            <a:ext cx="10039746" cy="2686072"/>
          </a:xfrm>
          <a:custGeom>
            <a:avLst/>
            <a:gdLst/>
            <a:ahLst/>
            <a:cxnLst/>
            <a:rect r="r" b="b" t="t" l="l"/>
            <a:pathLst>
              <a:path h="2686072" w="10039746">
                <a:moveTo>
                  <a:pt x="0" y="0"/>
                </a:moveTo>
                <a:lnTo>
                  <a:pt x="10039746" y="0"/>
                </a:lnTo>
                <a:lnTo>
                  <a:pt x="10039746" y="2686072"/>
                </a:lnTo>
                <a:lnTo>
                  <a:pt x="0" y="2686072"/>
                </a:lnTo>
                <a:lnTo>
                  <a:pt x="0" y="0"/>
                </a:lnTo>
                <a:close/>
              </a:path>
            </a:pathLst>
          </a:custGeom>
          <a:blipFill>
            <a:blip r:embed="rId2"/>
            <a:stretch>
              <a:fillRect l="0" t="0" r="0" b="0"/>
            </a:stretch>
          </a:blipFill>
        </p:spPr>
      </p:sp>
      <p:sp>
        <p:nvSpPr>
          <p:cNvPr name="TextBox 9" id="9"/>
          <p:cNvSpPr txBox="true"/>
          <p:nvPr/>
        </p:nvSpPr>
        <p:spPr>
          <a:xfrm rot="0">
            <a:off x="6172571" y="177601"/>
            <a:ext cx="5913555" cy="1517655"/>
          </a:xfrm>
          <a:prstGeom prst="rect">
            <a:avLst/>
          </a:prstGeom>
        </p:spPr>
        <p:txBody>
          <a:bodyPr anchor="t" rtlCol="false" tIns="0" lIns="0" bIns="0" rIns="0">
            <a:spAutoFit/>
          </a:bodyPr>
          <a:lstStyle/>
          <a:p>
            <a:pPr algn="ctr">
              <a:lnSpc>
                <a:spcPts val="6124"/>
              </a:lnSpc>
            </a:pPr>
            <a:r>
              <a:rPr lang="en-US" sz="4374">
                <a:solidFill>
                  <a:srgbClr val="FFFFFF"/>
                </a:solidFill>
                <a:latin typeface="Fredoka"/>
                <a:ea typeface="Fredoka"/>
                <a:cs typeface="Fredoka"/>
                <a:sym typeface="Fredoka"/>
              </a:rPr>
              <a:t>TCP WEB SERVER</a:t>
            </a:r>
          </a:p>
          <a:p>
            <a:pPr algn="r">
              <a:lnSpc>
                <a:spcPts val="6124"/>
              </a:lnSpc>
            </a:pPr>
            <a:r>
              <a:rPr lang="en-US" sz="4374">
                <a:solidFill>
                  <a:srgbClr val="FFFFFF"/>
                </a:solidFill>
                <a:latin typeface="Fredoka"/>
                <a:ea typeface="Fredoka"/>
                <a:cs typeface="Fredoka"/>
                <a:sym typeface="Fredoka"/>
              </a:rPr>
              <a:t> </a:t>
            </a:r>
          </a:p>
        </p:txBody>
      </p:sp>
      <p:sp>
        <p:nvSpPr>
          <p:cNvPr name="TextBox 10" id="10"/>
          <p:cNvSpPr txBox="true"/>
          <p:nvPr/>
        </p:nvSpPr>
        <p:spPr>
          <a:xfrm rot="0">
            <a:off x="2416990" y="6096447"/>
            <a:ext cx="13454020" cy="3118496"/>
          </a:xfrm>
          <a:prstGeom prst="rect">
            <a:avLst/>
          </a:prstGeom>
        </p:spPr>
        <p:txBody>
          <a:bodyPr anchor="t" rtlCol="false" tIns="0" lIns="0" bIns="0" rIns="0">
            <a:spAutoFit/>
          </a:bodyPr>
          <a:lstStyle/>
          <a:p>
            <a:pPr algn="l" marL="518100" indent="-259050" lvl="1">
              <a:lnSpc>
                <a:spcPts val="3599"/>
              </a:lnSpc>
              <a:buFont typeface="Arial"/>
              <a:buChar char="•"/>
            </a:pPr>
            <a:r>
              <a:rPr lang="en-US" sz="2399">
                <a:solidFill>
                  <a:srgbClr val="FFFFFF"/>
                </a:solidFill>
                <a:latin typeface="Quicksand"/>
                <a:ea typeface="Quicksand"/>
                <a:cs typeface="Quicksand"/>
                <a:sym typeface="Quicksand"/>
              </a:rPr>
              <a:t>Construct the HTTP header consisting of the version of the HTTP protocol, status code, and the message to indicate a successful connection and a return and newline character sequence.</a:t>
            </a: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content-type is an HTTP header that tells the client what type of data is sent to the response body. In this case, the content content being sent is HTML.</a:t>
            </a: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These headers are then encoded and sent to the client web page so that it can load the HTML page on the browser.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325146" y="1695257"/>
            <a:ext cx="15637708" cy="8229600"/>
            <a:chOff x="0" y="0"/>
            <a:chExt cx="4118573" cy="2167467"/>
          </a:xfrm>
        </p:grpSpPr>
        <p:sp>
          <p:nvSpPr>
            <p:cNvPr name="Freeform 3" id="3"/>
            <p:cNvSpPr/>
            <p:nvPr/>
          </p:nvSpPr>
          <p:spPr>
            <a:xfrm flipH="false" flipV="false" rot="0">
              <a:off x="0" y="0"/>
              <a:ext cx="4118573" cy="2167467"/>
            </a:xfrm>
            <a:custGeom>
              <a:avLst/>
              <a:gdLst/>
              <a:ahLst/>
              <a:cxnLst/>
              <a:rect r="r" b="b" t="t" l="l"/>
              <a:pathLst>
                <a:path h="2167467" w="4118573">
                  <a:moveTo>
                    <a:pt x="0" y="0"/>
                  </a:moveTo>
                  <a:lnTo>
                    <a:pt x="4118573" y="0"/>
                  </a:lnTo>
                  <a:lnTo>
                    <a:pt x="4118573" y="2167467"/>
                  </a:lnTo>
                  <a:lnTo>
                    <a:pt x="0" y="2167467"/>
                  </a:lnTo>
                  <a:close/>
                </a:path>
              </a:pathLst>
            </a:custGeom>
            <a:solidFill>
              <a:srgbClr val="FFFFFF"/>
            </a:solidFill>
          </p:spPr>
        </p:sp>
        <p:sp>
          <p:nvSpPr>
            <p:cNvPr name="TextBox 4" id="4"/>
            <p:cNvSpPr txBox="true"/>
            <p:nvPr/>
          </p:nvSpPr>
          <p:spPr>
            <a:xfrm>
              <a:off x="0" y="-38100"/>
              <a:ext cx="4118573" cy="220556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855096" y="6276782"/>
            <a:ext cx="14577807" cy="3484604"/>
            <a:chOff x="0" y="0"/>
            <a:chExt cx="3839422" cy="917756"/>
          </a:xfrm>
        </p:grpSpPr>
        <p:sp>
          <p:nvSpPr>
            <p:cNvPr name="Freeform 6" id="6"/>
            <p:cNvSpPr/>
            <p:nvPr/>
          </p:nvSpPr>
          <p:spPr>
            <a:xfrm flipH="false" flipV="false" rot="0">
              <a:off x="0" y="0"/>
              <a:ext cx="3839423" cy="917756"/>
            </a:xfrm>
            <a:custGeom>
              <a:avLst/>
              <a:gdLst/>
              <a:ahLst/>
              <a:cxnLst/>
              <a:rect r="r" b="b" t="t" l="l"/>
              <a:pathLst>
                <a:path h="917756" w="3839423">
                  <a:moveTo>
                    <a:pt x="0" y="0"/>
                  </a:moveTo>
                  <a:lnTo>
                    <a:pt x="3839423" y="0"/>
                  </a:lnTo>
                  <a:lnTo>
                    <a:pt x="3839423" y="917756"/>
                  </a:lnTo>
                  <a:lnTo>
                    <a:pt x="0" y="917756"/>
                  </a:lnTo>
                  <a:close/>
                </a:path>
              </a:pathLst>
            </a:custGeom>
            <a:solidFill>
              <a:srgbClr val="4C5270"/>
            </a:solidFill>
          </p:spPr>
        </p:sp>
        <p:sp>
          <p:nvSpPr>
            <p:cNvPr name="TextBox 7" id="7"/>
            <p:cNvSpPr txBox="true"/>
            <p:nvPr/>
          </p:nvSpPr>
          <p:spPr>
            <a:xfrm>
              <a:off x="0" y="-38100"/>
              <a:ext cx="3839422" cy="95585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416990" y="2158233"/>
            <a:ext cx="11107608" cy="1471008"/>
          </a:xfrm>
          <a:custGeom>
            <a:avLst/>
            <a:gdLst/>
            <a:ahLst/>
            <a:cxnLst/>
            <a:rect r="r" b="b" t="t" l="l"/>
            <a:pathLst>
              <a:path h="1471008" w="11107608">
                <a:moveTo>
                  <a:pt x="0" y="0"/>
                </a:moveTo>
                <a:lnTo>
                  <a:pt x="11107608" y="0"/>
                </a:lnTo>
                <a:lnTo>
                  <a:pt x="11107608" y="1471008"/>
                </a:lnTo>
                <a:lnTo>
                  <a:pt x="0" y="1471008"/>
                </a:lnTo>
                <a:lnTo>
                  <a:pt x="0" y="0"/>
                </a:lnTo>
                <a:close/>
              </a:path>
            </a:pathLst>
          </a:custGeom>
          <a:blipFill>
            <a:blip r:embed="rId2"/>
            <a:stretch>
              <a:fillRect l="0" t="0" r="0" b="0"/>
            </a:stretch>
          </a:blipFill>
        </p:spPr>
      </p:sp>
      <p:sp>
        <p:nvSpPr>
          <p:cNvPr name="Freeform 9" id="9"/>
          <p:cNvSpPr/>
          <p:nvPr/>
        </p:nvSpPr>
        <p:spPr>
          <a:xfrm flipH="false" flipV="false" rot="0">
            <a:off x="2416990" y="3819061"/>
            <a:ext cx="11107608" cy="2047485"/>
          </a:xfrm>
          <a:custGeom>
            <a:avLst/>
            <a:gdLst/>
            <a:ahLst/>
            <a:cxnLst/>
            <a:rect r="r" b="b" t="t" l="l"/>
            <a:pathLst>
              <a:path h="2047485" w="11107608">
                <a:moveTo>
                  <a:pt x="0" y="0"/>
                </a:moveTo>
                <a:lnTo>
                  <a:pt x="11107608" y="0"/>
                </a:lnTo>
                <a:lnTo>
                  <a:pt x="11107608" y="2047486"/>
                </a:lnTo>
                <a:lnTo>
                  <a:pt x="0" y="2047486"/>
                </a:lnTo>
                <a:lnTo>
                  <a:pt x="0" y="0"/>
                </a:lnTo>
                <a:close/>
              </a:path>
            </a:pathLst>
          </a:custGeom>
          <a:blipFill>
            <a:blip r:embed="rId3"/>
            <a:stretch>
              <a:fillRect l="0" t="0" r="0" b="0"/>
            </a:stretch>
          </a:blipFill>
        </p:spPr>
      </p:sp>
      <p:sp>
        <p:nvSpPr>
          <p:cNvPr name="TextBox 10" id="10"/>
          <p:cNvSpPr txBox="true"/>
          <p:nvPr/>
        </p:nvSpPr>
        <p:spPr>
          <a:xfrm rot="0">
            <a:off x="6172571" y="177601"/>
            <a:ext cx="5913555" cy="1517655"/>
          </a:xfrm>
          <a:prstGeom prst="rect">
            <a:avLst/>
          </a:prstGeom>
        </p:spPr>
        <p:txBody>
          <a:bodyPr anchor="t" rtlCol="false" tIns="0" lIns="0" bIns="0" rIns="0">
            <a:spAutoFit/>
          </a:bodyPr>
          <a:lstStyle/>
          <a:p>
            <a:pPr algn="ctr">
              <a:lnSpc>
                <a:spcPts val="6124"/>
              </a:lnSpc>
            </a:pPr>
            <a:r>
              <a:rPr lang="en-US" sz="4374">
                <a:solidFill>
                  <a:srgbClr val="FFFFFF"/>
                </a:solidFill>
                <a:latin typeface="Fredoka"/>
                <a:ea typeface="Fredoka"/>
                <a:cs typeface="Fredoka"/>
                <a:sym typeface="Fredoka"/>
              </a:rPr>
              <a:t>TCP WEB SERVER</a:t>
            </a:r>
          </a:p>
          <a:p>
            <a:pPr algn="r">
              <a:lnSpc>
                <a:spcPts val="6124"/>
              </a:lnSpc>
            </a:pPr>
            <a:r>
              <a:rPr lang="en-US" sz="4374">
                <a:solidFill>
                  <a:srgbClr val="FFFFFF"/>
                </a:solidFill>
                <a:latin typeface="Fredoka"/>
                <a:ea typeface="Fredoka"/>
                <a:cs typeface="Fredoka"/>
                <a:sym typeface="Fredoka"/>
              </a:rPr>
              <a:t> </a:t>
            </a:r>
          </a:p>
        </p:txBody>
      </p:sp>
      <p:sp>
        <p:nvSpPr>
          <p:cNvPr name="TextBox 11" id="11"/>
          <p:cNvSpPr txBox="true"/>
          <p:nvPr/>
        </p:nvSpPr>
        <p:spPr>
          <a:xfrm rot="0">
            <a:off x="1855096" y="6421736"/>
            <a:ext cx="14291697" cy="3118496"/>
          </a:xfrm>
          <a:prstGeom prst="rect">
            <a:avLst/>
          </a:prstGeom>
        </p:spPr>
        <p:txBody>
          <a:bodyPr anchor="t" rtlCol="false" tIns="0" lIns="0" bIns="0" rIns="0">
            <a:spAutoFit/>
          </a:bodyPr>
          <a:lstStyle/>
          <a:p>
            <a:pPr algn="l" marL="518100" indent="-259050" lvl="1">
              <a:lnSpc>
                <a:spcPts val="3599"/>
              </a:lnSpc>
              <a:buFont typeface="Arial"/>
              <a:buChar char="•"/>
            </a:pPr>
            <a:r>
              <a:rPr lang="en-US" sz="2399">
                <a:solidFill>
                  <a:srgbClr val="FFFFFF"/>
                </a:solidFill>
                <a:latin typeface="Quicksand"/>
                <a:ea typeface="Quicksand"/>
                <a:cs typeface="Quicksand"/>
                <a:sym typeface="Quicksand"/>
              </a:rPr>
              <a:t>The first segment iterates over the contents of the HTML file and encodes and sends the contents to the client character by character. At the end, it sends the return and newline characters to indicate that the entire data required to load the HTML page has been sent. </a:t>
            </a: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The second segment shows the error handling counterpart of the earlier shown try segment. In case the server fails to establish a connection, construct an HTTP response header indicating that the requested resource could not be found. Also, prepare an HTML page to indicate to the user that the page cannot be found. Encode and send this message to the client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325146" y="1695257"/>
            <a:ext cx="15637708" cy="8229600"/>
            <a:chOff x="0" y="0"/>
            <a:chExt cx="4118573" cy="2167467"/>
          </a:xfrm>
        </p:grpSpPr>
        <p:sp>
          <p:nvSpPr>
            <p:cNvPr name="Freeform 3" id="3"/>
            <p:cNvSpPr/>
            <p:nvPr/>
          </p:nvSpPr>
          <p:spPr>
            <a:xfrm flipH="false" flipV="false" rot="0">
              <a:off x="0" y="0"/>
              <a:ext cx="4118573" cy="2167467"/>
            </a:xfrm>
            <a:custGeom>
              <a:avLst/>
              <a:gdLst/>
              <a:ahLst/>
              <a:cxnLst/>
              <a:rect r="r" b="b" t="t" l="l"/>
              <a:pathLst>
                <a:path h="2167467" w="4118573">
                  <a:moveTo>
                    <a:pt x="0" y="0"/>
                  </a:moveTo>
                  <a:lnTo>
                    <a:pt x="4118573" y="0"/>
                  </a:lnTo>
                  <a:lnTo>
                    <a:pt x="4118573" y="2167467"/>
                  </a:lnTo>
                  <a:lnTo>
                    <a:pt x="0" y="2167467"/>
                  </a:lnTo>
                  <a:close/>
                </a:path>
              </a:pathLst>
            </a:custGeom>
            <a:solidFill>
              <a:srgbClr val="FFFFFF"/>
            </a:solidFill>
          </p:spPr>
        </p:sp>
        <p:sp>
          <p:nvSpPr>
            <p:cNvPr name="TextBox 4" id="4"/>
            <p:cNvSpPr txBox="true"/>
            <p:nvPr/>
          </p:nvSpPr>
          <p:spPr>
            <a:xfrm>
              <a:off x="0" y="-38100"/>
              <a:ext cx="4118573" cy="220556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855096" y="5109297"/>
            <a:ext cx="14577807" cy="4652089"/>
            <a:chOff x="0" y="0"/>
            <a:chExt cx="3839422" cy="1225242"/>
          </a:xfrm>
        </p:grpSpPr>
        <p:sp>
          <p:nvSpPr>
            <p:cNvPr name="Freeform 6" id="6"/>
            <p:cNvSpPr/>
            <p:nvPr/>
          </p:nvSpPr>
          <p:spPr>
            <a:xfrm flipH="false" flipV="false" rot="0">
              <a:off x="0" y="0"/>
              <a:ext cx="3839423" cy="1225242"/>
            </a:xfrm>
            <a:custGeom>
              <a:avLst/>
              <a:gdLst/>
              <a:ahLst/>
              <a:cxnLst/>
              <a:rect r="r" b="b" t="t" l="l"/>
              <a:pathLst>
                <a:path h="1225242" w="3839423">
                  <a:moveTo>
                    <a:pt x="0" y="0"/>
                  </a:moveTo>
                  <a:lnTo>
                    <a:pt x="3839423" y="0"/>
                  </a:lnTo>
                  <a:lnTo>
                    <a:pt x="3839423" y="1225242"/>
                  </a:lnTo>
                  <a:lnTo>
                    <a:pt x="0" y="1225242"/>
                  </a:lnTo>
                  <a:close/>
                </a:path>
              </a:pathLst>
            </a:custGeom>
            <a:solidFill>
              <a:srgbClr val="4C5270"/>
            </a:solidFill>
          </p:spPr>
        </p:sp>
        <p:sp>
          <p:nvSpPr>
            <p:cNvPr name="TextBox 7" id="7"/>
            <p:cNvSpPr txBox="true"/>
            <p:nvPr/>
          </p:nvSpPr>
          <p:spPr>
            <a:xfrm>
              <a:off x="0" y="-38100"/>
              <a:ext cx="3839422" cy="1263342"/>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855096" y="2245511"/>
            <a:ext cx="14577807" cy="2587561"/>
          </a:xfrm>
          <a:custGeom>
            <a:avLst/>
            <a:gdLst/>
            <a:ahLst/>
            <a:cxnLst/>
            <a:rect r="r" b="b" t="t" l="l"/>
            <a:pathLst>
              <a:path h="2587561" w="14577807">
                <a:moveTo>
                  <a:pt x="0" y="0"/>
                </a:moveTo>
                <a:lnTo>
                  <a:pt x="14577808" y="0"/>
                </a:lnTo>
                <a:lnTo>
                  <a:pt x="14577808" y="2587561"/>
                </a:lnTo>
                <a:lnTo>
                  <a:pt x="0" y="2587561"/>
                </a:lnTo>
                <a:lnTo>
                  <a:pt x="0" y="0"/>
                </a:lnTo>
                <a:close/>
              </a:path>
            </a:pathLst>
          </a:custGeom>
          <a:blipFill>
            <a:blip r:embed="rId2"/>
            <a:stretch>
              <a:fillRect l="0" t="0" r="0" b="0"/>
            </a:stretch>
          </a:blipFill>
        </p:spPr>
      </p:sp>
      <p:sp>
        <p:nvSpPr>
          <p:cNvPr name="TextBox 9" id="9"/>
          <p:cNvSpPr txBox="true"/>
          <p:nvPr/>
        </p:nvSpPr>
        <p:spPr>
          <a:xfrm rot="0">
            <a:off x="4323602" y="450078"/>
            <a:ext cx="9640795" cy="1517655"/>
          </a:xfrm>
          <a:prstGeom prst="rect">
            <a:avLst/>
          </a:prstGeom>
        </p:spPr>
        <p:txBody>
          <a:bodyPr anchor="t" rtlCol="false" tIns="0" lIns="0" bIns="0" rIns="0">
            <a:spAutoFit/>
          </a:bodyPr>
          <a:lstStyle/>
          <a:p>
            <a:pPr algn="ctr">
              <a:lnSpc>
                <a:spcPts val="6124"/>
              </a:lnSpc>
            </a:pPr>
            <a:r>
              <a:rPr lang="en-US" sz="4374">
                <a:solidFill>
                  <a:srgbClr val="FFFFFF"/>
                </a:solidFill>
                <a:latin typeface="Fredoka"/>
                <a:ea typeface="Fredoka"/>
                <a:cs typeface="Fredoka"/>
                <a:sym typeface="Fredoka"/>
              </a:rPr>
              <a:t>MULTI-THREADED TCP SERVER</a:t>
            </a:r>
          </a:p>
          <a:p>
            <a:pPr algn="r">
              <a:lnSpc>
                <a:spcPts val="6124"/>
              </a:lnSpc>
            </a:pPr>
            <a:r>
              <a:rPr lang="en-US" sz="4374">
                <a:solidFill>
                  <a:srgbClr val="FFFFFF"/>
                </a:solidFill>
                <a:latin typeface="Fredoka"/>
                <a:ea typeface="Fredoka"/>
                <a:cs typeface="Fredoka"/>
                <a:sym typeface="Fredoka"/>
              </a:rPr>
              <a:t> </a:t>
            </a:r>
          </a:p>
        </p:txBody>
      </p:sp>
      <p:sp>
        <p:nvSpPr>
          <p:cNvPr name="TextBox 10" id="10"/>
          <p:cNvSpPr txBox="true"/>
          <p:nvPr/>
        </p:nvSpPr>
        <p:spPr>
          <a:xfrm rot="0">
            <a:off x="1855096" y="5390319"/>
            <a:ext cx="14291697" cy="4013846"/>
          </a:xfrm>
          <a:prstGeom prst="rect">
            <a:avLst/>
          </a:prstGeom>
        </p:spPr>
        <p:txBody>
          <a:bodyPr anchor="t" rtlCol="false" tIns="0" lIns="0" bIns="0" rIns="0">
            <a:spAutoFit/>
          </a:bodyPr>
          <a:lstStyle/>
          <a:p>
            <a:pPr algn="l" marL="518100" indent="-259050" lvl="1">
              <a:lnSpc>
                <a:spcPts val="3599"/>
              </a:lnSpc>
              <a:buFont typeface="Arial"/>
              <a:buChar char="•"/>
            </a:pPr>
            <a:r>
              <a:rPr lang="en-US" sz="2399">
                <a:solidFill>
                  <a:srgbClr val="FFFFFF"/>
                </a:solidFill>
                <a:latin typeface="Quicksand"/>
                <a:ea typeface="Quicksand"/>
                <a:cs typeface="Quicksand"/>
                <a:sym typeface="Quicksand"/>
              </a:rPr>
              <a:t>The infinite while loop ensures that the server continuously accepts new client connections on a thread until the thread encounters an error. </a:t>
            </a: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The first line inside the try block accepts an incoming TCP connection from a client. It stores the client socket object and the client address. </a:t>
            </a: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The next line is crucial for this part. It creates a new thread of execution. This allows the server to handle multiple clients concurrently without waiting for one client to finish before serving another. The target parameter specifies the function (multi) that will be executed on the new thread. The argument passed to the target function is the connection socket object to the specific client.</a:t>
            </a: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The last line starts the execution of the new thread.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325146" y="1695257"/>
            <a:ext cx="15637708" cy="8229600"/>
            <a:chOff x="0" y="0"/>
            <a:chExt cx="4118573" cy="2167467"/>
          </a:xfrm>
        </p:grpSpPr>
        <p:sp>
          <p:nvSpPr>
            <p:cNvPr name="Freeform 3" id="3"/>
            <p:cNvSpPr/>
            <p:nvPr/>
          </p:nvSpPr>
          <p:spPr>
            <a:xfrm flipH="false" flipV="false" rot="0">
              <a:off x="0" y="0"/>
              <a:ext cx="4118573" cy="2167467"/>
            </a:xfrm>
            <a:custGeom>
              <a:avLst/>
              <a:gdLst/>
              <a:ahLst/>
              <a:cxnLst/>
              <a:rect r="r" b="b" t="t" l="l"/>
              <a:pathLst>
                <a:path h="2167467" w="4118573">
                  <a:moveTo>
                    <a:pt x="0" y="0"/>
                  </a:moveTo>
                  <a:lnTo>
                    <a:pt x="4118573" y="0"/>
                  </a:lnTo>
                  <a:lnTo>
                    <a:pt x="4118573" y="2167467"/>
                  </a:lnTo>
                  <a:lnTo>
                    <a:pt x="0" y="2167467"/>
                  </a:lnTo>
                  <a:close/>
                </a:path>
              </a:pathLst>
            </a:custGeom>
            <a:solidFill>
              <a:srgbClr val="FFFFFF"/>
            </a:solidFill>
          </p:spPr>
        </p:sp>
        <p:sp>
          <p:nvSpPr>
            <p:cNvPr name="TextBox 4" id="4"/>
            <p:cNvSpPr txBox="true"/>
            <p:nvPr/>
          </p:nvSpPr>
          <p:spPr>
            <a:xfrm>
              <a:off x="0" y="-38100"/>
              <a:ext cx="4118573" cy="220556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144000" y="1967733"/>
            <a:ext cx="7313223" cy="2778021"/>
          </a:xfrm>
          <a:custGeom>
            <a:avLst/>
            <a:gdLst/>
            <a:ahLst/>
            <a:cxnLst/>
            <a:rect r="r" b="b" t="t" l="l"/>
            <a:pathLst>
              <a:path h="2778021" w="7313223">
                <a:moveTo>
                  <a:pt x="0" y="0"/>
                </a:moveTo>
                <a:lnTo>
                  <a:pt x="7313223" y="0"/>
                </a:lnTo>
                <a:lnTo>
                  <a:pt x="7313223" y="2778021"/>
                </a:lnTo>
                <a:lnTo>
                  <a:pt x="0" y="2778021"/>
                </a:lnTo>
                <a:lnTo>
                  <a:pt x="0" y="0"/>
                </a:lnTo>
                <a:close/>
              </a:path>
            </a:pathLst>
          </a:custGeom>
          <a:blipFill>
            <a:blip r:embed="rId2"/>
            <a:stretch>
              <a:fillRect l="0" t="0" r="0" b="0"/>
            </a:stretch>
          </a:blipFill>
        </p:spPr>
      </p:sp>
      <p:sp>
        <p:nvSpPr>
          <p:cNvPr name="Freeform 6" id="6"/>
          <p:cNvSpPr/>
          <p:nvPr/>
        </p:nvSpPr>
        <p:spPr>
          <a:xfrm flipH="false" flipV="false" rot="0">
            <a:off x="1669692" y="1967733"/>
            <a:ext cx="7006724" cy="1454226"/>
          </a:xfrm>
          <a:custGeom>
            <a:avLst/>
            <a:gdLst/>
            <a:ahLst/>
            <a:cxnLst/>
            <a:rect r="r" b="b" t="t" l="l"/>
            <a:pathLst>
              <a:path h="1454226" w="7006724">
                <a:moveTo>
                  <a:pt x="0" y="0"/>
                </a:moveTo>
                <a:lnTo>
                  <a:pt x="7006724" y="0"/>
                </a:lnTo>
                <a:lnTo>
                  <a:pt x="7006724" y="1454226"/>
                </a:lnTo>
                <a:lnTo>
                  <a:pt x="0" y="1454226"/>
                </a:lnTo>
                <a:lnTo>
                  <a:pt x="0" y="0"/>
                </a:lnTo>
                <a:close/>
              </a:path>
            </a:pathLst>
          </a:custGeom>
          <a:blipFill>
            <a:blip r:embed="rId3"/>
            <a:stretch>
              <a:fillRect l="0" t="0" r="0" b="0"/>
            </a:stretch>
          </a:blipFill>
        </p:spPr>
      </p:sp>
      <p:sp>
        <p:nvSpPr>
          <p:cNvPr name="TextBox 7" id="7"/>
          <p:cNvSpPr txBox="true"/>
          <p:nvPr/>
        </p:nvSpPr>
        <p:spPr>
          <a:xfrm rot="0">
            <a:off x="4323602" y="450078"/>
            <a:ext cx="9640795" cy="1517655"/>
          </a:xfrm>
          <a:prstGeom prst="rect">
            <a:avLst/>
          </a:prstGeom>
        </p:spPr>
        <p:txBody>
          <a:bodyPr anchor="t" rtlCol="false" tIns="0" lIns="0" bIns="0" rIns="0">
            <a:spAutoFit/>
          </a:bodyPr>
          <a:lstStyle/>
          <a:p>
            <a:pPr algn="ctr">
              <a:lnSpc>
                <a:spcPts val="6124"/>
              </a:lnSpc>
            </a:pPr>
            <a:r>
              <a:rPr lang="en-US" sz="4374">
                <a:solidFill>
                  <a:srgbClr val="FFFFFF"/>
                </a:solidFill>
                <a:latin typeface="Fredoka"/>
                <a:ea typeface="Fredoka"/>
                <a:cs typeface="Fredoka"/>
                <a:sym typeface="Fredoka"/>
              </a:rPr>
              <a:t>MULTI-THREADED TCP SERVER</a:t>
            </a:r>
          </a:p>
          <a:p>
            <a:pPr algn="r">
              <a:lnSpc>
                <a:spcPts val="6124"/>
              </a:lnSpc>
            </a:pPr>
            <a:r>
              <a:rPr lang="en-US" sz="4374">
                <a:solidFill>
                  <a:srgbClr val="FFFFFF"/>
                </a:solidFill>
                <a:latin typeface="Fredoka"/>
                <a:ea typeface="Fredoka"/>
                <a:cs typeface="Fredoka"/>
                <a:sym typeface="Fredoka"/>
              </a:rPr>
              <a:t> </a:t>
            </a:r>
          </a:p>
        </p:txBody>
      </p:sp>
      <p:grpSp>
        <p:nvGrpSpPr>
          <p:cNvPr name="Group 8" id="8"/>
          <p:cNvGrpSpPr/>
          <p:nvPr/>
        </p:nvGrpSpPr>
        <p:grpSpPr>
          <a:xfrm rot="0">
            <a:off x="1669692" y="4104853"/>
            <a:ext cx="5136333" cy="5638222"/>
            <a:chOff x="0" y="0"/>
            <a:chExt cx="1352779" cy="1484964"/>
          </a:xfrm>
        </p:grpSpPr>
        <p:sp>
          <p:nvSpPr>
            <p:cNvPr name="Freeform 9" id="9"/>
            <p:cNvSpPr/>
            <p:nvPr/>
          </p:nvSpPr>
          <p:spPr>
            <a:xfrm flipH="false" flipV="false" rot="0">
              <a:off x="0" y="0"/>
              <a:ext cx="1352779" cy="1484964"/>
            </a:xfrm>
            <a:custGeom>
              <a:avLst/>
              <a:gdLst/>
              <a:ahLst/>
              <a:cxnLst/>
              <a:rect r="r" b="b" t="t" l="l"/>
              <a:pathLst>
                <a:path h="1484964" w="1352779">
                  <a:moveTo>
                    <a:pt x="0" y="0"/>
                  </a:moveTo>
                  <a:lnTo>
                    <a:pt x="1352779" y="0"/>
                  </a:lnTo>
                  <a:lnTo>
                    <a:pt x="1352779" y="1484964"/>
                  </a:lnTo>
                  <a:lnTo>
                    <a:pt x="0" y="1484964"/>
                  </a:lnTo>
                  <a:close/>
                </a:path>
              </a:pathLst>
            </a:custGeom>
            <a:solidFill>
              <a:srgbClr val="4C5270"/>
            </a:solidFill>
          </p:spPr>
        </p:sp>
        <p:sp>
          <p:nvSpPr>
            <p:cNvPr name="TextBox 10" id="10"/>
            <p:cNvSpPr txBox="true"/>
            <p:nvPr/>
          </p:nvSpPr>
          <p:spPr>
            <a:xfrm>
              <a:off x="0" y="-38100"/>
              <a:ext cx="1352779" cy="1523064"/>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173668" y="4878941"/>
            <a:ext cx="4299869" cy="4013846"/>
          </a:xfrm>
          <a:prstGeom prst="rect">
            <a:avLst/>
          </a:prstGeom>
        </p:spPr>
        <p:txBody>
          <a:bodyPr anchor="t" rtlCol="false" tIns="0" lIns="0" bIns="0" rIns="0">
            <a:spAutoFit/>
          </a:bodyPr>
          <a:lstStyle/>
          <a:p>
            <a:pPr algn="l">
              <a:lnSpc>
                <a:spcPts val="3599"/>
              </a:lnSpc>
            </a:pPr>
            <a:r>
              <a:rPr lang="en-US" sz="2399">
                <a:solidFill>
                  <a:srgbClr val="FFFFFF"/>
                </a:solidFill>
                <a:latin typeface="Quicksand"/>
                <a:ea typeface="Quicksand"/>
                <a:cs typeface="Quicksand"/>
                <a:sym typeface="Quicksand"/>
              </a:rPr>
              <a:t>The listen() function specifies that 3 incoming connections can wait in the queue if the server is busy handling other connections. In contrast to the previous part, the server listens for more than one connection this time due to being multi-threaded.</a:t>
            </a:r>
          </a:p>
        </p:txBody>
      </p:sp>
      <p:grpSp>
        <p:nvGrpSpPr>
          <p:cNvPr name="Group 12" id="12"/>
          <p:cNvGrpSpPr/>
          <p:nvPr/>
        </p:nvGrpSpPr>
        <p:grpSpPr>
          <a:xfrm rot="0">
            <a:off x="7077016" y="4955141"/>
            <a:ext cx="9601992" cy="4767498"/>
            <a:chOff x="0" y="0"/>
            <a:chExt cx="2528920" cy="1255637"/>
          </a:xfrm>
        </p:grpSpPr>
        <p:sp>
          <p:nvSpPr>
            <p:cNvPr name="Freeform 13" id="13"/>
            <p:cNvSpPr/>
            <p:nvPr/>
          </p:nvSpPr>
          <p:spPr>
            <a:xfrm flipH="false" flipV="false" rot="0">
              <a:off x="0" y="0"/>
              <a:ext cx="2528920" cy="1255637"/>
            </a:xfrm>
            <a:custGeom>
              <a:avLst/>
              <a:gdLst/>
              <a:ahLst/>
              <a:cxnLst/>
              <a:rect r="r" b="b" t="t" l="l"/>
              <a:pathLst>
                <a:path h="1255637" w="2528920">
                  <a:moveTo>
                    <a:pt x="0" y="0"/>
                  </a:moveTo>
                  <a:lnTo>
                    <a:pt x="2528920" y="0"/>
                  </a:lnTo>
                  <a:lnTo>
                    <a:pt x="2528920" y="1255637"/>
                  </a:lnTo>
                  <a:lnTo>
                    <a:pt x="0" y="1255637"/>
                  </a:lnTo>
                  <a:close/>
                </a:path>
              </a:pathLst>
            </a:custGeom>
            <a:solidFill>
              <a:srgbClr val="4C5270"/>
            </a:solidFill>
          </p:spPr>
        </p:sp>
        <p:sp>
          <p:nvSpPr>
            <p:cNvPr name="TextBox 14" id="14"/>
            <p:cNvSpPr txBox="true"/>
            <p:nvPr/>
          </p:nvSpPr>
          <p:spPr>
            <a:xfrm>
              <a:off x="0" y="-38100"/>
              <a:ext cx="2528920" cy="1293737"/>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7347876" y="5517705"/>
            <a:ext cx="9060272" cy="3566171"/>
          </a:xfrm>
          <a:prstGeom prst="rect">
            <a:avLst/>
          </a:prstGeom>
        </p:spPr>
        <p:txBody>
          <a:bodyPr anchor="t" rtlCol="false" tIns="0" lIns="0" bIns="0" rIns="0">
            <a:spAutoFit/>
          </a:bodyPr>
          <a:lstStyle/>
          <a:p>
            <a:pPr algn="l" marL="518100" indent="-259050" lvl="1">
              <a:lnSpc>
                <a:spcPts val="3599"/>
              </a:lnSpc>
              <a:buFont typeface="Arial"/>
              <a:buChar char="•"/>
            </a:pPr>
            <a:r>
              <a:rPr lang="en-US" sz="2399">
                <a:solidFill>
                  <a:srgbClr val="FFFFFF"/>
                </a:solidFill>
                <a:latin typeface="Quicksand"/>
                <a:ea typeface="Quicksand"/>
                <a:cs typeface="Quicksand"/>
                <a:sym typeface="Quicksand"/>
              </a:rPr>
              <a:t>The settimeout() function specifies a timeout of 10 seconds. This means that the socket call will wait for a maximum of 10 seconds for a client connection. If no client connects within 10 seconds, the accept() method will raise a timeout exception.</a:t>
            </a: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If a timeout occurs, the thread will enter the except block, where the while loop will break, the specific socket will be closed, and the thread will exit.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4C5270"/>
        </a:solidFill>
      </p:bgPr>
    </p:bg>
    <p:spTree>
      <p:nvGrpSpPr>
        <p:cNvPr id="1" name=""/>
        <p:cNvGrpSpPr/>
        <p:nvPr/>
      </p:nvGrpSpPr>
      <p:grpSpPr>
        <a:xfrm>
          <a:off x="0" y="0"/>
          <a:ext cx="0" cy="0"/>
          <a:chOff x="0" y="0"/>
          <a:chExt cx="0" cy="0"/>
        </a:xfrm>
      </p:grpSpPr>
      <p:grpSp>
        <p:nvGrpSpPr>
          <p:cNvPr name="Group 2" id="2"/>
          <p:cNvGrpSpPr/>
          <p:nvPr/>
        </p:nvGrpSpPr>
        <p:grpSpPr>
          <a:xfrm rot="0">
            <a:off x="1325146" y="1695257"/>
            <a:ext cx="15637708" cy="8229600"/>
            <a:chOff x="0" y="0"/>
            <a:chExt cx="4118573" cy="2167467"/>
          </a:xfrm>
        </p:grpSpPr>
        <p:sp>
          <p:nvSpPr>
            <p:cNvPr name="Freeform 3" id="3"/>
            <p:cNvSpPr/>
            <p:nvPr/>
          </p:nvSpPr>
          <p:spPr>
            <a:xfrm flipH="false" flipV="false" rot="0">
              <a:off x="0" y="0"/>
              <a:ext cx="4118573" cy="2167467"/>
            </a:xfrm>
            <a:custGeom>
              <a:avLst/>
              <a:gdLst/>
              <a:ahLst/>
              <a:cxnLst/>
              <a:rect r="r" b="b" t="t" l="l"/>
              <a:pathLst>
                <a:path h="2167467" w="4118573">
                  <a:moveTo>
                    <a:pt x="0" y="0"/>
                  </a:moveTo>
                  <a:lnTo>
                    <a:pt x="4118573" y="0"/>
                  </a:lnTo>
                  <a:lnTo>
                    <a:pt x="4118573" y="2167467"/>
                  </a:lnTo>
                  <a:lnTo>
                    <a:pt x="0" y="2167467"/>
                  </a:lnTo>
                  <a:close/>
                </a:path>
              </a:pathLst>
            </a:custGeom>
            <a:solidFill>
              <a:srgbClr val="FFFFFF"/>
            </a:solidFill>
          </p:spPr>
        </p:sp>
        <p:sp>
          <p:nvSpPr>
            <p:cNvPr name="TextBox 4" id="4"/>
            <p:cNvSpPr txBox="true"/>
            <p:nvPr/>
          </p:nvSpPr>
          <p:spPr>
            <a:xfrm>
              <a:off x="0" y="-38100"/>
              <a:ext cx="4118573" cy="220556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855096" y="5109297"/>
            <a:ext cx="14577807" cy="4652089"/>
            <a:chOff x="0" y="0"/>
            <a:chExt cx="3839422" cy="1225242"/>
          </a:xfrm>
        </p:grpSpPr>
        <p:sp>
          <p:nvSpPr>
            <p:cNvPr name="Freeform 6" id="6"/>
            <p:cNvSpPr/>
            <p:nvPr/>
          </p:nvSpPr>
          <p:spPr>
            <a:xfrm flipH="false" flipV="false" rot="0">
              <a:off x="0" y="0"/>
              <a:ext cx="3839423" cy="1225242"/>
            </a:xfrm>
            <a:custGeom>
              <a:avLst/>
              <a:gdLst/>
              <a:ahLst/>
              <a:cxnLst/>
              <a:rect r="r" b="b" t="t" l="l"/>
              <a:pathLst>
                <a:path h="1225242" w="3839423">
                  <a:moveTo>
                    <a:pt x="0" y="0"/>
                  </a:moveTo>
                  <a:lnTo>
                    <a:pt x="3839423" y="0"/>
                  </a:lnTo>
                  <a:lnTo>
                    <a:pt x="3839423" y="1225242"/>
                  </a:lnTo>
                  <a:lnTo>
                    <a:pt x="0" y="1225242"/>
                  </a:lnTo>
                  <a:close/>
                </a:path>
              </a:pathLst>
            </a:custGeom>
            <a:solidFill>
              <a:srgbClr val="4C5270"/>
            </a:solidFill>
          </p:spPr>
        </p:sp>
        <p:sp>
          <p:nvSpPr>
            <p:cNvPr name="TextBox 7" id="7"/>
            <p:cNvSpPr txBox="true"/>
            <p:nvPr/>
          </p:nvSpPr>
          <p:spPr>
            <a:xfrm>
              <a:off x="0" y="-38100"/>
              <a:ext cx="3839422" cy="1263342"/>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855096" y="2011828"/>
            <a:ext cx="14417577" cy="2940330"/>
          </a:xfrm>
          <a:custGeom>
            <a:avLst/>
            <a:gdLst/>
            <a:ahLst/>
            <a:cxnLst/>
            <a:rect r="r" b="b" t="t" l="l"/>
            <a:pathLst>
              <a:path h="2940330" w="14417577">
                <a:moveTo>
                  <a:pt x="0" y="0"/>
                </a:moveTo>
                <a:lnTo>
                  <a:pt x="14417578" y="0"/>
                </a:lnTo>
                <a:lnTo>
                  <a:pt x="14417578" y="2940331"/>
                </a:lnTo>
                <a:lnTo>
                  <a:pt x="0" y="2940331"/>
                </a:lnTo>
                <a:lnTo>
                  <a:pt x="0" y="0"/>
                </a:lnTo>
                <a:close/>
              </a:path>
            </a:pathLst>
          </a:custGeom>
          <a:blipFill>
            <a:blip r:embed="rId2"/>
            <a:stretch>
              <a:fillRect l="0" t="-3216" r="0" b="-1593"/>
            </a:stretch>
          </a:blipFill>
        </p:spPr>
      </p:sp>
      <p:sp>
        <p:nvSpPr>
          <p:cNvPr name="TextBox 9" id="9"/>
          <p:cNvSpPr txBox="true"/>
          <p:nvPr/>
        </p:nvSpPr>
        <p:spPr>
          <a:xfrm rot="0">
            <a:off x="4323602" y="450078"/>
            <a:ext cx="10690168" cy="746130"/>
          </a:xfrm>
          <a:prstGeom prst="rect">
            <a:avLst/>
          </a:prstGeom>
        </p:spPr>
        <p:txBody>
          <a:bodyPr anchor="t" rtlCol="false" tIns="0" lIns="0" bIns="0" rIns="0">
            <a:spAutoFit/>
          </a:bodyPr>
          <a:lstStyle/>
          <a:p>
            <a:pPr algn="r">
              <a:lnSpc>
                <a:spcPts val="6124"/>
              </a:lnSpc>
            </a:pPr>
            <a:r>
              <a:rPr lang="en-US" sz="4374">
                <a:solidFill>
                  <a:srgbClr val="FFFFFF"/>
                </a:solidFill>
                <a:latin typeface="Fredoka"/>
                <a:ea typeface="Fredoka"/>
                <a:cs typeface="Fredoka"/>
                <a:sym typeface="Fredoka"/>
              </a:rPr>
              <a:t>HTTP CLIENT TO TEST YOUR SERVER.</a:t>
            </a:r>
          </a:p>
        </p:txBody>
      </p:sp>
      <p:sp>
        <p:nvSpPr>
          <p:cNvPr name="TextBox 10" id="10"/>
          <p:cNvSpPr txBox="true"/>
          <p:nvPr/>
        </p:nvSpPr>
        <p:spPr>
          <a:xfrm rot="0">
            <a:off x="1855096" y="5695109"/>
            <a:ext cx="14291697" cy="3118496"/>
          </a:xfrm>
          <a:prstGeom prst="rect">
            <a:avLst/>
          </a:prstGeom>
        </p:spPr>
        <p:txBody>
          <a:bodyPr anchor="t" rtlCol="false" tIns="0" lIns="0" bIns="0" rIns="0">
            <a:spAutoFit/>
          </a:bodyPr>
          <a:lstStyle/>
          <a:p>
            <a:pPr algn="l" marL="518100" indent="-259050" lvl="1">
              <a:lnSpc>
                <a:spcPts val="3599"/>
              </a:lnSpc>
              <a:buFont typeface="Arial"/>
              <a:buChar char="•"/>
            </a:pPr>
            <a:r>
              <a:rPr lang="en-US" sz="2399">
                <a:solidFill>
                  <a:srgbClr val="FFFFFF"/>
                </a:solidFill>
                <a:latin typeface="Quicksand"/>
                <a:ea typeface="Quicksand"/>
                <a:cs typeface="Quicksand"/>
                <a:sym typeface="Quicksand"/>
              </a:rPr>
              <a:t>this is used to check whether the input command sent is correct or not.</a:t>
            </a:r>
          </a:p>
          <a:p>
            <a:pPr algn="l">
              <a:lnSpc>
                <a:spcPts val="3599"/>
              </a:lnSpc>
            </a:pP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this must follow this format for input i.e </a:t>
            </a:r>
            <a:r>
              <a:rPr lang="en-US" b="true" sz="2399">
                <a:solidFill>
                  <a:srgbClr val="FFFFFF"/>
                </a:solidFill>
                <a:latin typeface="Quicksand Bold"/>
                <a:ea typeface="Quicksand Bold"/>
                <a:cs typeface="Quicksand Bold"/>
                <a:sym typeface="Quicksand Bold"/>
              </a:rPr>
              <a:t>client.py server_host server_port filename</a:t>
            </a:r>
          </a:p>
          <a:p>
            <a:pPr algn="l">
              <a:lnSpc>
                <a:spcPts val="3599"/>
              </a:lnSpc>
            </a:pP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if it does not follow this format then it will return the incorrect input</a:t>
            </a:r>
          </a:p>
          <a:p>
            <a:pPr algn="l">
              <a:lnSpc>
                <a:spcPts val="3599"/>
              </a:lnSpc>
            </a:pPr>
          </a:p>
          <a:p>
            <a:pPr algn="l" marL="518100" indent="-259050" lvl="1">
              <a:lnSpc>
                <a:spcPts val="3599"/>
              </a:lnSpc>
              <a:buFont typeface="Arial"/>
              <a:buChar char="•"/>
            </a:pPr>
            <a:r>
              <a:rPr lang="en-US" sz="2399">
                <a:solidFill>
                  <a:srgbClr val="FFFFFF"/>
                </a:solidFill>
                <a:latin typeface="Quicksand"/>
                <a:ea typeface="Quicksand"/>
                <a:cs typeface="Quicksand"/>
                <a:sym typeface="Quicksand"/>
              </a:rPr>
              <a:t>Later those values are being extracted from input for further use.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DAGSEJpj8bc</dc:identifier>
  <dcterms:modified xsi:type="dcterms:W3CDTF">2011-08-01T06:04:30Z</dcterms:modified>
  <cp:revision>1</cp:revision>
  <dc:title>Computer Networks Assignment 2</dc:title>
</cp:coreProperties>
</file>