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redoka" charset="1" panose="02000000000000000000"/>
      <p:regular r:id="rId15"/>
    </p:embeddedFont>
    <p:embeddedFont>
      <p:font typeface="Quicksand" charset="1" panose="000000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Quicksand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86175"/>
            <a:ext cx="10525583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COMPUTER NETWORKS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70636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Computer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864" y="8564880"/>
            <a:ext cx="1304500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Piyush Narula (2022354)         Aditya Aggrawal (2022028)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146" y="1695257"/>
            <a:ext cx="15637708" cy="8229600"/>
            <a:chOff x="0" y="0"/>
            <a:chExt cx="41185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6229" y="3811509"/>
            <a:ext cx="14055541" cy="5845742"/>
            <a:chOff x="0" y="0"/>
            <a:chExt cx="3701871" cy="1539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1871" cy="1539619"/>
            </a:xfrm>
            <a:custGeom>
              <a:avLst/>
              <a:gdLst/>
              <a:ahLst/>
              <a:cxnLst/>
              <a:rect r="r" b="b" t="t" l="l"/>
              <a:pathLst>
                <a:path h="1539619" w="3701871">
                  <a:moveTo>
                    <a:pt x="0" y="0"/>
                  </a:moveTo>
                  <a:lnTo>
                    <a:pt x="3701871" y="0"/>
                  </a:lnTo>
                  <a:lnTo>
                    <a:pt x="3701871" y="1539619"/>
                  </a:lnTo>
                  <a:lnTo>
                    <a:pt x="0" y="153961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1871" cy="1577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268434" y="129976"/>
            <a:ext cx="18792218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"IMPLEMENTATION OF GO-BACK-N PROTOCOL SIMULATION"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48491" y="2296638"/>
            <a:ext cx="11589807" cy="81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4766" b="true">
                <a:solidFill>
                  <a:srgbClr val="20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the Go-Back-N Protocol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97819" y="4563110"/>
            <a:ext cx="1264047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is a protocol in the Data Link Layer for reliable data transmission.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Unlike protocols that immediately retransmit lost or corrupted packets one-by-one, Go-Back-N employs a more efficient approach by sending multiple frames before requiring an acknowledgment (ACK) from the receiver.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146" y="1695257"/>
            <a:ext cx="15637708" cy="8229600"/>
            <a:chOff x="0" y="0"/>
            <a:chExt cx="41185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6229" y="2025956"/>
            <a:ext cx="14055541" cy="7631295"/>
            <a:chOff x="0" y="0"/>
            <a:chExt cx="3701871" cy="20098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1871" cy="2009889"/>
            </a:xfrm>
            <a:custGeom>
              <a:avLst/>
              <a:gdLst/>
              <a:ahLst/>
              <a:cxnLst/>
              <a:rect r="r" b="b" t="t" l="l"/>
              <a:pathLst>
                <a:path h="2009889" w="3701871">
                  <a:moveTo>
                    <a:pt x="0" y="0"/>
                  </a:moveTo>
                  <a:lnTo>
                    <a:pt x="3701871" y="0"/>
                  </a:lnTo>
                  <a:lnTo>
                    <a:pt x="3701871" y="2009889"/>
                  </a:lnTo>
                  <a:lnTo>
                    <a:pt x="0" y="200988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1871" cy="2047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02339" y="2723113"/>
            <a:ext cx="13454020" cy="616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690" indent="-269845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Random Packet Generation:</a:t>
            </a: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Packets (or frames) should be generated at random intervals, simulating a real-world scenario where data doesn’t always arrive at a fixed pace.</a:t>
            </a:r>
          </a:p>
          <a:p>
            <a:pPr algn="l" marL="561279" indent="-280640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Sliding Window Mechanism:</a:t>
            </a:r>
            <a:r>
              <a:rPr lang="en-US" sz="25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In the Go-Back-N protocol, the sliding window mechanism allows the sender to transmit multiple frames without waiting for an acknowledgment of each one.</a:t>
            </a:r>
          </a:p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sequence numbers will wrap around after a maximum value, following a modulo operation, specifically modulo-8 (meaning sequence numbers range from 0 to 7).</a:t>
            </a:r>
          </a:p>
          <a:p>
            <a:pPr algn="l" marL="561279" indent="-280640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Drop Probability and Delay: </a:t>
            </a:r>
            <a:r>
              <a:rPr lang="en-US" sz="25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To simulate real network conditions, there should be a specified probability that a frame will be dropped. </a:t>
            </a:r>
          </a:p>
          <a:p>
            <a:pPr algn="l" marL="561279" indent="-280640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Client-Server Simulation: </a:t>
            </a:r>
            <a:r>
              <a:rPr lang="en-US" sz="25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assignment uses datagram (UDP) sockets to create a client-server model where two separate entities communicate, simulating the data link layer’s two endpoints.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6170" y="612772"/>
            <a:ext cx="9586359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ASSIGNMENT REQUIREMENTS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146" y="1695257"/>
            <a:ext cx="15637708" cy="8229600"/>
            <a:chOff x="0" y="0"/>
            <a:chExt cx="41185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6229" y="5810057"/>
            <a:ext cx="14055541" cy="3847194"/>
            <a:chOff x="0" y="0"/>
            <a:chExt cx="3701871" cy="1013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1871" cy="1013253"/>
            </a:xfrm>
            <a:custGeom>
              <a:avLst/>
              <a:gdLst/>
              <a:ahLst/>
              <a:cxnLst/>
              <a:rect r="r" b="b" t="t" l="l"/>
              <a:pathLst>
                <a:path h="1013253" w="3701871">
                  <a:moveTo>
                    <a:pt x="0" y="0"/>
                  </a:moveTo>
                  <a:lnTo>
                    <a:pt x="3701871" y="0"/>
                  </a:lnTo>
                  <a:lnTo>
                    <a:pt x="3701871" y="1013253"/>
                  </a:lnTo>
                  <a:lnTo>
                    <a:pt x="0" y="101325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1871" cy="1051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697774" y="1869252"/>
            <a:ext cx="8473997" cy="3766809"/>
          </a:xfrm>
          <a:custGeom>
            <a:avLst/>
            <a:gdLst/>
            <a:ahLst/>
            <a:cxnLst/>
            <a:rect r="r" b="b" t="t" l="l"/>
            <a:pathLst>
              <a:path h="3766809" w="8473997">
                <a:moveTo>
                  <a:pt x="0" y="0"/>
                </a:moveTo>
                <a:lnTo>
                  <a:pt x="8473997" y="0"/>
                </a:lnTo>
                <a:lnTo>
                  <a:pt x="8473997" y="3766809"/>
                </a:lnTo>
                <a:lnTo>
                  <a:pt x="0" y="376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53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41943" y="5917744"/>
            <a:ext cx="13605704" cy="340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577" indent="-242289" lvl="1">
              <a:lnSpc>
                <a:spcPts val="3366"/>
              </a:lnSpc>
              <a:buFont typeface="Arial"/>
              <a:buChar char="•"/>
            </a:pPr>
            <a:r>
              <a:rPr lang="en-US" b="true" sz="22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WINDOW_SIZE = 7 (Sender Window Size): </a:t>
            </a:r>
            <a:r>
              <a:rPr lang="en-US" sz="22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Sets the maximum number of unacknowledged packets that the sender can transmit before waiting for acknowledgment.</a:t>
            </a:r>
          </a:p>
          <a:p>
            <a:pPr algn="l" marL="484577" indent="-242289" lvl="1">
              <a:lnSpc>
                <a:spcPts val="3366"/>
              </a:lnSpc>
              <a:buFont typeface="Arial"/>
              <a:buChar char="•"/>
            </a:pPr>
            <a:r>
              <a:rPr lang="en-US" b="true" sz="22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T1, T2 = 1, 3 (Time Gap Between Packet Generation):</a:t>
            </a:r>
            <a:r>
              <a:rPr lang="en-US" sz="22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Defines the random time interval between the generation of packets, simulating non-uniform packet creation.</a:t>
            </a:r>
          </a:p>
          <a:p>
            <a:pPr algn="l" marL="484577" indent="-242289" lvl="1">
              <a:lnSpc>
                <a:spcPts val="3366"/>
              </a:lnSpc>
              <a:buFont typeface="Arial"/>
              <a:buChar char="•"/>
            </a:pPr>
            <a:r>
              <a:rPr lang="en-US" b="true" sz="22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T3, T4 = 0.5, 1.5 (Queuing/Propagation Delay):</a:t>
            </a:r>
            <a:r>
              <a:rPr lang="en-US" sz="22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Sets the random delay range representing network queuing and propagation delays.</a:t>
            </a:r>
          </a:p>
          <a:p>
            <a:pPr algn="l" marL="484577" indent="-242289" lvl="1">
              <a:lnSpc>
                <a:spcPts val="3366"/>
              </a:lnSpc>
              <a:buFont typeface="Arial"/>
              <a:buChar char="•"/>
            </a:pPr>
            <a:r>
              <a:rPr lang="en-US" b="true" sz="22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DROP_PROBABILITY = 0.1 (Probability of Packet/Frame Drop): </a:t>
            </a:r>
            <a:r>
              <a:rPr lang="en-US" sz="22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Establishes a 10% chance of packet loss during transmission, simulating unreliable network conditions.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2571" y="177601"/>
            <a:ext cx="5913555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CONSTRAINTS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116229" y="1829060"/>
            <a:ext cx="5486147" cy="3847194"/>
            <a:chOff x="0" y="0"/>
            <a:chExt cx="1444911" cy="10132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4911" cy="1013253"/>
            </a:xfrm>
            <a:custGeom>
              <a:avLst/>
              <a:gdLst/>
              <a:ahLst/>
              <a:cxnLst/>
              <a:rect r="r" b="b" t="t" l="l"/>
              <a:pathLst>
                <a:path h="1013253" w="1444911">
                  <a:moveTo>
                    <a:pt x="0" y="0"/>
                  </a:moveTo>
                  <a:lnTo>
                    <a:pt x="1444911" y="0"/>
                  </a:lnTo>
                  <a:lnTo>
                    <a:pt x="1444911" y="1013253"/>
                  </a:lnTo>
                  <a:lnTo>
                    <a:pt x="0" y="101325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44911" cy="1051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11627" y="2232493"/>
            <a:ext cx="5152256" cy="319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 = 8 (Sequence Number Modulus):</a:t>
            </a:r>
            <a:r>
              <a:rPr lang="en-US" sz="25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Defines the modulus for sequence numbers used in the protocol. Since Go-Back-N uses sequence numbers to keep track of packets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146" y="1377265"/>
            <a:ext cx="15637708" cy="8547592"/>
            <a:chOff x="0" y="0"/>
            <a:chExt cx="4118573" cy="2251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2251218"/>
            </a:xfrm>
            <a:custGeom>
              <a:avLst/>
              <a:gdLst/>
              <a:ahLst/>
              <a:cxnLst/>
              <a:rect r="r" b="b" t="t" l="l"/>
              <a:pathLst>
                <a:path h="2251218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2251218"/>
                  </a:lnTo>
                  <a:lnTo>
                    <a:pt x="0" y="225121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2289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6229" y="4522190"/>
            <a:ext cx="14055541" cy="5135061"/>
            <a:chOff x="0" y="0"/>
            <a:chExt cx="3701871" cy="1352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1871" cy="1352444"/>
            </a:xfrm>
            <a:custGeom>
              <a:avLst/>
              <a:gdLst/>
              <a:ahLst/>
              <a:cxnLst/>
              <a:rect r="r" b="b" t="t" l="l"/>
              <a:pathLst>
                <a:path h="1352444" w="3701871">
                  <a:moveTo>
                    <a:pt x="0" y="0"/>
                  </a:moveTo>
                  <a:lnTo>
                    <a:pt x="3701871" y="0"/>
                  </a:lnTo>
                  <a:lnTo>
                    <a:pt x="3701871" y="1352444"/>
                  </a:lnTo>
                  <a:lnTo>
                    <a:pt x="0" y="1352444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1871" cy="139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19604" y="1465757"/>
            <a:ext cx="9208245" cy="2762473"/>
          </a:xfrm>
          <a:custGeom>
            <a:avLst/>
            <a:gdLst/>
            <a:ahLst/>
            <a:cxnLst/>
            <a:rect r="r" b="b" t="t" l="l"/>
            <a:pathLst>
              <a:path h="2762473" w="9208245">
                <a:moveTo>
                  <a:pt x="0" y="0"/>
                </a:moveTo>
                <a:lnTo>
                  <a:pt x="9208245" y="0"/>
                </a:lnTo>
                <a:lnTo>
                  <a:pt x="9208245" y="2762473"/>
                </a:lnTo>
                <a:lnTo>
                  <a:pt x="0" y="27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24127" y="282570"/>
            <a:ext cx="9999199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PACKET GENERATION PROCESS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6229" y="4589087"/>
            <a:ext cx="13454020" cy="490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Time Interval (time_gap): </a:t>
            </a: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random.uniform(T1, T2) function generates a random delay between T1 and T2 seconds. This delay is used to wait before creating the next packet, simulating a fluctuating packet generation rate.</a:t>
            </a:r>
          </a:p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Packet Creation:</a:t>
            </a: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Each packet is created with a sequence number (seq_num) and an identifier for the entity generating it, such as "Sender Packet 0".</a:t>
            </a:r>
          </a:p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Outgoing Queue:</a:t>
            </a: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Each packet is appended to an outgoing_queue, which represents packets ready to be sent. This queue simulates packets waiting in line for transmission in a network buffer.</a:t>
            </a:r>
          </a:p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Outgoing Queue:</a:t>
            </a: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Each packet is appended to an outgoing_queue, which represents packets ready to be sent. This queue simulates packets waiting in line for transmission in a network buffer.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898" y="1695257"/>
            <a:ext cx="17701166" cy="8229600"/>
            <a:chOff x="0" y="0"/>
            <a:chExt cx="466203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20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662036">
                  <a:moveTo>
                    <a:pt x="0" y="0"/>
                  </a:moveTo>
                  <a:lnTo>
                    <a:pt x="4662036" y="0"/>
                  </a:lnTo>
                  <a:lnTo>
                    <a:pt x="46620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203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9409" y="5932346"/>
            <a:ext cx="7440787" cy="3484604"/>
            <a:chOff x="0" y="0"/>
            <a:chExt cx="1959713" cy="917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9714" cy="917756"/>
            </a:xfrm>
            <a:custGeom>
              <a:avLst/>
              <a:gdLst/>
              <a:ahLst/>
              <a:cxnLst/>
              <a:rect r="r" b="b" t="t" l="l"/>
              <a:pathLst>
                <a:path h="917756" w="1959714">
                  <a:moveTo>
                    <a:pt x="0" y="0"/>
                  </a:moveTo>
                  <a:lnTo>
                    <a:pt x="1959714" y="0"/>
                  </a:lnTo>
                  <a:lnTo>
                    <a:pt x="1959714" y="917756"/>
                  </a:lnTo>
                  <a:lnTo>
                    <a:pt x="0" y="91775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59713" cy="95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9409" y="2002895"/>
            <a:ext cx="7192130" cy="3559897"/>
          </a:xfrm>
          <a:custGeom>
            <a:avLst/>
            <a:gdLst/>
            <a:ahLst/>
            <a:cxnLst/>
            <a:rect r="r" b="b" t="t" l="l"/>
            <a:pathLst>
              <a:path h="3559897" w="7192130">
                <a:moveTo>
                  <a:pt x="0" y="0"/>
                </a:moveTo>
                <a:lnTo>
                  <a:pt x="7192129" y="0"/>
                </a:lnTo>
                <a:lnTo>
                  <a:pt x="7192129" y="3559897"/>
                </a:lnTo>
                <a:lnTo>
                  <a:pt x="0" y="355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13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77050" y="1991890"/>
            <a:ext cx="9221541" cy="7636335"/>
          </a:xfrm>
          <a:custGeom>
            <a:avLst/>
            <a:gdLst/>
            <a:ahLst/>
            <a:cxnLst/>
            <a:rect r="r" b="b" t="t" l="l"/>
            <a:pathLst>
              <a:path h="7636335" w="9221541">
                <a:moveTo>
                  <a:pt x="0" y="0"/>
                </a:moveTo>
                <a:lnTo>
                  <a:pt x="9221541" y="0"/>
                </a:lnTo>
                <a:lnTo>
                  <a:pt x="9221541" y="7636334"/>
                </a:lnTo>
                <a:lnTo>
                  <a:pt x="0" y="763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4" r="-1912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72571" y="177601"/>
            <a:ext cx="5913555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FRAME SENDER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9409" y="6096350"/>
            <a:ext cx="7274253" cy="341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send_frame Function:</a:t>
            </a: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This function is responsible for sending frames with a simulated packet loss. Using a random probability, it determines if a frame should be "dropped" (not sent), simulating an unreliable network. 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sender_dl_entity Function:</a:t>
            </a: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Implements Go-Back-N protocol’s sender logic. Window and Base Handling: Tracks the base of the sliding window and the next sequence number to send, ensuring that only frames within the window size (WINDOW_SIZE) are sent.</a:t>
            </a:r>
          </a:p>
          <a:p>
            <a:pPr algn="l">
              <a:lnSpc>
                <a:spcPts val="27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5146" y="1695257"/>
            <a:ext cx="15637708" cy="8229600"/>
            <a:chOff x="0" y="0"/>
            <a:chExt cx="41185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5096" y="5109297"/>
            <a:ext cx="8060510" cy="4652089"/>
            <a:chOff x="0" y="0"/>
            <a:chExt cx="2122933" cy="12252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2933" cy="1225242"/>
            </a:xfrm>
            <a:custGeom>
              <a:avLst/>
              <a:gdLst/>
              <a:ahLst/>
              <a:cxnLst/>
              <a:rect r="r" b="b" t="t" l="l"/>
              <a:pathLst>
                <a:path h="1225242" w="2122933">
                  <a:moveTo>
                    <a:pt x="0" y="0"/>
                  </a:moveTo>
                  <a:lnTo>
                    <a:pt x="2122933" y="0"/>
                  </a:lnTo>
                  <a:lnTo>
                    <a:pt x="2122933" y="1225242"/>
                  </a:lnTo>
                  <a:lnTo>
                    <a:pt x="0" y="1225242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22933" cy="1263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55096" y="1967733"/>
            <a:ext cx="8060510" cy="2886183"/>
          </a:xfrm>
          <a:custGeom>
            <a:avLst/>
            <a:gdLst/>
            <a:ahLst/>
            <a:cxnLst/>
            <a:rect r="r" b="b" t="t" l="l"/>
            <a:pathLst>
              <a:path h="2886183" w="8060510">
                <a:moveTo>
                  <a:pt x="0" y="0"/>
                </a:moveTo>
                <a:lnTo>
                  <a:pt x="8060510" y="0"/>
                </a:lnTo>
                <a:lnTo>
                  <a:pt x="8060510" y="2886183"/>
                </a:lnTo>
                <a:lnTo>
                  <a:pt x="0" y="28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15968" y="2632336"/>
            <a:ext cx="6699223" cy="4953922"/>
          </a:xfrm>
          <a:custGeom>
            <a:avLst/>
            <a:gdLst/>
            <a:ahLst/>
            <a:cxnLst/>
            <a:rect r="r" b="b" t="t" l="l"/>
            <a:pathLst>
              <a:path h="4953922" w="6699223">
                <a:moveTo>
                  <a:pt x="0" y="0"/>
                </a:moveTo>
                <a:lnTo>
                  <a:pt x="6699223" y="0"/>
                </a:lnTo>
                <a:lnTo>
                  <a:pt x="6699223" y="4953922"/>
                </a:lnTo>
                <a:lnTo>
                  <a:pt x="0" y="4953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273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7434" y="5183632"/>
            <a:ext cx="8060510" cy="44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send_ack Function: </a:t>
            </a: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function simulates the sending of an acknowledgment (ACK) back to the sender. It creates an ACK frame with a sequence number (ack_no) indicating the last correctly received frame.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Packet Loss Simulation:</a:t>
            </a: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Similar to data frames, ACKs may be "dropped" based on a random probability (DROP_PROBABILITY). If the ACK is dropped, the function logs this event and does not send the ACK, simulating a potential network loss.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Role of ACKs in Go-Back-N Protocol: </a:t>
            </a: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ACKs inform the sender about the successful receipt of packets. In Go-Back-N, if ACKs are dropped, the sender doesn’t receive confirmation and will eventually retransmit the unacknowledged frames, ensuring that all data is eventually received reliably, despite potential losses.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44168" y="282570"/>
            <a:ext cx="5913555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FRAME RECEIVER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592" y="2808228"/>
            <a:ext cx="15637708" cy="5860562"/>
            <a:chOff x="0" y="0"/>
            <a:chExt cx="4118573" cy="15435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8573" cy="1543522"/>
            </a:xfrm>
            <a:custGeom>
              <a:avLst/>
              <a:gdLst/>
              <a:ahLst/>
              <a:cxnLst/>
              <a:rect r="r" b="b" t="t" l="l"/>
              <a:pathLst>
                <a:path h="1543522" w="4118573">
                  <a:moveTo>
                    <a:pt x="0" y="0"/>
                  </a:moveTo>
                  <a:lnTo>
                    <a:pt x="4118573" y="0"/>
                  </a:lnTo>
                  <a:lnTo>
                    <a:pt x="4118573" y="1543522"/>
                  </a:lnTo>
                  <a:lnTo>
                    <a:pt x="0" y="15435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18573" cy="1581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6521" y="5846707"/>
            <a:ext cx="15007851" cy="2509757"/>
            <a:chOff x="0" y="0"/>
            <a:chExt cx="3952685" cy="6610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2685" cy="661006"/>
            </a:xfrm>
            <a:custGeom>
              <a:avLst/>
              <a:gdLst/>
              <a:ahLst/>
              <a:cxnLst/>
              <a:rect r="r" b="b" t="t" l="l"/>
              <a:pathLst>
                <a:path h="661006" w="3952685">
                  <a:moveTo>
                    <a:pt x="0" y="0"/>
                  </a:moveTo>
                  <a:lnTo>
                    <a:pt x="3952685" y="0"/>
                  </a:lnTo>
                  <a:lnTo>
                    <a:pt x="3952685" y="661006"/>
                  </a:lnTo>
                  <a:lnTo>
                    <a:pt x="0" y="66100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2685" cy="699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26458" y="3144191"/>
            <a:ext cx="7083548" cy="2438686"/>
          </a:xfrm>
          <a:custGeom>
            <a:avLst/>
            <a:gdLst/>
            <a:ahLst/>
            <a:cxnLst/>
            <a:rect r="r" b="b" t="t" l="l"/>
            <a:pathLst>
              <a:path h="2438686" w="7083548">
                <a:moveTo>
                  <a:pt x="0" y="0"/>
                </a:moveTo>
                <a:lnTo>
                  <a:pt x="7083548" y="0"/>
                </a:lnTo>
                <a:lnTo>
                  <a:pt x="7083548" y="2438686"/>
                </a:lnTo>
                <a:lnTo>
                  <a:pt x="0" y="2438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02" b="-7556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94381" y="2996310"/>
            <a:ext cx="8052090" cy="2686339"/>
          </a:xfrm>
          <a:custGeom>
            <a:avLst/>
            <a:gdLst/>
            <a:ahLst/>
            <a:cxnLst/>
            <a:rect r="r" b="b" t="t" l="l"/>
            <a:pathLst>
              <a:path h="2686339" w="8052090">
                <a:moveTo>
                  <a:pt x="0" y="0"/>
                </a:moveTo>
                <a:lnTo>
                  <a:pt x="8052090" y="0"/>
                </a:lnTo>
                <a:lnTo>
                  <a:pt x="8052090" y="2686339"/>
                </a:lnTo>
                <a:lnTo>
                  <a:pt x="0" y="2686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88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73984" y="1086061"/>
            <a:ext cx="9640795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START_TWO_WAY_PROTOCOL: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8929" y="5951912"/>
            <a:ext cx="14323035" cy="222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00" indent="-259050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code sets up a two-way Go-Back-N protocol simulation between a "Client" and a "Server" over UDP. The start_two_way_protocol function initializes the entity's port, binds a socket, and starts three threads: one for generating packets, one for sending packets, and one for receiving packets and handling ACKs. The main program determines whether the instance acts as a Client or Server based on user input, setting the appropriate communication ports for each.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397" y="1938655"/>
            <a:ext cx="17259300" cy="2632043"/>
          </a:xfrm>
          <a:custGeom>
            <a:avLst/>
            <a:gdLst/>
            <a:ahLst/>
            <a:cxnLst/>
            <a:rect r="r" b="b" t="t" l="l"/>
            <a:pathLst>
              <a:path h="2632043" w="17259300">
                <a:moveTo>
                  <a:pt x="0" y="0"/>
                </a:moveTo>
                <a:lnTo>
                  <a:pt x="17259300" y="0"/>
                </a:lnTo>
                <a:lnTo>
                  <a:pt x="17259300" y="2632043"/>
                </a:lnTo>
                <a:lnTo>
                  <a:pt x="0" y="2632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0397" y="4953670"/>
            <a:ext cx="17259300" cy="1963245"/>
          </a:xfrm>
          <a:custGeom>
            <a:avLst/>
            <a:gdLst/>
            <a:ahLst/>
            <a:cxnLst/>
            <a:rect r="r" b="b" t="t" l="l"/>
            <a:pathLst>
              <a:path h="1963245" w="17259300">
                <a:moveTo>
                  <a:pt x="0" y="0"/>
                </a:moveTo>
                <a:lnTo>
                  <a:pt x="17259300" y="0"/>
                </a:lnTo>
                <a:lnTo>
                  <a:pt x="17259300" y="1963246"/>
                </a:lnTo>
                <a:lnTo>
                  <a:pt x="0" y="1963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23602" y="612772"/>
            <a:ext cx="9640795" cy="74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THREADING AND STATISTICS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851" y="7212191"/>
            <a:ext cx="14948299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Threads: 3 threads are used: one for continuous packet generation, one for carrying the functions of the frame sender, and the last one for functions associated with the frame receiver of the data link layer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Required statistics like the number of frames sent, retransmissions (due to the probability of certain frames being dropped) and average delay are calculated as shown above to determine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DAGSEJpj8bc</dc:identifier>
  <dcterms:modified xsi:type="dcterms:W3CDTF">2011-08-01T06:04:30Z</dcterms:modified>
  <cp:revision>1</cp:revision>
  <dc:title>Computer Networks Assignment 2</dc:title>
</cp:coreProperties>
</file>