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59" r:id="rId5"/>
    <p:sldId id="262" r:id="rId6"/>
    <p:sldId id="260" r:id="rId7"/>
    <p:sldId id="261"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17265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89408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5035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00234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4488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82253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279490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67539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096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07684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A283C4-7580-422E-9F56-CE627DB10149}"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10391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A283C4-7580-422E-9F56-CE627DB10149}"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62180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A283C4-7580-422E-9F56-CE627DB10149}"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17230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283C4-7580-422E-9F56-CE627DB10149}" type="datetimeFigureOut">
              <a:rPr lang="en-US" smtClean="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25887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A283C4-7580-422E-9F56-CE627DB10149}"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23437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A283C4-7580-422E-9F56-CE627DB10149}"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8878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A283C4-7580-422E-9F56-CE627DB10149}" type="datetimeFigureOut">
              <a:rPr lang="en-US" smtClean="0"/>
              <a:t>10/19/2024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8E27E14-9EF6-4C58-8212-DEAE90A84639}" type="slidenum">
              <a:rPr lang="en-US" smtClean="0"/>
              <a:t>‹#›</a:t>
            </a:fld>
            <a:endParaRPr lang="en-US"/>
          </a:p>
        </p:txBody>
      </p:sp>
    </p:spTree>
    <p:extLst>
      <p:ext uri="{BB962C8B-B14F-4D97-AF65-F5344CB8AC3E}">
        <p14:creationId xmlns:p14="http://schemas.microsoft.com/office/powerpoint/2010/main" val="403233629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398" y="109742"/>
            <a:ext cx="7766936" cy="1646302"/>
          </a:xfrm>
        </p:spPr>
        <p:txBody>
          <a:bodyPr/>
          <a:lstStyle/>
          <a:p>
            <a:pPr algn="l"/>
            <a:r>
              <a:rPr lang="en-US" sz="4800" dirty="0" smtClean="0">
                <a:latin typeface="Times New Roman" panose="02020603050405020304" pitchFamily="18" charset="0"/>
                <a:cs typeface="Times New Roman" panose="02020603050405020304" pitchFamily="18" charset="0"/>
              </a:rPr>
              <a:t>Graduation Project Presentation</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0398" y="2178072"/>
            <a:ext cx="7766936" cy="3273159"/>
          </a:xfrm>
        </p:spPr>
        <p:txBody>
          <a:bodyPr>
            <a:normAutofit/>
          </a:bodyPr>
          <a:lstStyle/>
          <a:p>
            <a:pPr marL="285750" indent="-285750" algn="l">
              <a:buFont typeface="Wingdings" panose="05000000000000000000" pitchFamily="2" charset="2"/>
              <a:buChar char="q"/>
            </a:pPr>
            <a:r>
              <a:rPr lang="en-US" b="1" dirty="0" smtClean="0">
                <a:solidFill>
                  <a:schemeClr val="tx1"/>
                </a:solidFill>
                <a:latin typeface="Times New Roman" panose="02020603050405020304" pitchFamily="18" charset="0"/>
                <a:cs typeface="Times New Roman" panose="02020603050405020304" pitchFamily="18" charset="0"/>
              </a:rPr>
              <a:t>Team Members: </a:t>
            </a:r>
          </a:p>
          <a:p>
            <a:pPr marL="342900" indent="-342900" algn="l">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Aya Hesham Hussien </a:t>
            </a:r>
          </a:p>
          <a:p>
            <a:pPr marL="342900" indent="-342900" algn="l">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Youssef Mohamed Abulmagd</a:t>
            </a:r>
          </a:p>
          <a:p>
            <a:pPr marL="285750" indent="-285750" algn="l">
              <a:buFont typeface="Wingdings" panose="05000000000000000000" pitchFamily="2" charset="2"/>
              <a:buChar char="q"/>
            </a:pPr>
            <a:r>
              <a:rPr lang="en-US" b="1" dirty="0" smtClean="0">
                <a:solidFill>
                  <a:schemeClr val="tx1"/>
                </a:solidFill>
                <a:latin typeface="Times New Roman" panose="02020603050405020304" pitchFamily="18" charset="0"/>
                <a:cs typeface="Times New Roman" panose="02020603050405020304" pitchFamily="18" charset="0"/>
              </a:rPr>
              <a:t>Track:</a:t>
            </a:r>
            <a:r>
              <a:rPr lang="en-US" dirty="0" smtClean="0">
                <a:solidFill>
                  <a:schemeClr val="tx1"/>
                </a:solidFill>
                <a:latin typeface="Times New Roman" panose="02020603050405020304" pitchFamily="18" charset="0"/>
                <a:cs typeface="Times New Roman" panose="02020603050405020304" pitchFamily="18" charset="0"/>
              </a:rPr>
              <a:t> Software Testing</a:t>
            </a:r>
          </a:p>
          <a:p>
            <a:pPr marL="285750" indent="-285750" algn="l">
              <a:buFont typeface="Wingdings" panose="05000000000000000000" pitchFamily="2" charset="2"/>
              <a:buChar char="q"/>
            </a:pPr>
            <a:r>
              <a:rPr lang="en-US" b="1" dirty="0" smtClean="0">
                <a:solidFill>
                  <a:schemeClr val="tx1"/>
                </a:solidFill>
                <a:latin typeface="Times New Roman" panose="02020603050405020304" pitchFamily="18" charset="0"/>
                <a:cs typeface="Times New Roman" panose="02020603050405020304" pitchFamily="18" charset="0"/>
              </a:rPr>
              <a:t>Supervisor: </a:t>
            </a:r>
            <a:r>
              <a:rPr lang="en-US" dirty="0" smtClean="0">
                <a:solidFill>
                  <a:schemeClr val="tx1"/>
                </a:solidFill>
                <a:latin typeface="Times New Roman" panose="02020603050405020304" pitchFamily="18" charset="0"/>
                <a:cs typeface="Times New Roman" panose="02020603050405020304" pitchFamily="18" charset="0"/>
              </a:rPr>
              <a:t>Eng/Mohamed Elshafey</a:t>
            </a:r>
          </a:p>
          <a:p>
            <a:pPr marL="285750" indent="-285750" algn="l">
              <a:buFont typeface="Wingdings" panose="05000000000000000000" pitchFamily="2" charset="2"/>
              <a:buChar char="q"/>
            </a:pPr>
            <a:r>
              <a:rPr lang="en-US" b="1" dirty="0" smtClean="0">
                <a:solidFill>
                  <a:schemeClr val="tx1"/>
                </a:solidFill>
                <a:latin typeface="Times New Roman" panose="02020603050405020304" pitchFamily="18" charset="0"/>
                <a:cs typeface="Times New Roman" panose="02020603050405020304" pitchFamily="18" charset="0"/>
              </a:rPr>
              <a:t>Date: </a:t>
            </a:r>
            <a:r>
              <a:rPr lang="en-US" dirty="0" smtClean="0">
                <a:solidFill>
                  <a:schemeClr val="tx1"/>
                </a:solidFill>
                <a:latin typeface="Times New Roman" panose="02020603050405020304" pitchFamily="18" charset="0"/>
                <a:cs typeface="Times New Roman" panose="02020603050405020304" pitchFamily="18" charset="0"/>
              </a:rPr>
              <a:t>22-10-2024</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98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8946" y="2540976"/>
            <a:ext cx="5880171" cy="1661747"/>
          </a:xfrm>
        </p:spPr>
        <p:txBody>
          <a:bodyPr>
            <a:normAutofit/>
          </a:bodyPr>
          <a:lstStyle/>
          <a:p>
            <a:pPr marL="0" indent="0" algn="ctr">
              <a:buNone/>
            </a:pPr>
            <a:r>
              <a:rPr lang="en-US" sz="6000" b="1" dirty="0" smtClean="0">
                <a:latin typeface="Times New Roman" panose="02020603050405020304" pitchFamily="18" charset="0"/>
                <a:cs typeface="Times New Roman" panose="02020603050405020304" pitchFamily="18" charset="0"/>
              </a:rPr>
              <a:t>Thank</a:t>
            </a:r>
            <a:r>
              <a:rPr lang="en-US" sz="4400" b="1" dirty="0" smtClean="0">
                <a:latin typeface="Times New Roman" panose="02020603050405020304" pitchFamily="18" charset="0"/>
                <a:cs typeface="Times New Roman" panose="02020603050405020304" pitchFamily="18" charset="0"/>
              </a:rPr>
              <a:t> You!! 😊</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97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4623"/>
            <a:ext cx="8596668" cy="647700"/>
          </a:xfrm>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02323"/>
            <a:ext cx="8596668" cy="5039039"/>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Software testing </a:t>
            </a:r>
            <a:r>
              <a:rPr lang="en-US" dirty="0">
                <a:latin typeface="Times New Roman" panose="02020603050405020304" pitchFamily="18" charset="0"/>
                <a:cs typeface="Times New Roman" panose="02020603050405020304" pitchFamily="18" charset="0"/>
              </a:rPr>
              <a:t>is a crucial activity in the software development life cycle that aims to evaluate and improve the quality of software products. Thorough testing is essential to ensure software systems function correctly, are secure, meet stakeholders’ needs, and ultimately provide value to end users.</a:t>
            </a:r>
          </a:p>
          <a:p>
            <a:pPr>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This </a:t>
            </a:r>
            <a:r>
              <a:rPr lang="en-US" b="1" u="sng" dirty="0">
                <a:latin typeface="Times New Roman" panose="02020603050405020304" pitchFamily="18" charset="0"/>
                <a:cs typeface="Times New Roman" panose="02020603050405020304" pitchFamily="18" charset="0"/>
              </a:rPr>
              <a:t>project involved two tasks: </a:t>
            </a:r>
            <a:endParaRPr lang="en-US"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Manual Testing: </a:t>
            </a:r>
            <a:r>
              <a:rPr lang="en-US" dirty="0" smtClean="0">
                <a:latin typeface="Times New Roman" panose="02020603050405020304" pitchFamily="18" charset="0"/>
                <a:cs typeface="Times New Roman" panose="02020603050405020304" pitchFamily="18" charset="0"/>
              </a:rPr>
              <a:t>Analyzing user stories and writing test cases.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Automation Testing: </a:t>
            </a:r>
            <a:r>
              <a:rPr lang="en-US" dirty="0">
                <a:latin typeface="Times New Roman" panose="02020603050405020304" pitchFamily="18" charset="0"/>
                <a:cs typeface="Times New Roman" panose="02020603050405020304" pitchFamily="18" charset="0"/>
              </a:rPr>
              <a:t>of an e-commerce website. </a:t>
            </a:r>
            <a:r>
              <a:rPr lang="en-US"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Tools </a:t>
            </a:r>
            <a:r>
              <a:rPr lang="en-US" b="1" u="sng" dirty="0">
                <a:latin typeface="Times New Roman" panose="02020603050405020304" pitchFamily="18" charset="0"/>
                <a:cs typeface="Times New Roman" panose="02020603050405020304" pitchFamily="18" charset="0"/>
              </a:rPr>
              <a:t>Used: </a:t>
            </a:r>
          </a:p>
          <a:p>
            <a:pPr>
              <a:buFont typeface="+mj-lt"/>
              <a:buAutoNum type="arabicPeriod"/>
            </a:pPr>
            <a:r>
              <a:rPr lang="en-US" dirty="0" smtClean="0">
                <a:latin typeface="Times New Roman" panose="02020603050405020304" pitchFamily="18" charset="0"/>
                <a:cs typeface="Times New Roman" panose="02020603050405020304" pitchFamily="18" charset="0"/>
              </a:rPr>
              <a:t>Jira, Qase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(Test management tools)</a:t>
            </a:r>
          </a:p>
          <a:p>
            <a:pPr>
              <a:buFont typeface="+mj-lt"/>
              <a:buAutoNum type="arabicPeriod"/>
            </a:pPr>
            <a:r>
              <a:rPr lang="en-US" dirty="0" smtClean="0">
                <a:latin typeface="Times New Roman" panose="02020603050405020304" pitchFamily="18" charset="0"/>
                <a:cs typeface="Times New Roman" panose="02020603050405020304" pitchFamily="18" charset="0"/>
              </a:rPr>
              <a:t>Selenium </a:t>
            </a:r>
            <a:r>
              <a:rPr lang="en-US" dirty="0" err="1" smtClean="0">
                <a:latin typeface="Times New Roman" panose="02020603050405020304" pitchFamily="18" charset="0"/>
                <a:cs typeface="Times New Roman" panose="02020603050405020304" pitchFamily="18" charset="0"/>
              </a:rPr>
              <a:t>WebDriver</a:t>
            </a:r>
            <a:r>
              <a:rPr lang="en-US" dirty="0" smtClean="0">
                <a:latin typeface="Times New Roman" panose="02020603050405020304" pitchFamily="18" charset="0"/>
                <a:cs typeface="Times New Roman" panose="02020603050405020304" pitchFamily="18" charset="0"/>
              </a:rPr>
              <a:t> , Java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POM Design Pattern</a:t>
            </a:r>
            <a:endParaRPr lang="en-US" dirty="0" smtClean="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TestNG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Cucumber. (Frameworks)</a:t>
            </a:r>
          </a:p>
        </p:txBody>
      </p:sp>
    </p:spTree>
    <p:extLst>
      <p:ext uri="{BB962C8B-B14F-4D97-AF65-F5344CB8AC3E}">
        <p14:creationId xmlns:p14="http://schemas.microsoft.com/office/powerpoint/2010/main" val="362542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6" y="313267"/>
            <a:ext cx="8596668" cy="728133"/>
          </a:xfrm>
        </p:spPr>
        <p:txBody>
          <a:bodyPr>
            <a:normAutofit fontScale="90000"/>
          </a:bodyPr>
          <a:lstStyle/>
          <a:p>
            <a:r>
              <a:rPr lang="en-US" dirty="0">
                <a:latin typeface="Times New Roman" panose="02020603050405020304" pitchFamily="18" charset="0"/>
                <a:cs typeface="Times New Roman" panose="02020603050405020304" pitchFamily="18" charset="0"/>
              </a:rPr>
              <a:t>Difference between manual and automation </a:t>
            </a:r>
            <a:r>
              <a:rPr lang="en-US" dirty="0" smtClean="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0516323"/>
              </p:ext>
            </p:extLst>
          </p:nvPr>
        </p:nvGraphicFramePr>
        <p:xfrm>
          <a:off x="677334" y="921706"/>
          <a:ext cx="8026399" cy="5005375"/>
        </p:xfrm>
        <a:graphic>
          <a:graphicData uri="http://schemas.openxmlformats.org/drawingml/2006/table">
            <a:tbl>
              <a:tblPr firstRow="1" bandRow="1">
                <a:tableStyleId>{5C22544A-7EE6-4342-B048-85BDC9FD1C3A}</a:tableStyleId>
              </a:tblPr>
              <a:tblGrid>
                <a:gridCol w="1620496">
                  <a:extLst>
                    <a:ext uri="{9D8B030D-6E8A-4147-A177-3AD203B41FA5}">
                      <a16:colId xmlns:a16="http://schemas.microsoft.com/office/drawing/2014/main" xmlns="" val="2896979392"/>
                    </a:ext>
                  </a:extLst>
                </a:gridCol>
                <a:gridCol w="3130325">
                  <a:extLst>
                    <a:ext uri="{9D8B030D-6E8A-4147-A177-3AD203B41FA5}">
                      <a16:colId xmlns:a16="http://schemas.microsoft.com/office/drawing/2014/main" xmlns="" val="1653038701"/>
                    </a:ext>
                  </a:extLst>
                </a:gridCol>
                <a:gridCol w="3275578">
                  <a:extLst>
                    <a:ext uri="{9D8B030D-6E8A-4147-A177-3AD203B41FA5}">
                      <a16:colId xmlns:a16="http://schemas.microsoft.com/office/drawing/2014/main" xmlns="" val="2413916645"/>
                    </a:ext>
                  </a:extLst>
                </a:gridCol>
              </a:tblGrid>
              <a:tr h="298934">
                <a:tc>
                  <a:txBody>
                    <a:bodyPr/>
                    <a:lstStyle/>
                    <a:p>
                      <a:r>
                        <a:rPr lang="en-US" sz="1400" dirty="0"/>
                        <a:t>Aspect</a:t>
                      </a:r>
                    </a:p>
                  </a:txBody>
                  <a:tcPr anchor="ctr"/>
                </a:tc>
                <a:tc>
                  <a:txBody>
                    <a:bodyPr/>
                    <a:lstStyle/>
                    <a:p>
                      <a:r>
                        <a:rPr lang="en-US" sz="1400"/>
                        <a:t>Manual Testing</a:t>
                      </a:r>
                    </a:p>
                  </a:txBody>
                  <a:tcPr anchor="ctr"/>
                </a:tc>
                <a:tc>
                  <a:txBody>
                    <a:bodyPr/>
                    <a:lstStyle/>
                    <a:p>
                      <a:r>
                        <a:rPr lang="en-US" sz="1400"/>
                        <a:t>Automation Testing</a:t>
                      </a:r>
                    </a:p>
                  </a:txBody>
                  <a:tcPr anchor="ctr"/>
                </a:tc>
                <a:extLst>
                  <a:ext uri="{0D108BD9-81ED-4DB2-BD59-A6C34878D82A}">
                    <a16:rowId xmlns:a16="http://schemas.microsoft.com/office/drawing/2014/main" xmlns="" val="714947736"/>
                  </a:ext>
                </a:extLst>
              </a:tr>
              <a:tr h="508188">
                <a:tc>
                  <a:txBody>
                    <a:bodyPr/>
                    <a:lstStyle/>
                    <a:p>
                      <a:r>
                        <a:rPr lang="en-US" sz="1400" b="1" dirty="0"/>
                        <a:t>Definition</a:t>
                      </a:r>
                      <a:endParaRPr lang="en-US" sz="1400" dirty="0"/>
                    </a:p>
                  </a:txBody>
                  <a:tcPr anchor="ctr"/>
                </a:tc>
                <a:tc>
                  <a:txBody>
                    <a:bodyPr/>
                    <a:lstStyle/>
                    <a:p>
                      <a:r>
                        <a:rPr lang="en-US" sz="1400"/>
                        <a:t>Testing software manually without automation tools.</a:t>
                      </a:r>
                    </a:p>
                  </a:txBody>
                  <a:tcPr anchor="ctr"/>
                </a:tc>
                <a:tc>
                  <a:txBody>
                    <a:bodyPr/>
                    <a:lstStyle/>
                    <a:p>
                      <a:r>
                        <a:rPr lang="en-US" sz="1400"/>
                        <a:t>Using automated tools to run tests on the software.</a:t>
                      </a:r>
                    </a:p>
                  </a:txBody>
                  <a:tcPr anchor="ctr"/>
                </a:tc>
                <a:extLst>
                  <a:ext uri="{0D108BD9-81ED-4DB2-BD59-A6C34878D82A}">
                    <a16:rowId xmlns:a16="http://schemas.microsoft.com/office/drawing/2014/main" xmlns="" val="3909165784"/>
                  </a:ext>
                </a:extLst>
              </a:tr>
              <a:tr h="581628">
                <a:tc>
                  <a:txBody>
                    <a:bodyPr/>
                    <a:lstStyle/>
                    <a:p>
                      <a:r>
                        <a:rPr lang="en-US" sz="1400" b="1"/>
                        <a:t>Speed</a:t>
                      </a:r>
                      <a:endParaRPr lang="en-US" sz="1400"/>
                    </a:p>
                  </a:txBody>
                  <a:tcPr anchor="ctr"/>
                </a:tc>
                <a:tc>
                  <a:txBody>
                    <a:bodyPr/>
                    <a:lstStyle/>
                    <a:p>
                      <a:r>
                        <a:rPr lang="en-US" sz="1400"/>
                        <a:t>Slower, as tests are executed by humans.</a:t>
                      </a:r>
                    </a:p>
                  </a:txBody>
                  <a:tcPr anchor="ctr"/>
                </a:tc>
                <a:tc>
                  <a:txBody>
                    <a:bodyPr/>
                    <a:lstStyle/>
                    <a:p>
                      <a:r>
                        <a:rPr lang="en-US" sz="1400"/>
                        <a:t>Faster execution, especially for repetitive tests.</a:t>
                      </a:r>
                    </a:p>
                  </a:txBody>
                  <a:tcPr anchor="ctr"/>
                </a:tc>
                <a:extLst>
                  <a:ext uri="{0D108BD9-81ED-4DB2-BD59-A6C34878D82A}">
                    <a16:rowId xmlns:a16="http://schemas.microsoft.com/office/drawing/2014/main" xmlns="" val="2377896733"/>
                  </a:ext>
                </a:extLst>
              </a:tr>
              <a:tr h="756115">
                <a:tc>
                  <a:txBody>
                    <a:bodyPr/>
                    <a:lstStyle/>
                    <a:p>
                      <a:r>
                        <a:rPr lang="en-US" sz="1400" b="1"/>
                        <a:t>Cost</a:t>
                      </a:r>
                      <a:endParaRPr lang="en-US" sz="1400"/>
                    </a:p>
                  </a:txBody>
                  <a:tcPr anchor="ctr"/>
                </a:tc>
                <a:tc>
                  <a:txBody>
                    <a:bodyPr/>
                    <a:lstStyle/>
                    <a:p>
                      <a:r>
                        <a:rPr lang="en-US" sz="1400" dirty="0"/>
                        <a:t>Can be less expensive initially; requires more human resources.</a:t>
                      </a:r>
                    </a:p>
                  </a:txBody>
                  <a:tcPr anchor="ctr"/>
                </a:tc>
                <a:tc>
                  <a:txBody>
                    <a:bodyPr/>
                    <a:lstStyle/>
                    <a:p>
                      <a:r>
                        <a:rPr lang="en-US" sz="1400"/>
                        <a:t>Higher initial cost for tools and setup but can save money in the long run.</a:t>
                      </a:r>
                    </a:p>
                  </a:txBody>
                  <a:tcPr anchor="ctr"/>
                </a:tc>
                <a:extLst>
                  <a:ext uri="{0D108BD9-81ED-4DB2-BD59-A6C34878D82A}">
                    <a16:rowId xmlns:a16="http://schemas.microsoft.com/office/drawing/2014/main" xmlns="" val="3536959442"/>
                  </a:ext>
                </a:extLst>
              </a:tr>
              <a:tr h="581628">
                <a:tc>
                  <a:txBody>
                    <a:bodyPr/>
                    <a:lstStyle/>
                    <a:p>
                      <a:r>
                        <a:rPr lang="en-US" sz="1400" b="1"/>
                        <a:t>Accuracy</a:t>
                      </a:r>
                      <a:endParaRPr lang="en-US" sz="1400"/>
                    </a:p>
                  </a:txBody>
                  <a:tcPr anchor="ctr"/>
                </a:tc>
                <a:tc>
                  <a:txBody>
                    <a:bodyPr/>
                    <a:lstStyle/>
                    <a:p>
                      <a:r>
                        <a:rPr lang="en-US" sz="1400"/>
                        <a:t>Prone to human error and inconsistency.</a:t>
                      </a:r>
                    </a:p>
                  </a:txBody>
                  <a:tcPr anchor="ctr"/>
                </a:tc>
                <a:tc>
                  <a:txBody>
                    <a:bodyPr/>
                    <a:lstStyle/>
                    <a:p>
                      <a:r>
                        <a:rPr lang="en-US" sz="1400"/>
                        <a:t>More accurate, as tests are executed the same way every time.</a:t>
                      </a:r>
                    </a:p>
                  </a:txBody>
                  <a:tcPr anchor="ctr"/>
                </a:tc>
                <a:extLst>
                  <a:ext uri="{0D108BD9-81ED-4DB2-BD59-A6C34878D82A}">
                    <a16:rowId xmlns:a16="http://schemas.microsoft.com/office/drawing/2014/main" xmlns="" val="1585645330"/>
                  </a:ext>
                </a:extLst>
              </a:tr>
              <a:tr h="581628">
                <a:tc>
                  <a:txBody>
                    <a:bodyPr/>
                    <a:lstStyle/>
                    <a:p>
                      <a:r>
                        <a:rPr lang="en-US" sz="1400" b="1"/>
                        <a:t>Test Coverage</a:t>
                      </a:r>
                      <a:endParaRPr lang="en-US" sz="1400"/>
                    </a:p>
                  </a:txBody>
                  <a:tcPr anchor="ctr"/>
                </a:tc>
                <a:tc>
                  <a:txBody>
                    <a:bodyPr/>
                    <a:lstStyle/>
                    <a:p>
                      <a:r>
                        <a:rPr lang="en-US" sz="1400"/>
                        <a:t>Limited by time and effort; harder to cover large test cases.</a:t>
                      </a:r>
                    </a:p>
                  </a:txBody>
                  <a:tcPr anchor="ctr"/>
                </a:tc>
                <a:tc>
                  <a:txBody>
                    <a:bodyPr/>
                    <a:lstStyle/>
                    <a:p>
                      <a:r>
                        <a:rPr lang="en-US" sz="1400"/>
                        <a:t>Can execute a large number of tests quickly, improving coverage.</a:t>
                      </a:r>
                    </a:p>
                  </a:txBody>
                  <a:tcPr anchor="ctr"/>
                </a:tc>
                <a:extLst>
                  <a:ext uri="{0D108BD9-81ED-4DB2-BD59-A6C34878D82A}">
                    <a16:rowId xmlns:a16="http://schemas.microsoft.com/office/drawing/2014/main" xmlns="" val="2456340295"/>
                  </a:ext>
                </a:extLst>
              </a:tr>
              <a:tr h="581628">
                <a:tc>
                  <a:txBody>
                    <a:bodyPr/>
                    <a:lstStyle/>
                    <a:p>
                      <a:r>
                        <a:rPr lang="en-US" sz="1400" b="1"/>
                        <a:t>Flexibility</a:t>
                      </a:r>
                      <a:endParaRPr lang="en-US" sz="1400"/>
                    </a:p>
                  </a:txBody>
                  <a:tcPr anchor="ctr"/>
                </a:tc>
                <a:tc>
                  <a:txBody>
                    <a:bodyPr/>
                    <a:lstStyle/>
                    <a:p>
                      <a:r>
                        <a:rPr lang="en-US" sz="1400"/>
                        <a:t>Easily adaptable for exploratory testing.</a:t>
                      </a:r>
                    </a:p>
                  </a:txBody>
                  <a:tcPr anchor="ctr"/>
                </a:tc>
                <a:tc>
                  <a:txBody>
                    <a:bodyPr/>
                    <a:lstStyle/>
                    <a:p>
                      <a:r>
                        <a:rPr lang="en-US" sz="1400"/>
                        <a:t>Less flexible; requires maintenance of scripts for changes.</a:t>
                      </a:r>
                    </a:p>
                  </a:txBody>
                  <a:tcPr anchor="ctr"/>
                </a:tc>
                <a:extLst>
                  <a:ext uri="{0D108BD9-81ED-4DB2-BD59-A6C34878D82A}">
                    <a16:rowId xmlns:a16="http://schemas.microsoft.com/office/drawing/2014/main" xmlns="" val="518984655"/>
                  </a:ext>
                </a:extLst>
              </a:tr>
              <a:tr h="508188">
                <a:tc>
                  <a:txBody>
                    <a:bodyPr/>
                    <a:lstStyle/>
                    <a:p>
                      <a:r>
                        <a:rPr lang="en-US" sz="1400" b="1"/>
                        <a:t>Best For</a:t>
                      </a:r>
                      <a:endParaRPr lang="en-US" sz="1400"/>
                    </a:p>
                  </a:txBody>
                  <a:tcPr anchor="ctr"/>
                </a:tc>
                <a:tc>
                  <a:txBody>
                    <a:bodyPr/>
                    <a:lstStyle/>
                    <a:p>
                      <a:r>
                        <a:rPr lang="en-US" sz="1400"/>
                        <a:t>Usability, exploratory, and ad-hoc testing.</a:t>
                      </a:r>
                    </a:p>
                  </a:txBody>
                  <a:tcPr anchor="ctr"/>
                </a:tc>
                <a:tc>
                  <a:txBody>
                    <a:bodyPr/>
                    <a:lstStyle/>
                    <a:p>
                      <a:r>
                        <a:rPr lang="en-US" sz="1400"/>
                        <a:t>Regression, performance, and load testing.</a:t>
                      </a:r>
                    </a:p>
                  </a:txBody>
                  <a:tcPr anchor="ctr"/>
                </a:tc>
                <a:extLst>
                  <a:ext uri="{0D108BD9-81ED-4DB2-BD59-A6C34878D82A}">
                    <a16:rowId xmlns:a16="http://schemas.microsoft.com/office/drawing/2014/main" xmlns="" val="2348655577"/>
                  </a:ext>
                </a:extLst>
              </a:tr>
              <a:tr h="581628">
                <a:tc>
                  <a:txBody>
                    <a:bodyPr/>
                    <a:lstStyle/>
                    <a:p>
                      <a:r>
                        <a:rPr lang="en-US" sz="1400" b="1"/>
                        <a:t>Maintenance</a:t>
                      </a:r>
                      <a:endParaRPr lang="en-US" sz="1400"/>
                    </a:p>
                  </a:txBody>
                  <a:tcPr anchor="ctr"/>
                </a:tc>
                <a:tc>
                  <a:txBody>
                    <a:bodyPr/>
                    <a:lstStyle/>
                    <a:p>
                      <a:r>
                        <a:rPr lang="en-US" sz="1400"/>
                        <a:t>Minimal; simply needs testers’ time and attention.</a:t>
                      </a:r>
                    </a:p>
                  </a:txBody>
                  <a:tcPr anchor="ctr"/>
                </a:tc>
                <a:tc>
                  <a:txBody>
                    <a:bodyPr/>
                    <a:lstStyle/>
                    <a:p>
                      <a:r>
                        <a:rPr lang="en-US" sz="1400" dirty="0"/>
                        <a:t>Requires ongoing updates to scripts as software changes.</a:t>
                      </a:r>
                    </a:p>
                  </a:txBody>
                  <a:tcPr anchor="ctr"/>
                </a:tc>
                <a:extLst>
                  <a:ext uri="{0D108BD9-81ED-4DB2-BD59-A6C34878D82A}">
                    <a16:rowId xmlns:a16="http://schemas.microsoft.com/office/drawing/2014/main" xmlns="" val="2977608730"/>
                  </a:ext>
                </a:extLst>
              </a:tr>
            </a:tbl>
          </a:graphicData>
        </a:graphic>
      </p:graphicFrame>
    </p:spTree>
    <p:extLst>
      <p:ext uri="{BB962C8B-B14F-4D97-AF65-F5344CB8AC3E}">
        <p14:creationId xmlns:p14="http://schemas.microsoft.com/office/powerpoint/2010/main" val="332792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1733"/>
            <a:ext cx="8596668" cy="719667"/>
          </a:xfrm>
        </p:spPr>
        <p:txBody>
          <a:bodyPr/>
          <a:lstStyle/>
          <a:p>
            <a:r>
              <a:rPr lang="en-US" dirty="0" smtClean="0">
                <a:latin typeface="Times New Roman" panose="02020603050405020304" pitchFamily="18" charset="0"/>
                <a:cs typeface="Times New Roman" panose="02020603050405020304" pitchFamily="18" charset="0"/>
              </a:rPr>
              <a:t>Manual Testing: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41401"/>
            <a:ext cx="8596668" cy="4999962"/>
          </a:xfrm>
        </p:spPr>
        <p:txBody>
          <a:bodyPr>
            <a:normAutofit lnSpcReduction="10000"/>
          </a:bodyPr>
          <a:lstStyle/>
          <a:p>
            <a:pPr>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User Story 1:</a:t>
            </a:r>
          </a:p>
          <a:p>
            <a:pPr marL="0" indent="0">
              <a:buNone/>
            </a:pPr>
            <a:r>
              <a:rPr lang="en-US" sz="1600" dirty="0" smtClean="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a customer, I want to filter products by category, so I </a:t>
            </a:r>
            <a:r>
              <a:rPr lang="en-US" sz="1600" dirty="0" smtClean="0">
                <a:latin typeface="Times New Roman" panose="02020603050405020304" pitchFamily="18" charset="0"/>
                <a:cs typeface="Times New Roman" panose="02020603050405020304" pitchFamily="18" charset="0"/>
              </a:rPr>
              <a:t>can easily </a:t>
            </a:r>
            <a:r>
              <a:rPr lang="en-US" sz="1600" dirty="0">
                <a:latin typeface="Times New Roman" panose="02020603050405020304" pitchFamily="18" charset="0"/>
                <a:cs typeface="Times New Roman" panose="02020603050405020304" pitchFamily="18" charset="0"/>
              </a:rPr>
              <a:t>find items that match my interest</a:t>
            </a:r>
            <a:r>
              <a:rPr lang="en-US" sz="16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this user story, we derived test cases to check product </a:t>
            </a:r>
            <a:r>
              <a:rPr lang="en-US" sz="1600" dirty="0" smtClean="0">
                <a:latin typeface="Times New Roman" panose="02020603050405020304" pitchFamily="18" charset="0"/>
                <a:cs typeface="Times New Roman" panose="02020603050405020304" pitchFamily="18" charset="0"/>
              </a:rPr>
              <a:t>filtering functionality, filtering functionality in mobile and desktop, </a:t>
            </a:r>
            <a:r>
              <a:rPr lang="en-US" sz="1600" dirty="0">
                <a:latin typeface="Times New Roman" panose="02020603050405020304" pitchFamily="18" charset="0"/>
                <a:cs typeface="Times New Roman" panose="02020603050405020304" pitchFamily="18" charset="0"/>
              </a:rPr>
              <a:t>and correct product details display</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User Story 2:</a:t>
            </a:r>
          </a:p>
          <a:p>
            <a:pPr marL="0" indent="0">
              <a:buNone/>
            </a:pPr>
            <a:r>
              <a:rPr lang="en-US" sz="1600" dirty="0">
                <a:latin typeface="Times New Roman" panose="02020603050405020304" pitchFamily="18" charset="0"/>
                <a:cs typeface="Times New Roman" panose="02020603050405020304" pitchFamily="18" charset="0"/>
              </a:rPr>
              <a:t>As a citizen, I want to apply for a new passport online, so I </a:t>
            </a:r>
            <a:r>
              <a:rPr lang="en-US" sz="1600" dirty="0" smtClean="0">
                <a:latin typeface="Times New Roman" panose="02020603050405020304" pitchFamily="18" charset="0"/>
                <a:cs typeface="Times New Roman" panose="02020603050405020304" pitchFamily="18" charset="0"/>
              </a:rPr>
              <a:t>can avoid </a:t>
            </a:r>
            <a:r>
              <a:rPr lang="en-US" sz="1600" dirty="0">
                <a:latin typeface="Times New Roman" panose="02020603050405020304" pitchFamily="18" charset="0"/>
                <a:cs typeface="Times New Roman" panose="02020603050405020304" pitchFamily="18" charset="0"/>
              </a:rPr>
              <a:t>visiting the passport office in person</a:t>
            </a:r>
            <a:r>
              <a:rPr lang="en-US" sz="16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this </a:t>
            </a:r>
            <a:r>
              <a:rPr lang="en-US" sz="1600" dirty="0">
                <a:latin typeface="Times New Roman" panose="02020603050405020304" pitchFamily="18" charset="0"/>
                <a:cs typeface="Times New Roman" panose="02020603050405020304" pitchFamily="18" charset="0"/>
              </a:rPr>
              <a:t>user story , we access the online portal and complete the application process for a new passport through filling out personal information, uploading necessary documents, and making the required payment</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u="sng" dirty="0" smtClean="0">
                <a:latin typeface="Times New Roman" panose="02020603050405020304" pitchFamily="18" charset="0"/>
                <a:cs typeface="Times New Roman" panose="02020603050405020304" pitchFamily="18" charset="0"/>
              </a:rPr>
              <a:t>User Story 3:</a:t>
            </a:r>
          </a:p>
          <a:p>
            <a:pPr marL="0" indent="0">
              <a:buNone/>
            </a:pPr>
            <a:r>
              <a:rPr lang="en-US" sz="1600" dirty="0">
                <a:latin typeface="Times New Roman" panose="02020603050405020304" pitchFamily="18" charset="0"/>
                <a:cs typeface="Times New Roman" panose="02020603050405020304" pitchFamily="18" charset="0"/>
              </a:rPr>
              <a:t>As a patient, I want to schedule an appointment with my doctor </a:t>
            </a:r>
            <a:r>
              <a:rPr lang="en-US" sz="1600" dirty="0" smtClean="0">
                <a:latin typeface="Times New Roman" panose="02020603050405020304" pitchFamily="18" charset="0"/>
                <a:cs typeface="Times New Roman" panose="02020603050405020304" pitchFamily="18" charset="0"/>
              </a:rPr>
              <a:t>online so </a:t>
            </a:r>
            <a:r>
              <a:rPr lang="en-US" sz="1600" dirty="0">
                <a:latin typeface="Times New Roman" panose="02020603050405020304" pitchFamily="18" charset="0"/>
                <a:cs typeface="Times New Roman" panose="02020603050405020304" pitchFamily="18" charset="0"/>
              </a:rPr>
              <a:t>that I can choose a convenient time without calling the </a:t>
            </a:r>
            <a:r>
              <a:rPr lang="en-US" sz="1600" dirty="0" smtClean="0">
                <a:latin typeface="Times New Roman" panose="02020603050405020304" pitchFamily="18" charset="0"/>
                <a:cs typeface="Times New Roman" panose="02020603050405020304" pitchFamily="18" charset="0"/>
              </a:rPr>
              <a:t>office.</a:t>
            </a:r>
          </a:p>
          <a:p>
            <a:pP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this </a:t>
            </a:r>
            <a:r>
              <a:rPr lang="en-US" sz="1600" dirty="0">
                <a:latin typeface="Times New Roman" panose="02020603050405020304" pitchFamily="18" charset="0"/>
                <a:cs typeface="Times New Roman" panose="02020603050405020304" pitchFamily="18" charset="0"/>
              </a:rPr>
              <a:t>user story , We log into the healthcare portal and schedule an appointment by selecting the preferred date and time from the available options, schedule an appointment, and receive confirmation without the need for phone calls. The patient should also have the ability to reschedule or cancel the appointment if necessary.</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19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667"/>
            <a:ext cx="8596668" cy="651933"/>
          </a:xfrm>
        </p:spPr>
        <p:txBody>
          <a:bodyPr/>
          <a:lstStyle/>
          <a:p>
            <a:r>
              <a:rPr lang="en-US" dirty="0" smtClean="0">
                <a:latin typeface="Times New Roman" panose="02020603050405020304" pitchFamily="18" charset="0"/>
                <a:cs typeface="Times New Roman" panose="02020603050405020304" pitchFamily="18" charset="0"/>
              </a:rPr>
              <a:t>Tools Used in automation: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55601" y="2797042"/>
            <a:ext cx="1543314" cy="1581150"/>
          </a:xfrm>
          <a:prstGeom prst="rect">
            <a:avLst/>
          </a:prstGeom>
        </p:spPr>
      </p:pic>
      <p:pic>
        <p:nvPicPr>
          <p:cNvPr id="5" name="Picture 4"/>
          <p:cNvPicPr>
            <a:picLocks noChangeAspect="1"/>
          </p:cNvPicPr>
          <p:nvPr/>
        </p:nvPicPr>
        <p:blipFill>
          <a:blip r:embed="rId3"/>
          <a:stretch>
            <a:fillRect/>
          </a:stretch>
        </p:blipFill>
        <p:spPr>
          <a:xfrm>
            <a:off x="1055601" y="824441"/>
            <a:ext cx="2790825" cy="1607608"/>
          </a:xfrm>
          <a:prstGeom prst="rect">
            <a:avLst/>
          </a:prstGeom>
        </p:spPr>
      </p:pic>
      <p:pic>
        <p:nvPicPr>
          <p:cNvPr id="6" name="Picture 5"/>
          <p:cNvPicPr>
            <a:picLocks noChangeAspect="1"/>
          </p:cNvPicPr>
          <p:nvPr/>
        </p:nvPicPr>
        <p:blipFill>
          <a:blip r:embed="rId4"/>
          <a:stretch>
            <a:fillRect/>
          </a:stretch>
        </p:blipFill>
        <p:spPr>
          <a:xfrm>
            <a:off x="5592233" y="2827734"/>
            <a:ext cx="3305175" cy="1550458"/>
          </a:xfrm>
          <a:prstGeom prst="rect">
            <a:avLst/>
          </a:prstGeom>
        </p:spPr>
      </p:pic>
      <p:pic>
        <p:nvPicPr>
          <p:cNvPr id="7" name="Picture 6"/>
          <p:cNvPicPr>
            <a:picLocks noChangeAspect="1"/>
          </p:cNvPicPr>
          <p:nvPr/>
        </p:nvPicPr>
        <p:blipFill rotWithShape="1">
          <a:blip r:embed="rId5"/>
          <a:srcRect b="10324"/>
          <a:stretch/>
        </p:blipFill>
        <p:spPr>
          <a:xfrm>
            <a:off x="3199078" y="2614216"/>
            <a:ext cx="2057400" cy="1763976"/>
          </a:xfrm>
          <a:prstGeom prst="rect">
            <a:avLst/>
          </a:prstGeom>
        </p:spPr>
      </p:pic>
      <p:pic>
        <p:nvPicPr>
          <p:cNvPr id="8" name="Picture 7"/>
          <p:cNvPicPr>
            <a:picLocks noChangeAspect="1"/>
          </p:cNvPicPr>
          <p:nvPr/>
        </p:nvPicPr>
        <p:blipFill>
          <a:blip r:embed="rId6"/>
          <a:stretch>
            <a:fillRect/>
          </a:stretch>
        </p:blipFill>
        <p:spPr>
          <a:xfrm>
            <a:off x="1055601" y="4851400"/>
            <a:ext cx="2847975" cy="1381125"/>
          </a:xfrm>
          <a:prstGeom prst="rect">
            <a:avLst/>
          </a:prstGeom>
        </p:spPr>
      </p:pic>
      <p:pic>
        <p:nvPicPr>
          <p:cNvPr id="10" name="Picture 9"/>
          <p:cNvPicPr>
            <a:picLocks noChangeAspect="1"/>
          </p:cNvPicPr>
          <p:nvPr/>
        </p:nvPicPr>
        <p:blipFill>
          <a:blip r:embed="rId7"/>
          <a:stretch>
            <a:fillRect/>
          </a:stretch>
        </p:blipFill>
        <p:spPr>
          <a:xfrm>
            <a:off x="4778024" y="1115482"/>
            <a:ext cx="3186112" cy="1025526"/>
          </a:xfrm>
          <a:prstGeom prst="rect">
            <a:avLst/>
          </a:prstGeom>
        </p:spPr>
      </p:pic>
      <p:pic>
        <p:nvPicPr>
          <p:cNvPr id="11" name="Picture 10"/>
          <p:cNvPicPr>
            <a:picLocks noChangeAspect="1"/>
          </p:cNvPicPr>
          <p:nvPr/>
        </p:nvPicPr>
        <p:blipFill>
          <a:blip r:embed="rId8"/>
          <a:stretch>
            <a:fillRect/>
          </a:stretch>
        </p:blipFill>
        <p:spPr>
          <a:xfrm>
            <a:off x="5497161" y="4494476"/>
            <a:ext cx="2466975" cy="1847850"/>
          </a:xfrm>
          <a:prstGeom prst="rect">
            <a:avLst/>
          </a:prstGeom>
        </p:spPr>
      </p:pic>
    </p:spTree>
    <p:extLst>
      <p:ext uri="{BB962C8B-B14F-4D97-AF65-F5344CB8AC3E}">
        <p14:creationId xmlns:p14="http://schemas.microsoft.com/office/powerpoint/2010/main" val="138577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200"/>
            <a:ext cx="8596668" cy="745067"/>
          </a:xfrm>
        </p:spPr>
        <p:txBody>
          <a:bodyPr>
            <a:normAutofit/>
          </a:bodyPr>
          <a:lstStyle/>
          <a:p>
            <a:r>
              <a:rPr lang="en-US" dirty="0" smtClean="0">
                <a:latin typeface="Times New Roman" panose="02020603050405020304" pitchFamily="18" charset="0"/>
                <a:cs typeface="Times New Roman" panose="02020603050405020304" pitchFamily="18" charset="0"/>
              </a:rPr>
              <a:t>Automation Testing: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75267"/>
            <a:ext cx="8596668" cy="4966095"/>
          </a:xfrm>
        </p:spPr>
        <p:txBody>
          <a:bodyPr/>
          <a:lstStyle/>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1: </a:t>
            </a:r>
            <a:r>
              <a:rPr lang="en-US" b="1" u="sng" dirty="0" smtClean="0">
                <a:latin typeface="Times New Roman" panose="02020603050405020304" pitchFamily="18" charset="0"/>
                <a:cs typeface="Times New Roman" panose="02020603050405020304" pitchFamily="18" charset="0"/>
              </a:rPr>
              <a:t>Register</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an error message is displayed when user leave “Confirm Password” field </a:t>
            </a:r>
            <a:r>
              <a:rPr lang="en-US" sz="1400" dirty="0" smtClean="0">
                <a:latin typeface="Times New Roman" panose="02020603050405020304" pitchFamily="18" charset="0"/>
                <a:cs typeface="Times New Roman" panose="02020603050405020304" pitchFamily="18" charset="0"/>
              </a:rPr>
              <a:t>empty.</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TC2: Validate an error message is displayed when user enter password and confirm password does </a:t>
            </a:r>
            <a:r>
              <a:rPr lang="en-US" sz="1400" dirty="0" smtClean="0">
                <a:latin typeface="Times New Roman" panose="02020603050405020304" pitchFamily="18" charset="0"/>
                <a:cs typeface="Times New Roman" panose="02020603050405020304" pitchFamily="18" charset="0"/>
              </a:rPr>
              <a:t>not </a:t>
            </a:r>
            <a:r>
              <a:rPr lang="en-US" sz="1400" dirty="0">
                <a:latin typeface="Times New Roman" panose="02020603050405020304" pitchFamily="18" charset="0"/>
                <a:cs typeface="Times New Roman" panose="02020603050405020304" pitchFamily="18" charset="0"/>
              </a:rPr>
              <a:t>match each </a:t>
            </a:r>
            <a:r>
              <a:rPr lang="en-US" sz="1400" dirty="0" smtClean="0">
                <a:latin typeface="Times New Roman" panose="02020603050405020304" pitchFamily="18" charset="0"/>
                <a:cs typeface="Times New Roman" panose="02020603050405020304" pitchFamily="18" charset="0"/>
              </a:rPr>
              <a:t>other.</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TC3: Validate that user after register with valid data, will be navigated to My Account </a:t>
            </a:r>
            <a:r>
              <a:rPr lang="en-US" sz="1400" dirty="0" smtClean="0">
                <a:latin typeface="Times New Roman" panose="02020603050405020304" pitchFamily="18" charset="0"/>
                <a:cs typeface="Times New Roman" panose="02020603050405020304" pitchFamily="18" charset="0"/>
              </a:rPr>
              <a:t>page.</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2: </a:t>
            </a:r>
            <a:r>
              <a:rPr lang="en-US" b="1" u="sng" dirty="0" smtClean="0">
                <a:latin typeface="Times New Roman" panose="02020603050405020304" pitchFamily="18" charset="0"/>
                <a:cs typeface="Times New Roman" panose="02020603050405020304" pitchFamily="18" charset="0"/>
              </a:rPr>
              <a:t>Login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That user can login with registered email and </a:t>
            </a:r>
            <a:r>
              <a:rPr lang="en-US" sz="1400" dirty="0" smtClean="0">
                <a:latin typeface="Times New Roman" panose="02020603050405020304" pitchFamily="18" charset="0"/>
                <a:cs typeface="Times New Roman" panose="02020603050405020304" pitchFamily="18" charset="0"/>
              </a:rPr>
              <a:t>password.</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3: Landing </a:t>
            </a:r>
            <a:r>
              <a:rPr lang="en-US" b="1" u="sng" dirty="0" smtClean="0">
                <a:latin typeface="Times New Roman" panose="02020603050405020304" pitchFamily="18" charset="0"/>
                <a:cs typeface="Times New Roman" panose="02020603050405020304" pitchFamily="18" charset="0"/>
              </a:rPr>
              <a:t>Page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That Hot Sellers is displayed and each card contains Price in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TC2: Validate That each card contains “Add to Cart” button and clickable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TC3: Validate That Guest user can add product to cart</a:t>
            </a:r>
            <a:endParaRPr lang="en-US" sz="1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78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8800"/>
            <a:ext cx="8596668" cy="6228861"/>
          </a:xfrm>
        </p:spPr>
        <p:txBody>
          <a:bodyPr/>
          <a:lstStyle/>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4: </a:t>
            </a:r>
            <a:r>
              <a:rPr lang="en-US" b="1" u="sng" dirty="0" smtClean="0">
                <a:latin typeface="Times New Roman" panose="02020603050405020304" pitchFamily="18" charset="0"/>
                <a:cs typeface="Times New Roman" panose="02020603050405020304" pitchFamily="18" charset="0"/>
              </a:rPr>
              <a:t>Wishlist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that Guest user can’t add any product to </a:t>
            </a:r>
            <a:r>
              <a:rPr lang="en-US" sz="1400" dirty="0" smtClean="0">
                <a:latin typeface="Times New Roman" panose="02020603050405020304" pitchFamily="18" charset="0"/>
                <a:cs typeface="Times New Roman" panose="02020603050405020304" pitchFamily="18" charset="0"/>
              </a:rPr>
              <a:t>Wishlist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TC2: Validate That Logged in user can add any product to </a:t>
            </a:r>
            <a:r>
              <a:rPr lang="en-US" sz="1400" dirty="0" smtClean="0">
                <a:latin typeface="Times New Roman" panose="02020603050405020304" pitchFamily="18" charset="0"/>
                <a:cs typeface="Times New Roman" panose="02020603050405020304" pitchFamily="18" charset="0"/>
              </a:rPr>
              <a:t>Wishlist</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7200" y="1753809"/>
            <a:ext cx="5363308" cy="4190533"/>
          </a:xfrm>
          <a:prstGeom prst="rect">
            <a:avLst/>
          </a:prstGeom>
        </p:spPr>
      </p:pic>
      <p:pic>
        <p:nvPicPr>
          <p:cNvPr id="6" name="Picture 5"/>
          <p:cNvPicPr>
            <a:picLocks noChangeAspect="1"/>
          </p:cNvPicPr>
          <p:nvPr/>
        </p:nvPicPr>
        <p:blipFill>
          <a:blip r:embed="rId3"/>
          <a:stretch>
            <a:fillRect/>
          </a:stretch>
        </p:blipFill>
        <p:spPr>
          <a:xfrm>
            <a:off x="5899638" y="1753809"/>
            <a:ext cx="5521569" cy="4190533"/>
          </a:xfrm>
          <a:prstGeom prst="rect">
            <a:avLst/>
          </a:prstGeom>
        </p:spPr>
      </p:pic>
    </p:spTree>
    <p:extLst>
      <p:ext uri="{BB962C8B-B14F-4D97-AF65-F5344CB8AC3E}">
        <p14:creationId xmlns:p14="http://schemas.microsoft.com/office/powerpoint/2010/main" val="203025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6523"/>
            <a:ext cx="8596668" cy="5724839"/>
          </a:xfrm>
        </p:spPr>
        <p:txBody>
          <a:bodyPr/>
          <a:lstStyle/>
          <a:p>
            <a:r>
              <a:rPr lang="en-US" b="1" u="sng" dirty="0">
                <a:latin typeface="Times New Roman" panose="02020603050405020304" pitchFamily="18" charset="0"/>
                <a:cs typeface="Times New Roman" panose="02020603050405020304" pitchFamily="18" charset="0"/>
              </a:rPr>
              <a:t>Reporting with TestNG(Allure Report</a:t>
            </a:r>
            <a:r>
              <a:rPr lang="en-US" b="1" u="sng" dirty="0" smtClean="0">
                <a:latin typeface="Times New Roman" panose="02020603050405020304" pitchFamily="18" charset="0"/>
                <a:cs typeface="Times New Roman" panose="02020603050405020304" pitchFamily="18" charset="0"/>
              </a:rPr>
              <a:t>):</a:t>
            </a:r>
          </a:p>
          <a:p>
            <a:endParaRPr lang="en-US" b="1" u="sng" dirty="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Reporting with Cucumber (Cucumber Report):</a:t>
            </a:r>
            <a:endParaRPr lang="en-US" b="1"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8590" t="5943" r="42812" b="41146"/>
          <a:stretch/>
        </p:blipFill>
        <p:spPr>
          <a:xfrm>
            <a:off x="992826" y="690011"/>
            <a:ext cx="7606049" cy="2488931"/>
          </a:xfrm>
          <a:prstGeom prst="rect">
            <a:avLst/>
          </a:prstGeom>
        </p:spPr>
      </p:pic>
      <p:pic>
        <p:nvPicPr>
          <p:cNvPr id="5" name="Picture 4"/>
          <p:cNvPicPr>
            <a:picLocks noChangeAspect="1"/>
          </p:cNvPicPr>
          <p:nvPr/>
        </p:nvPicPr>
        <p:blipFill>
          <a:blip r:embed="rId3"/>
          <a:stretch>
            <a:fillRect/>
          </a:stretch>
        </p:blipFill>
        <p:spPr>
          <a:xfrm>
            <a:off x="992826" y="3533800"/>
            <a:ext cx="7606049" cy="2881050"/>
          </a:xfrm>
          <a:prstGeom prst="rect">
            <a:avLst/>
          </a:prstGeom>
        </p:spPr>
      </p:pic>
    </p:spTree>
    <p:extLst>
      <p:ext uri="{BB962C8B-B14F-4D97-AF65-F5344CB8AC3E}">
        <p14:creationId xmlns:p14="http://schemas.microsoft.com/office/powerpoint/2010/main" val="42829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0323"/>
            <a:ext cx="8596668" cy="841131"/>
          </a:xfrm>
        </p:spPr>
        <p:txBody>
          <a:bodyPr/>
          <a:lstStyle/>
          <a:p>
            <a:r>
              <a:rPr lang="en-US" dirty="0" smtClean="0">
                <a:latin typeface="Times New Roman" panose="02020603050405020304" pitchFamily="18" charset="0"/>
                <a:cs typeface="Times New Roman" panose="02020603050405020304" pitchFamily="18" charset="0"/>
              </a:rPr>
              <a:t>DataProvider: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888023"/>
            <a:ext cx="8596668" cy="5486400"/>
          </a:xfrm>
        </p:spPr>
        <p:txBody>
          <a:bodyPr/>
          <a:lstStyle/>
          <a:p>
            <a:r>
              <a:rPr lang="en-US" dirty="0" smtClean="0">
                <a:latin typeface="Times New Roman" panose="02020603050405020304" pitchFamily="18" charset="0"/>
                <a:cs typeface="Times New Roman" panose="02020603050405020304" pitchFamily="18" charset="0"/>
              </a:rPr>
              <a:t>We faced some problems when trying to login with different usernames and password so instead of writing every username and password, we used data provider feature to test login with different usernames and passwords, </a:t>
            </a:r>
            <a:r>
              <a:rPr lang="en-US" b="1" dirty="0">
                <a:latin typeface="Times New Roman" panose="02020603050405020304" pitchFamily="18" charset="0"/>
                <a:cs typeface="Times New Roman" panose="02020603050405020304" pitchFamily="18" charset="0"/>
              </a:rPr>
              <a:t>DataProvider</a:t>
            </a:r>
            <a:r>
              <a:rPr lang="en-US" dirty="0">
                <a:latin typeface="Times New Roman" panose="02020603050405020304" pitchFamily="18" charset="0"/>
                <a:cs typeface="Times New Roman" panose="02020603050405020304" pitchFamily="18" charset="0"/>
              </a:rPr>
              <a:t> is like a container that passes the data to our test methods so that our single test method can execute itself with multiple data sets.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57746" y="2391508"/>
            <a:ext cx="8235844" cy="4097215"/>
          </a:xfrm>
          <a:prstGeom prst="rect">
            <a:avLst/>
          </a:prstGeom>
        </p:spPr>
      </p:pic>
    </p:spTree>
    <p:extLst>
      <p:ext uri="{BB962C8B-B14F-4D97-AF65-F5344CB8AC3E}">
        <p14:creationId xmlns:p14="http://schemas.microsoft.com/office/powerpoint/2010/main" val="1111989987"/>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984</TotalTime>
  <Words>758</Words>
  <Application>Microsoft Office PowerPoint</Application>
  <PresentationFormat>Custom</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Graduation Project Presentation</vt:lpstr>
      <vt:lpstr>Introduction:</vt:lpstr>
      <vt:lpstr>Difference between manual and automation testing: </vt:lpstr>
      <vt:lpstr>Manual Testing:</vt:lpstr>
      <vt:lpstr>Tools Used in automation:</vt:lpstr>
      <vt:lpstr>Automation Testing:</vt:lpstr>
      <vt:lpstr>PowerPoint Presentation</vt:lpstr>
      <vt:lpstr>PowerPoint Presentation</vt:lpstr>
      <vt:lpstr>DataProvider: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Youssef Abulmagd</dc:creator>
  <cp:lastModifiedBy>mostafa</cp:lastModifiedBy>
  <cp:revision>17</cp:revision>
  <dcterms:created xsi:type="dcterms:W3CDTF">2024-10-19T00:47:50Z</dcterms:created>
  <dcterms:modified xsi:type="dcterms:W3CDTF">2024-10-20T05:36:22Z</dcterms:modified>
</cp:coreProperties>
</file>