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bruiker" initials="G" lastIdx="1" clrIdx="0">
    <p:extLst>
      <p:ext uri="{19B8F6BF-5375-455C-9EA6-DF929625EA0E}">
        <p15:presenceInfo xmlns:p15="http://schemas.microsoft.com/office/powerpoint/2012/main" userId="Gebruik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F9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84" d="100"/>
          <a:sy n="84" d="100"/>
        </p:scale>
        <p:origin x="1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7-21T18:01:40.943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-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17D398-E923-45FF-9A84-98942BCA2D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6219" y="1633537"/>
            <a:ext cx="9001462" cy="1566863"/>
          </a:xfrm>
        </p:spPr>
        <p:txBody>
          <a:bodyPr>
            <a:normAutofit/>
          </a:bodyPr>
          <a:lstStyle/>
          <a:p>
            <a:r>
              <a:rPr lang="nl-NL" dirty="0">
                <a:highlight>
                  <a:srgbClr val="008080"/>
                </a:highlight>
                <a:latin typeface="Arial Black" panose="020B0A04020102020204" pitchFamily="34" charset="0"/>
              </a:rPr>
              <a:t>Hack your future</a:t>
            </a:r>
            <a:br>
              <a:rPr lang="nl-NL" dirty="0">
                <a:latin typeface="Arial Black" panose="020B0A04020102020204" pitchFamily="34" charset="0"/>
              </a:rPr>
            </a:br>
            <a:r>
              <a:rPr lang="nl-NL" sz="2700" dirty="0">
                <a:solidFill>
                  <a:schemeClr val="bg1">
                    <a:lumMod val="95000"/>
                    <a:lumOff val="5000"/>
                  </a:schemeClr>
                </a:solidFill>
                <a:highlight>
                  <a:srgbClr val="FFFF00"/>
                </a:highlight>
                <a:latin typeface="Bahnschrift Light" panose="020B0502040204020203" pitchFamily="34" charset="0"/>
              </a:rPr>
              <a:t>application  form  plan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F9059A4-E63C-4CD3-9717-8FA2D840E3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6219" y="3657601"/>
            <a:ext cx="9001462" cy="725011"/>
          </a:xfrm>
        </p:spPr>
        <p:txBody>
          <a:bodyPr/>
          <a:lstStyle/>
          <a:p>
            <a:r>
              <a:rPr lang="nl-NL" i="1" dirty="0">
                <a:highlight>
                  <a:srgbClr val="000000"/>
                </a:highlight>
                <a:latin typeface="Bahnschrift Light SemiCondensed" panose="020B0502040204020203" pitchFamily="34" charset="0"/>
              </a:rPr>
              <a:t>A summary reflects the event storm session.</a:t>
            </a:r>
          </a:p>
          <a:p>
            <a:endParaRPr lang="nl-NL" i="1" dirty="0">
              <a:highlight>
                <a:srgbClr val="000000"/>
              </a:highlight>
              <a:latin typeface="Bahnschrift Ligh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53555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3B2867-E48D-46AE-921B-A7547FB91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2103725" cy="1326321"/>
          </a:xfrm>
        </p:spPr>
        <p:txBody>
          <a:bodyPr/>
          <a:lstStyle/>
          <a:p>
            <a:r>
              <a:rPr lang="nl-NL" dirty="0">
                <a:highlight>
                  <a:srgbClr val="800080"/>
                </a:highlight>
              </a:rPr>
              <a:t>Step 9 :</a:t>
            </a:r>
          </a:p>
        </p:txBody>
      </p:sp>
      <p:sp>
        <p:nvSpPr>
          <p:cNvPr id="4" name="Ovaal 3">
            <a:extLst>
              <a:ext uri="{FF2B5EF4-FFF2-40B4-BE49-F238E27FC236}">
                <a16:creationId xmlns:a16="http://schemas.microsoft.com/office/drawing/2014/main" id="{F4EA832F-872A-4D33-9F65-96485E07F5DD}"/>
              </a:ext>
            </a:extLst>
          </p:cNvPr>
          <p:cNvSpPr/>
          <p:nvPr/>
        </p:nvSpPr>
        <p:spPr>
          <a:xfrm>
            <a:off x="3319810" y="1935921"/>
            <a:ext cx="5406390" cy="3150428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Bahnschrift Light" panose="020B0502040204020203" pitchFamily="34" charset="0"/>
              </a:rPr>
              <a:t>Receiving the assignments from the applicants via email.</a:t>
            </a:r>
            <a:endParaRPr lang="nl-NL" sz="3200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73745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783D4E-7624-4E90-8701-B58D424A7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2652365" cy="1326321"/>
          </a:xfrm>
        </p:spPr>
        <p:txBody>
          <a:bodyPr/>
          <a:lstStyle/>
          <a:p>
            <a:r>
              <a:rPr lang="nl-NL" dirty="0">
                <a:highlight>
                  <a:srgbClr val="0000FF"/>
                </a:highlight>
              </a:rPr>
              <a:t>Step 10 :</a:t>
            </a:r>
          </a:p>
        </p:txBody>
      </p:sp>
      <p:sp>
        <p:nvSpPr>
          <p:cNvPr id="4" name="Ovaal 3">
            <a:extLst>
              <a:ext uri="{FF2B5EF4-FFF2-40B4-BE49-F238E27FC236}">
                <a16:creationId xmlns:a16="http://schemas.microsoft.com/office/drawing/2014/main" id="{025D04ED-ED6E-48DD-A066-89A246B29209}"/>
              </a:ext>
            </a:extLst>
          </p:cNvPr>
          <p:cNvSpPr/>
          <p:nvPr/>
        </p:nvSpPr>
        <p:spPr>
          <a:xfrm>
            <a:off x="4379444" y="1272760"/>
            <a:ext cx="3433112" cy="1841739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2800" dirty="0">
                <a:latin typeface="Bahnschrift Light" panose="020B0502040204020203" pitchFamily="34" charset="0"/>
              </a:rPr>
              <a:t>Combine :</a:t>
            </a:r>
          </a:p>
        </p:txBody>
      </p:sp>
      <p:sp>
        <p:nvSpPr>
          <p:cNvPr id="5" name="Ovaal 4">
            <a:extLst>
              <a:ext uri="{FF2B5EF4-FFF2-40B4-BE49-F238E27FC236}">
                <a16:creationId xmlns:a16="http://schemas.microsoft.com/office/drawing/2014/main" id="{6C694AA6-E134-441B-9C42-7348E1255F65}"/>
              </a:ext>
            </a:extLst>
          </p:cNvPr>
          <p:cNvSpPr/>
          <p:nvPr/>
        </p:nvSpPr>
        <p:spPr>
          <a:xfrm>
            <a:off x="1730276" y="3145371"/>
            <a:ext cx="2606644" cy="163661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2400" dirty="0">
                <a:latin typeface="Bahnschrift Light" panose="020B0502040204020203" pitchFamily="34" charset="0"/>
              </a:rPr>
              <a:t>The motivation letter. </a:t>
            </a:r>
          </a:p>
        </p:txBody>
      </p:sp>
      <p:sp>
        <p:nvSpPr>
          <p:cNvPr id="6" name="Ovaal 5">
            <a:extLst>
              <a:ext uri="{FF2B5EF4-FFF2-40B4-BE49-F238E27FC236}">
                <a16:creationId xmlns:a16="http://schemas.microsoft.com/office/drawing/2014/main" id="{8B153894-C373-440E-9AEF-34F184E692B2}"/>
              </a:ext>
            </a:extLst>
          </p:cNvPr>
          <p:cNvSpPr/>
          <p:nvPr/>
        </p:nvSpPr>
        <p:spPr>
          <a:xfrm>
            <a:off x="4784455" y="3932804"/>
            <a:ext cx="2606644" cy="163661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2800" dirty="0">
                <a:latin typeface="Bahnschrift Light" panose="020B0502040204020203" pitchFamily="34" charset="0"/>
              </a:rPr>
              <a:t>CV.</a:t>
            </a:r>
          </a:p>
        </p:txBody>
      </p:sp>
      <p:sp>
        <p:nvSpPr>
          <p:cNvPr id="7" name="Ovaal 6">
            <a:extLst>
              <a:ext uri="{FF2B5EF4-FFF2-40B4-BE49-F238E27FC236}">
                <a16:creationId xmlns:a16="http://schemas.microsoft.com/office/drawing/2014/main" id="{1B7957DF-5D08-4FEB-A833-3370E6D34065}"/>
              </a:ext>
            </a:extLst>
          </p:cNvPr>
          <p:cNvSpPr/>
          <p:nvPr/>
        </p:nvSpPr>
        <p:spPr>
          <a:xfrm>
            <a:off x="8009497" y="3114497"/>
            <a:ext cx="2691040" cy="163661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2800" dirty="0">
                <a:latin typeface="Bahnschrift Light" panose="020B0502040204020203" pitchFamily="34" charset="0"/>
              </a:rPr>
              <a:t>The </a:t>
            </a:r>
            <a:r>
              <a:rPr lang="nl-NL" sz="2400" dirty="0">
                <a:latin typeface="Bahnschrift Light" panose="020B0502040204020203" pitchFamily="34" charset="0"/>
              </a:rPr>
              <a:t>assignment</a:t>
            </a:r>
            <a:r>
              <a:rPr lang="nl-NL" sz="2800" dirty="0">
                <a:latin typeface="Bahnschrift Light" panose="020B0502040204020203" pitchFamily="34" charset="0"/>
              </a:rPr>
              <a:t>.</a:t>
            </a:r>
          </a:p>
        </p:txBody>
      </p:sp>
      <p:cxnSp>
        <p:nvCxnSpPr>
          <p:cNvPr id="8" name="Rechte verbindingslijn met pijl 7">
            <a:extLst>
              <a:ext uri="{FF2B5EF4-FFF2-40B4-BE49-F238E27FC236}">
                <a16:creationId xmlns:a16="http://schemas.microsoft.com/office/drawing/2014/main" id="{5DC2D789-AF1B-4D7F-B8E0-B503A28A1A82}"/>
              </a:ext>
            </a:extLst>
          </p:cNvPr>
          <p:cNvCxnSpPr>
            <a:cxnSpLocks/>
          </p:cNvCxnSpPr>
          <p:nvPr/>
        </p:nvCxnSpPr>
        <p:spPr>
          <a:xfrm flipH="1">
            <a:off x="4071123" y="2903220"/>
            <a:ext cx="580887" cy="4298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Rechte verbindingslijn met pijl 9">
            <a:extLst>
              <a:ext uri="{FF2B5EF4-FFF2-40B4-BE49-F238E27FC236}">
                <a16:creationId xmlns:a16="http://schemas.microsoft.com/office/drawing/2014/main" id="{7CE87527-0638-4081-8F89-DCD15F88863E}"/>
              </a:ext>
            </a:extLst>
          </p:cNvPr>
          <p:cNvCxnSpPr>
            <a:cxnSpLocks/>
          </p:cNvCxnSpPr>
          <p:nvPr/>
        </p:nvCxnSpPr>
        <p:spPr>
          <a:xfrm>
            <a:off x="6087777" y="3263441"/>
            <a:ext cx="0" cy="4800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Rechte verbindingslijn met pijl 10">
            <a:extLst>
              <a:ext uri="{FF2B5EF4-FFF2-40B4-BE49-F238E27FC236}">
                <a16:creationId xmlns:a16="http://schemas.microsoft.com/office/drawing/2014/main" id="{D95487E9-4B51-4CC4-95CA-EBC365936548}"/>
              </a:ext>
            </a:extLst>
          </p:cNvPr>
          <p:cNvCxnSpPr>
            <a:cxnSpLocks/>
          </p:cNvCxnSpPr>
          <p:nvPr/>
        </p:nvCxnSpPr>
        <p:spPr>
          <a:xfrm>
            <a:off x="7539990" y="2934996"/>
            <a:ext cx="670355" cy="3590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73683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56FBBE-CE23-40CA-9E3D-C24345E10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2400905" cy="1326321"/>
          </a:xfrm>
        </p:spPr>
        <p:txBody>
          <a:bodyPr/>
          <a:lstStyle/>
          <a:p>
            <a:r>
              <a:rPr lang="nl-NL" dirty="0">
                <a:highlight>
                  <a:srgbClr val="008080"/>
                </a:highlight>
              </a:rPr>
              <a:t>Step 11 :</a:t>
            </a:r>
          </a:p>
        </p:txBody>
      </p:sp>
      <p:sp>
        <p:nvSpPr>
          <p:cNvPr id="4" name="Ovaal 3">
            <a:extLst>
              <a:ext uri="{FF2B5EF4-FFF2-40B4-BE49-F238E27FC236}">
                <a16:creationId xmlns:a16="http://schemas.microsoft.com/office/drawing/2014/main" id="{0B0284E6-7F83-4269-9928-2DEA51293A3C}"/>
              </a:ext>
            </a:extLst>
          </p:cNvPr>
          <p:cNvSpPr/>
          <p:nvPr/>
        </p:nvSpPr>
        <p:spPr>
          <a:xfrm>
            <a:off x="3319810" y="1935921"/>
            <a:ext cx="5406390" cy="3150428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Bahnschrift Light" panose="020B0502040204020203" pitchFamily="34" charset="0"/>
              </a:rPr>
              <a:t>Maartje gives a certain Score to the assignments.</a:t>
            </a:r>
            <a:endParaRPr lang="nl-NL" sz="3200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37588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27C144-EF89-40C3-91E1-9BBC44144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3418175" cy="1326321"/>
          </a:xfrm>
        </p:spPr>
        <p:txBody>
          <a:bodyPr/>
          <a:lstStyle/>
          <a:p>
            <a:r>
              <a:rPr lang="nl-NL" dirty="0">
                <a:highlight>
                  <a:srgbClr val="FF0000"/>
                </a:highlight>
              </a:rPr>
              <a:t>Step 12 :</a:t>
            </a:r>
          </a:p>
        </p:txBody>
      </p:sp>
      <p:sp>
        <p:nvSpPr>
          <p:cNvPr id="4" name="Ovaal 3">
            <a:extLst>
              <a:ext uri="{FF2B5EF4-FFF2-40B4-BE49-F238E27FC236}">
                <a16:creationId xmlns:a16="http://schemas.microsoft.com/office/drawing/2014/main" id="{CCB6FF5E-B962-4442-B063-FA19B8C4427D}"/>
              </a:ext>
            </a:extLst>
          </p:cNvPr>
          <p:cNvSpPr/>
          <p:nvPr/>
        </p:nvSpPr>
        <p:spPr>
          <a:xfrm>
            <a:off x="1703070" y="2474595"/>
            <a:ext cx="3418175" cy="190881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Bahnschrift Light" panose="020B0502040204020203" pitchFamily="34" charset="0"/>
              </a:rPr>
              <a:t>Choosing the best assignments.</a:t>
            </a:r>
            <a:endParaRPr lang="nl-NL" sz="2800" dirty="0">
              <a:latin typeface="Bahnschrift Light" panose="020B0502040204020203" pitchFamily="34" charset="0"/>
            </a:endParaRPr>
          </a:p>
        </p:txBody>
      </p:sp>
      <p:sp>
        <p:nvSpPr>
          <p:cNvPr id="6" name="Ovaal 5">
            <a:extLst>
              <a:ext uri="{FF2B5EF4-FFF2-40B4-BE49-F238E27FC236}">
                <a16:creationId xmlns:a16="http://schemas.microsoft.com/office/drawing/2014/main" id="{3DAF95B9-98A1-4D96-B812-00A31CE55FE5}"/>
              </a:ext>
            </a:extLst>
          </p:cNvPr>
          <p:cNvSpPr/>
          <p:nvPr/>
        </p:nvSpPr>
        <p:spPr>
          <a:xfrm>
            <a:off x="6804660" y="2474595"/>
            <a:ext cx="3418175" cy="190881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Bahnschrift Light" panose="020B0502040204020203" pitchFamily="34" charset="0"/>
              </a:rPr>
              <a:t>putting them in a call list.</a:t>
            </a:r>
            <a:endParaRPr lang="nl-NL" sz="2800" dirty="0">
              <a:latin typeface="Bahnschrift Light" panose="020B0502040204020203" pitchFamily="34" charset="0"/>
            </a:endParaRPr>
          </a:p>
        </p:txBody>
      </p:sp>
      <p:cxnSp>
        <p:nvCxnSpPr>
          <p:cNvPr id="7" name="Rechte verbindingslijn met pijl 6">
            <a:extLst>
              <a:ext uri="{FF2B5EF4-FFF2-40B4-BE49-F238E27FC236}">
                <a16:creationId xmlns:a16="http://schemas.microsoft.com/office/drawing/2014/main" id="{598FC3B8-9A25-446A-8599-36BAC0A35D16}"/>
              </a:ext>
            </a:extLst>
          </p:cNvPr>
          <p:cNvCxnSpPr>
            <a:cxnSpLocks/>
          </p:cNvCxnSpPr>
          <p:nvPr/>
        </p:nvCxnSpPr>
        <p:spPr>
          <a:xfrm>
            <a:off x="5273041" y="3429000"/>
            <a:ext cx="132206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26263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0B7FF3-78C5-4F25-8CD3-98826435D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2823815" cy="1326321"/>
          </a:xfrm>
        </p:spPr>
        <p:txBody>
          <a:bodyPr/>
          <a:lstStyle/>
          <a:p>
            <a:r>
              <a:rPr lang="nl-NL" dirty="0">
                <a:highlight>
                  <a:srgbClr val="000000"/>
                </a:highlight>
              </a:rPr>
              <a:t>Step 13 :</a:t>
            </a:r>
          </a:p>
        </p:txBody>
      </p:sp>
      <p:sp>
        <p:nvSpPr>
          <p:cNvPr id="4" name="Ovaal 3">
            <a:extLst>
              <a:ext uri="{FF2B5EF4-FFF2-40B4-BE49-F238E27FC236}">
                <a16:creationId xmlns:a16="http://schemas.microsoft.com/office/drawing/2014/main" id="{4EE7519A-0B78-4367-AE25-C77AFD712F33}"/>
              </a:ext>
            </a:extLst>
          </p:cNvPr>
          <p:cNvSpPr/>
          <p:nvPr/>
        </p:nvSpPr>
        <p:spPr>
          <a:xfrm>
            <a:off x="3319810" y="1935921"/>
            <a:ext cx="5406390" cy="3150428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Bahnschrift Light" panose="020B0502040204020203" pitchFamily="34" charset="0"/>
              </a:rPr>
              <a:t>Sending email to the rejected applicants.</a:t>
            </a:r>
            <a:endParaRPr lang="nl-NL" sz="3200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59845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C1C0DF-8C7B-47CC-9210-5B9D96C95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2606645" cy="1326321"/>
          </a:xfrm>
        </p:spPr>
        <p:txBody>
          <a:bodyPr/>
          <a:lstStyle/>
          <a:p>
            <a:r>
              <a:rPr lang="nl-NL" dirty="0">
                <a:highlight>
                  <a:srgbClr val="808080"/>
                </a:highlight>
              </a:rPr>
              <a:t>Step 14 :</a:t>
            </a:r>
          </a:p>
        </p:txBody>
      </p:sp>
      <p:sp>
        <p:nvSpPr>
          <p:cNvPr id="4" name="Ovaal 3">
            <a:extLst>
              <a:ext uri="{FF2B5EF4-FFF2-40B4-BE49-F238E27FC236}">
                <a16:creationId xmlns:a16="http://schemas.microsoft.com/office/drawing/2014/main" id="{5C8AADD1-43A3-4B44-AB64-A56043C5B0C9}"/>
              </a:ext>
            </a:extLst>
          </p:cNvPr>
          <p:cNvSpPr/>
          <p:nvPr/>
        </p:nvSpPr>
        <p:spPr>
          <a:xfrm>
            <a:off x="788670" y="2474595"/>
            <a:ext cx="4195415" cy="190881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Bahnschrift Light" panose="020B0502040204020203" pitchFamily="34" charset="0"/>
              </a:rPr>
              <a:t>Sending emails to all the applicants in the call list.</a:t>
            </a:r>
            <a:endParaRPr lang="nl-NL" sz="2800" dirty="0">
              <a:latin typeface="Bahnschrift Light" panose="020B0502040204020203" pitchFamily="34" charset="0"/>
            </a:endParaRPr>
          </a:p>
        </p:txBody>
      </p:sp>
      <p:sp>
        <p:nvSpPr>
          <p:cNvPr id="5" name="Ovaal 4">
            <a:extLst>
              <a:ext uri="{FF2B5EF4-FFF2-40B4-BE49-F238E27FC236}">
                <a16:creationId xmlns:a16="http://schemas.microsoft.com/office/drawing/2014/main" id="{0371B464-44A0-4B0D-BFEF-3739D395CCB1}"/>
              </a:ext>
            </a:extLst>
          </p:cNvPr>
          <p:cNvSpPr/>
          <p:nvPr/>
        </p:nvSpPr>
        <p:spPr>
          <a:xfrm>
            <a:off x="6789420" y="2474595"/>
            <a:ext cx="3977640" cy="1908810"/>
          </a:xfrm>
          <a:prstGeom prst="ellipse">
            <a:avLst/>
          </a:prstGeom>
          <a:solidFill>
            <a:schemeClr val="tx1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2800">
                <a:latin typeface="Bahnschrift Light" panose="020B0502040204020203" pitchFamily="34" charset="0"/>
              </a:rPr>
              <a:t>to schedule the interview.</a:t>
            </a:r>
            <a:endParaRPr lang="nl-NL" sz="2800" dirty="0">
              <a:latin typeface="Bahnschrift Light" panose="020B0502040204020203" pitchFamily="34" charset="0"/>
            </a:endParaRPr>
          </a:p>
        </p:txBody>
      </p:sp>
      <p:cxnSp>
        <p:nvCxnSpPr>
          <p:cNvPr id="6" name="Rechte verbindingslijn met pijl 5">
            <a:extLst>
              <a:ext uri="{FF2B5EF4-FFF2-40B4-BE49-F238E27FC236}">
                <a16:creationId xmlns:a16="http://schemas.microsoft.com/office/drawing/2014/main" id="{9CD87526-F8D4-4BC2-9A88-3D32C895F8F3}"/>
              </a:ext>
            </a:extLst>
          </p:cNvPr>
          <p:cNvCxnSpPr>
            <a:cxnSpLocks/>
          </p:cNvCxnSpPr>
          <p:nvPr/>
        </p:nvCxnSpPr>
        <p:spPr>
          <a:xfrm>
            <a:off x="5273041" y="3429000"/>
            <a:ext cx="132206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75584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DDAE8F-6556-418B-9052-82814933E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2732375" cy="1326321"/>
          </a:xfrm>
        </p:spPr>
        <p:txBody>
          <a:bodyPr/>
          <a:lstStyle/>
          <a:p>
            <a:r>
              <a:rPr lang="nl-NL" dirty="0">
                <a:highlight>
                  <a:srgbClr val="FFFF00"/>
                </a:highlight>
              </a:rPr>
              <a:t>Step 15 :</a:t>
            </a:r>
          </a:p>
        </p:txBody>
      </p:sp>
      <p:sp>
        <p:nvSpPr>
          <p:cNvPr id="4" name="Ovaal 3">
            <a:extLst>
              <a:ext uri="{FF2B5EF4-FFF2-40B4-BE49-F238E27FC236}">
                <a16:creationId xmlns:a16="http://schemas.microsoft.com/office/drawing/2014/main" id="{08733940-4998-4A4A-996B-C3A754EC3C70}"/>
              </a:ext>
            </a:extLst>
          </p:cNvPr>
          <p:cNvSpPr/>
          <p:nvPr/>
        </p:nvSpPr>
        <p:spPr>
          <a:xfrm>
            <a:off x="788670" y="2474595"/>
            <a:ext cx="4195415" cy="190881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2800" dirty="0">
                <a:latin typeface="Bahnschrift Light" panose="020B0502040204020203" pitchFamily="34" charset="0"/>
              </a:rPr>
              <a:t>Calling the applicants.</a:t>
            </a:r>
          </a:p>
        </p:txBody>
      </p:sp>
      <p:sp>
        <p:nvSpPr>
          <p:cNvPr id="5" name="Ovaal 4">
            <a:extLst>
              <a:ext uri="{FF2B5EF4-FFF2-40B4-BE49-F238E27FC236}">
                <a16:creationId xmlns:a16="http://schemas.microsoft.com/office/drawing/2014/main" id="{7886DF21-EF2B-4572-925C-E99ED425C469}"/>
              </a:ext>
            </a:extLst>
          </p:cNvPr>
          <p:cNvSpPr/>
          <p:nvPr/>
        </p:nvSpPr>
        <p:spPr>
          <a:xfrm>
            <a:off x="6953250" y="2474595"/>
            <a:ext cx="4195415" cy="190881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Bahnschrift Light" panose="020B0502040204020203" pitchFamily="34" charset="0"/>
              </a:rPr>
              <a:t>Making notes based on the phone call.</a:t>
            </a:r>
            <a:endParaRPr lang="nl-NL" sz="2800" dirty="0">
              <a:latin typeface="Bahnschrift Light" panose="020B0502040204020203" pitchFamily="34" charset="0"/>
            </a:endParaRPr>
          </a:p>
        </p:txBody>
      </p:sp>
      <p:cxnSp>
        <p:nvCxnSpPr>
          <p:cNvPr id="6" name="Rechte verbindingslijn met pijl 5">
            <a:extLst>
              <a:ext uri="{FF2B5EF4-FFF2-40B4-BE49-F238E27FC236}">
                <a16:creationId xmlns:a16="http://schemas.microsoft.com/office/drawing/2014/main" id="{64C44612-8DED-4D5D-AC05-B85C1239483D}"/>
              </a:ext>
            </a:extLst>
          </p:cNvPr>
          <p:cNvCxnSpPr>
            <a:cxnSpLocks/>
          </p:cNvCxnSpPr>
          <p:nvPr/>
        </p:nvCxnSpPr>
        <p:spPr>
          <a:xfrm>
            <a:off x="5234940" y="3429000"/>
            <a:ext cx="153543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74705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E8CC5B-B450-4727-BC99-F705CED8B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2629505" cy="1326321"/>
          </a:xfrm>
        </p:spPr>
        <p:txBody>
          <a:bodyPr/>
          <a:lstStyle/>
          <a:p>
            <a:r>
              <a:rPr lang="nl-NL" dirty="0">
                <a:highlight>
                  <a:srgbClr val="0000FF"/>
                </a:highlight>
              </a:rPr>
              <a:t>Step 16 :</a:t>
            </a:r>
          </a:p>
        </p:txBody>
      </p:sp>
      <p:sp>
        <p:nvSpPr>
          <p:cNvPr id="4" name="Ovaal 3">
            <a:extLst>
              <a:ext uri="{FF2B5EF4-FFF2-40B4-BE49-F238E27FC236}">
                <a16:creationId xmlns:a16="http://schemas.microsoft.com/office/drawing/2014/main" id="{58EAB319-BB86-49C9-8D74-83340311F08C}"/>
              </a:ext>
            </a:extLst>
          </p:cNvPr>
          <p:cNvSpPr/>
          <p:nvPr/>
        </p:nvSpPr>
        <p:spPr>
          <a:xfrm>
            <a:off x="3392805" y="2171701"/>
            <a:ext cx="5406390" cy="2750379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Bahnschrift Light" panose="020B0502040204020203" pitchFamily="34" charset="0"/>
              </a:rPr>
              <a:t>Merging the notes with the related data.</a:t>
            </a:r>
            <a:endParaRPr lang="nl-NL" sz="3200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14228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2083F5-478F-4C38-9679-5061FD2CA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2732375" cy="1326321"/>
          </a:xfrm>
        </p:spPr>
        <p:txBody>
          <a:bodyPr/>
          <a:lstStyle/>
          <a:p>
            <a:r>
              <a:rPr lang="nl-NL" dirty="0">
                <a:highlight>
                  <a:srgbClr val="800080"/>
                </a:highlight>
              </a:rPr>
              <a:t>Step 17 :</a:t>
            </a:r>
          </a:p>
        </p:txBody>
      </p:sp>
      <p:sp>
        <p:nvSpPr>
          <p:cNvPr id="4" name="Ovaal 3">
            <a:extLst>
              <a:ext uri="{FF2B5EF4-FFF2-40B4-BE49-F238E27FC236}">
                <a16:creationId xmlns:a16="http://schemas.microsoft.com/office/drawing/2014/main" id="{89C360A7-20D8-4EDD-BAC8-52244426378E}"/>
              </a:ext>
            </a:extLst>
          </p:cNvPr>
          <p:cNvSpPr/>
          <p:nvPr/>
        </p:nvSpPr>
        <p:spPr>
          <a:xfrm>
            <a:off x="4557711" y="872199"/>
            <a:ext cx="4597719" cy="2127444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Bahnschrift Light" panose="020B0502040204020203" pitchFamily="34" charset="0"/>
              </a:rPr>
              <a:t>Making a selection based on all scores and notes</a:t>
            </a:r>
            <a:endParaRPr lang="nl-NL" sz="3200" dirty="0">
              <a:latin typeface="Bahnschrift Light" panose="020B0502040204020203" pitchFamily="34" charset="0"/>
            </a:endParaRPr>
          </a:p>
        </p:txBody>
      </p:sp>
      <p:sp>
        <p:nvSpPr>
          <p:cNvPr id="5" name="Ovaal 4">
            <a:extLst>
              <a:ext uri="{FF2B5EF4-FFF2-40B4-BE49-F238E27FC236}">
                <a16:creationId xmlns:a16="http://schemas.microsoft.com/office/drawing/2014/main" id="{E8EB94DC-5AAD-4A57-8571-26B568B7FAB3}"/>
              </a:ext>
            </a:extLst>
          </p:cNvPr>
          <p:cNvSpPr/>
          <p:nvPr/>
        </p:nvSpPr>
        <p:spPr>
          <a:xfrm>
            <a:off x="2782094" y="2639599"/>
            <a:ext cx="1915959" cy="160972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3200" dirty="0">
                <a:latin typeface="Bahnschrift Light" panose="020B0502040204020203" pitchFamily="34" charset="0"/>
              </a:rPr>
              <a:t>No</a:t>
            </a:r>
          </a:p>
        </p:txBody>
      </p:sp>
      <p:sp>
        <p:nvSpPr>
          <p:cNvPr id="8" name="Ovaal 7">
            <a:extLst>
              <a:ext uri="{FF2B5EF4-FFF2-40B4-BE49-F238E27FC236}">
                <a16:creationId xmlns:a16="http://schemas.microsoft.com/office/drawing/2014/main" id="{72F40B11-5882-4144-A642-300341FAD88F}"/>
              </a:ext>
            </a:extLst>
          </p:cNvPr>
          <p:cNvSpPr/>
          <p:nvPr/>
        </p:nvSpPr>
        <p:spPr>
          <a:xfrm>
            <a:off x="461245" y="4678680"/>
            <a:ext cx="3007203" cy="199262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2800" dirty="0">
                <a:latin typeface="Bahnschrift Light" panose="020B0502040204020203" pitchFamily="34" charset="0"/>
              </a:rPr>
              <a:t>sending the rejection email.</a:t>
            </a:r>
          </a:p>
        </p:txBody>
      </p:sp>
      <p:sp>
        <p:nvSpPr>
          <p:cNvPr id="9" name="Ovaal 8">
            <a:extLst>
              <a:ext uri="{FF2B5EF4-FFF2-40B4-BE49-F238E27FC236}">
                <a16:creationId xmlns:a16="http://schemas.microsoft.com/office/drawing/2014/main" id="{15DABBD6-F232-4A38-85CF-CAEB466F538C}"/>
              </a:ext>
            </a:extLst>
          </p:cNvPr>
          <p:cNvSpPr/>
          <p:nvPr/>
        </p:nvSpPr>
        <p:spPr>
          <a:xfrm>
            <a:off x="5653972" y="3724277"/>
            <a:ext cx="1978578" cy="170497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3200" dirty="0">
                <a:latin typeface="Bahnschrift Light" panose="020B0502040204020203" pitchFamily="34" charset="0"/>
              </a:rPr>
              <a:t>Maybe</a:t>
            </a:r>
          </a:p>
        </p:txBody>
      </p:sp>
      <p:sp>
        <p:nvSpPr>
          <p:cNvPr id="10" name="Ovaal 9">
            <a:extLst>
              <a:ext uri="{FF2B5EF4-FFF2-40B4-BE49-F238E27FC236}">
                <a16:creationId xmlns:a16="http://schemas.microsoft.com/office/drawing/2014/main" id="{DDC4A29F-EB8C-4D95-9E20-CCD6CF15DFCA}"/>
              </a:ext>
            </a:extLst>
          </p:cNvPr>
          <p:cNvSpPr/>
          <p:nvPr/>
        </p:nvSpPr>
        <p:spPr>
          <a:xfrm>
            <a:off x="8882365" y="2773680"/>
            <a:ext cx="1978582" cy="170497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3200" dirty="0">
                <a:latin typeface="Bahnschrift Light" panose="020B0502040204020203" pitchFamily="34" charset="0"/>
              </a:rPr>
              <a:t>Yes.</a:t>
            </a:r>
          </a:p>
        </p:txBody>
      </p:sp>
      <p:cxnSp>
        <p:nvCxnSpPr>
          <p:cNvPr id="11" name="Rechte verbindingslijn met pijl 10">
            <a:extLst>
              <a:ext uri="{FF2B5EF4-FFF2-40B4-BE49-F238E27FC236}">
                <a16:creationId xmlns:a16="http://schemas.microsoft.com/office/drawing/2014/main" id="{2078E959-F3BC-4394-9C3F-BAEC1ECB04DE}"/>
              </a:ext>
            </a:extLst>
          </p:cNvPr>
          <p:cNvCxnSpPr>
            <a:cxnSpLocks/>
          </p:cNvCxnSpPr>
          <p:nvPr/>
        </p:nvCxnSpPr>
        <p:spPr>
          <a:xfrm>
            <a:off x="6739258" y="3124200"/>
            <a:ext cx="0" cy="5010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Rechte verbindingslijn met pijl 14">
            <a:extLst>
              <a:ext uri="{FF2B5EF4-FFF2-40B4-BE49-F238E27FC236}">
                <a16:creationId xmlns:a16="http://schemas.microsoft.com/office/drawing/2014/main" id="{97AA365A-E8E1-4B4D-B6C3-09BD83485017}"/>
              </a:ext>
            </a:extLst>
          </p:cNvPr>
          <p:cNvCxnSpPr>
            <a:cxnSpLocks/>
          </p:cNvCxnSpPr>
          <p:nvPr/>
        </p:nvCxnSpPr>
        <p:spPr>
          <a:xfrm flipH="1">
            <a:off x="2508400" y="4233862"/>
            <a:ext cx="446843" cy="4610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Rechte verbindingslijn met pijl 16">
            <a:extLst>
              <a:ext uri="{FF2B5EF4-FFF2-40B4-BE49-F238E27FC236}">
                <a16:creationId xmlns:a16="http://schemas.microsoft.com/office/drawing/2014/main" id="{089C2672-1E8C-46CE-8F68-E8CC8B2D7B23}"/>
              </a:ext>
            </a:extLst>
          </p:cNvPr>
          <p:cNvCxnSpPr>
            <a:cxnSpLocks/>
          </p:cNvCxnSpPr>
          <p:nvPr/>
        </p:nvCxnSpPr>
        <p:spPr>
          <a:xfrm>
            <a:off x="8882364" y="2531744"/>
            <a:ext cx="394818" cy="3429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Rechte verbindingslijn met pijl 18">
            <a:extLst>
              <a:ext uri="{FF2B5EF4-FFF2-40B4-BE49-F238E27FC236}">
                <a16:creationId xmlns:a16="http://schemas.microsoft.com/office/drawing/2014/main" id="{5DEC142D-AAE6-433A-98BB-74147AFE8DDE}"/>
              </a:ext>
            </a:extLst>
          </p:cNvPr>
          <p:cNvCxnSpPr>
            <a:cxnSpLocks/>
          </p:cNvCxnSpPr>
          <p:nvPr/>
        </p:nvCxnSpPr>
        <p:spPr>
          <a:xfrm flipH="1">
            <a:off x="4435959" y="2503170"/>
            <a:ext cx="394818" cy="2705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96384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FA2B48-1B85-4E15-AFD0-A2094A92D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2480915" cy="1326321"/>
          </a:xfrm>
        </p:spPr>
        <p:txBody>
          <a:bodyPr/>
          <a:lstStyle/>
          <a:p>
            <a:r>
              <a:rPr lang="nl-NL" dirty="0">
                <a:highlight>
                  <a:srgbClr val="000000"/>
                </a:highlight>
              </a:rPr>
              <a:t>Step 18 :</a:t>
            </a:r>
          </a:p>
        </p:txBody>
      </p:sp>
      <p:sp>
        <p:nvSpPr>
          <p:cNvPr id="4" name="Ovaal 3">
            <a:extLst>
              <a:ext uri="{FF2B5EF4-FFF2-40B4-BE49-F238E27FC236}">
                <a16:creationId xmlns:a16="http://schemas.microsoft.com/office/drawing/2014/main" id="{210F35DA-D3AF-4D5C-B144-DF2BC6233B6E}"/>
              </a:ext>
            </a:extLst>
          </p:cNvPr>
          <p:cNvSpPr/>
          <p:nvPr/>
        </p:nvSpPr>
        <p:spPr>
          <a:xfrm>
            <a:off x="1291591" y="2440304"/>
            <a:ext cx="3703320" cy="2154555"/>
          </a:xfrm>
          <a:prstGeom prst="ellipse">
            <a:avLst/>
          </a:prstGeom>
          <a:solidFill>
            <a:schemeClr val="tx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Bahnschrift Light" panose="020B0502040204020203" pitchFamily="34" charset="0"/>
              </a:rPr>
              <a:t>Sending emails to the accepted applicants.</a:t>
            </a:r>
            <a:endParaRPr lang="nl-NL" sz="2800" dirty="0">
              <a:latin typeface="Bahnschrift Light" panose="020B0502040204020203" pitchFamily="34" charset="0"/>
            </a:endParaRPr>
          </a:p>
        </p:txBody>
      </p:sp>
      <p:cxnSp>
        <p:nvCxnSpPr>
          <p:cNvPr id="5" name="Rechte verbindingslijn met pijl 4">
            <a:extLst>
              <a:ext uri="{FF2B5EF4-FFF2-40B4-BE49-F238E27FC236}">
                <a16:creationId xmlns:a16="http://schemas.microsoft.com/office/drawing/2014/main" id="{8CFEBBD2-19D2-4955-984D-5E86AB2A0DC0}"/>
              </a:ext>
            </a:extLst>
          </p:cNvPr>
          <p:cNvCxnSpPr>
            <a:cxnSpLocks/>
          </p:cNvCxnSpPr>
          <p:nvPr/>
        </p:nvCxnSpPr>
        <p:spPr>
          <a:xfrm>
            <a:off x="5234940" y="3429000"/>
            <a:ext cx="153543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Ovaal 5">
            <a:extLst>
              <a:ext uri="{FF2B5EF4-FFF2-40B4-BE49-F238E27FC236}">
                <a16:creationId xmlns:a16="http://schemas.microsoft.com/office/drawing/2014/main" id="{6E560B1F-BCE2-44A0-9FD2-4C8CC1E847EA}"/>
              </a:ext>
            </a:extLst>
          </p:cNvPr>
          <p:cNvSpPr/>
          <p:nvPr/>
        </p:nvSpPr>
        <p:spPr>
          <a:xfrm>
            <a:off x="7010399" y="2351722"/>
            <a:ext cx="3703320" cy="2154555"/>
          </a:xfrm>
          <a:prstGeom prst="ellipse">
            <a:avLst/>
          </a:prstGeom>
          <a:solidFill>
            <a:schemeClr val="tx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2800" dirty="0">
                <a:latin typeface="Bahnschrift Light" panose="020B0502040204020203" pitchFamily="34" charset="0"/>
              </a:rPr>
              <a:t>Creating a new class.</a:t>
            </a:r>
          </a:p>
        </p:txBody>
      </p:sp>
    </p:spTree>
    <p:extLst>
      <p:ext uri="{BB962C8B-B14F-4D97-AF65-F5344CB8AC3E}">
        <p14:creationId xmlns:p14="http://schemas.microsoft.com/office/powerpoint/2010/main" val="3307102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BD79A0-8A72-40B3-9583-73F1F1026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83870"/>
            <a:ext cx="3109565" cy="1344930"/>
          </a:xfrm>
        </p:spPr>
        <p:txBody>
          <a:bodyPr/>
          <a:lstStyle/>
          <a:p>
            <a:r>
              <a:rPr lang="nl-NL" dirty="0">
                <a:highlight>
                  <a:srgbClr val="000080"/>
                </a:highlight>
              </a:rPr>
              <a:t>Setp 1 :</a:t>
            </a:r>
          </a:p>
        </p:txBody>
      </p:sp>
      <p:sp>
        <p:nvSpPr>
          <p:cNvPr id="4" name="Ovaal 3">
            <a:extLst>
              <a:ext uri="{FF2B5EF4-FFF2-40B4-BE49-F238E27FC236}">
                <a16:creationId xmlns:a16="http://schemas.microsoft.com/office/drawing/2014/main" id="{74DBCFB7-0250-427A-B541-CFBC93DECF66}"/>
              </a:ext>
            </a:extLst>
          </p:cNvPr>
          <p:cNvSpPr/>
          <p:nvPr/>
        </p:nvSpPr>
        <p:spPr>
          <a:xfrm>
            <a:off x="4629150" y="836050"/>
            <a:ext cx="2752725" cy="124368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bg1"/>
                </a:solidFill>
              </a:rPr>
              <a:t>Announcement :</a:t>
            </a:r>
          </a:p>
        </p:txBody>
      </p:sp>
      <p:cxnSp>
        <p:nvCxnSpPr>
          <p:cNvPr id="6" name="Rechte verbindingslijn met pijl 5">
            <a:extLst>
              <a:ext uri="{FF2B5EF4-FFF2-40B4-BE49-F238E27FC236}">
                <a16:creationId xmlns:a16="http://schemas.microsoft.com/office/drawing/2014/main" id="{859F7A5E-51D8-4550-8EC3-F254143BDC78}"/>
              </a:ext>
            </a:extLst>
          </p:cNvPr>
          <p:cNvCxnSpPr/>
          <p:nvPr/>
        </p:nvCxnSpPr>
        <p:spPr>
          <a:xfrm>
            <a:off x="7143750" y="1965960"/>
            <a:ext cx="1245870" cy="9486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Rechte verbindingslijn met pijl 7">
            <a:extLst>
              <a:ext uri="{FF2B5EF4-FFF2-40B4-BE49-F238E27FC236}">
                <a16:creationId xmlns:a16="http://schemas.microsoft.com/office/drawing/2014/main" id="{78B80D47-F297-43CE-848A-EB2AE2299D05}"/>
              </a:ext>
            </a:extLst>
          </p:cNvPr>
          <p:cNvCxnSpPr>
            <a:cxnSpLocks/>
          </p:cNvCxnSpPr>
          <p:nvPr/>
        </p:nvCxnSpPr>
        <p:spPr>
          <a:xfrm flipH="1">
            <a:off x="5928360" y="2193697"/>
            <a:ext cx="83820" cy="8343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Rechte verbindingslijn met pijl 9">
            <a:extLst>
              <a:ext uri="{FF2B5EF4-FFF2-40B4-BE49-F238E27FC236}">
                <a16:creationId xmlns:a16="http://schemas.microsoft.com/office/drawing/2014/main" id="{F335F003-F30A-4ED0-8BD0-E598EF7CA897}"/>
              </a:ext>
            </a:extLst>
          </p:cNvPr>
          <p:cNvCxnSpPr>
            <a:cxnSpLocks/>
          </p:cNvCxnSpPr>
          <p:nvPr/>
        </p:nvCxnSpPr>
        <p:spPr>
          <a:xfrm flipH="1">
            <a:off x="4188140" y="1886703"/>
            <a:ext cx="681992" cy="4857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Ovaal 10">
            <a:extLst>
              <a:ext uri="{FF2B5EF4-FFF2-40B4-BE49-F238E27FC236}">
                <a16:creationId xmlns:a16="http://schemas.microsoft.com/office/drawing/2014/main" id="{DEFDD4E1-CF46-457C-9857-22366E2CB98F}"/>
              </a:ext>
            </a:extLst>
          </p:cNvPr>
          <p:cNvSpPr/>
          <p:nvPr/>
        </p:nvSpPr>
        <p:spPr>
          <a:xfrm>
            <a:off x="8161020" y="2954655"/>
            <a:ext cx="1600200" cy="94869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2400" dirty="0"/>
              <a:t>Via :</a:t>
            </a:r>
          </a:p>
        </p:txBody>
      </p:sp>
      <p:sp>
        <p:nvSpPr>
          <p:cNvPr id="12" name="Ovaal 11">
            <a:extLst>
              <a:ext uri="{FF2B5EF4-FFF2-40B4-BE49-F238E27FC236}">
                <a16:creationId xmlns:a16="http://schemas.microsoft.com/office/drawing/2014/main" id="{A0AE9BBB-4FC6-4B01-BB44-10576573BE19}"/>
              </a:ext>
            </a:extLst>
          </p:cNvPr>
          <p:cNvSpPr/>
          <p:nvPr/>
        </p:nvSpPr>
        <p:spPr>
          <a:xfrm>
            <a:off x="4366260" y="3221600"/>
            <a:ext cx="2594597" cy="94869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Requirements :</a:t>
            </a:r>
          </a:p>
        </p:txBody>
      </p:sp>
      <p:sp>
        <p:nvSpPr>
          <p:cNvPr id="14" name="Ovaal 13">
            <a:extLst>
              <a:ext uri="{FF2B5EF4-FFF2-40B4-BE49-F238E27FC236}">
                <a16:creationId xmlns:a16="http://schemas.microsoft.com/office/drawing/2014/main" id="{54366613-9BD3-4F2B-940F-F2420A2B5F75}"/>
              </a:ext>
            </a:extLst>
          </p:cNvPr>
          <p:cNvSpPr/>
          <p:nvPr/>
        </p:nvSpPr>
        <p:spPr>
          <a:xfrm>
            <a:off x="1668780" y="2263140"/>
            <a:ext cx="2697480" cy="95846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The deadline of applying.</a:t>
            </a:r>
          </a:p>
        </p:txBody>
      </p:sp>
      <p:cxnSp>
        <p:nvCxnSpPr>
          <p:cNvPr id="17" name="Rechte verbindingslijn met pijl 16">
            <a:extLst>
              <a:ext uri="{FF2B5EF4-FFF2-40B4-BE49-F238E27FC236}">
                <a16:creationId xmlns:a16="http://schemas.microsoft.com/office/drawing/2014/main" id="{326D7BAF-F89D-40D5-A211-4C261C4DDB4C}"/>
              </a:ext>
            </a:extLst>
          </p:cNvPr>
          <p:cNvCxnSpPr/>
          <p:nvPr/>
        </p:nvCxnSpPr>
        <p:spPr>
          <a:xfrm>
            <a:off x="9646920" y="3903345"/>
            <a:ext cx="628650" cy="6915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Rechte verbindingslijn met pijl 18">
            <a:extLst>
              <a:ext uri="{FF2B5EF4-FFF2-40B4-BE49-F238E27FC236}">
                <a16:creationId xmlns:a16="http://schemas.microsoft.com/office/drawing/2014/main" id="{08CE6319-2725-4FB0-81CB-2BD9E4DDBB2C}"/>
              </a:ext>
            </a:extLst>
          </p:cNvPr>
          <p:cNvCxnSpPr>
            <a:cxnSpLocks/>
          </p:cNvCxnSpPr>
          <p:nvPr/>
        </p:nvCxnSpPr>
        <p:spPr>
          <a:xfrm flipH="1">
            <a:off x="8789669" y="4063627"/>
            <a:ext cx="160019" cy="10120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Rechte verbindingslijn met pijl 20">
            <a:extLst>
              <a:ext uri="{FF2B5EF4-FFF2-40B4-BE49-F238E27FC236}">
                <a16:creationId xmlns:a16="http://schemas.microsoft.com/office/drawing/2014/main" id="{852688A4-7CBD-4C8A-A379-A1506AEB9FC0}"/>
              </a:ext>
            </a:extLst>
          </p:cNvPr>
          <p:cNvCxnSpPr>
            <a:cxnSpLocks/>
          </p:cNvCxnSpPr>
          <p:nvPr/>
        </p:nvCxnSpPr>
        <p:spPr>
          <a:xfrm>
            <a:off x="6161477" y="4306252"/>
            <a:ext cx="470064" cy="10086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Rechte verbindingslijn met pijl 22">
            <a:extLst>
              <a:ext uri="{FF2B5EF4-FFF2-40B4-BE49-F238E27FC236}">
                <a16:creationId xmlns:a16="http://schemas.microsoft.com/office/drawing/2014/main" id="{CE7CA08B-8DC0-4907-93D9-69522DBD87E2}"/>
              </a:ext>
            </a:extLst>
          </p:cNvPr>
          <p:cNvCxnSpPr>
            <a:cxnSpLocks/>
          </p:cNvCxnSpPr>
          <p:nvPr/>
        </p:nvCxnSpPr>
        <p:spPr>
          <a:xfrm flipH="1">
            <a:off x="5199218" y="4306252"/>
            <a:ext cx="303853" cy="8029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Rechte verbindingslijn met pijl 24">
            <a:extLst>
              <a:ext uri="{FF2B5EF4-FFF2-40B4-BE49-F238E27FC236}">
                <a16:creationId xmlns:a16="http://schemas.microsoft.com/office/drawing/2014/main" id="{304FDACA-239A-45B5-A1E3-09A98B071E98}"/>
              </a:ext>
            </a:extLst>
          </p:cNvPr>
          <p:cNvCxnSpPr>
            <a:cxnSpLocks/>
          </p:cNvCxnSpPr>
          <p:nvPr/>
        </p:nvCxnSpPr>
        <p:spPr>
          <a:xfrm flipH="1">
            <a:off x="3514187" y="4078179"/>
            <a:ext cx="1211934" cy="6295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Ovaal 27">
            <a:extLst>
              <a:ext uri="{FF2B5EF4-FFF2-40B4-BE49-F238E27FC236}">
                <a16:creationId xmlns:a16="http://schemas.microsoft.com/office/drawing/2014/main" id="{1D4138E2-1802-4B8E-A346-BE7B7BADE0E2}"/>
              </a:ext>
            </a:extLst>
          </p:cNvPr>
          <p:cNvSpPr/>
          <p:nvPr/>
        </p:nvSpPr>
        <p:spPr>
          <a:xfrm>
            <a:off x="10149851" y="4572714"/>
            <a:ext cx="1428739" cy="111871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Social media.</a:t>
            </a:r>
          </a:p>
        </p:txBody>
      </p:sp>
      <p:sp>
        <p:nvSpPr>
          <p:cNvPr id="29" name="Ovaal 28">
            <a:extLst>
              <a:ext uri="{FF2B5EF4-FFF2-40B4-BE49-F238E27FC236}">
                <a16:creationId xmlns:a16="http://schemas.microsoft.com/office/drawing/2014/main" id="{62CFB369-5AD0-4E31-B5CA-8C028218B10C}"/>
              </a:ext>
            </a:extLst>
          </p:cNvPr>
          <p:cNvSpPr/>
          <p:nvPr/>
        </p:nvSpPr>
        <p:spPr>
          <a:xfrm>
            <a:off x="7921007" y="5120996"/>
            <a:ext cx="1791040" cy="92583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 </a:t>
            </a:r>
            <a:r>
              <a:rPr lang="nl-NL" sz="2000" dirty="0"/>
              <a:t>website.</a:t>
            </a:r>
          </a:p>
        </p:txBody>
      </p:sp>
      <p:sp>
        <p:nvSpPr>
          <p:cNvPr id="32" name="Ovaal 31">
            <a:extLst>
              <a:ext uri="{FF2B5EF4-FFF2-40B4-BE49-F238E27FC236}">
                <a16:creationId xmlns:a16="http://schemas.microsoft.com/office/drawing/2014/main" id="{26F1EF5D-E998-43DA-8FA2-84755472A37F}"/>
              </a:ext>
            </a:extLst>
          </p:cNvPr>
          <p:cNvSpPr/>
          <p:nvPr/>
        </p:nvSpPr>
        <p:spPr>
          <a:xfrm>
            <a:off x="6096000" y="5358233"/>
            <a:ext cx="1405896" cy="92583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CV.</a:t>
            </a:r>
          </a:p>
        </p:txBody>
      </p:sp>
      <p:sp>
        <p:nvSpPr>
          <p:cNvPr id="34" name="Ovaal 33">
            <a:extLst>
              <a:ext uri="{FF2B5EF4-FFF2-40B4-BE49-F238E27FC236}">
                <a16:creationId xmlns:a16="http://schemas.microsoft.com/office/drawing/2014/main" id="{8B6DF113-0890-4DAF-9633-F877B9F2CFE3}"/>
              </a:ext>
            </a:extLst>
          </p:cNvPr>
          <p:cNvSpPr/>
          <p:nvPr/>
        </p:nvSpPr>
        <p:spPr>
          <a:xfrm>
            <a:off x="3730235" y="5217080"/>
            <a:ext cx="2030480" cy="94869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 Motivation letter.</a:t>
            </a:r>
          </a:p>
        </p:txBody>
      </p:sp>
      <p:sp>
        <p:nvSpPr>
          <p:cNvPr id="36" name="Ovaal 35">
            <a:extLst>
              <a:ext uri="{FF2B5EF4-FFF2-40B4-BE49-F238E27FC236}">
                <a16:creationId xmlns:a16="http://schemas.microsoft.com/office/drawing/2014/main" id="{6F580F85-6869-450A-8475-2167AFDA2863}"/>
              </a:ext>
            </a:extLst>
          </p:cNvPr>
          <p:cNvSpPr/>
          <p:nvPr/>
        </p:nvSpPr>
        <p:spPr>
          <a:xfrm>
            <a:off x="1441731" y="4647008"/>
            <a:ext cx="2288503" cy="94797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Intermediate english level.</a:t>
            </a:r>
          </a:p>
        </p:txBody>
      </p:sp>
    </p:spTree>
    <p:extLst>
      <p:ext uri="{BB962C8B-B14F-4D97-AF65-F5344CB8AC3E}">
        <p14:creationId xmlns:p14="http://schemas.microsoft.com/office/powerpoint/2010/main" val="3979186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190646-2E46-49A2-B9FB-D6B78796D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2332325" cy="1326321"/>
          </a:xfrm>
        </p:spPr>
        <p:txBody>
          <a:bodyPr/>
          <a:lstStyle/>
          <a:p>
            <a:r>
              <a:rPr lang="nl-NL" dirty="0">
                <a:highlight>
                  <a:srgbClr val="FF0000"/>
                </a:highlight>
              </a:rPr>
              <a:t>Step 2 :</a:t>
            </a:r>
          </a:p>
        </p:txBody>
      </p:sp>
      <p:sp>
        <p:nvSpPr>
          <p:cNvPr id="5" name="Ovaal 4">
            <a:extLst>
              <a:ext uri="{FF2B5EF4-FFF2-40B4-BE49-F238E27FC236}">
                <a16:creationId xmlns:a16="http://schemas.microsoft.com/office/drawing/2014/main" id="{62FF7281-9CA2-4FF0-884F-9006E8483060}"/>
              </a:ext>
            </a:extLst>
          </p:cNvPr>
          <p:cNvSpPr/>
          <p:nvPr/>
        </p:nvSpPr>
        <p:spPr>
          <a:xfrm>
            <a:off x="7105650" y="2470345"/>
            <a:ext cx="3634740" cy="199307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Bahnschrift Light" panose="020B0502040204020203" pitchFamily="34" charset="0"/>
              </a:rPr>
              <a:t>The form details sent to (sort of) a backend.</a:t>
            </a:r>
            <a:endParaRPr lang="nl-NL" sz="2400" dirty="0">
              <a:latin typeface="Bahnschrift Light" panose="020B0502040204020203" pitchFamily="34" charset="0"/>
            </a:endParaRPr>
          </a:p>
        </p:txBody>
      </p:sp>
      <p:sp>
        <p:nvSpPr>
          <p:cNvPr id="6" name="Ovaal 5">
            <a:extLst>
              <a:ext uri="{FF2B5EF4-FFF2-40B4-BE49-F238E27FC236}">
                <a16:creationId xmlns:a16="http://schemas.microsoft.com/office/drawing/2014/main" id="{CB59C9DF-7A9D-49E8-8060-0B39725854FE}"/>
              </a:ext>
            </a:extLst>
          </p:cNvPr>
          <p:cNvSpPr/>
          <p:nvPr/>
        </p:nvSpPr>
        <p:spPr>
          <a:xfrm>
            <a:off x="1066800" y="2470345"/>
            <a:ext cx="3634740" cy="191731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Bahnschrift Light" panose="020B0502040204020203" pitchFamily="34" charset="0"/>
              </a:rPr>
              <a:t>The applicants fill the form via website.</a:t>
            </a:r>
            <a:endParaRPr lang="nl-NL" sz="2400" dirty="0">
              <a:latin typeface="Bahnschrift Light" panose="020B0502040204020203" pitchFamily="34" charset="0"/>
            </a:endParaRPr>
          </a:p>
        </p:txBody>
      </p:sp>
      <p:cxnSp>
        <p:nvCxnSpPr>
          <p:cNvPr id="8" name="Rechte verbindingslijn met pijl 7">
            <a:extLst>
              <a:ext uri="{FF2B5EF4-FFF2-40B4-BE49-F238E27FC236}">
                <a16:creationId xmlns:a16="http://schemas.microsoft.com/office/drawing/2014/main" id="{4E0BF6B4-589D-41E8-9A52-D4346414C8DB}"/>
              </a:ext>
            </a:extLst>
          </p:cNvPr>
          <p:cNvCxnSpPr>
            <a:cxnSpLocks/>
          </p:cNvCxnSpPr>
          <p:nvPr/>
        </p:nvCxnSpPr>
        <p:spPr>
          <a:xfrm>
            <a:off x="4903470" y="3429000"/>
            <a:ext cx="20002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3404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724BD3-04BF-4458-920F-448868CE3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1"/>
            <a:ext cx="2423765" cy="1127760"/>
          </a:xfrm>
        </p:spPr>
        <p:txBody>
          <a:bodyPr/>
          <a:lstStyle/>
          <a:p>
            <a:r>
              <a:rPr lang="nl-NL" dirty="0">
                <a:highlight>
                  <a:srgbClr val="00FFFF"/>
                </a:highlight>
              </a:rPr>
              <a:t>Step 3 :</a:t>
            </a:r>
          </a:p>
        </p:txBody>
      </p:sp>
      <p:sp>
        <p:nvSpPr>
          <p:cNvPr id="4" name="Ovaal 3">
            <a:extLst>
              <a:ext uri="{FF2B5EF4-FFF2-40B4-BE49-F238E27FC236}">
                <a16:creationId xmlns:a16="http://schemas.microsoft.com/office/drawing/2014/main" id="{D34F421F-5A57-422C-B10D-BA59F3A425E0}"/>
              </a:ext>
            </a:extLst>
          </p:cNvPr>
          <p:cNvSpPr/>
          <p:nvPr/>
        </p:nvSpPr>
        <p:spPr>
          <a:xfrm>
            <a:off x="756591" y="2777491"/>
            <a:ext cx="2560320" cy="139446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2400" dirty="0">
                <a:latin typeface="Bahnschrift Light" panose="020B0502040204020203" pitchFamily="34" charset="0"/>
              </a:rPr>
              <a:t>Auto reply :</a:t>
            </a:r>
          </a:p>
        </p:txBody>
      </p:sp>
      <p:sp>
        <p:nvSpPr>
          <p:cNvPr id="5" name="Ovaal 4">
            <a:extLst>
              <a:ext uri="{FF2B5EF4-FFF2-40B4-BE49-F238E27FC236}">
                <a16:creationId xmlns:a16="http://schemas.microsoft.com/office/drawing/2014/main" id="{38FC5ACD-1D63-455C-BBA2-BCEFE0A4725C}"/>
              </a:ext>
            </a:extLst>
          </p:cNvPr>
          <p:cNvSpPr/>
          <p:nvPr/>
        </p:nvSpPr>
        <p:spPr>
          <a:xfrm>
            <a:off x="3912412" y="1508761"/>
            <a:ext cx="2309165" cy="139446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2400" dirty="0">
                <a:solidFill>
                  <a:schemeClr val="bg1"/>
                </a:solidFill>
                <a:latin typeface="Bahnschrift Light" panose="020B0502040204020203" pitchFamily="34" charset="0"/>
              </a:rPr>
              <a:t>An email to HYF</a:t>
            </a:r>
          </a:p>
        </p:txBody>
      </p:sp>
      <p:sp>
        <p:nvSpPr>
          <p:cNvPr id="6" name="Ovaal 5">
            <a:extLst>
              <a:ext uri="{FF2B5EF4-FFF2-40B4-BE49-F238E27FC236}">
                <a16:creationId xmlns:a16="http://schemas.microsoft.com/office/drawing/2014/main" id="{64B0A9A0-84A2-4287-B15F-375E88BAC31A}"/>
              </a:ext>
            </a:extLst>
          </p:cNvPr>
          <p:cNvSpPr/>
          <p:nvPr/>
        </p:nvSpPr>
        <p:spPr>
          <a:xfrm>
            <a:off x="3786835" y="4347209"/>
            <a:ext cx="2560320" cy="139446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Email to the applicants asking for :</a:t>
            </a:r>
            <a:endParaRPr lang="nl-NL" sz="2000" dirty="0"/>
          </a:p>
        </p:txBody>
      </p:sp>
      <p:sp>
        <p:nvSpPr>
          <p:cNvPr id="7" name="Ovaal 6">
            <a:extLst>
              <a:ext uri="{FF2B5EF4-FFF2-40B4-BE49-F238E27FC236}">
                <a16:creationId xmlns:a16="http://schemas.microsoft.com/office/drawing/2014/main" id="{A9ADA35D-8D39-44EA-A567-9A387F68B8FC}"/>
              </a:ext>
            </a:extLst>
          </p:cNvPr>
          <p:cNvSpPr/>
          <p:nvPr/>
        </p:nvSpPr>
        <p:spPr>
          <a:xfrm>
            <a:off x="7464706" y="3497582"/>
            <a:ext cx="2560320" cy="139446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2400" dirty="0"/>
              <a:t>CV</a:t>
            </a:r>
          </a:p>
        </p:txBody>
      </p:sp>
      <p:sp>
        <p:nvSpPr>
          <p:cNvPr id="8" name="Ovaal 7">
            <a:extLst>
              <a:ext uri="{FF2B5EF4-FFF2-40B4-BE49-F238E27FC236}">
                <a16:creationId xmlns:a16="http://schemas.microsoft.com/office/drawing/2014/main" id="{6F4EDF7E-1259-4934-9132-DF6A4019B4C6}"/>
              </a:ext>
            </a:extLst>
          </p:cNvPr>
          <p:cNvSpPr/>
          <p:nvPr/>
        </p:nvSpPr>
        <p:spPr>
          <a:xfrm>
            <a:off x="7627315" y="5143500"/>
            <a:ext cx="2560320" cy="139446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2400" dirty="0"/>
              <a:t>Motivation letter.</a:t>
            </a:r>
          </a:p>
        </p:txBody>
      </p:sp>
      <p:cxnSp>
        <p:nvCxnSpPr>
          <p:cNvPr id="11" name="Rechte verbindingslijn met pijl 10">
            <a:extLst>
              <a:ext uri="{FF2B5EF4-FFF2-40B4-BE49-F238E27FC236}">
                <a16:creationId xmlns:a16="http://schemas.microsoft.com/office/drawing/2014/main" id="{9EB602D5-6B82-44DB-A14F-78638A62487F}"/>
              </a:ext>
            </a:extLst>
          </p:cNvPr>
          <p:cNvCxnSpPr>
            <a:cxnSpLocks/>
          </p:cNvCxnSpPr>
          <p:nvPr/>
        </p:nvCxnSpPr>
        <p:spPr>
          <a:xfrm flipV="1">
            <a:off x="3337560" y="2712719"/>
            <a:ext cx="800100" cy="4191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Rechte verbindingslijn met pijl 11">
            <a:extLst>
              <a:ext uri="{FF2B5EF4-FFF2-40B4-BE49-F238E27FC236}">
                <a16:creationId xmlns:a16="http://schemas.microsoft.com/office/drawing/2014/main" id="{DAC41E36-0573-4E28-BE17-23E9D510B792}"/>
              </a:ext>
            </a:extLst>
          </p:cNvPr>
          <p:cNvCxnSpPr>
            <a:cxnSpLocks/>
          </p:cNvCxnSpPr>
          <p:nvPr/>
        </p:nvCxnSpPr>
        <p:spPr>
          <a:xfrm>
            <a:off x="3028950" y="4118610"/>
            <a:ext cx="883462" cy="5143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Rechte verbindingslijn met pijl 13">
            <a:extLst>
              <a:ext uri="{FF2B5EF4-FFF2-40B4-BE49-F238E27FC236}">
                <a16:creationId xmlns:a16="http://schemas.microsoft.com/office/drawing/2014/main" id="{E82867F7-8499-4481-A123-12B2ED6D4BFF}"/>
              </a:ext>
            </a:extLst>
          </p:cNvPr>
          <p:cNvCxnSpPr>
            <a:cxnSpLocks/>
          </p:cNvCxnSpPr>
          <p:nvPr/>
        </p:nvCxnSpPr>
        <p:spPr>
          <a:xfrm>
            <a:off x="6347155" y="5463540"/>
            <a:ext cx="1036625" cy="3771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Rechte verbindingslijn met pijl 14">
            <a:extLst>
              <a:ext uri="{FF2B5EF4-FFF2-40B4-BE49-F238E27FC236}">
                <a16:creationId xmlns:a16="http://schemas.microsoft.com/office/drawing/2014/main" id="{18409528-45A1-4EBD-ABE8-2B190B3A3A80}"/>
              </a:ext>
            </a:extLst>
          </p:cNvPr>
          <p:cNvCxnSpPr>
            <a:cxnSpLocks/>
          </p:cNvCxnSpPr>
          <p:nvPr/>
        </p:nvCxnSpPr>
        <p:spPr>
          <a:xfrm flipV="1">
            <a:off x="6347155" y="4516754"/>
            <a:ext cx="1076252" cy="2057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6930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A3C82F-235F-450F-8494-65D5265BA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2332325" cy="1326321"/>
          </a:xfrm>
        </p:spPr>
        <p:txBody>
          <a:bodyPr/>
          <a:lstStyle/>
          <a:p>
            <a:r>
              <a:rPr lang="nl-NL" dirty="0">
                <a:highlight>
                  <a:srgbClr val="FFFF00"/>
                </a:highlight>
              </a:rPr>
              <a:t>Step 4 :</a:t>
            </a:r>
          </a:p>
        </p:txBody>
      </p:sp>
      <p:sp>
        <p:nvSpPr>
          <p:cNvPr id="5" name="Ovaal 4">
            <a:extLst>
              <a:ext uri="{FF2B5EF4-FFF2-40B4-BE49-F238E27FC236}">
                <a16:creationId xmlns:a16="http://schemas.microsoft.com/office/drawing/2014/main" id="{BB3F2E7A-FA9F-4AA8-BC22-0EC2E3E6A5DE}"/>
              </a:ext>
            </a:extLst>
          </p:cNvPr>
          <p:cNvSpPr/>
          <p:nvPr/>
        </p:nvSpPr>
        <p:spPr>
          <a:xfrm>
            <a:off x="3246120" y="2171700"/>
            <a:ext cx="5276850" cy="2674619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Bahnschrift Light" panose="020B0502040204020203" pitchFamily="34" charset="0"/>
              </a:rPr>
              <a:t>HYF receives an email which contains the CV, and motivation letter from the applicant.</a:t>
            </a:r>
            <a:endParaRPr lang="nl-NL" sz="2800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7219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DE889B-8110-4EE7-8BE3-1B10B234D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2538065" cy="1326321"/>
          </a:xfrm>
        </p:spPr>
        <p:txBody>
          <a:bodyPr/>
          <a:lstStyle/>
          <a:p>
            <a:r>
              <a:rPr lang="nl-NL" dirty="0">
                <a:highlight>
                  <a:srgbClr val="008080"/>
                </a:highlight>
              </a:rPr>
              <a:t>Step 5 :</a:t>
            </a:r>
          </a:p>
        </p:txBody>
      </p:sp>
      <p:sp>
        <p:nvSpPr>
          <p:cNvPr id="4" name="Ovaal 3">
            <a:extLst>
              <a:ext uri="{FF2B5EF4-FFF2-40B4-BE49-F238E27FC236}">
                <a16:creationId xmlns:a16="http://schemas.microsoft.com/office/drawing/2014/main" id="{FE239C71-CADD-403D-863E-9845E9CB9DA5}"/>
              </a:ext>
            </a:extLst>
          </p:cNvPr>
          <p:cNvSpPr/>
          <p:nvPr/>
        </p:nvSpPr>
        <p:spPr>
          <a:xfrm>
            <a:off x="3246120" y="2171701"/>
            <a:ext cx="5276850" cy="244602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Bahnschrift Light" panose="020B0502040204020203" pitchFamily="34" charset="0"/>
              </a:rPr>
              <a:t>Putting the CV and motivation letter in a google drive folder.</a:t>
            </a:r>
            <a:endParaRPr lang="nl-NL" sz="2800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9304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ACDAF7-FF2B-41BB-8504-0A3D818B6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2629505" cy="1326321"/>
          </a:xfrm>
        </p:spPr>
        <p:txBody>
          <a:bodyPr/>
          <a:lstStyle/>
          <a:p>
            <a:r>
              <a:rPr lang="nl-NL" dirty="0">
                <a:highlight>
                  <a:srgbClr val="000000"/>
                </a:highlight>
              </a:rPr>
              <a:t>Step 6 :</a:t>
            </a:r>
          </a:p>
        </p:txBody>
      </p:sp>
      <p:sp>
        <p:nvSpPr>
          <p:cNvPr id="4" name="Ovaal 3">
            <a:extLst>
              <a:ext uri="{FF2B5EF4-FFF2-40B4-BE49-F238E27FC236}">
                <a16:creationId xmlns:a16="http://schemas.microsoft.com/office/drawing/2014/main" id="{6C3DE833-B705-483F-BE6B-9C746FE577DC}"/>
              </a:ext>
            </a:extLst>
          </p:cNvPr>
          <p:cNvSpPr/>
          <p:nvPr/>
        </p:nvSpPr>
        <p:spPr>
          <a:xfrm>
            <a:off x="3319810" y="1935921"/>
            <a:ext cx="5406390" cy="3150428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Bahnschrift Light" panose="020B0502040204020203" pitchFamily="34" charset="0"/>
              </a:rPr>
              <a:t>Gijs checks the CVs, and  the motivation letters and gives them a certain score.</a:t>
            </a:r>
            <a:endParaRPr lang="nl-NL" sz="2800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737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C1D339-CDB6-4E6C-98FB-52ECEA522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2400905" cy="1326321"/>
          </a:xfrm>
        </p:spPr>
        <p:txBody>
          <a:bodyPr/>
          <a:lstStyle/>
          <a:p>
            <a:r>
              <a:rPr lang="nl-NL" dirty="0">
                <a:highlight>
                  <a:srgbClr val="808080"/>
                </a:highlight>
              </a:rPr>
              <a:t>Step 7 :</a:t>
            </a:r>
          </a:p>
        </p:txBody>
      </p:sp>
      <p:sp>
        <p:nvSpPr>
          <p:cNvPr id="4" name="Ovaal 3">
            <a:extLst>
              <a:ext uri="{FF2B5EF4-FFF2-40B4-BE49-F238E27FC236}">
                <a16:creationId xmlns:a16="http://schemas.microsoft.com/office/drawing/2014/main" id="{927C10DC-11A4-4D2F-82EE-D3AFC0B6F3AC}"/>
              </a:ext>
            </a:extLst>
          </p:cNvPr>
          <p:cNvSpPr/>
          <p:nvPr/>
        </p:nvSpPr>
        <p:spPr>
          <a:xfrm>
            <a:off x="3570272" y="2763492"/>
            <a:ext cx="2606644" cy="1636615"/>
          </a:xfrm>
          <a:prstGeom prst="ellipse">
            <a:avLst/>
          </a:prstGeom>
          <a:solidFill>
            <a:schemeClr val="tx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2800" dirty="0">
                <a:latin typeface="Bahnschrift Light" panose="020B0502040204020203" pitchFamily="34" charset="0"/>
              </a:rPr>
              <a:t>Yes</a:t>
            </a:r>
          </a:p>
        </p:txBody>
      </p:sp>
      <p:sp>
        <p:nvSpPr>
          <p:cNvPr id="5" name="Ovaal 4">
            <a:extLst>
              <a:ext uri="{FF2B5EF4-FFF2-40B4-BE49-F238E27FC236}">
                <a16:creationId xmlns:a16="http://schemas.microsoft.com/office/drawing/2014/main" id="{BA563423-57F9-44EF-937D-05E0C09416D0}"/>
              </a:ext>
            </a:extLst>
          </p:cNvPr>
          <p:cNvSpPr/>
          <p:nvPr/>
        </p:nvSpPr>
        <p:spPr>
          <a:xfrm>
            <a:off x="2179019" y="4845611"/>
            <a:ext cx="2606644" cy="1636615"/>
          </a:xfrm>
          <a:prstGeom prst="ellipse">
            <a:avLst/>
          </a:prstGeom>
          <a:solidFill>
            <a:schemeClr val="tx1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2800" dirty="0">
                <a:latin typeface="Bahnschrift Light" panose="020B0502040204020203" pitchFamily="34" charset="0"/>
              </a:rPr>
              <a:t>Executing the step 8.</a:t>
            </a:r>
          </a:p>
        </p:txBody>
      </p:sp>
      <p:sp>
        <p:nvSpPr>
          <p:cNvPr id="6" name="Ovaal 5">
            <a:extLst>
              <a:ext uri="{FF2B5EF4-FFF2-40B4-BE49-F238E27FC236}">
                <a16:creationId xmlns:a16="http://schemas.microsoft.com/office/drawing/2014/main" id="{9C278F82-5E5D-4CB6-BC30-BAE26278861B}"/>
              </a:ext>
            </a:extLst>
          </p:cNvPr>
          <p:cNvSpPr/>
          <p:nvPr/>
        </p:nvSpPr>
        <p:spPr>
          <a:xfrm>
            <a:off x="6998367" y="2763491"/>
            <a:ext cx="2606644" cy="1636615"/>
          </a:xfrm>
          <a:prstGeom prst="ellipse">
            <a:avLst/>
          </a:prstGeom>
          <a:solidFill>
            <a:schemeClr val="tx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2800" dirty="0">
                <a:latin typeface="Bahnschrift Light" panose="020B0502040204020203" pitchFamily="34" charset="0"/>
              </a:rPr>
              <a:t>No</a:t>
            </a:r>
          </a:p>
        </p:txBody>
      </p:sp>
      <p:sp>
        <p:nvSpPr>
          <p:cNvPr id="7" name="Ovaal 6">
            <a:extLst>
              <a:ext uri="{FF2B5EF4-FFF2-40B4-BE49-F238E27FC236}">
                <a16:creationId xmlns:a16="http://schemas.microsoft.com/office/drawing/2014/main" id="{883C0229-847A-43EF-A5CF-44A31FF93C86}"/>
              </a:ext>
            </a:extLst>
          </p:cNvPr>
          <p:cNvSpPr/>
          <p:nvPr/>
        </p:nvSpPr>
        <p:spPr>
          <a:xfrm>
            <a:off x="5196540" y="819597"/>
            <a:ext cx="2606644" cy="1636615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2800" dirty="0">
                <a:latin typeface="Bahnschrift Light" panose="020B0502040204020203" pitchFamily="34" charset="0"/>
              </a:rPr>
              <a:t>Selection :</a:t>
            </a:r>
          </a:p>
        </p:txBody>
      </p:sp>
      <p:sp>
        <p:nvSpPr>
          <p:cNvPr id="8" name="Ovaal 7">
            <a:extLst>
              <a:ext uri="{FF2B5EF4-FFF2-40B4-BE49-F238E27FC236}">
                <a16:creationId xmlns:a16="http://schemas.microsoft.com/office/drawing/2014/main" id="{5E96896D-1381-4A7B-B01F-153A348EDEEA}"/>
              </a:ext>
            </a:extLst>
          </p:cNvPr>
          <p:cNvSpPr/>
          <p:nvPr/>
        </p:nvSpPr>
        <p:spPr>
          <a:xfrm>
            <a:off x="7959091" y="4845612"/>
            <a:ext cx="2606644" cy="1636615"/>
          </a:xfrm>
          <a:prstGeom prst="ellipse">
            <a:avLst/>
          </a:prstGeom>
          <a:solidFill>
            <a:schemeClr val="tx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2800" dirty="0">
                <a:latin typeface="Bahnschrift Light" panose="020B0502040204020203" pitchFamily="34" charset="0"/>
              </a:rPr>
              <a:t> Sending rejecting emails.</a:t>
            </a:r>
          </a:p>
        </p:txBody>
      </p:sp>
      <p:cxnSp>
        <p:nvCxnSpPr>
          <p:cNvPr id="9" name="Rechte verbindingslijn met pijl 8">
            <a:extLst>
              <a:ext uri="{FF2B5EF4-FFF2-40B4-BE49-F238E27FC236}">
                <a16:creationId xmlns:a16="http://schemas.microsoft.com/office/drawing/2014/main" id="{4C23511E-8055-4E22-9690-045004BF2925}"/>
              </a:ext>
            </a:extLst>
          </p:cNvPr>
          <p:cNvCxnSpPr>
            <a:cxnSpLocks/>
          </p:cNvCxnSpPr>
          <p:nvPr/>
        </p:nvCxnSpPr>
        <p:spPr>
          <a:xfrm flipH="1">
            <a:off x="5196540" y="2326376"/>
            <a:ext cx="419702" cy="4371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Rechte verbindingslijn met pijl 12">
            <a:extLst>
              <a:ext uri="{FF2B5EF4-FFF2-40B4-BE49-F238E27FC236}">
                <a16:creationId xmlns:a16="http://schemas.microsoft.com/office/drawing/2014/main" id="{2E3F1E57-F27F-4247-909B-1BD5093C41FB}"/>
              </a:ext>
            </a:extLst>
          </p:cNvPr>
          <p:cNvCxnSpPr>
            <a:cxnSpLocks/>
          </p:cNvCxnSpPr>
          <p:nvPr/>
        </p:nvCxnSpPr>
        <p:spPr>
          <a:xfrm>
            <a:off x="7372350" y="2326376"/>
            <a:ext cx="297031" cy="4794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Rechte verbindingslijn met pijl 17">
            <a:extLst>
              <a:ext uri="{FF2B5EF4-FFF2-40B4-BE49-F238E27FC236}">
                <a16:creationId xmlns:a16="http://schemas.microsoft.com/office/drawing/2014/main" id="{710F5A73-8EAE-448B-9189-D3CD13C7860B}"/>
              </a:ext>
            </a:extLst>
          </p:cNvPr>
          <p:cNvCxnSpPr>
            <a:cxnSpLocks/>
          </p:cNvCxnSpPr>
          <p:nvPr/>
        </p:nvCxnSpPr>
        <p:spPr>
          <a:xfrm flipH="1">
            <a:off x="3783332" y="4347435"/>
            <a:ext cx="342898" cy="4981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Rechte verbindingslijn met pijl 19">
            <a:extLst>
              <a:ext uri="{FF2B5EF4-FFF2-40B4-BE49-F238E27FC236}">
                <a16:creationId xmlns:a16="http://schemas.microsoft.com/office/drawing/2014/main" id="{167CD675-2E50-4B57-8D57-A7B6370C4841}"/>
              </a:ext>
            </a:extLst>
          </p:cNvPr>
          <p:cNvCxnSpPr>
            <a:cxnSpLocks/>
          </p:cNvCxnSpPr>
          <p:nvPr/>
        </p:nvCxnSpPr>
        <p:spPr>
          <a:xfrm>
            <a:off x="8709660" y="4414532"/>
            <a:ext cx="251460" cy="4310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3724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076983-955F-4919-8569-3D3988B5B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1" y="529713"/>
            <a:ext cx="3177540" cy="1326321"/>
          </a:xfrm>
        </p:spPr>
        <p:txBody>
          <a:bodyPr/>
          <a:lstStyle/>
          <a:p>
            <a:r>
              <a:rPr lang="nl-NL" dirty="0">
                <a:highlight>
                  <a:srgbClr val="800000"/>
                </a:highlight>
              </a:rPr>
              <a:t>Step 8 :</a:t>
            </a:r>
          </a:p>
        </p:txBody>
      </p:sp>
      <p:sp>
        <p:nvSpPr>
          <p:cNvPr id="4" name="Ovaal 3">
            <a:extLst>
              <a:ext uri="{FF2B5EF4-FFF2-40B4-BE49-F238E27FC236}">
                <a16:creationId xmlns:a16="http://schemas.microsoft.com/office/drawing/2014/main" id="{82662B0F-8C8D-4A2F-A562-FDEA09D5EA50}"/>
              </a:ext>
            </a:extLst>
          </p:cNvPr>
          <p:cNvSpPr/>
          <p:nvPr/>
        </p:nvSpPr>
        <p:spPr>
          <a:xfrm>
            <a:off x="480061" y="2503170"/>
            <a:ext cx="4057951" cy="2731769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Bahnschrift Light" panose="020B0502040204020203" pitchFamily="34" charset="0"/>
              </a:rPr>
              <a:t>Replying with an email to the selected  applicants :</a:t>
            </a:r>
            <a:endParaRPr lang="nl-NL" sz="2800" dirty="0">
              <a:latin typeface="Bahnschrift Light" panose="020B0502040204020203" pitchFamily="34" charset="0"/>
            </a:endParaRPr>
          </a:p>
        </p:txBody>
      </p:sp>
      <p:sp>
        <p:nvSpPr>
          <p:cNvPr id="5" name="Ovaal 4">
            <a:extLst>
              <a:ext uri="{FF2B5EF4-FFF2-40B4-BE49-F238E27FC236}">
                <a16:creationId xmlns:a16="http://schemas.microsoft.com/office/drawing/2014/main" id="{882D0767-8CA1-42C7-87B4-D5022556754F}"/>
              </a:ext>
            </a:extLst>
          </p:cNvPr>
          <p:cNvSpPr/>
          <p:nvPr/>
        </p:nvSpPr>
        <p:spPr>
          <a:xfrm>
            <a:off x="5224813" y="2408921"/>
            <a:ext cx="3091117" cy="1636615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Bahnschrift Light" panose="020B0502040204020203" pitchFamily="34" charset="0"/>
              </a:rPr>
              <a:t>Contains an assignment</a:t>
            </a:r>
            <a:r>
              <a:rPr lang="nl-NL" sz="2800" dirty="0">
                <a:latin typeface="Bahnschrift Light" panose="020B0502040204020203" pitchFamily="34" charset="0"/>
              </a:rPr>
              <a:t> :</a:t>
            </a:r>
          </a:p>
        </p:txBody>
      </p:sp>
      <p:sp>
        <p:nvSpPr>
          <p:cNvPr id="6" name="Ovaal 5">
            <a:extLst>
              <a:ext uri="{FF2B5EF4-FFF2-40B4-BE49-F238E27FC236}">
                <a16:creationId xmlns:a16="http://schemas.microsoft.com/office/drawing/2014/main" id="{3B833FE2-A128-476A-A50B-EBE53DA08ACA}"/>
              </a:ext>
            </a:extLst>
          </p:cNvPr>
          <p:cNvSpPr/>
          <p:nvPr/>
        </p:nvSpPr>
        <p:spPr>
          <a:xfrm>
            <a:off x="8920182" y="1204303"/>
            <a:ext cx="2741144" cy="1636615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2800" dirty="0">
                <a:latin typeface="Bahnschrift Light" panose="020B0502040204020203" pitchFamily="34" charset="0"/>
              </a:rPr>
              <a:t>Khan academy exercises.</a:t>
            </a:r>
          </a:p>
        </p:txBody>
      </p:sp>
      <p:sp>
        <p:nvSpPr>
          <p:cNvPr id="7" name="Ovaal 6">
            <a:extLst>
              <a:ext uri="{FF2B5EF4-FFF2-40B4-BE49-F238E27FC236}">
                <a16:creationId xmlns:a16="http://schemas.microsoft.com/office/drawing/2014/main" id="{2A279FB9-7950-4B04-8E31-E1F92FC0BF13}"/>
              </a:ext>
            </a:extLst>
          </p:cNvPr>
          <p:cNvSpPr/>
          <p:nvPr/>
        </p:nvSpPr>
        <p:spPr>
          <a:xfrm>
            <a:off x="9086919" y="3429000"/>
            <a:ext cx="2606644" cy="1636615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2800" dirty="0">
                <a:latin typeface="Bahnschrift Light" panose="020B0502040204020203" pitchFamily="34" charset="0"/>
              </a:rPr>
              <a:t> Codepen challenge.</a:t>
            </a:r>
          </a:p>
        </p:txBody>
      </p:sp>
      <p:cxnSp>
        <p:nvCxnSpPr>
          <p:cNvPr id="10" name="Rechte verbindingslijn met pijl 9">
            <a:extLst>
              <a:ext uri="{FF2B5EF4-FFF2-40B4-BE49-F238E27FC236}">
                <a16:creationId xmlns:a16="http://schemas.microsoft.com/office/drawing/2014/main" id="{C810CD94-A967-4B72-86D1-37408867A5F2}"/>
              </a:ext>
            </a:extLst>
          </p:cNvPr>
          <p:cNvCxnSpPr>
            <a:cxnSpLocks/>
          </p:cNvCxnSpPr>
          <p:nvPr/>
        </p:nvCxnSpPr>
        <p:spPr>
          <a:xfrm flipV="1">
            <a:off x="8218997" y="2426631"/>
            <a:ext cx="719783" cy="4035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Rechte verbindingslijn met pijl 10">
            <a:extLst>
              <a:ext uri="{FF2B5EF4-FFF2-40B4-BE49-F238E27FC236}">
                <a16:creationId xmlns:a16="http://schemas.microsoft.com/office/drawing/2014/main" id="{A8530B66-068D-4AE0-9FFC-DDB002943A6F}"/>
              </a:ext>
            </a:extLst>
          </p:cNvPr>
          <p:cNvCxnSpPr>
            <a:cxnSpLocks/>
          </p:cNvCxnSpPr>
          <p:nvPr/>
        </p:nvCxnSpPr>
        <p:spPr>
          <a:xfrm flipV="1">
            <a:off x="4602742" y="3477676"/>
            <a:ext cx="622071" cy="1772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Rechte verbindingslijn met pijl 13">
            <a:extLst>
              <a:ext uri="{FF2B5EF4-FFF2-40B4-BE49-F238E27FC236}">
                <a16:creationId xmlns:a16="http://schemas.microsoft.com/office/drawing/2014/main" id="{A33F4CF7-491C-48A6-91FE-C608F1B295E8}"/>
              </a:ext>
            </a:extLst>
          </p:cNvPr>
          <p:cNvCxnSpPr>
            <a:cxnSpLocks/>
          </p:cNvCxnSpPr>
          <p:nvPr/>
        </p:nvCxnSpPr>
        <p:spPr>
          <a:xfrm>
            <a:off x="8315930" y="3654966"/>
            <a:ext cx="641528" cy="3905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Ovaal 17">
            <a:extLst>
              <a:ext uri="{FF2B5EF4-FFF2-40B4-BE49-F238E27FC236}">
                <a16:creationId xmlns:a16="http://schemas.microsoft.com/office/drawing/2014/main" id="{F727FA9B-6535-4ED1-8ECE-581391E84C26}"/>
              </a:ext>
            </a:extLst>
          </p:cNvPr>
          <p:cNvSpPr/>
          <p:nvPr/>
        </p:nvSpPr>
        <p:spPr>
          <a:xfrm>
            <a:off x="4477028" y="5063767"/>
            <a:ext cx="3091117" cy="1636615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Bahnschrift Light" panose="020B0502040204020203" pitchFamily="34" charset="0"/>
              </a:rPr>
              <a:t>The deadline of the assignment</a:t>
            </a:r>
            <a:r>
              <a:rPr lang="nl-NL" sz="2800" dirty="0">
                <a:latin typeface="Bahnschrift Light" panose="020B0502040204020203" pitchFamily="34" charset="0"/>
              </a:rPr>
              <a:t> .</a:t>
            </a:r>
          </a:p>
        </p:txBody>
      </p:sp>
      <p:cxnSp>
        <p:nvCxnSpPr>
          <p:cNvPr id="22" name="Rechte verbindingslijn met pijl 21">
            <a:extLst>
              <a:ext uri="{FF2B5EF4-FFF2-40B4-BE49-F238E27FC236}">
                <a16:creationId xmlns:a16="http://schemas.microsoft.com/office/drawing/2014/main" id="{936E6063-8E95-4E80-83EB-BE618176E71C}"/>
              </a:ext>
            </a:extLst>
          </p:cNvPr>
          <p:cNvCxnSpPr>
            <a:cxnSpLocks/>
          </p:cNvCxnSpPr>
          <p:nvPr/>
        </p:nvCxnSpPr>
        <p:spPr>
          <a:xfrm>
            <a:off x="4221852" y="4758009"/>
            <a:ext cx="510352" cy="5456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95341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742332"/>
      </a:dk2>
      <a:lt2>
        <a:srgbClr val="EE91A0"/>
      </a:lt2>
      <a:accent1>
        <a:srgbClr val="E03754"/>
      </a:accent1>
      <a:accent2>
        <a:srgbClr val="E86C2E"/>
      </a:accent2>
      <a:accent3>
        <a:srgbClr val="DAB250"/>
      </a:accent3>
      <a:accent4>
        <a:srgbClr val="60C4AA"/>
      </a:accent4>
      <a:accent5>
        <a:srgbClr val="51A9DB"/>
      </a:accent5>
      <a:accent6>
        <a:srgbClr val="976AC9"/>
      </a:accent6>
      <a:hlink>
        <a:srgbClr val="D5445E"/>
      </a:hlink>
      <a:folHlink>
        <a:srgbClr val="E17C8E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6B2E858E-683F-40D9-B4CB-284D097F3AC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TM04033921[[fn=Damast]]</Template>
  <TotalTime>200</TotalTime>
  <Words>329</Words>
  <Application>Microsoft Office PowerPoint</Application>
  <PresentationFormat>Breedbeeld</PresentationFormat>
  <Paragraphs>70</Paragraphs>
  <Slides>19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19</vt:i4>
      </vt:variant>
    </vt:vector>
  </HeadingPairs>
  <TitlesOfParts>
    <vt:vector size="26" baseType="lpstr">
      <vt:lpstr>Arial</vt:lpstr>
      <vt:lpstr>Arial Black</vt:lpstr>
      <vt:lpstr>Bahnschrift Light</vt:lpstr>
      <vt:lpstr>Bahnschrift Light SemiCondensed</vt:lpstr>
      <vt:lpstr>Bookman Old Style</vt:lpstr>
      <vt:lpstr>Rockwell</vt:lpstr>
      <vt:lpstr>Damask</vt:lpstr>
      <vt:lpstr>Hack your future application  form  plan</vt:lpstr>
      <vt:lpstr>Setp 1 :</vt:lpstr>
      <vt:lpstr>Step 2 :</vt:lpstr>
      <vt:lpstr>Step 3 :</vt:lpstr>
      <vt:lpstr>Step 4 :</vt:lpstr>
      <vt:lpstr>Step 5 :</vt:lpstr>
      <vt:lpstr>Step 6 :</vt:lpstr>
      <vt:lpstr>Step 7 :</vt:lpstr>
      <vt:lpstr>Step 8 :</vt:lpstr>
      <vt:lpstr>Step 9 :</vt:lpstr>
      <vt:lpstr>Step 10 :</vt:lpstr>
      <vt:lpstr>Step 11 :</vt:lpstr>
      <vt:lpstr>Step 12 :</vt:lpstr>
      <vt:lpstr>Step 13 :</vt:lpstr>
      <vt:lpstr>Step 14 :</vt:lpstr>
      <vt:lpstr>Step 15 :</vt:lpstr>
      <vt:lpstr>Step 16 :</vt:lpstr>
      <vt:lpstr>Step 17 :</vt:lpstr>
      <vt:lpstr>Step 18 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Gebruiker</dc:creator>
  <cp:lastModifiedBy>Gebruiker</cp:lastModifiedBy>
  <cp:revision>19</cp:revision>
  <dcterms:created xsi:type="dcterms:W3CDTF">2018-07-21T16:01:23Z</dcterms:created>
  <dcterms:modified xsi:type="dcterms:W3CDTF">2018-07-21T19:21:52Z</dcterms:modified>
</cp:coreProperties>
</file>