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ileron" charset="1" panose="00000500000000000000"/>
      <p:regular r:id="rId16"/>
    </p:embeddedFont>
    <p:embeddedFont>
      <p:font typeface="Aileron Light" charset="1" panose="000004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5E03A6">
                <a:alpha val="100000"/>
              </a:srgbClr>
            </a:gs>
            <a:gs pos="100000">
              <a:srgbClr val="0D0039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07743" y="3895632"/>
            <a:ext cx="15072514" cy="2848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70"/>
              </a:lnSpc>
            </a:pPr>
            <a:r>
              <a:rPr lang="en-US" sz="12101" spc="-580">
                <a:solidFill>
                  <a:srgbClr val="F4F1EB"/>
                </a:solidFill>
                <a:latin typeface="Aileron"/>
                <a:ea typeface="Aileron"/>
                <a:cs typeface="Aileron"/>
                <a:sym typeface="Aileron"/>
              </a:rPr>
              <a:t>Social-Media Advertising Analysis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5E03A6">
                <a:alpha val="100000"/>
              </a:srgbClr>
            </a:gs>
            <a:gs pos="100000">
              <a:srgbClr val="0D0039">
                <a:alpha val="100000"/>
              </a:srgbClr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07743" y="3633829"/>
            <a:ext cx="15072514" cy="2213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19"/>
              </a:lnSpc>
            </a:pPr>
            <a:r>
              <a:rPr lang="en-US" sz="18000" spc="-864">
                <a:solidFill>
                  <a:srgbClr val="F4F1EB"/>
                </a:solidFill>
                <a:latin typeface="Aileron Light"/>
                <a:ea typeface="Aileron Light"/>
                <a:cs typeface="Aileron Light"/>
                <a:sym typeface="Aileron Light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66675" y="3600450"/>
            <a:ext cx="466889" cy="3086100"/>
            <a:chOff x="0" y="0"/>
            <a:chExt cx="122967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2967" cy="812800"/>
            </a:xfrm>
            <a:custGeom>
              <a:avLst/>
              <a:gdLst/>
              <a:ahLst/>
              <a:cxnLst/>
              <a:rect r="r" b="b" t="t" l="l"/>
              <a:pathLst>
                <a:path h="812800" w="122967">
                  <a:moveTo>
                    <a:pt x="0" y="0"/>
                  </a:moveTo>
                  <a:lnTo>
                    <a:pt x="122967" y="0"/>
                  </a:lnTo>
                  <a:lnTo>
                    <a:pt x="12296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4F1E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22967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889932" y="3600450"/>
            <a:ext cx="466889" cy="3086100"/>
            <a:chOff x="0" y="0"/>
            <a:chExt cx="122967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2967" cy="812800"/>
            </a:xfrm>
            <a:custGeom>
              <a:avLst/>
              <a:gdLst/>
              <a:ahLst/>
              <a:cxnLst/>
              <a:rect r="r" b="b" t="t" l="l"/>
              <a:pathLst>
                <a:path h="812800" w="122967">
                  <a:moveTo>
                    <a:pt x="0" y="0"/>
                  </a:moveTo>
                  <a:lnTo>
                    <a:pt x="122967" y="0"/>
                  </a:lnTo>
                  <a:lnTo>
                    <a:pt x="12296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4F1E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2967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5E03A6">
                <a:alpha val="100000"/>
              </a:srgbClr>
            </a:gs>
            <a:gs pos="100000">
              <a:srgbClr val="0D0039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293231"/>
            <a:ext cx="400214" cy="3086100"/>
            <a:chOff x="0" y="0"/>
            <a:chExt cx="105406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406" cy="812800"/>
            </a:xfrm>
            <a:custGeom>
              <a:avLst/>
              <a:gdLst/>
              <a:ahLst/>
              <a:cxnLst/>
              <a:rect r="r" b="b" t="t" l="l"/>
              <a:pathLst>
                <a:path h="812800" w="105406">
                  <a:moveTo>
                    <a:pt x="0" y="0"/>
                  </a:moveTo>
                  <a:lnTo>
                    <a:pt x="105406" y="0"/>
                  </a:lnTo>
                  <a:lnTo>
                    <a:pt x="10540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4F1E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05406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085850"/>
            <a:ext cx="8144963" cy="8124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820"/>
              </a:lnSpc>
            </a:pPr>
            <a:r>
              <a:rPr lang="en-US" sz="11246" spc="-539">
                <a:solidFill>
                  <a:srgbClr val="F4F1EB"/>
                </a:solidFill>
                <a:latin typeface="Aileron"/>
                <a:ea typeface="Aileron"/>
                <a:cs typeface="Aileron"/>
                <a:sym typeface="Aileron"/>
              </a:rPr>
              <a:t>What The Secret Behind Successful Online Businesses?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999819" y="1444166"/>
            <a:ext cx="4602016" cy="5627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63"/>
              </a:lnSpc>
            </a:pPr>
            <a:r>
              <a:rPr lang="en-US" sz="3599">
                <a:solidFill>
                  <a:srgbClr val="F4F1EB"/>
                </a:solidFill>
                <a:latin typeface="Aileron"/>
                <a:ea typeface="Aileron"/>
                <a:cs typeface="Aileron"/>
                <a:sym typeface="Aileron"/>
              </a:rPr>
              <a:t>Social Media Ads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999819" y="2583893"/>
            <a:ext cx="4602016" cy="544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5"/>
              </a:lnSpc>
            </a:pPr>
            <a:r>
              <a:rPr lang="en-US" sz="3399">
                <a:solidFill>
                  <a:srgbClr val="F4F1EB"/>
                </a:solidFill>
                <a:latin typeface="Aileron"/>
                <a:ea typeface="Aileron"/>
                <a:cs typeface="Aileron"/>
                <a:sym typeface="Aileron"/>
              </a:rPr>
              <a:t>Golden Audience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999819" y="3719366"/>
            <a:ext cx="4602016" cy="544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5"/>
              </a:lnSpc>
            </a:pPr>
            <a:r>
              <a:rPr lang="en-US" sz="3399">
                <a:solidFill>
                  <a:srgbClr val="F4F1EB"/>
                </a:solidFill>
                <a:latin typeface="Aileron"/>
                <a:ea typeface="Aileron"/>
                <a:cs typeface="Aileron"/>
                <a:sym typeface="Aileron"/>
              </a:rPr>
              <a:t>Platform Selection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99819" y="4854839"/>
            <a:ext cx="5259481" cy="544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5"/>
              </a:lnSpc>
            </a:pPr>
            <a:r>
              <a:rPr lang="en-US" sz="3399">
                <a:solidFill>
                  <a:srgbClr val="F4F1EB"/>
                </a:solidFill>
                <a:latin typeface="Aileron"/>
                <a:ea typeface="Aileron"/>
                <a:cs typeface="Aileron"/>
                <a:sym typeface="Aileron"/>
              </a:rPr>
              <a:t>Timing is Money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99819" y="5990312"/>
            <a:ext cx="4602016" cy="544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5"/>
              </a:lnSpc>
            </a:pPr>
            <a:r>
              <a:rPr lang="en-US" sz="3399">
                <a:solidFill>
                  <a:srgbClr val="F4F1EB"/>
                </a:solidFill>
                <a:latin typeface="Aileron"/>
                <a:ea typeface="Aileron"/>
                <a:cs typeface="Aileron"/>
                <a:sym typeface="Aileron"/>
              </a:rPr>
              <a:t>Winning Formula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999819" y="7125785"/>
            <a:ext cx="4602016" cy="544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5"/>
              </a:lnSpc>
            </a:pPr>
            <a:r>
              <a:rPr lang="en-US" sz="3399">
                <a:solidFill>
                  <a:srgbClr val="F4F1EB"/>
                </a:solidFill>
                <a:latin typeface="Aileron"/>
                <a:ea typeface="Aileron"/>
                <a:cs typeface="Aileron"/>
                <a:sym typeface="Aileron"/>
              </a:rPr>
              <a:t>Expected Results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999819" y="8261258"/>
            <a:ext cx="4602016" cy="544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5"/>
              </a:lnSpc>
            </a:pPr>
            <a:r>
              <a:rPr lang="en-US" sz="3399">
                <a:solidFill>
                  <a:srgbClr val="F4F1EB"/>
                </a:solidFill>
                <a:latin typeface="Aileron"/>
                <a:ea typeface="Aileron"/>
                <a:cs typeface="Aileron"/>
                <a:sym typeface="Aileron"/>
              </a:rPr>
              <a:t>Thank you !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792788" y="1479154"/>
            <a:ext cx="1584978" cy="673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895"/>
              </a:lnSpc>
            </a:pPr>
            <a:r>
              <a:rPr lang="en-US" sz="5500" spc="-264">
                <a:solidFill>
                  <a:srgbClr val="F4F1EB"/>
                </a:solidFill>
                <a:latin typeface="Aileron"/>
                <a:ea typeface="Aileron"/>
                <a:cs typeface="Aileron"/>
                <a:sym typeface="Aileron"/>
              </a:rPr>
              <a:t>1.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792788" y="2580376"/>
            <a:ext cx="1584978" cy="673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895"/>
              </a:lnSpc>
            </a:pPr>
            <a:r>
              <a:rPr lang="en-US" sz="5500" spc="-264">
                <a:solidFill>
                  <a:srgbClr val="F4F1EB"/>
                </a:solidFill>
                <a:latin typeface="Aileron"/>
                <a:ea typeface="Aileron"/>
                <a:cs typeface="Aileron"/>
                <a:sym typeface="Aileron"/>
              </a:rPr>
              <a:t>2.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792788" y="3850956"/>
            <a:ext cx="1584978" cy="673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895"/>
              </a:lnSpc>
            </a:pPr>
            <a:r>
              <a:rPr lang="en-US" sz="5500" spc="-264">
                <a:solidFill>
                  <a:srgbClr val="F4F1EB"/>
                </a:solidFill>
                <a:latin typeface="Aileron"/>
                <a:ea typeface="Aileron"/>
                <a:cs typeface="Aileron"/>
                <a:sym typeface="Aileron"/>
              </a:rPr>
              <a:t>3.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792788" y="4863767"/>
            <a:ext cx="1584978" cy="673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895"/>
              </a:lnSpc>
            </a:pPr>
            <a:r>
              <a:rPr lang="en-US" sz="5500" spc="-264">
                <a:solidFill>
                  <a:srgbClr val="F4F1EB"/>
                </a:solidFill>
                <a:latin typeface="Aileron"/>
                <a:ea typeface="Aileron"/>
                <a:cs typeface="Aileron"/>
                <a:sym typeface="Aileron"/>
              </a:rPr>
              <a:t>4.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792788" y="5966128"/>
            <a:ext cx="1584978" cy="673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895"/>
              </a:lnSpc>
            </a:pPr>
            <a:r>
              <a:rPr lang="en-US" sz="5500" spc="-264">
                <a:solidFill>
                  <a:srgbClr val="F4F1EB"/>
                </a:solidFill>
                <a:latin typeface="Aileron"/>
                <a:ea typeface="Aileron"/>
                <a:cs typeface="Aileron"/>
                <a:sym typeface="Aileron"/>
              </a:rPr>
              <a:t>5.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792788" y="7239940"/>
            <a:ext cx="1584978" cy="673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895"/>
              </a:lnSpc>
            </a:pPr>
            <a:r>
              <a:rPr lang="en-US" sz="5500" spc="-264">
                <a:solidFill>
                  <a:srgbClr val="F4F1EB"/>
                </a:solidFill>
                <a:latin typeface="Aileron"/>
                <a:ea typeface="Aileron"/>
                <a:cs typeface="Aileron"/>
                <a:sym typeface="Aileron"/>
              </a:rPr>
              <a:t>6.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792788" y="8256576"/>
            <a:ext cx="1584978" cy="673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895"/>
              </a:lnSpc>
            </a:pPr>
            <a:r>
              <a:rPr lang="en-US" sz="5500" spc="-264">
                <a:solidFill>
                  <a:srgbClr val="F4F1EB"/>
                </a:solidFill>
                <a:latin typeface="Aileron"/>
                <a:ea typeface="Aileron"/>
                <a:cs typeface="Aileron"/>
                <a:sym typeface="Aileron"/>
              </a:rPr>
              <a:t>7.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E03A6">
                <a:alpha val="100000"/>
              </a:srgbClr>
            </a:gs>
            <a:gs pos="100000">
              <a:srgbClr val="0D0039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04134" y="1028700"/>
            <a:ext cx="8214637" cy="8229600"/>
          </a:xfrm>
          <a:custGeom>
            <a:avLst/>
            <a:gdLst/>
            <a:ahLst/>
            <a:cxnLst/>
            <a:rect r="r" b="b" t="t" l="l"/>
            <a:pathLst>
              <a:path h="8229600" w="8214637">
                <a:moveTo>
                  <a:pt x="0" y="0"/>
                </a:moveTo>
                <a:lnTo>
                  <a:pt x="8214637" y="0"/>
                </a:lnTo>
                <a:lnTo>
                  <a:pt x="821463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43211" y="876300"/>
            <a:ext cx="4479701" cy="1368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99"/>
              </a:lnSpc>
              <a:spcBef>
                <a:spcPct val="0"/>
              </a:spcBef>
            </a:pPr>
            <a:r>
              <a:rPr lang="en-US" sz="79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DATA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829305"/>
            <a:ext cx="4162535" cy="6428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32"/>
              </a:lnSpc>
            </a:pPr>
            <a:r>
              <a:rPr lang="en-US" sz="28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CAMPAIGN_ID</a:t>
            </a:r>
          </a:p>
          <a:p>
            <a:pPr algn="ctr">
              <a:lnSpc>
                <a:spcPts val="5132"/>
              </a:lnSpc>
            </a:pPr>
            <a:r>
              <a:rPr lang="en-US" sz="28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GENDER</a:t>
            </a:r>
          </a:p>
          <a:p>
            <a:pPr algn="ctr">
              <a:lnSpc>
                <a:spcPts val="5132"/>
              </a:lnSpc>
            </a:pPr>
            <a:r>
              <a:rPr lang="en-US" sz="28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AGE GROUP</a:t>
            </a:r>
          </a:p>
          <a:p>
            <a:pPr algn="ctr">
              <a:lnSpc>
                <a:spcPts val="5132"/>
              </a:lnSpc>
            </a:pPr>
            <a:r>
              <a:rPr lang="en-US" sz="28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CAMPAIGN_GOAL</a:t>
            </a:r>
          </a:p>
          <a:p>
            <a:pPr algn="ctr">
              <a:lnSpc>
                <a:spcPts val="5132"/>
              </a:lnSpc>
            </a:pPr>
            <a:r>
              <a:rPr lang="en-US" sz="28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DURATION</a:t>
            </a:r>
          </a:p>
          <a:p>
            <a:pPr algn="ctr">
              <a:lnSpc>
                <a:spcPts val="5132"/>
              </a:lnSpc>
            </a:pPr>
            <a:r>
              <a:rPr lang="en-US" sz="28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CHANNEL_USED</a:t>
            </a:r>
          </a:p>
          <a:p>
            <a:pPr algn="ctr">
              <a:lnSpc>
                <a:spcPts val="5132"/>
              </a:lnSpc>
            </a:pPr>
            <a:r>
              <a:rPr lang="en-US" sz="28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CONVERSION_RATE</a:t>
            </a:r>
          </a:p>
          <a:p>
            <a:pPr algn="ctr">
              <a:lnSpc>
                <a:spcPts val="5132"/>
              </a:lnSpc>
            </a:pPr>
            <a:r>
              <a:rPr lang="en-US" sz="28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ACQUISITION_COST</a:t>
            </a:r>
          </a:p>
          <a:p>
            <a:pPr algn="ctr">
              <a:lnSpc>
                <a:spcPts val="5132"/>
              </a:lnSpc>
            </a:pPr>
            <a:r>
              <a:rPr lang="en-US" sz="28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PERFORMANCE TIER</a:t>
            </a:r>
          </a:p>
          <a:p>
            <a:pPr algn="ctr">
              <a:lnSpc>
                <a:spcPts val="5132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5261253" y="2505455"/>
            <a:ext cx="3882747" cy="7076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32"/>
              </a:lnSpc>
            </a:pPr>
            <a:r>
              <a:rPr lang="en-US" sz="28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ROI</a:t>
            </a:r>
          </a:p>
          <a:p>
            <a:pPr algn="ctr">
              <a:lnSpc>
                <a:spcPts val="5132"/>
              </a:lnSpc>
            </a:pPr>
            <a:r>
              <a:rPr lang="en-US" sz="28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LOCATION</a:t>
            </a:r>
          </a:p>
          <a:p>
            <a:pPr algn="ctr">
              <a:lnSpc>
                <a:spcPts val="5132"/>
              </a:lnSpc>
            </a:pPr>
            <a:r>
              <a:rPr lang="en-US" sz="28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LANGUAGE</a:t>
            </a:r>
          </a:p>
          <a:p>
            <a:pPr algn="ctr">
              <a:lnSpc>
                <a:spcPts val="5132"/>
              </a:lnSpc>
            </a:pPr>
            <a:r>
              <a:rPr lang="en-US" sz="28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CLICKS</a:t>
            </a:r>
          </a:p>
          <a:p>
            <a:pPr algn="ctr">
              <a:lnSpc>
                <a:spcPts val="5132"/>
              </a:lnSpc>
            </a:pPr>
            <a:r>
              <a:rPr lang="en-US" sz="28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IMPRESSIONS</a:t>
            </a:r>
          </a:p>
          <a:p>
            <a:pPr algn="ctr">
              <a:lnSpc>
                <a:spcPts val="5132"/>
              </a:lnSpc>
            </a:pPr>
            <a:r>
              <a:rPr lang="en-US" sz="28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ENGAGEMENT_SCORE</a:t>
            </a:r>
          </a:p>
          <a:p>
            <a:pPr algn="ctr">
              <a:lnSpc>
                <a:spcPts val="5132"/>
              </a:lnSpc>
            </a:pPr>
            <a:r>
              <a:rPr lang="en-US" sz="28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CUSTOMER_SEGMENT</a:t>
            </a:r>
          </a:p>
          <a:p>
            <a:pPr algn="ctr">
              <a:lnSpc>
                <a:spcPts val="5132"/>
              </a:lnSpc>
            </a:pPr>
            <a:r>
              <a:rPr lang="en-US" sz="28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DATE</a:t>
            </a:r>
          </a:p>
          <a:p>
            <a:pPr algn="ctr">
              <a:lnSpc>
                <a:spcPts val="5132"/>
              </a:lnSpc>
            </a:pPr>
            <a:r>
              <a:rPr lang="en-US" sz="28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COMPANY</a:t>
            </a:r>
          </a:p>
          <a:p>
            <a:pPr algn="ctr">
              <a:lnSpc>
                <a:spcPts val="5132"/>
              </a:lnSpc>
            </a:pPr>
            <a:r>
              <a:rPr lang="en-US" sz="28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CTR</a:t>
            </a:r>
          </a:p>
          <a:p>
            <a:pPr algn="ctr">
              <a:lnSpc>
                <a:spcPts val="5132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E03A6">
                <a:alpha val="100000"/>
              </a:srgbClr>
            </a:gs>
            <a:gs pos="100000">
              <a:srgbClr val="0D0039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274181"/>
            <a:ext cx="400214" cy="3086100"/>
            <a:chOff x="0" y="0"/>
            <a:chExt cx="105406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406" cy="812800"/>
            </a:xfrm>
            <a:custGeom>
              <a:avLst/>
              <a:gdLst/>
              <a:ahLst/>
              <a:cxnLst/>
              <a:rect r="r" b="b" t="t" l="l"/>
              <a:pathLst>
                <a:path h="812800" w="105406">
                  <a:moveTo>
                    <a:pt x="0" y="0"/>
                  </a:moveTo>
                  <a:lnTo>
                    <a:pt x="105406" y="0"/>
                  </a:lnTo>
                  <a:lnTo>
                    <a:pt x="10540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4F1E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05406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965665" y="1583400"/>
            <a:ext cx="5476082" cy="7120201"/>
          </a:xfrm>
          <a:custGeom>
            <a:avLst/>
            <a:gdLst/>
            <a:ahLst/>
            <a:cxnLst/>
            <a:rect r="r" b="b" t="t" l="l"/>
            <a:pathLst>
              <a:path h="7120201" w="5476082">
                <a:moveTo>
                  <a:pt x="0" y="0"/>
                </a:moveTo>
                <a:lnTo>
                  <a:pt x="5476081" y="0"/>
                </a:lnTo>
                <a:lnTo>
                  <a:pt x="5476081" y="7120200"/>
                </a:lnTo>
                <a:lnTo>
                  <a:pt x="0" y="71202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82" y="1466850"/>
            <a:ext cx="10308315" cy="3500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37"/>
              </a:lnSpc>
            </a:pPr>
            <a:r>
              <a:rPr lang="en-US" sz="14874" spc="-713">
                <a:solidFill>
                  <a:srgbClr val="EFEBE2"/>
                </a:solidFill>
                <a:latin typeface="Aileron"/>
                <a:ea typeface="Aileron"/>
                <a:cs typeface="Aileron"/>
                <a:sym typeface="Aileron"/>
              </a:rPr>
              <a:t>Social Media Ads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5285898"/>
            <a:ext cx="10936965" cy="3417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373"/>
              </a:lnSpc>
            </a:pPr>
            <a:r>
              <a:rPr lang="en-US" sz="4299">
                <a:solidFill>
                  <a:srgbClr val="EFEBE2"/>
                </a:solidFill>
                <a:latin typeface="Aileron"/>
                <a:ea typeface="Aileron"/>
                <a:cs typeface="Aileron"/>
                <a:sym typeface="Aileron"/>
              </a:rPr>
              <a:t>1. UNFOCUSED ADVERTISING CAMPAIGNS</a:t>
            </a:r>
          </a:p>
          <a:p>
            <a:pPr algn="just">
              <a:lnSpc>
                <a:spcPts val="9373"/>
              </a:lnSpc>
            </a:pPr>
            <a:r>
              <a:rPr lang="en-US" sz="4299">
                <a:solidFill>
                  <a:srgbClr val="EFEBE2"/>
                </a:solidFill>
                <a:latin typeface="Aileron"/>
                <a:ea typeface="Aileron"/>
                <a:cs typeface="Aileron"/>
                <a:sym typeface="Aileron"/>
              </a:rPr>
              <a:t>2. CHOOSING THE WRONG PLATFORMS</a:t>
            </a:r>
          </a:p>
          <a:p>
            <a:pPr algn="just">
              <a:lnSpc>
                <a:spcPts val="9373"/>
              </a:lnSpc>
            </a:pPr>
            <a:r>
              <a:rPr lang="en-US" sz="4299">
                <a:solidFill>
                  <a:srgbClr val="EFEBE2"/>
                </a:solidFill>
                <a:latin typeface="Aileron"/>
                <a:ea typeface="Aileron"/>
                <a:cs typeface="Aileron"/>
                <a:sym typeface="Aileron"/>
              </a:rPr>
              <a:t>3. POOR TIMING STRATEGY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E03A6">
                <a:alpha val="100000"/>
              </a:srgbClr>
            </a:gs>
            <a:gs pos="100000">
              <a:srgbClr val="0D0039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69943" y="1286382"/>
            <a:ext cx="8474057" cy="3499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29"/>
              </a:lnSpc>
            </a:pPr>
            <a:r>
              <a:rPr lang="en-US" sz="14864" spc="-713">
                <a:solidFill>
                  <a:srgbClr val="EFEBE2"/>
                </a:solidFill>
                <a:latin typeface="Aileron"/>
                <a:ea typeface="Aileron"/>
                <a:cs typeface="Aileron"/>
                <a:sym typeface="Aileron"/>
              </a:rPr>
              <a:t>Golden</a:t>
            </a:r>
          </a:p>
          <a:p>
            <a:pPr algn="l">
              <a:lnSpc>
                <a:spcPts val="13229"/>
              </a:lnSpc>
            </a:pPr>
            <a:r>
              <a:rPr lang="en-US" sz="14864" spc="-713">
                <a:solidFill>
                  <a:srgbClr val="EFEBE2"/>
                </a:solidFill>
                <a:latin typeface="Aileron"/>
                <a:ea typeface="Aileron"/>
                <a:cs typeface="Aileron"/>
                <a:sym typeface="Aileron"/>
              </a:rPr>
              <a:t>Audience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1274181"/>
            <a:ext cx="400214" cy="3086100"/>
            <a:chOff x="0" y="0"/>
            <a:chExt cx="105406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5406" cy="812800"/>
            </a:xfrm>
            <a:custGeom>
              <a:avLst/>
              <a:gdLst/>
              <a:ahLst/>
              <a:cxnLst/>
              <a:rect r="r" b="b" t="t" l="l"/>
              <a:pathLst>
                <a:path h="812800" w="105406">
                  <a:moveTo>
                    <a:pt x="0" y="0"/>
                  </a:moveTo>
                  <a:lnTo>
                    <a:pt x="105406" y="0"/>
                  </a:lnTo>
                  <a:lnTo>
                    <a:pt x="10540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4F1E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5406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695872" y="841748"/>
            <a:ext cx="9368105" cy="8603504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669943" y="5361047"/>
            <a:ext cx="7539904" cy="2705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7" indent="-323848" lvl="1">
              <a:lnSpc>
                <a:spcPts val="74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IDENTIFYING HIGH-VALUE SEGMENTS   </a:t>
            </a:r>
          </a:p>
          <a:p>
            <a:pPr algn="l" marL="647697" indent="-323848" lvl="1">
              <a:lnSpc>
                <a:spcPts val="74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 BEHAVIOR &amp; INTEREST TARGETING   </a:t>
            </a:r>
          </a:p>
          <a:p>
            <a:pPr algn="l" marL="647697" indent="-323848" lvl="1">
              <a:lnSpc>
                <a:spcPts val="7499"/>
              </a:lnSpc>
              <a:buFont typeface="Arial"/>
              <a:buChar char="•"/>
            </a:pPr>
            <a:r>
              <a:rPr lang="en-US" sz="2999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 LOOKALIKE AUDIENCES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E03A6">
                <a:alpha val="100000"/>
              </a:srgbClr>
            </a:gs>
            <a:gs pos="100000">
              <a:srgbClr val="0D0039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343025"/>
            <a:ext cx="7468936" cy="3132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05"/>
              </a:lnSpc>
            </a:pPr>
            <a:r>
              <a:rPr lang="en-US" sz="13264" spc="-636">
                <a:solidFill>
                  <a:srgbClr val="EFEBE2"/>
                </a:solidFill>
                <a:latin typeface="Aileron"/>
                <a:ea typeface="Aileron"/>
                <a:cs typeface="Aileron"/>
                <a:sym typeface="Aileron"/>
              </a:rPr>
              <a:t>Platform Selection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08246" y="5163069"/>
            <a:ext cx="7689390" cy="3955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89146" indent="-544573" lvl="1">
              <a:lnSpc>
                <a:spcPts val="6255"/>
              </a:lnSpc>
              <a:buFont typeface="Arial"/>
              <a:buChar char="•"/>
            </a:pPr>
            <a:r>
              <a:rPr lang="en-US" sz="5044">
                <a:solidFill>
                  <a:srgbClr val="EFEBE2"/>
                </a:solidFill>
                <a:latin typeface="Aileron"/>
                <a:ea typeface="Aileron"/>
                <a:cs typeface="Aileron"/>
                <a:sym typeface="Aileron"/>
              </a:rPr>
              <a:t>Choose platforms where your target audience is most active</a:t>
            </a:r>
          </a:p>
          <a:p>
            <a:pPr algn="l" marL="1089146" indent="-544573" lvl="1">
              <a:lnSpc>
                <a:spcPts val="6255"/>
              </a:lnSpc>
              <a:buFont typeface="Arial"/>
              <a:buChar char="•"/>
            </a:pPr>
            <a:r>
              <a:rPr lang="en-US" sz="5044">
                <a:solidFill>
                  <a:srgbClr val="EFEBE2"/>
                </a:solidFill>
                <a:latin typeface="Aileron"/>
                <a:ea typeface="Aileron"/>
                <a:cs typeface="Aileron"/>
                <a:sym typeface="Aileron"/>
              </a:rPr>
              <a:t>Engagement Rate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0" y="1274181"/>
            <a:ext cx="400214" cy="3086100"/>
            <a:chOff x="0" y="0"/>
            <a:chExt cx="105406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5406" cy="812800"/>
            </a:xfrm>
            <a:custGeom>
              <a:avLst/>
              <a:gdLst/>
              <a:ahLst/>
              <a:cxnLst/>
              <a:rect r="r" b="b" t="t" l="l"/>
              <a:pathLst>
                <a:path h="812800" w="105406">
                  <a:moveTo>
                    <a:pt x="0" y="0"/>
                  </a:moveTo>
                  <a:lnTo>
                    <a:pt x="105406" y="0"/>
                  </a:lnTo>
                  <a:lnTo>
                    <a:pt x="10540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4F1EB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105406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668698" y="-199332"/>
            <a:ext cx="9973818" cy="1078195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E03A6">
                <a:alpha val="100000"/>
              </a:srgbClr>
            </a:gs>
            <a:gs pos="100000">
              <a:srgbClr val="0D0039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274181"/>
            <a:ext cx="400214" cy="3086100"/>
            <a:chOff x="0" y="0"/>
            <a:chExt cx="105406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406" cy="812800"/>
            </a:xfrm>
            <a:custGeom>
              <a:avLst/>
              <a:gdLst/>
              <a:ahLst/>
              <a:cxnLst/>
              <a:rect r="r" b="b" t="t" l="l"/>
              <a:pathLst>
                <a:path h="812800" w="105406">
                  <a:moveTo>
                    <a:pt x="0" y="0"/>
                  </a:moveTo>
                  <a:lnTo>
                    <a:pt x="105406" y="0"/>
                  </a:lnTo>
                  <a:lnTo>
                    <a:pt x="10540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FEBE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05406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9467385" y="1505650"/>
            <a:ext cx="7791915" cy="7275701"/>
          </a:xfrm>
          <a:custGeom>
            <a:avLst/>
            <a:gdLst/>
            <a:ahLst/>
            <a:cxnLst/>
            <a:rect r="r" b="b" t="t" l="l"/>
            <a:pathLst>
              <a:path h="7275701" w="7791915">
                <a:moveTo>
                  <a:pt x="7791915" y="0"/>
                </a:moveTo>
                <a:lnTo>
                  <a:pt x="0" y="0"/>
                </a:lnTo>
                <a:lnTo>
                  <a:pt x="0" y="7275700"/>
                </a:lnTo>
                <a:lnTo>
                  <a:pt x="7791915" y="7275700"/>
                </a:lnTo>
                <a:lnTo>
                  <a:pt x="7791915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228208"/>
            <a:ext cx="8370796" cy="3132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05"/>
              </a:lnSpc>
            </a:pPr>
            <a:r>
              <a:rPr lang="en-US" sz="13264" spc="-636">
                <a:solidFill>
                  <a:srgbClr val="EFEBE2"/>
                </a:solidFill>
                <a:latin typeface="Aileron Light"/>
                <a:ea typeface="Aileron Light"/>
                <a:cs typeface="Aileron Light"/>
                <a:sym typeface="Aileron Light"/>
              </a:rPr>
              <a:t>Timing is Money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4953000"/>
            <a:ext cx="9153764" cy="3365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6" indent="-431798" lvl="1">
              <a:lnSpc>
                <a:spcPts val="6799"/>
              </a:lnSpc>
              <a:buFont typeface="Arial"/>
              <a:buChar char="•"/>
            </a:pPr>
            <a:r>
              <a:rPr lang="en-US" sz="3999">
                <a:solidFill>
                  <a:srgbClr val="EFEBE2"/>
                </a:solidFill>
                <a:latin typeface="Aileron Light"/>
                <a:ea typeface="Aileron Light"/>
                <a:cs typeface="Aileron Light"/>
                <a:sym typeface="Aileron Light"/>
              </a:rPr>
              <a:t>Peak Months Analysis</a:t>
            </a:r>
          </a:p>
          <a:p>
            <a:pPr algn="l" marL="863596" indent="-431798" lvl="1">
              <a:lnSpc>
                <a:spcPts val="6799"/>
              </a:lnSpc>
              <a:buFont typeface="Arial"/>
              <a:buChar char="•"/>
            </a:pPr>
            <a:r>
              <a:rPr lang="en-US" sz="3999">
                <a:solidFill>
                  <a:srgbClr val="EFEBE2"/>
                </a:solidFill>
                <a:latin typeface="Aileron Light"/>
                <a:ea typeface="Aileron Light"/>
                <a:cs typeface="Aileron Light"/>
                <a:sym typeface="Aileron Light"/>
              </a:rPr>
              <a:t>Day &amp; Hour Optimization</a:t>
            </a:r>
          </a:p>
          <a:p>
            <a:pPr algn="l" marL="863596" indent="-431798" lvl="1">
              <a:lnSpc>
                <a:spcPts val="6799"/>
              </a:lnSpc>
              <a:buFont typeface="Arial"/>
              <a:buChar char="•"/>
            </a:pPr>
            <a:r>
              <a:rPr lang="en-US" sz="3999">
                <a:solidFill>
                  <a:srgbClr val="EFEBE2"/>
                </a:solidFill>
                <a:latin typeface="Aileron Light"/>
                <a:ea typeface="Aileron Light"/>
                <a:cs typeface="Aileron Light"/>
                <a:sym typeface="Aileron Light"/>
              </a:rPr>
              <a:t>Seasonal Trends</a:t>
            </a:r>
          </a:p>
          <a:p>
            <a:pPr algn="l" marL="863596" indent="-431798" lvl="1">
              <a:lnSpc>
                <a:spcPts val="6799"/>
              </a:lnSpc>
              <a:buFont typeface="Arial"/>
              <a:buChar char="•"/>
            </a:pPr>
            <a:r>
              <a:rPr lang="en-US" sz="3999">
                <a:solidFill>
                  <a:srgbClr val="EFEBE2"/>
                </a:solidFill>
                <a:latin typeface="Aileron Light"/>
                <a:ea typeface="Aileron Light"/>
                <a:cs typeface="Aileron Light"/>
                <a:sym typeface="Aileron Light"/>
              </a:rPr>
              <a:t>Avoiding Low-Performance Periods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E03A6">
                <a:alpha val="100000"/>
              </a:srgbClr>
            </a:gs>
            <a:gs pos="100000">
              <a:srgbClr val="0D0039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11278"/>
            <a:ext cx="400214" cy="3086100"/>
            <a:chOff x="0" y="0"/>
            <a:chExt cx="105406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5406" cy="812800"/>
            </a:xfrm>
            <a:custGeom>
              <a:avLst/>
              <a:gdLst/>
              <a:ahLst/>
              <a:cxnLst/>
              <a:rect r="r" b="b" t="t" l="l"/>
              <a:pathLst>
                <a:path h="812800" w="105406">
                  <a:moveTo>
                    <a:pt x="0" y="0"/>
                  </a:moveTo>
                  <a:lnTo>
                    <a:pt x="105406" y="0"/>
                  </a:lnTo>
                  <a:lnTo>
                    <a:pt x="10540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4F1E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05406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335802" y="6264276"/>
            <a:ext cx="3525531" cy="3525531"/>
          </a:xfrm>
          <a:custGeom>
            <a:avLst/>
            <a:gdLst/>
            <a:ahLst/>
            <a:cxnLst/>
            <a:rect r="r" b="b" t="t" l="l"/>
            <a:pathLst>
              <a:path h="3525531" w="3525531">
                <a:moveTo>
                  <a:pt x="0" y="0"/>
                </a:moveTo>
                <a:lnTo>
                  <a:pt x="3525530" y="0"/>
                </a:lnTo>
                <a:lnTo>
                  <a:pt x="3525530" y="3525530"/>
                </a:lnTo>
                <a:lnTo>
                  <a:pt x="0" y="35255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372722" y="6264276"/>
            <a:ext cx="2864208" cy="3525531"/>
          </a:xfrm>
          <a:custGeom>
            <a:avLst/>
            <a:gdLst/>
            <a:ahLst/>
            <a:cxnLst/>
            <a:rect r="r" b="b" t="t" l="l"/>
            <a:pathLst>
              <a:path h="3525531" w="2864208">
                <a:moveTo>
                  <a:pt x="0" y="0"/>
                </a:moveTo>
                <a:lnTo>
                  <a:pt x="2864209" y="0"/>
                </a:lnTo>
                <a:lnTo>
                  <a:pt x="2864209" y="3525530"/>
                </a:lnTo>
                <a:lnTo>
                  <a:pt x="0" y="35255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57023" y="6013688"/>
            <a:ext cx="3364178" cy="3776119"/>
          </a:xfrm>
          <a:custGeom>
            <a:avLst/>
            <a:gdLst/>
            <a:ahLst/>
            <a:cxnLst/>
            <a:rect r="r" b="b" t="t" l="l"/>
            <a:pathLst>
              <a:path h="3776119" w="3364178">
                <a:moveTo>
                  <a:pt x="0" y="0"/>
                </a:moveTo>
                <a:lnTo>
                  <a:pt x="3364179" y="0"/>
                </a:lnTo>
                <a:lnTo>
                  <a:pt x="3364179" y="3776118"/>
                </a:lnTo>
                <a:lnTo>
                  <a:pt x="0" y="37761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43945" y="1409700"/>
            <a:ext cx="12800111" cy="1636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05"/>
              </a:lnSpc>
            </a:pPr>
            <a:r>
              <a:rPr lang="en-US" sz="13264" spc="-636">
                <a:solidFill>
                  <a:srgbClr val="EFEBE2"/>
                </a:solidFill>
                <a:latin typeface="Aileron Light"/>
                <a:ea typeface="Aileron Light"/>
                <a:cs typeface="Aileron Light"/>
                <a:sym typeface="Aileron Light"/>
              </a:rPr>
              <a:t>Winning Formula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13072" y="4867275"/>
            <a:ext cx="4721450" cy="802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34"/>
              </a:lnSpc>
            </a:pPr>
            <a:r>
              <a:rPr lang="en-US" sz="3499">
                <a:solidFill>
                  <a:srgbClr val="EFEBE2"/>
                </a:solidFill>
                <a:latin typeface="Aileron"/>
                <a:ea typeface="Aileron"/>
                <a:cs typeface="Aileron"/>
                <a:sym typeface="Aileron"/>
              </a:rPr>
              <a:t>BOOST IN AUGUST"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18907" y="3539225"/>
            <a:ext cx="6250186" cy="821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  <a:spcBef>
                <a:spcPct val="0"/>
              </a:spcBef>
            </a:pPr>
            <a:r>
              <a:rPr lang="en-US" sz="4799">
                <a:solidFill>
                  <a:srgbClr val="EFEBE2"/>
                </a:solidFill>
                <a:latin typeface="Aileron"/>
                <a:ea typeface="Aileron"/>
                <a:cs typeface="Aileron"/>
                <a:sym typeface="Aileron"/>
              </a:rPr>
              <a:t>3 STEPS TO IMPROVE: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648896" y="5076825"/>
            <a:ext cx="4990207" cy="59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EFEBE2"/>
                </a:solidFill>
                <a:latin typeface="Aileron"/>
                <a:ea typeface="Aileron"/>
                <a:cs typeface="Aileron"/>
                <a:sym typeface="Aileron"/>
              </a:rPr>
              <a:t>FOCUS ON INSTEGRAM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350353" y="5076825"/>
            <a:ext cx="4908947" cy="59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EFEBE2"/>
                </a:solidFill>
                <a:latin typeface="Aileron"/>
                <a:ea typeface="Aileron"/>
                <a:cs typeface="Aileron"/>
                <a:sym typeface="Aileron"/>
              </a:rPr>
              <a:t> TARGET WOMEN 35-44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E03A6">
                <a:alpha val="100000"/>
              </a:srgbClr>
            </a:gs>
            <a:gs pos="100000">
              <a:srgbClr val="0D0039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343025"/>
            <a:ext cx="7278601" cy="31320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805"/>
              </a:lnSpc>
            </a:pPr>
            <a:r>
              <a:rPr lang="en-US" sz="13264" spc="-636">
                <a:solidFill>
                  <a:srgbClr val="EFEBE2"/>
                </a:solidFill>
                <a:latin typeface="Aileron Light"/>
                <a:ea typeface="Aileron Light"/>
                <a:cs typeface="Aileron Light"/>
                <a:sym typeface="Aileron Light"/>
              </a:rPr>
              <a:t>Expected Results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1274181"/>
            <a:ext cx="400214" cy="3086100"/>
            <a:chOff x="0" y="0"/>
            <a:chExt cx="105406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5406" cy="812800"/>
            </a:xfrm>
            <a:custGeom>
              <a:avLst/>
              <a:gdLst/>
              <a:ahLst/>
              <a:cxnLst/>
              <a:rect r="r" b="b" t="t" l="l"/>
              <a:pathLst>
                <a:path h="812800" w="105406">
                  <a:moveTo>
                    <a:pt x="0" y="0"/>
                  </a:moveTo>
                  <a:lnTo>
                    <a:pt x="105406" y="0"/>
                  </a:lnTo>
                  <a:lnTo>
                    <a:pt x="10540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EFEBE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5406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616462" y="1028700"/>
            <a:ext cx="9671538" cy="8229600"/>
          </a:xfrm>
          <a:custGeom>
            <a:avLst/>
            <a:gdLst/>
            <a:ahLst/>
            <a:cxnLst/>
            <a:rect r="r" b="b" t="t" l="l"/>
            <a:pathLst>
              <a:path h="8229600" w="9671538">
                <a:moveTo>
                  <a:pt x="0" y="0"/>
                </a:moveTo>
                <a:lnTo>
                  <a:pt x="9671538" y="0"/>
                </a:lnTo>
                <a:lnTo>
                  <a:pt x="9671538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83861" y="5278751"/>
            <a:ext cx="7523440" cy="3979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1" indent="-431796" lvl="1">
              <a:lnSpc>
                <a:spcPts val="8039"/>
              </a:lnSpc>
              <a:buFont typeface="Arial"/>
              <a:buChar char="•"/>
            </a:pPr>
            <a:r>
              <a:rPr lang="en-US" sz="3999">
                <a:solidFill>
                  <a:srgbClr val="EFEBE2"/>
                </a:solidFill>
                <a:latin typeface="Aileron"/>
                <a:ea typeface="Aileron"/>
                <a:cs typeface="Aileron"/>
                <a:sym typeface="Aileron"/>
              </a:rPr>
              <a:t> </a:t>
            </a:r>
            <a:r>
              <a:rPr lang="en-US" sz="3999">
                <a:solidFill>
                  <a:srgbClr val="EFEBE2"/>
                </a:solidFill>
                <a:latin typeface="Aileron"/>
                <a:ea typeface="Aileron"/>
                <a:cs typeface="Aileron"/>
                <a:sym typeface="Aileron"/>
              </a:rPr>
              <a:t>HIGHER ROI</a:t>
            </a:r>
          </a:p>
          <a:p>
            <a:pPr algn="l" marL="863591" indent="-431796" lvl="1">
              <a:lnSpc>
                <a:spcPts val="8039"/>
              </a:lnSpc>
              <a:buFont typeface="Arial"/>
              <a:buChar char="•"/>
            </a:pPr>
            <a:r>
              <a:rPr lang="en-US" sz="3999">
                <a:solidFill>
                  <a:srgbClr val="EFEBE2"/>
                </a:solidFill>
                <a:latin typeface="Aileron"/>
                <a:ea typeface="Aileron"/>
                <a:cs typeface="Aileron"/>
                <a:sym typeface="Aileron"/>
              </a:rPr>
              <a:t> BETTER ENGAGEMENT</a:t>
            </a:r>
          </a:p>
          <a:p>
            <a:pPr algn="l" marL="863591" indent="-431796" lvl="1">
              <a:lnSpc>
                <a:spcPts val="8039"/>
              </a:lnSpc>
              <a:buFont typeface="Arial"/>
              <a:buChar char="•"/>
            </a:pPr>
            <a:r>
              <a:rPr lang="en-US" sz="3999">
                <a:solidFill>
                  <a:srgbClr val="EFEBE2"/>
                </a:solidFill>
                <a:latin typeface="Aileron"/>
                <a:ea typeface="Aileron"/>
                <a:cs typeface="Aileron"/>
                <a:sym typeface="Aileron"/>
              </a:rPr>
              <a:t> INCREASED CONVERSIONS</a:t>
            </a:r>
          </a:p>
          <a:p>
            <a:pPr algn="l" marL="863591" indent="-431796" lvl="1">
              <a:lnSpc>
                <a:spcPts val="8039"/>
              </a:lnSpc>
              <a:buFont typeface="Arial"/>
              <a:buChar char="•"/>
            </a:pPr>
            <a:r>
              <a:rPr lang="en-US" sz="3999">
                <a:solidFill>
                  <a:srgbClr val="EFEBE2"/>
                </a:solidFill>
                <a:latin typeface="Aileron"/>
                <a:ea typeface="Aileron"/>
                <a:cs typeface="Aileron"/>
                <a:sym typeface="Aileron"/>
              </a:rPr>
              <a:t> REDUCED WASTED SPEND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DAGv3QCGEA8</dc:identifier>
  <dcterms:modified xsi:type="dcterms:W3CDTF">2011-08-01T06:04:30Z</dcterms:modified>
  <cp:revision>1</cp:revision>
  <dc:title>Blue Red Minimalist Corporate Business Social Media Management Plan Presentation</dc:title>
</cp:coreProperties>
</file>