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9" autoAdjust="0"/>
    <p:restoredTop sz="95546" autoAdjust="0"/>
  </p:normalViewPr>
  <p:slideViewPr>
    <p:cSldViewPr snapToGrid="0">
      <p:cViewPr varScale="1">
        <p:scale>
          <a:sx n="120" d="100"/>
          <a:sy n="12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5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1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3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9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为本，专用为末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完美转发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8021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完全依照模板的参数类型，将参数传递给函数模板中调用的另外一个函数。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300" y="129879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转发函数的目标函数可能需要左值引用、右值引用等，必须兼容。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1813423"/>
            <a:ext cx="6908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m) 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m) 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m) 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m) {}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PerfectForward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 &amp;&amp; t) {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forward&lt;T&gt;(t)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300" y="3707967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完美转发的实现：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make_pair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make_unique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显式转换操作符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1525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operator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4300" y="1298795"/>
            <a:ext cx="783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operator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作用的转换只能用于：直接构造目标类型、显示类型转换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1813423"/>
            <a:ext cx="6908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{};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Convertable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explicit operator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{return operator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test()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Convertable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//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直接构造目标类型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ct2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	//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错误，拷贝构造初始化被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explicit operator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ct3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ConvertTo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&gt;(c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显式类型转换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			//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拷贝构造初始化被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explicit operator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300" y="5666942"/>
            <a:ext cx="825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operator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允许拷贝构造和非显式类型转换，所以无法通过赋值表达式或函数参数方式来产生目标类型。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通常赋值表达式和函数参数进行转换是程序员一时疏忽并非本意。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2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列表初始化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初始化列表（用花括号）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108" y="1211443"/>
            <a:ext cx="690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 = {0};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 = {1,2,3,4};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a[] = {1,3,5};			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b[] {2,4,6};			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c{1,3,5};			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int,float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d = {{1,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 {2,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 {5,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}};	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9" name="矩形 8"/>
          <p:cNvSpPr/>
          <p:nvPr/>
        </p:nvSpPr>
        <p:spPr>
          <a:xfrm>
            <a:off x="5560308" y="1211443"/>
            <a:ext cx="690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初始化变量的所有方法：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= 3+4;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= {3+4};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(3+4);		//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{3+4};		// double *d = new double{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0108" y="2781104"/>
            <a:ext cx="52629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如何让自定义类型也能使用初始化列表来初始化？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108" y="3335102"/>
            <a:ext cx="5410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Gender {boy, girl};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People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vector&lt;pair&lt;string, Gender&gt;&gt; data;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People(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initializer_list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&lt;pair&lt;string, Gender&gt;&gt;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(auto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l.begin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l.end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++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data.push_back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People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ship2012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{{"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zhangke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boy}, {"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hanmeimei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girl}}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3427094" y="3170838"/>
            <a:ext cx="2707006" cy="1087755"/>
          </a:xfrm>
          <a:prstGeom prst="wedgeRectCallout">
            <a:avLst>
              <a:gd name="adj1" fmla="val -75037"/>
              <a:gd name="adj2" fmla="val 4890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只需要定义一个使用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initializer_list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&lt;pair&lt;T, …&gt;&gt;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模板类作为参数的构造函数即可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44228" y="3335102"/>
            <a:ext cx="541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Fun(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initializer_list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iv) {}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Fun(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{1,2}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Fun(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48674" y="4545551"/>
            <a:ext cx="2707006" cy="1087755"/>
          </a:xfrm>
          <a:prstGeom prst="wedgeRectCallout">
            <a:avLst>
              <a:gd name="adj1" fmla="val -64622"/>
              <a:gd name="adj2" fmla="val -14303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同样的，函数的参数列表也可以使用初始化列表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自定义字面量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886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可用于表示具有任何含义的字面量，如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60_W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50_kg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108" y="1211443"/>
            <a:ext cx="690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Watt{unsigned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v;};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Watt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"" _w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(unsigned long long v)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{(unsigned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)v};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Watt capacity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1024_w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0108" y="3038042"/>
            <a:ext cx="11689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如果字面量为整型数，那么字面量操作符函数只可接受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*为参数。当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无法收容该字面量时，编译器会自动将该字面量转化为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为结束符的字符串，并调用以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为参数的版本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如果字面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量为浮点型数，那么字面量操作符函数只可接受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double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为参数。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版本的调用规则同上。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如果字面量为字符串，则字面量操作符函数只可接受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*，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如果字面量为字符，则字面量操作符函数只可接受一个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4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继承构造函数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类拥有大量构造函数时，扩展类继承构造函数的方法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759789"/>
            <a:ext cx="42154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A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A(int i) 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A(double d, int i) 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A(float f, int i, const char* c){}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...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B : A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B(int i) : A(i) 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B(double d, int i) : A(d, i) 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B(float f, int i, const char* c) : A(f, i ,c) 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...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ExtraInterface(){}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2" name="矩形 11"/>
          <p:cNvSpPr/>
          <p:nvPr/>
        </p:nvSpPr>
        <p:spPr>
          <a:xfrm>
            <a:off x="6351917" y="1867510"/>
            <a:ext cx="42154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A(double d,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A(float f,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char* c){}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: A {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using A::A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B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没有默认的构造函数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...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ExtraInterface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415" y="5083776"/>
            <a:ext cx="469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里的扩展类需要定义相应的基类的构造函数，来“透传”。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1879" y="5083776"/>
            <a:ext cx="26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可可使用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来减少编码量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委派构造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类拥有大量构造函数时，扩展类继承构造函数的方法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578638"/>
            <a:ext cx="42154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Info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name;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Info() : age(18), name('a') {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: age(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name('a') {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Info(char c) : age(18), name(c) {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2" name="矩形 11"/>
          <p:cNvSpPr/>
          <p:nvPr/>
        </p:nvSpPr>
        <p:spPr>
          <a:xfrm>
            <a:off x="6282907" y="1578638"/>
            <a:ext cx="4871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Info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char c): age(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name(c) {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InitRest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name;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Info() : 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(18, 'a'){}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'a'){}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Info(char c): 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(18, c)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Info(char c): 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(18, 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age(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{} //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无法通过编译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右弧形箭头 2"/>
          <p:cNvSpPr/>
          <p:nvPr/>
        </p:nvSpPr>
        <p:spPr>
          <a:xfrm rot="1506891" flipV="1">
            <a:off x="9983977" y="2107181"/>
            <a:ext cx="937273" cy="18208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7132" y="301759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个构造函数委托给私有的构造函数来构造对象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委托构造函数不能再使用初始化列表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1597" y="4551876"/>
            <a:ext cx="80100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template&lt;class T&gt;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 first, T last) : l(first, last)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list&lt;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l;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(vector&lt;short&gt;&amp; v) : </a:t>
            </a:r>
            <a:r>
              <a:rPr lang="en-US" altLang="zh-CN" sz="1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v.begin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v.end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 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&gt;&amp; d) : </a:t>
            </a:r>
            <a:r>
              <a:rPr lang="en-US" altLang="zh-CN" sz="1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TDConstructed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d.begin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d.end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()){}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3" name="右弧形箭头 12"/>
          <p:cNvSpPr/>
          <p:nvPr/>
        </p:nvSpPr>
        <p:spPr>
          <a:xfrm flipV="1">
            <a:off x="9173232" y="4982340"/>
            <a:ext cx="937273" cy="1321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59970" y="5372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目标构造函数是个模板函数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根据委托构造函数来模板化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415" y="3787436"/>
            <a:ext cx="3926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里需要在每个不同的构造函数里调用初始化函数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709299" y="754759"/>
            <a:ext cx="3238500" cy="2081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421544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d;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: d(new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(0)){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"Construct: " &lt;&lt; ++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h) : d(new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h.d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"Copy construct: " &lt;&lt; ++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delete d;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"Destruct: " &lt;&lt; ++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{return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69588" y="151621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3424" y="151621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9446399" y="151217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3" idx="3"/>
            <a:endCxn id="8" idx="1"/>
          </p:cNvCxnSpPr>
          <p:nvPr/>
        </p:nvCxnSpPr>
        <p:spPr>
          <a:xfrm>
            <a:off x="6468188" y="1795619"/>
            <a:ext cx="76523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flipV="1">
            <a:off x="8732024" y="1791579"/>
            <a:ext cx="714375" cy="40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95687" y="996169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33205" y="18294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46180" y="18294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 rot="5630779">
            <a:off x="5480691" y="2129053"/>
            <a:ext cx="441410" cy="381000"/>
          </a:xfrm>
          <a:custGeom>
            <a:avLst/>
            <a:gdLst>
              <a:gd name="connsiteX0" fmla="*/ 19050 w 638199"/>
              <a:gd name="connsiteY0" fmla="*/ 0 h 381000"/>
              <a:gd name="connsiteX1" fmla="*/ 638175 w 638199"/>
              <a:gd name="connsiteY1" fmla="*/ 142875 h 381000"/>
              <a:gd name="connsiteX2" fmla="*/ 0 w 638199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99" h="381000">
                <a:moveTo>
                  <a:pt x="19050" y="0"/>
                </a:moveTo>
                <a:cubicBezTo>
                  <a:pt x="330200" y="39687"/>
                  <a:pt x="641350" y="79375"/>
                  <a:pt x="638175" y="142875"/>
                </a:cubicBezTo>
                <a:cubicBezTo>
                  <a:pt x="635000" y="206375"/>
                  <a:pt x="317500" y="293687"/>
                  <a:pt x="0" y="3810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763019" y="2275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90081" y="2156374"/>
            <a:ext cx="300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如果在拷贝构造函数里执行了深拷贝，则会伴随两次相关资源的申请、拷贝、释放的动作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0332" y="359793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98165" y="359793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5518932" y="3877339"/>
            <a:ext cx="77923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68012" y="35458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20332" y="4809223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99488" y="4809223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复制出来的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22" idx="2"/>
            <a:endCxn id="29" idx="0"/>
          </p:cNvCxnSpPr>
          <p:nvPr/>
        </p:nvCxnSpPr>
        <p:spPr>
          <a:xfrm>
            <a:off x="4769632" y="4156739"/>
            <a:ext cx="0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2"/>
            <a:endCxn id="31" idx="0"/>
          </p:cNvCxnSpPr>
          <p:nvPr/>
        </p:nvCxnSpPr>
        <p:spPr>
          <a:xfrm>
            <a:off x="7047465" y="4156739"/>
            <a:ext cx="1323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176020" y="3597247"/>
            <a:ext cx="1498600" cy="558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53853" y="3597247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1" idx="3"/>
            <a:endCxn id="42" idx="1"/>
          </p:cNvCxnSpPr>
          <p:nvPr/>
        </p:nvCxnSpPr>
        <p:spPr>
          <a:xfrm>
            <a:off x="9674620" y="3876647"/>
            <a:ext cx="77923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23700" y="3545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76020" y="4808531"/>
            <a:ext cx="1498600" cy="558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被释放</a:t>
            </a:r>
          </a:p>
        </p:txBody>
      </p:sp>
      <p:sp>
        <p:nvSpPr>
          <p:cNvPr id="46" name="矩形 45"/>
          <p:cNvSpPr/>
          <p:nvPr/>
        </p:nvSpPr>
        <p:spPr>
          <a:xfrm>
            <a:off x="10455176" y="4808531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复制出来的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1" idx="2"/>
            <a:endCxn id="45" idx="0"/>
          </p:cNvCxnSpPr>
          <p:nvPr/>
        </p:nvCxnSpPr>
        <p:spPr>
          <a:xfrm>
            <a:off x="8925320" y="4156047"/>
            <a:ext cx="0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2"/>
            <a:endCxn id="46" idx="0"/>
          </p:cNvCxnSpPr>
          <p:nvPr/>
        </p:nvCxnSpPr>
        <p:spPr>
          <a:xfrm>
            <a:off x="11203153" y="4156047"/>
            <a:ext cx="1323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28330" y="5711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构造时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41070" y="5711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构造后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4215441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d;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n_mvtr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: d(new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(0)){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"Construct: " &lt;&lt; ++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h) : d(new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h.d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"Copy construct: " &lt;&lt; ++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h) : d(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h.d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h.d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"Move construct: " &lt;&lt; ++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n_mvtr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(d) {delete d;}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"Destruct: " &lt;&lt; ++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0332" y="359793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98165" y="3597939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5518932" y="3877339"/>
            <a:ext cx="77923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68012" y="35458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20332" y="4809223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22" idx="2"/>
            <a:endCxn id="29" idx="0"/>
          </p:cNvCxnSpPr>
          <p:nvPr/>
        </p:nvCxnSpPr>
        <p:spPr>
          <a:xfrm>
            <a:off x="4769632" y="4156739"/>
            <a:ext cx="0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2"/>
            <a:endCxn id="29" idx="3"/>
          </p:cNvCxnSpPr>
          <p:nvPr/>
        </p:nvCxnSpPr>
        <p:spPr>
          <a:xfrm flipH="1">
            <a:off x="5518932" y="4156739"/>
            <a:ext cx="1528533" cy="9318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176020" y="3597247"/>
            <a:ext cx="1498600" cy="558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53853" y="3597247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1" idx="3"/>
            <a:endCxn id="42" idx="1"/>
          </p:cNvCxnSpPr>
          <p:nvPr/>
        </p:nvCxnSpPr>
        <p:spPr>
          <a:xfrm>
            <a:off x="9674620" y="3876647"/>
            <a:ext cx="77923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23700" y="3545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1" idx="2"/>
            <a:endCxn id="45" idx="0"/>
          </p:cNvCxnSpPr>
          <p:nvPr/>
        </p:nvCxnSpPr>
        <p:spPr>
          <a:xfrm>
            <a:off x="8925320" y="4156047"/>
            <a:ext cx="0" cy="652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2"/>
            <a:endCxn id="39" idx="3"/>
          </p:cNvCxnSpPr>
          <p:nvPr/>
        </p:nvCxnSpPr>
        <p:spPr>
          <a:xfrm flipH="1">
            <a:off x="9670014" y="4156047"/>
            <a:ext cx="1533139" cy="9320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28330" y="5711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构造时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41070" y="5711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构造后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22022" y="563042"/>
            <a:ext cx="421544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n_dstr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n_cstr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n_mvtr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"Resource from " &lt;&lt; __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 &lt;&lt; ": " &lt;&lt; hex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h.d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h;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</a:t>
            </a:r>
            <a:r>
              <a:rPr lang="en-US" altLang="zh-CN" sz="1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"Resource from " &lt;&lt; __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 &lt;&lt; ": " &lt;&lt; hex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71414" y="4808657"/>
            <a:ext cx="1498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资源（内存等）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68901" y="6205787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将源对象里管理的资源，移动到新的对象管理下，避免了资源的复制。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值、右值、右值引用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4300" y="1298795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左值：可以取地址的、有名字的。如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值：不能取地址的、没有名字的。如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300" y="2356070"/>
            <a:ext cx="78021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右值的两个概念：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纯右值：用于辨识临时变量、不跟对象关联的值，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函数返回的临时变量值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1+3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产生的临时变量值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亡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值：跟右值引用相关的表达式，通常是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将要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被移动的对象（移为他用）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HasPtrMem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::move()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T&amp;&amp;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类型转换函数的返回值。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00" y="5284055"/>
            <a:ext cx="11046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右值引用：右值不具备名字，通过引用才能感知它的存在。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T&amp;&amp; a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GetRValue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GetRValue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返回的右值的别名，直接绑定了函数返回的临时对象。只要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活着，右值临时量会一直存活。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b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GetRValue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只能由临时值调用拷贝构造函数而来，临时值稍后就会析构。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3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8779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右值引用、左值引用、常量左值引用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10934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c;	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定义左值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= c;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错误，右值引用不能绑定到任何左值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T&amp; e =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   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错误，左值引用无法绑定到右值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T&amp; f =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正确，常量左值引用是个“万能”引用类型，可以接受非常量左值、常量左值、右值对其初始化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T&amp;&amp;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常量左值引用和右值引用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都可以使得临时值的生命期延长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T&amp; g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只不过常量左值引用只能对右值“只读”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3073481"/>
            <a:ext cx="10934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常量左值引用绑定右值的例子：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bool&amp; judgement = true; 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直接使用了右值并为其“续命”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普通赋值：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bool judgement = true;    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在表达式结束后立即销毁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4467988"/>
            <a:ext cx="480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{};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{return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AcceptVal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AcceptLRef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&amp;)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AcceptRRef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Copyable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&amp;&amp;) {}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实现移动语义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AcceptVal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());       //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值被拷贝传入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AcceptLRef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());     //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值被作为引用传入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AcceptRRef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returnRValue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());     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同上，还可以使用移动语义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5862" y="40015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0188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::move()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300" y="1298795"/>
            <a:ext cx="724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move()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个左值强制转换成右值，继而可以通过右值引用使用该值，以用于移动语义。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&lt;T&amp;&amp;&gt;(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lvalue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但转换后的原来的左值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lvalue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，其生命值未发生任何改变，不会被立即析构。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2074038"/>
            <a:ext cx="6908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Moveable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Moveable() :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(3)) {}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~Moveable() {if 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delete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Moveable(Moveable&amp;&amp; m) :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 a;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 c(move(a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));	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转换成右值并执行移动语义，移动了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指针变为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*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运行时错误。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之后并未被析构。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4300" y="4752636"/>
            <a:ext cx="597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要特别注意，左值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之后（可能会执行移动语义）是否可以继续使用里面的资源。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移动语义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0188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::move()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211443"/>
            <a:ext cx="6908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c;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size):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(size &gt; 0?  size: 1)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 = new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(c) delete c;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hm.sz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c(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hm.c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hm.c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Moveable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HugeMem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Moveable() :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(3)), h(1024){}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~Moveable()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delete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Moveable(Moveable &amp;&amp; m):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h(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</a:t>
            </a:r>
            <a:r>
              <a:rPr lang="en-US" altLang="zh-CN" sz="1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m.h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Moveable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Moveable();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Moveable a(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GetTemp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4181474" y="3817620"/>
            <a:ext cx="1533525" cy="1087755"/>
          </a:xfrm>
          <a:prstGeom prst="wedgeRectCallout">
            <a:avLst>
              <a:gd name="adj1" fmla="val -110786"/>
              <a:gd name="adj2" fmla="val 3139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如果这里不使用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，则传递的是左值，就会昂贵的执行拷贝构造函数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9201" y="1231506"/>
            <a:ext cx="5773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的构造函数时，考虑什么时候一定需要移动构造函数：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管理堆内存、文件句柄、智能指针等资源时，要编写移动构造函数，而且在由其他对象执行初始化时，记得用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move()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。否则就会去调用拷贝构造函数。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如果不包含任何资源的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来说，是否实现移动语义都无关紧要。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自己创建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了移动构造函数、移动赋值函数、拷贝赋值函数和析构函数中的一个或多个，编译器不会再生成默认的拷贝构造函数。所以：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拷贝构造函数和移动构造函数必须同时提供或不提供，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赋值构造函数和移动赋值构造函数必须同时提供或不提供。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9381" y="5784417"/>
            <a:ext cx="577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仅能移动的模板类：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7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2250</TotalTime>
  <Words>2362</Words>
  <Application>Microsoft Office PowerPoint</Application>
  <PresentationFormat>宽屏</PresentationFormat>
  <Paragraphs>403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03 | 通用为本，专用为末</vt:lpstr>
      <vt:lpstr>继承构造函数</vt:lpstr>
      <vt:lpstr>委派构造函数</vt:lpstr>
      <vt:lpstr>移动语义</vt:lpstr>
      <vt:lpstr>移动语义</vt:lpstr>
      <vt:lpstr>移动语义</vt:lpstr>
      <vt:lpstr>移动语义</vt:lpstr>
      <vt:lpstr>移动语义</vt:lpstr>
      <vt:lpstr>移动语义</vt:lpstr>
      <vt:lpstr>完美转发</vt:lpstr>
      <vt:lpstr>显式转换操作符</vt:lpstr>
      <vt:lpstr>列表初始化</vt:lpstr>
      <vt:lpstr>用户自定义字面量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1269</cp:revision>
  <dcterms:created xsi:type="dcterms:W3CDTF">2019-05-08T15:02:17Z</dcterms:created>
  <dcterms:modified xsi:type="dcterms:W3CDTF">2020-06-30T07:47:14Z</dcterms:modified>
</cp:coreProperties>
</file>