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44" r:id="rId1"/>
  </p:sldMasterIdLst>
  <p:notesMasterIdLst>
    <p:notesMasterId r:id="rId11"/>
  </p:notesMasterIdLst>
  <p:sldIdLst>
    <p:sldId id="256" r:id="rId2"/>
    <p:sldId id="258" r:id="rId3"/>
    <p:sldId id="259" r:id="rId4"/>
    <p:sldId id="260" r:id="rId5"/>
    <p:sldId id="261" r:id="rId6"/>
    <p:sldId id="262" r:id="rId7"/>
    <p:sldId id="264" r:id="rId8"/>
    <p:sldId id="263"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AC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71" autoAdjust="0"/>
    <p:restoredTop sz="95546" autoAdjust="0"/>
  </p:normalViewPr>
  <p:slideViewPr>
    <p:cSldViewPr snapToGrid="0">
      <p:cViewPr varScale="1">
        <p:scale>
          <a:sx n="76" d="100"/>
          <a:sy n="76" d="100"/>
        </p:scale>
        <p:origin x="114" y="10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0F2CD-AD8F-46FC-AAAB-A0D218D6826F}" type="datetimeFigureOut">
              <a:rPr lang="zh-CN" altLang="en-US" smtClean="0"/>
              <a:t>2020/7/1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CCB51-EBEF-4070-8A6F-AD7BCDF80C49}" type="slidenum">
              <a:rPr lang="zh-CN" altLang="en-US" smtClean="0"/>
              <a:t>‹#›</a:t>
            </a:fld>
            <a:endParaRPr lang="zh-CN" altLang="en-US"/>
          </a:p>
        </p:txBody>
      </p:sp>
    </p:spTree>
    <p:extLst>
      <p:ext uri="{BB962C8B-B14F-4D97-AF65-F5344CB8AC3E}">
        <p14:creationId xmlns:p14="http://schemas.microsoft.com/office/powerpoint/2010/main" val="175247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E396512D-F96B-4538-B91A-F7EB57A489A0}" type="datetimeFigureOut">
              <a:rPr lang="zh-CN" altLang="en-US" smtClean="0"/>
              <a:t>2020/7/1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6324D7-65E4-4A5E-A3F4-3D000867F4FF}" type="slidenum">
              <a:rPr lang="zh-CN" altLang="en-US" smtClean="0"/>
              <a:t>‹#›</a:t>
            </a:fld>
            <a:endParaRPr lang="zh-CN" altLang="en-US"/>
          </a:p>
        </p:txBody>
      </p:sp>
    </p:spTree>
    <p:extLst>
      <p:ext uri="{BB962C8B-B14F-4D97-AF65-F5344CB8AC3E}">
        <p14:creationId xmlns:p14="http://schemas.microsoft.com/office/powerpoint/2010/main" val="3093131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396512D-F96B-4538-B91A-F7EB57A489A0}" type="datetimeFigureOut">
              <a:rPr lang="zh-CN" altLang="en-US" smtClean="0"/>
              <a:t>2020/7/1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6324D7-65E4-4A5E-A3F4-3D000867F4FF}" type="slidenum">
              <a:rPr lang="zh-CN" altLang="en-US" smtClean="0"/>
              <a:t>‹#›</a:t>
            </a:fld>
            <a:endParaRPr lang="zh-CN" altLang="en-US"/>
          </a:p>
        </p:txBody>
      </p:sp>
    </p:spTree>
    <p:extLst>
      <p:ext uri="{BB962C8B-B14F-4D97-AF65-F5344CB8AC3E}">
        <p14:creationId xmlns:p14="http://schemas.microsoft.com/office/powerpoint/2010/main" val="1250566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E396512D-F96B-4538-B91A-F7EB57A489A0}" type="datetimeFigureOut">
              <a:rPr lang="zh-CN" altLang="en-US" smtClean="0"/>
              <a:t>2020/7/1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6324D7-65E4-4A5E-A3F4-3D000867F4FF}" type="slidenum">
              <a:rPr lang="zh-CN" altLang="en-US" smtClean="0"/>
              <a:t>‹#›</a:t>
            </a:fld>
            <a:endParaRPr lang="zh-CN" altLang="en-US"/>
          </a:p>
        </p:txBody>
      </p:sp>
    </p:spTree>
    <p:extLst>
      <p:ext uri="{BB962C8B-B14F-4D97-AF65-F5344CB8AC3E}">
        <p14:creationId xmlns:p14="http://schemas.microsoft.com/office/powerpoint/2010/main" val="2710176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E396512D-F96B-4538-B91A-F7EB57A489A0}" type="datetimeFigureOut">
              <a:rPr lang="zh-CN" altLang="en-US" smtClean="0"/>
              <a:t>2020/7/1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6324D7-65E4-4A5E-A3F4-3D000867F4FF}" type="slidenum">
              <a:rPr lang="zh-CN" altLang="en-US" smtClean="0"/>
              <a:t>‹#›</a:t>
            </a:fld>
            <a:endParaRPr lang="zh-CN" alt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520162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E396512D-F96B-4538-B91A-F7EB57A489A0}" type="datetimeFigureOut">
              <a:rPr lang="zh-CN" altLang="en-US" smtClean="0"/>
              <a:t>2020/7/1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6324D7-65E4-4A5E-A3F4-3D000867F4FF}" type="slidenum">
              <a:rPr lang="zh-CN" altLang="en-US" smtClean="0"/>
              <a:t>‹#›</a:t>
            </a:fld>
            <a:endParaRPr lang="zh-CN" altLang="en-US"/>
          </a:p>
        </p:txBody>
      </p:sp>
    </p:spTree>
    <p:extLst>
      <p:ext uri="{BB962C8B-B14F-4D97-AF65-F5344CB8AC3E}">
        <p14:creationId xmlns:p14="http://schemas.microsoft.com/office/powerpoint/2010/main" val="3829236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96512D-F96B-4538-B91A-F7EB57A489A0}" type="datetimeFigureOut">
              <a:rPr lang="zh-CN" altLang="en-US" smtClean="0"/>
              <a:t>2020/7/1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6324D7-65E4-4A5E-A3F4-3D000867F4FF}" type="slidenum">
              <a:rPr lang="zh-CN" altLang="en-US" smtClean="0"/>
              <a:t>‹#›</a:t>
            </a:fld>
            <a:endParaRPr lang="zh-CN" altLang="en-US"/>
          </a:p>
        </p:txBody>
      </p:sp>
    </p:spTree>
    <p:extLst>
      <p:ext uri="{BB962C8B-B14F-4D97-AF65-F5344CB8AC3E}">
        <p14:creationId xmlns:p14="http://schemas.microsoft.com/office/powerpoint/2010/main" val="1831168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96512D-F96B-4538-B91A-F7EB57A489A0}" type="datetimeFigureOut">
              <a:rPr lang="zh-CN" altLang="en-US" smtClean="0"/>
              <a:t>2020/7/1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6324D7-65E4-4A5E-A3F4-3D000867F4FF}" type="slidenum">
              <a:rPr lang="zh-CN" altLang="en-US" smtClean="0"/>
              <a:t>‹#›</a:t>
            </a:fld>
            <a:endParaRPr lang="zh-CN" altLang="en-US"/>
          </a:p>
        </p:txBody>
      </p:sp>
    </p:spTree>
    <p:extLst>
      <p:ext uri="{BB962C8B-B14F-4D97-AF65-F5344CB8AC3E}">
        <p14:creationId xmlns:p14="http://schemas.microsoft.com/office/powerpoint/2010/main" val="244551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396512D-F96B-4538-B91A-F7EB57A489A0}" type="datetimeFigureOut">
              <a:rPr lang="zh-CN" altLang="en-US" smtClean="0"/>
              <a:t>2020/7/1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6324D7-65E4-4A5E-A3F4-3D000867F4FF}" type="slidenum">
              <a:rPr lang="zh-CN" altLang="en-US" smtClean="0"/>
              <a:t>‹#›</a:t>
            </a:fld>
            <a:endParaRPr lang="zh-CN" altLang="en-US"/>
          </a:p>
        </p:txBody>
      </p:sp>
    </p:spTree>
    <p:extLst>
      <p:ext uri="{BB962C8B-B14F-4D97-AF65-F5344CB8AC3E}">
        <p14:creationId xmlns:p14="http://schemas.microsoft.com/office/powerpoint/2010/main" val="3145913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396512D-F96B-4538-B91A-F7EB57A489A0}" type="datetimeFigureOut">
              <a:rPr lang="zh-CN" altLang="en-US" smtClean="0"/>
              <a:t>2020/7/1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6324D7-65E4-4A5E-A3F4-3D000867F4FF}" type="slidenum">
              <a:rPr lang="zh-CN" altLang="en-US" smtClean="0"/>
              <a:t>‹#›</a:t>
            </a:fld>
            <a:endParaRPr lang="zh-CN" altLang="en-US"/>
          </a:p>
        </p:txBody>
      </p:sp>
    </p:spTree>
    <p:extLst>
      <p:ext uri="{BB962C8B-B14F-4D97-AF65-F5344CB8AC3E}">
        <p14:creationId xmlns:p14="http://schemas.microsoft.com/office/powerpoint/2010/main" val="164568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396512D-F96B-4538-B91A-F7EB57A489A0}" type="datetimeFigureOut">
              <a:rPr lang="zh-CN" altLang="en-US" smtClean="0"/>
              <a:t>2020/7/1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6324D7-65E4-4A5E-A3F4-3D000867F4FF}" type="slidenum">
              <a:rPr lang="zh-CN" altLang="en-US" smtClean="0"/>
              <a:t>‹#›</a:t>
            </a:fld>
            <a:endParaRPr lang="zh-CN" altLang="en-US"/>
          </a:p>
        </p:txBody>
      </p:sp>
    </p:spTree>
    <p:extLst>
      <p:ext uri="{BB962C8B-B14F-4D97-AF65-F5344CB8AC3E}">
        <p14:creationId xmlns:p14="http://schemas.microsoft.com/office/powerpoint/2010/main" val="2762958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E396512D-F96B-4538-B91A-F7EB57A489A0}" type="datetimeFigureOut">
              <a:rPr lang="zh-CN" altLang="en-US" smtClean="0"/>
              <a:t>2020/7/1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6324D7-65E4-4A5E-A3F4-3D000867F4FF}" type="slidenum">
              <a:rPr lang="zh-CN" altLang="en-US" smtClean="0"/>
              <a:t>‹#›</a:t>
            </a:fld>
            <a:endParaRPr lang="zh-CN" altLang="en-US"/>
          </a:p>
        </p:txBody>
      </p:sp>
    </p:spTree>
    <p:extLst>
      <p:ext uri="{BB962C8B-B14F-4D97-AF65-F5344CB8AC3E}">
        <p14:creationId xmlns:p14="http://schemas.microsoft.com/office/powerpoint/2010/main" val="4203358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396512D-F96B-4538-B91A-F7EB57A489A0}" type="datetimeFigureOut">
              <a:rPr lang="zh-CN" altLang="en-US" smtClean="0"/>
              <a:t>2020/7/1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6324D7-65E4-4A5E-A3F4-3D000867F4FF}" type="slidenum">
              <a:rPr lang="zh-CN" altLang="en-US" smtClean="0"/>
              <a:t>‹#›</a:t>
            </a:fld>
            <a:endParaRPr lang="zh-CN" altLang="en-US"/>
          </a:p>
        </p:txBody>
      </p:sp>
    </p:spTree>
    <p:extLst>
      <p:ext uri="{BB962C8B-B14F-4D97-AF65-F5344CB8AC3E}">
        <p14:creationId xmlns:p14="http://schemas.microsoft.com/office/powerpoint/2010/main" val="146222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396512D-F96B-4538-B91A-F7EB57A489A0}" type="datetimeFigureOut">
              <a:rPr lang="zh-CN" altLang="en-US" smtClean="0"/>
              <a:t>2020/7/1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6324D7-65E4-4A5E-A3F4-3D000867F4FF}" type="slidenum">
              <a:rPr lang="zh-CN" altLang="en-US" smtClean="0"/>
              <a:t>‹#›</a:t>
            </a:fld>
            <a:endParaRPr lang="zh-CN" altLang="en-US"/>
          </a:p>
        </p:txBody>
      </p:sp>
    </p:spTree>
    <p:extLst>
      <p:ext uri="{BB962C8B-B14F-4D97-AF65-F5344CB8AC3E}">
        <p14:creationId xmlns:p14="http://schemas.microsoft.com/office/powerpoint/2010/main" val="198502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E396512D-F96B-4538-B91A-F7EB57A489A0}" type="datetimeFigureOut">
              <a:rPr lang="zh-CN" altLang="en-US" smtClean="0"/>
              <a:t>2020/7/1</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EE6324D7-65E4-4A5E-A3F4-3D000867F4FF}" type="slidenum">
              <a:rPr lang="zh-CN" altLang="en-US" smtClean="0"/>
              <a:t>‹#›</a:t>
            </a:fld>
            <a:endParaRPr lang="zh-CN" altLang="en-US"/>
          </a:p>
        </p:txBody>
      </p:sp>
    </p:spTree>
    <p:extLst>
      <p:ext uri="{BB962C8B-B14F-4D97-AF65-F5344CB8AC3E}">
        <p14:creationId xmlns:p14="http://schemas.microsoft.com/office/powerpoint/2010/main" val="4148144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396512D-F96B-4538-B91A-F7EB57A489A0}" type="datetimeFigureOut">
              <a:rPr lang="zh-CN" altLang="en-US" smtClean="0"/>
              <a:t>2020/7/1</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EE6324D7-65E4-4A5E-A3F4-3D000867F4FF}" type="slidenum">
              <a:rPr lang="zh-CN" altLang="en-US" smtClean="0"/>
              <a:t>‹#›</a:t>
            </a:fld>
            <a:endParaRPr lang="zh-CN" altLang="en-US"/>
          </a:p>
        </p:txBody>
      </p:sp>
    </p:spTree>
    <p:extLst>
      <p:ext uri="{BB962C8B-B14F-4D97-AF65-F5344CB8AC3E}">
        <p14:creationId xmlns:p14="http://schemas.microsoft.com/office/powerpoint/2010/main" val="1508855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7" name="Date Placeholder 4"/>
          <p:cNvSpPr>
            <a:spLocks noGrp="1"/>
          </p:cNvSpPr>
          <p:nvPr>
            <p:ph type="dt" sz="half" idx="10"/>
          </p:nvPr>
        </p:nvSpPr>
        <p:spPr/>
        <p:txBody>
          <a:bodyPr/>
          <a:lstStyle/>
          <a:p>
            <a:fld id="{E396512D-F96B-4538-B91A-F7EB57A489A0}" type="datetimeFigureOut">
              <a:rPr lang="zh-CN" altLang="en-US" smtClean="0"/>
              <a:t>2020/7/1</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EE6324D7-65E4-4A5E-A3F4-3D000867F4FF}" type="slidenum">
              <a:rPr lang="zh-CN" altLang="en-US" smtClean="0"/>
              <a:t>‹#›</a:t>
            </a:fld>
            <a:endParaRPr lang="zh-CN" altLang="en-US"/>
          </a:p>
        </p:txBody>
      </p:sp>
    </p:spTree>
    <p:extLst>
      <p:ext uri="{BB962C8B-B14F-4D97-AF65-F5344CB8AC3E}">
        <p14:creationId xmlns:p14="http://schemas.microsoft.com/office/powerpoint/2010/main" val="4011534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396512D-F96B-4538-B91A-F7EB57A489A0}" type="datetimeFigureOut">
              <a:rPr lang="zh-CN" altLang="en-US" smtClean="0"/>
              <a:t>2020/7/1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6324D7-65E4-4A5E-A3F4-3D000867F4FF}" type="slidenum">
              <a:rPr lang="zh-CN" altLang="en-US" smtClean="0"/>
              <a:t>‹#›</a:t>
            </a:fld>
            <a:endParaRPr lang="zh-CN" altLang="en-US"/>
          </a:p>
        </p:txBody>
      </p:sp>
    </p:spTree>
    <p:extLst>
      <p:ext uri="{BB962C8B-B14F-4D97-AF65-F5344CB8AC3E}">
        <p14:creationId xmlns:p14="http://schemas.microsoft.com/office/powerpoint/2010/main" val="3951600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396512D-F96B-4538-B91A-F7EB57A489A0}" type="datetimeFigureOut">
              <a:rPr lang="zh-CN" altLang="en-US" smtClean="0"/>
              <a:t>2020/7/1</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E6324D7-65E4-4A5E-A3F4-3D000867F4FF}" type="slidenum">
              <a:rPr lang="zh-CN" altLang="en-US" smtClean="0"/>
              <a:t>‹#›</a:t>
            </a:fld>
            <a:endParaRPr lang="zh-CN" altLang="en-US"/>
          </a:p>
        </p:txBody>
      </p:sp>
    </p:spTree>
    <p:extLst>
      <p:ext uri="{BB962C8B-B14F-4D97-AF65-F5344CB8AC3E}">
        <p14:creationId xmlns:p14="http://schemas.microsoft.com/office/powerpoint/2010/main" val="68839357"/>
      </p:ext>
    </p:extLst>
  </p:cSld>
  <p:clrMap bg1="dk1" tx1="lt1" bg2="dk2" tx2="lt2" accent1="accent1" accent2="accent2" accent3="accent3" accent4="accent4" accent5="accent5" accent6="accent6" hlink="hlink" folHlink="folHlink"/>
  <p:sldLayoutIdLst>
    <p:sldLayoutId id="2147485045" r:id="rId1"/>
    <p:sldLayoutId id="2147485046" r:id="rId2"/>
    <p:sldLayoutId id="2147485047" r:id="rId3"/>
    <p:sldLayoutId id="2147485048" r:id="rId4"/>
    <p:sldLayoutId id="2147485049" r:id="rId5"/>
    <p:sldLayoutId id="2147485050" r:id="rId6"/>
    <p:sldLayoutId id="2147485051" r:id="rId7"/>
    <p:sldLayoutId id="2147485052" r:id="rId8"/>
    <p:sldLayoutId id="2147485053" r:id="rId9"/>
    <p:sldLayoutId id="2147485054" r:id="rId10"/>
    <p:sldLayoutId id="2147485055" r:id="rId11"/>
    <p:sldLayoutId id="2147485056" r:id="rId12"/>
    <p:sldLayoutId id="2147485057" r:id="rId13"/>
    <p:sldLayoutId id="2147485058" r:id="rId14"/>
    <p:sldLayoutId id="2147485059" r:id="rId15"/>
    <p:sldLayoutId id="2147485060" r:id="rId16"/>
    <p:sldLayoutId id="21474850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4954" y="940037"/>
            <a:ext cx="10313502" cy="572569"/>
          </a:xfrm>
        </p:spPr>
        <p:txBody>
          <a:bodyPr>
            <a:normAutofit fontScale="90000"/>
          </a:bodyPr>
          <a:lstStyle/>
          <a:p>
            <a:r>
              <a:rPr lang="en-US" altLang="zh-CN" sz="3200" b="1" smtClean="0">
                <a:latin typeface="微软雅黑" panose="020B0503020204020204" pitchFamily="34" charset="-122"/>
                <a:ea typeface="微软雅黑" panose="020B0503020204020204" pitchFamily="34" charset="-122"/>
              </a:rPr>
              <a:t>06 | </a:t>
            </a:r>
            <a:r>
              <a:rPr lang="zh-CN" altLang="en-US" sz="3200" b="1" smtClean="0">
                <a:latin typeface="微软雅黑" panose="020B0503020204020204" pitchFamily="34" charset="-122"/>
                <a:ea typeface="微软雅黑" panose="020B0503020204020204" pitchFamily="34" charset="-122"/>
              </a:rPr>
              <a:t>提高性能及操作硬件的能力</a:t>
            </a:r>
            <a:endParaRPr lang="zh-CN" altLang="en-US" sz="3200" b="1">
              <a:latin typeface="微软雅黑" panose="020B0503020204020204" pitchFamily="34" charset="-122"/>
              <a:ea typeface="微软雅黑" panose="020B0503020204020204" pitchFamily="34" charset="-122"/>
            </a:endParaRPr>
          </a:p>
        </p:txBody>
      </p:sp>
      <p:sp>
        <p:nvSpPr>
          <p:cNvPr id="3" name="文本框 2"/>
          <p:cNvSpPr txBox="1"/>
          <p:nvPr/>
        </p:nvSpPr>
        <p:spPr>
          <a:xfrm>
            <a:off x="5000801" y="5143500"/>
            <a:ext cx="2621808" cy="523220"/>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lstStyle/>
          <a:p>
            <a:r>
              <a:rPr lang="en-US" altLang="zh-CN" sz="2800" b="1" smtClean="0">
                <a:ln/>
                <a:solidFill>
                  <a:schemeClr val="accent4"/>
                </a:solidFill>
                <a:latin typeface="微软雅黑" panose="020B0503020204020204" pitchFamily="34" charset="-122"/>
                <a:ea typeface="微软雅黑" panose="020B0503020204020204" pitchFamily="34" charset="-122"/>
              </a:rPr>
              <a:t>loading</a:t>
            </a:r>
            <a:r>
              <a:rPr lang="zh-CN" altLang="en-US" sz="2800" b="1" smtClean="0">
                <a:ln/>
                <a:solidFill>
                  <a:schemeClr val="accent4"/>
                </a:solidFill>
                <a:latin typeface="微软雅黑" panose="020B0503020204020204" pitchFamily="34" charset="-122"/>
                <a:ea typeface="微软雅黑" panose="020B0503020204020204" pitchFamily="34" charset="-122"/>
              </a:rPr>
              <a:t>。。。</a:t>
            </a:r>
            <a:endParaRPr lang="zh-CN" altLang="en-US" sz="2800" b="1">
              <a:ln/>
              <a:solidFill>
                <a:schemeClr val="accent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622233" y="5943600"/>
            <a:ext cx="8032968" cy="276999"/>
          </a:xfrm>
          <a:prstGeom prst="rect">
            <a:avLst/>
          </a:prstGeom>
          <a:noFill/>
        </p:spPr>
        <p:txBody>
          <a:bodyPr wrap="none" rtlCol="0">
            <a:spAutoFit/>
          </a:bodyPr>
          <a:lstStyle/>
          <a:p>
            <a:r>
              <a:rPr lang="zh-CN" altLang="en-US" sz="1200" smtClean="0">
                <a:latin typeface="微软雅黑" panose="020B0503020204020204" pitchFamily="34" charset="-122"/>
                <a:ea typeface="微软雅黑" panose="020B0503020204020204" pitchFamily="34" charset="-122"/>
              </a:rPr>
              <a:t>如今的微处理器包含的硬件线路使内存管理既高效又健壮，所以编程错误就不会对该程序之外的内存产生非法访问。</a:t>
            </a:r>
            <a:endParaRPr lang="zh-CN" altLang="en-US"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7265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 y="152400"/>
            <a:ext cx="11149057" cy="602359"/>
          </a:xfrm>
        </p:spPr>
        <p:txBody>
          <a:bodyPr/>
          <a:lstStyle/>
          <a:p>
            <a:r>
              <a:rPr lang="zh-CN" altLang="en-US" sz="3200" b="1" smtClean="0">
                <a:latin typeface="微软雅黑" panose="020B0503020204020204" pitchFamily="34" charset="-122"/>
                <a:ea typeface="微软雅黑" panose="020B0503020204020204" pitchFamily="34" charset="-122"/>
              </a:rPr>
              <a:t>常量表达式</a:t>
            </a:r>
            <a:endParaRPr lang="zh-CN" altLang="en-US" sz="3200" b="1">
              <a:latin typeface="微软雅黑" panose="020B0503020204020204" pitchFamily="34" charset="-122"/>
              <a:ea typeface="微软雅黑" panose="020B0503020204020204" pitchFamily="34" charset="-122"/>
            </a:endParaRPr>
          </a:p>
        </p:txBody>
      </p:sp>
      <p:sp>
        <p:nvSpPr>
          <p:cNvPr id="7" name="文本框 6"/>
          <p:cNvSpPr txBox="1"/>
          <p:nvPr/>
        </p:nvSpPr>
        <p:spPr>
          <a:xfrm>
            <a:off x="114300" y="842111"/>
            <a:ext cx="3185487" cy="369332"/>
          </a:xfrm>
          <a:prstGeom prst="rect">
            <a:avLst/>
          </a:prstGeom>
          <a:noFill/>
        </p:spPr>
        <p:txBody>
          <a:bodyPr wrap="none">
            <a:spAutoFit/>
            <a:scene3d>
              <a:camera prst="orthographicFront"/>
              <a:lightRig rig="harsh" dir="t"/>
            </a:scene3d>
            <a:sp3d extrusionH="57150" prstMaterial="matte">
              <a:bevelT w="63500" h="12700" prst="angle"/>
              <a:contourClr>
                <a:schemeClr val="bg1">
                  <a:lumMod val="65000"/>
                </a:schemeClr>
              </a:contourClr>
            </a:sp3d>
          </a:bodyPr>
          <a:lstStyle/>
          <a:p>
            <a:pPr>
              <a:defRPr/>
            </a:pPr>
            <a:r>
              <a:rPr lang="zh-CN" altLang="en-US" b="1">
                <a:ln/>
                <a:solidFill>
                  <a:srgbClr val="4FD1FF"/>
                </a:solidFill>
                <a:latin typeface="微软雅黑" panose="020B0503020204020204" pitchFamily="34" charset="-122"/>
                <a:ea typeface="微软雅黑" panose="020B0503020204020204" pitchFamily="34" charset="-122"/>
              </a:rPr>
              <a:t>运行</a:t>
            </a:r>
            <a:r>
              <a:rPr lang="zh-CN" altLang="en-US" b="1" smtClean="0">
                <a:ln/>
                <a:solidFill>
                  <a:srgbClr val="4FD1FF"/>
                </a:solidFill>
                <a:latin typeface="微软雅黑" panose="020B0503020204020204" pitchFamily="34" charset="-122"/>
                <a:ea typeface="微软雅黑" panose="020B0503020204020204" pitchFamily="34" charset="-122"/>
              </a:rPr>
              <a:t>时常量性与编译时常量性</a:t>
            </a:r>
            <a:endParaRPr lang="en-US" altLang="zh-CN" b="1">
              <a:ln/>
              <a:solidFill>
                <a:srgbClr val="4FD1FF"/>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14300" y="1298795"/>
            <a:ext cx="3360343" cy="523220"/>
          </a:xfrm>
          <a:prstGeom prst="rect">
            <a:avLst/>
          </a:prstGeom>
          <a:noFill/>
        </p:spPr>
        <p:txBody>
          <a:bodyPr wrap="none" rtlCol="0">
            <a:spAutoFit/>
          </a:bodyPr>
          <a:lstStyle/>
          <a:p>
            <a:r>
              <a:rPr lang="en-US" altLang="zh-CN" sz="1400" smtClean="0">
                <a:solidFill>
                  <a:srgbClr val="00B050"/>
                </a:solidFill>
                <a:latin typeface="微软雅黑" panose="020B0503020204020204" pitchFamily="34" charset="-122"/>
                <a:ea typeface="微软雅黑" panose="020B0503020204020204" pitchFamily="34" charset="-122"/>
              </a:rPr>
              <a:t>const</a:t>
            </a:r>
            <a:r>
              <a:rPr lang="zh-CN" altLang="en-US" sz="1400" smtClean="0">
                <a:solidFill>
                  <a:srgbClr val="00B050"/>
                </a:solidFill>
                <a:latin typeface="微软雅黑" panose="020B0503020204020204" pitchFamily="34" charset="-122"/>
                <a:ea typeface="微软雅黑" panose="020B0503020204020204" pitchFamily="34" charset="-122"/>
              </a:rPr>
              <a:t>：保证运行时值是不可更改的。</a:t>
            </a:r>
            <a:endParaRPr lang="en-US" altLang="zh-CN" sz="1400" smtClean="0">
              <a:solidFill>
                <a:srgbClr val="00B050"/>
              </a:solidFill>
              <a:latin typeface="微软雅黑" panose="020B0503020204020204" pitchFamily="34" charset="-122"/>
              <a:ea typeface="微软雅黑" panose="020B0503020204020204" pitchFamily="34" charset="-122"/>
            </a:endParaRPr>
          </a:p>
          <a:p>
            <a:r>
              <a:rPr lang="en-US" altLang="zh-CN" sz="1400" smtClean="0">
                <a:solidFill>
                  <a:srgbClr val="00B050"/>
                </a:solidFill>
                <a:latin typeface="微软雅黑" panose="020B0503020204020204" pitchFamily="34" charset="-122"/>
                <a:ea typeface="微软雅黑" panose="020B0503020204020204" pitchFamily="34" charset="-122"/>
              </a:rPr>
              <a:t>constexpr</a:t>
            </a:r>
            <a:r>
              <a:rPr lang="zh-CN" altLang="en-US" sz="1400" smtClean="0">
                <a:solidFill>
                  <a:srgbClr val="00B050"/>
                </a:solidFill>
                <a:latin typeface="微软雅黑" panose="020B0503020204020204" pitchFamily="34" charset="-122"/>
                <a:ea typeface="微软雅黑" panose="020B0503020204020204" pitchFamily="34" charset="-122"/>
              </a:rPr>
              <a:t>：在编译期就可求得常量值。</a:t>
            </a:r>
            <a:endParaRPr lang="zh-CN" altLang="en-US" sz="1400" dirty="0">
              <a:solidFill>
                <a:srgbClr val="00B050"/>
              </a:solidFill>
              <a:latin typeface="微软雅黑" panose="020B0503020204020204" pitchFamily="34" charset="-122"/>
              <a:ea typeface="微软雅黑" panose="020B0503020204020204" pitchFamily="34" charset="-122"/>
            </a:endParaRPr>
          </a:p>
        </p:txBody>
      </p:sp>
      <p:sp>
        <p:nvSpPr>
          <p:cNvPr id="10" name="矩形 9"/>
          <p:cNvSpPr/>
          <p:nvPr/>
        </p:nvSpPr>
        <p:spPr>
          <a:xfrm>
            <a:off x="114301" y="1909367"/>
            <a:ext cx="4248380" cy="3323987"/>
          </a:xfrm>
          <a:prstGeom prst="rect">
            <a:avLst/>
          </a:prstGeom>
        </p:spPr>
        <p:txBody>
          <a:bodyPr wrap="square">
            <a:spAutoFit/>
          </a:bodyPr>
          <a:lstStyle/>
          <a:p>
            <a:r>
              <a:rPr lang="en-US" altLang="zh-CN" sz="1400">
                <a:solidFill>
                  <a:srgbClr val="00B050"/>
                </a:solidFill>
                <a:latin typeface="微软雅黑" panose="020B0503020204020204" pitchFamily="34" charset="-122"/>
                <a:ea typeface="微软雅黑" panose="020B0503020204020204" pitchFamily="34" charset="-122"/>
              </a:rPr>
              <a:t>constexpr</a:t>
            </a:r>
            <a:r>
              <a:rPr lang="en-US" altLang="zh-CN" sz="1400">
                <a:latin typeface="微软雅黑" panose="020B0503020204020204" pitchFamily="34" charset="-122"/>
                <a:ea typeface="微软雅黑" panose="020B0503020204020204" pitchFamily="34" charset="-122"/>
              </a:rPr>
              <a:t> int </a:t>
            </a:r>
            <a:r>
              <a:rPr lang="en-US" altLang="zh-CN" sz="1400">
                <a:solidFill>
                  <a:srgbClr val="00B050"/>
                </a:solidFill>
                <a:latin typeface="微软雅黑" panose="020B0503020204020204" pitchFamily="34" charset="-122"/>
                <a:ea typeface="微软雅黑" panose="020B0503020204020204" pitchFamily="34" charset="-122"/>
              </a:rPr>
              <a:t>GetConst</a:t>
            </a:r>
            <a:r>
              <a:rPr lang="en-US" altLang="zh-CN" sz="1400">
                <a:latin typeface="微软雅黑" panose="020B0503020204020204" pitchFamily="34" charset="-122"/>
                <a:ea typeface="微软雅黑" panose="020B0503020204020204" pitchFamily="34" charset="-122"/>
              </a:rPr>
              <a:t>() {return 1</a:t>
            </a:r>
            <a:r>
              <a:rPr lang="en-US" altLang="zh-CN" sz="1400" smtClean="0">
                <a:latin typeface="微软雅黑" panose="020B0503020204020204" pitchFamily="34" charset="-122"/>
                <a:ea typeface="微软雅黑" panose="020B0503020204020204" pitchFamily="34" charset="-122"/>
              </a:rPr>
              <a:t>;}</a:t>
            </a:r>
          </a:p>
          <a:p>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void Constless(int cond) </a:t>
            </a:r>
            <a:r>
              <a:rPr lang="en-US" altLang="zh-CN" sz="1400" smtClean="0">
                <a:latin typeface="微软雅黑" panose="020B0503020204020204" pitchFamily="34" charset="-122"/>
                <a:ea typeface="微软雅黑" panose="020B0503020204020204" pitchFamily="34" charset="-122"/>
              </a:rPr>
              <a:t>{</a:t>
            </a:r>
          </a:p>
          <a:p>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    int arr[</a:t>
            </a:r>
            <a:r>
              <a:rPr lang="en-US" altLang="zh-CN" sz="1400">
                <a:solidFill>
                  <a:srgbClr val="00B050"/>
                </a:solidFill>
                <a:latin typeface="微软雅黑" panose="020B0503020204020204" pitchFamily="34" charset="-122"/>
                <a:ea typeface="微软雅黑" panose="020B0503020204020204" pitchFamily="34" charset="-122"/>
              </a:rPr>
              <a:t>GetConst</a:t>
            </a:r>
            <a:r>
              <a:rPr lang="en-US" altLang="zh-CN" sz="1400">
                <a:latin typeface="微软雅黑" panose="020B0503020204020204" pitchFamily="34" charset="-122"/>
                <a:ea typeface="微软雅黑" panose="020B0503020204020204" pitchFamily="34" charset="-122"/>
              </a:rPr>
              <a:t>()] = {0</a:t>
            </a:r>
            <a:r>
              <a:rPr lang="en-US" altLang="zh-CN" sz="1400" smtClean="0">
                <a:latin typeface="微软雅黑" panose="020B0503020204020204" pitchFamily="34" charset="-122"/>
                <a:ea typeface="微软雅黑" panose="020B0503020204020204" pitchFamily="34" charset="-122"/>
              </a:rPr>
              <a:t>};</a:t>
            </a:r>
          </a:p>
          <a:p>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    enum {e1 = </a:t>
            </a:r>
            <a:r>
              <a:rPr lang="en-US" altLang="zh-CN" sz="1400">
                <a:solidFill>
                  <a:srgbClr val="00B050"/>
                </a:solidFill>
                <a:latin typeface="微软雅黑" panose="020B0503020204020204" pitchFamily="34" charset="-122"/>
                <a:ea typeface="微软雅黑" panose="020B0503020204020204" pitchFamily="34" charset="-122"/>
              </a:rPr>
              <a:t>GetConst</a:t>
            </a:r>
            <a:r>
              <a:rPr lang="en-US" altLang="zh-CN" sz="1400">
                <a:latin typeface="微软雅黑" panose="020B0503020204020204" pitchFamily="34" charset="-122"/>
                <a:ea typeface="微软雅黑" panose="020B0503020204020204" pitchFamily="34" charset="-122"/>
              </a:rPr>
              <a:t>(), e2</a:t>
            </a:r>
            <a:r>
              <a:rPr lang="en-US" altLang="zh-CN" sz="1400" smtClean="0">
                <a:latin typeface="微软雅黑" panose="020B0503020204020204" pitchFamily="34" charset="-122"/>
                <a:ea typeface="微软雅黑" panose="020B0503020204020204" pitchFamily="34" charset="-122"/>
              </a:rPr>
              <a:t>};</a:t>
            </a:r>
          </a:p>
          <a:p>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    switch (cond) {</a:t>
            </a:r>
          </a:p>
          <a:p>
            <a:r>
              <a:rPr lang="en-US" altLang="zh-CN" sz="1400">
                <a:latin typeface="微软雅黑" panose="020B0503020204020204" pitchFamily="34" charset="-122"/>
                <a:ea typeface="微软雅黑" panose="020B0503020204020204" pitchFamily="34" charset="-122"/>
              </a:rPr>
              <a:t>        case </a:t>
            </a:r>
            <a:r>
              <a:rPr lang="en-US" altLang="zh-CN" sz="1400">
                <a:solidFill>
                  <a:srgbClr val="00B050"/>
                </a:solidFill>
                <a:latin typeface="微软雅黑" panose="020B0503020204020204" pitchFamily="34" charset="-122"/>
                <a:ea typeface="微软雅黑" panose="020B0503020204020204" pitchFamily="34" charset="-122"/>
              </a:rPr>
              <a:t>GetConst</a:t>
            </a:r>
            <a:r>
              <a:rPr lang="en-US" altLang="zh-CN" sz="1400">
                <a:latin typeface="微软雅黑" panose="020B0503020204020204" pitchFamily="34" charset="-122"/>
                <a:ea typeface="微软雅黑" panose="020B0503020204020204" pitchFamily="34" charset="-122"/>
              </a:rPr>
              <a:t>():</a:t>
            </a:r>
          </a:p>
          <a:p>
            <a:r>
              <a:rPr lang="en-US" altLang="zh-CN" sz="1400">
                <a:latin typeface="微软雅黑" panose="020B0503020204020204" pitchFamily="34" charset="-122"/>
                <a:ea typeface="微软雅黑" panose="020B0503020204020204" pitchFamily="34" charset="-122"/>
              </a:rPr>
              <a:t>            break;</a:t>
            </a:r>
          </a:p>
          <a:p>
            <a:r>
              <a:rPr lang="en-US" altLang="zh-CN" sz="1400">
                <a:latin typeface="微软雅黑" panose="020B0503020204020204" pitchFamily="34" charset="-122"/>
                <a:ea typeface="微软雅黑" panose="020B0503020204020204" pitchFamily="34" charset="-122"/>
              </a:rPr>
              <a:t>        default:</a:t>
            </a:r>
          </a:p>
          <a:p>
            <a:r>
              <a:rPr lang="en-US" altLang="zh-CN" sz="1400">
                <a:latin typeface="微软雅黑" panose="020B0503020204020204" pitchFamily="34" charset="-122"/>
                <a:ea typeface="微软雅黑" panose="020B0503020204020204" pitchFamily="34" charset="-122"/>
              </a:rPr>
              <a:t>            break;</a:t>
            </a:r>
          </a:p>
          <a:p>
            <a:r>
              <a:rPr lang="en-US" altLang="zh-CN" sz="1400">
                <a:latin typeface="微软雅黑" panose="020B0503020204020204" pitchFamily="34" charset="-122"/>
                <a:ea typeface="微软雅黑" panose="020B0503020204020204" pitchFamily="34" charset="-122"/>
              </a:rPr>
              <a:t>    }</a:t>
            </a:r>
          </a:p>
          <a:p>
            <a:r>
              <a:rPr lang="en-US" altLang="zh-CN" sz="1400">
                <a:latin typeface="微软雅黑" panose="020B0503020204020204" pitchFamily="34" charset="-122"/>
                <a:ea typeface="微软雅黑" panose="020B0503020204020204" pitchFamily="34" charset="-122"/>
              </a:rPr>
              <a:t>}</a:t>
            </a:r>
          </a:p>
        </p:txBody>
      </p:sp>
      <p:sp>
        <p:nvSpPr>
          <p:cNvPr id="11" name="文本框 10"/>
          <p:cNvSpPr txBox="1"/>
          <p:nvPr/>
        </p:nvSpPr>
        <p:spPr>
          <a:xfrm>
            <a:off x="5576831" y="842111"/>
            <a:ext cx="1800493" cy="369332"/>
          </a:xfrm>
          <a:prstGeom prst="rect">
            <a:avLst/>
          </a:prstGeom>
          <a:noFill/>
        </p:spPr>
        <p:txBody>
          <a:bodyPr wrap="none">
            <a:spAutoFit/>
            <a:scene3d>
              <a:camera prst="orthographicFront"/>
              <a:lightRig rig="harsh" dir="t"/>
            </a:scene3d>
            <a:sp3d extrusionH="57150" prstMaterial="matte">
              <a:bevelT w="63500" h="12700" prst="angle"/>
              <a:contourClr>
                <a:schemeClr val="bg1">
                  <a:lumMod val="65000"/>
                </a:schemeClr>
              </a:contourClr>
            </a:sp3d>
          </a:bodyPr>
          <a:lstStyle/>
          <a:p>
            <a:pPr>
              <a:defRPr/>
            </a:pPr>
            <a:r>
              <a:rPr lang="zh-CN" altLang="en-US" b="1">
                <a:ln/>
                <a:solidFill>
                  <a:srgbClr val="4FD1FF"/>
                </a:solidFill>
                <a:latin typeface="微软雅黑" panose="020B0503020204020204" pitchFamily="34" charset="-122"/>
                <a:ea typeface="微软雅黑" panose="020B0503020204020204" pitchFamily="34" charset="-122"/>
              </a:rPr>
              <a:t>常量表达式函数</a:t>
            </a:r>
            <a:endParaRPr lang="en-US" altLang="zh-CN" b="1">
              <a:ln/>
              <a:solidFill>
                <a:srgbClr val="4FD1F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576831" y="1211443"/>
            <a:ext cx="4410503" cy="954107"/>
          </a:xfrm>
          <a:prstGeom prst="rect">
            <a:avLst/>
          </a:prstGeom>
          <a:noFill/>
        </p:spPr>
        <p:txBody>
          <a:bodyPr wrap="none" rtlCol="0">
            <a:spAutoFit/>
          </a:bodyPr>
          <a:lstStyle/>
          <a:p>
            <a:pPr marL="285750" indent="-285750">
              <a:buFont typeface="Arial" panose="020B0604020202020204" pitchFamily="34" charset="0"/>
              <a:buChar char="•"/>
            </a:pPr>
            <a:r>
              <a:rPr lang="zh-CN" altLang="en-US" sz="1400" smtClean="0">
                <a:solidFill>
                  <a:srgbClr val="00B050"/>
                </a:solidFill>
                <a:latin typeface="微软雅黑" panose="020B0503020204020204" pitchFamily="34" charset="-122"/>
                <a:ea typeface="微软雅黑" panose="020B0503020204020204" pitchFamily="34" charset="-122"/>
              </a:rPr>
              <a:t>函数体只有单一的</a:t>
            </a:r>
            <a:r>
              <a:rPr lang="en-US" altLang="zh-CN" sz="1400" smtClean="0">
                <a:solidFill>
                  <a:srgbClr val="00B050"/>
                </a:solidFill>
                <a:latin typeface="微软雅黑" panose="020B0503020204020204" pitchFamily="34" charset="-122"/>
                <a:ea typeface="微软雅黑" panose="020B0503020204020204" pitchFamily="34" charset="-122"/>
              </a:rPr>
              <a:t>return</a:t>
            </a:r>
            <a:r>
              <a:rPr lang="zh-CN" altLang="en-US" sz="1400" smtClean="0">
                <a:solidFill>
                  <a:srgbClr val="00B050"/>
                </a:solidFill>
                <a:latin typeface="微软雅黑" panose="020B0503020204020204" pitchFamily="34" charset="-122"/>
                <a:ea typeface="微软雅黑" panose="020B0503020204020204" pitchFamily="34" charset="-122"/>
              </a:rPr>
              <a:t>返回语句</a:t>
            </a:r>
            <a:endParaRPr lang="en-US" altLang="zh-CN" sz="1400" smtClean="0">
              <a:solidFill>
                <a:srgbClr val="00B05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smtClean="0">
                <a:solidFill>
                  <a:srgbClr val="00B050"/>
                </a:solidFill>
                <a:latin typeface="微软雅黑" panose="020B0503020204020204" pitchFamily="34" charset="-122"/>
                <a:ea typeface="微软雅黑" panose="020B0503020204020204" pitchFamily="34" charset="-122"/>
              </a:rPr>
              <a:t>函数必须有返回值</a:t>
            </a:r>
            <a:endParaRPr lang="en-US" altLang="zh-CN" sz="1400" smtClean="0">
              <a:solidFill>
                <a:srgbClr val="00B05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a:solidFill>
                  <a:srgbClr val="00B050"/>
                </a:solidFill>
                <a:latin typeface="微软雅黑" panose="020B0503020204020204" pitchFamily="34" charset="-122"/>
                <a:ea typeface="微软雅黑" panose="020B0503020204020204" pitchFamily="34" charset="-122"/>
              </a:rPr>
              <a:t>在使用</a:t>
            </a:r>
            <a:r>
              <a:rPr lang="zh-CN" altLang="en-US" sz="1400" smtClean="0">
                <a:solidFill>
                  <a:srgbClr val="00B050"/>
                </a:solidFill>
                <a:latin typeface="微软雅黑" panose="020B0503020204020204" pitchFamily="34" charset="-122"/>
                <a:ea typeface="微软雅黑" panose="020B0503020204020204" pitchFamily="34" charset="-122"/>
              </a:rPr>
              <a:t>前必须已有定义。</a:t>
            </a:r>
            <a:endParaRPr lang="en-US" altLang="zh-CN" sz="1400" smtClean="0">
              <a:solidFill>
                <a:srgbClr val="00B05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smtClean="0">
                <a:solidFill>
                  <a:srgbClr val="00B050"/>
                </a:solidFill>
                <a:latin typeface="微软雅黑" panose="020B0503020204020204" pitchFamily="34" charset="-122"/>
                <a:ea typeface="微软雅黑" panose="020B0503020204020204" pitchFamily="34" charset="-122"/>
              </a:rPr>
              <a:t>return</a:t>
            </a:r>
            <a:r>
              <a:rPr lang="zh-CN" altLang="en-US" sz="1400">
                <a:solidFill>
                  <a:srgbClr val="00B050"/>
                </a:solidFill>
                <a:latin typeface="微软雅黑" panose="020B0503020204020204" pitchFamily="34" charset="-122"/>
                <a:ea typeface="微软雅黑" panose="020B0503020204020204" pitchFamily="34" charset="-122"/>
              </a:rPr>
              <a:t>返回语句表达式</a:t>
            </a:r>
            <a:r>
              <a:rPr lang="zh-CN" altLang="en-US" sz="1400" smtClean="0">
                <a:solidFill>
                  <a:srgbClr val="00B050"/>
                </a:solidFill>
                <a:latin typeface="微软雅黑" panose="020B0503020204020204" pitchFamily="34" charset="-122"/>
                <a:ea typeface="微软雅黑" panose="020B0503020204020204" pitchFamily="34" charset="-122"/>
              </a:rPr>
              <a:t>中必须是一个常量表达式。</a:t>
            </a:r>
            <a:endParaRPr lang="zh-CN" altLang="en-US" sz="1400" dirty="0">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3044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 y="152400"/>
            <a:ext cx="11149057" cy="602359"/>
          </a:xfrm>
        </p:spPr>
        <p:txBody>
          <a:bodyPr/>
          <a:lstStyle/>
          <a:p>
            <a:r>
              <a:rPr lang="zh-CN" altLang="en-US" sz="3200" b="1" smtClean="0">
                <a:latin typeface="微软雅黑" panose="020B0503020204020204" pitchFamily="34" charset="-122"/>
                <a:ea typeface="微软雅黑" panose="020B0503020204020204" pitchFamily="34" charset="-122"/>
              </a:rPr>
              <a:t>原子类型与原子操作</a:t>
            </a:r>
            <a:endParaRPr lang="zh-CN" altLang="en-US" sz="3200" b="1">
              <a:latin typeface="微软雅黑" panose="020B0503020204020204" pitchFamily="34" charset="-122"/>
              <a:ea typeface="微软雅黑" panose="020B0503020204020204" pitchFamily="34" charset="-122"/>
            </a:endParaRPr>
          </a:p>
        </p:txBody>
      </p:sp>
      <p:sp>
        <p:nvSpPr>
          <p:cNvPr id="7" name="文本框 6"/>
          <p:cNvSpPr txBox="1"/>
          <p:nvPr/>
        </p:nvSpPr>
        <p:spPr>
          <a:xfrm>
            <a:off x="114300" y="842111"/>
            <a:ext cx="3055645" cy="369332"/>
          </a:xfrm>
          <a:prstGeom prst="rect">
            <a:avLst/>
          </a:prstGeom>
          <a:noFill/>
        </p:spPr>
        <p:txBody>
          <a:bodyPr wrap="none">
            <a:spAutoFit/>
            <a:scene3d>
              <a:camera prst="orthographicFront"/>
              <a:lightRig rig="harsh" dir="t"/>
            </a:scene3d>
            <a:sp3d extrusionH="57150" prstMaterial="matte">
              <a:bevelT w="63500" h="12700" prst="angle"/>
              <a:contourClr>
                <a:schemeClr val="bg1">
                  <a:lumMod val="65000"/>
                </a:schemeClr>
              </a:contourClr>
            </a:sp3d>
          </a:bodyPr>
          <a:lstStyle/>
          <a:p>
            <a:pPr>
              <a:defRPr/>
            </a:pPr>
            <a:r>
              <a:rPr lang="zh-CN" altLang="en-US" b="1" smtClean="0">
                <a:ln/>
                <a:solidFill>
                  <a:srgbClr val="4FD1FF"/>
                </a:solidFill>
                <a:latin typeface="微软雅黑" panose="020B0503020204020204" pitchFamily="34" charset="-122"/>
                <a:ea typeface="微软雅黑" panose="020B0503020204020204" pitchFamily="34" charset="-122"/>
              </a:rPr>
              <a:t>原子操作与</a:t>
            </a:r>
            <a:r>
              <a:rPr lang="en-US" altLang="zh-CN" b="1" smtClean="0">
                <a:ln/>
                <a:solidFill>
                  <a:srgbClr val="4FD1FF"/>
                </a:solidFill>
                <a:latin typeface="微软雅黑" panose="020B0503020204020204" pitchFamily="34" charset="-122"/>
                <a:ea typeface="微软雅黑" panose="020B0503020204020204" pitchFamily="34" charset="-122"/>
              </a:rPr>
              <a:t>C++11</a:t>
            </a:r>
            <a:r>
              <a:rPr lang="zh-CN" altLang="en-US" b="1" smtClean="0">
                <a:ln/>
                <a:solidFill>
                  <a:srgbClr val="4FD1FF"/>
                </a:solidFill>
                <a:latin typeface="微软雅黑" panose="020B0503020204020204" pitchFamily="34" charset="-122"/>
                <a:ea typeface="微软雅黑" panose="020B0503020204020204" pitchFamily="34" charset="-122"/>
              </a:rPr>
              <a:t>原子类型</a:t>
            </a:r>
            <a:endParaRPr lang="en-US" altLang="zh-CN" b="1">
              <a:ln/>
              <a:solidFill>
                <a:srgbClr val="4FD1FF"/>
              </a:solidFill>
              <a:latin typeface="微软雅黑" panose="020B0503020204020204" pitchFamily="34" charset="-122"/>
              <a:ea typeface="微软雅黑" panose="020B0503020204020204" pitchFamily="34" charset="-122"/>
            </a:endParaRPr>
          </a:p>
        </p:txBody>
      </p:sp>
      <p:sp>
        <p:nvSpPr>
          <p:cNvPr id="8" name="矩形 7"/>
          <p:cNvSpPr/>
          <p:nvPr/>
        </p:nvSpPr>
        <p:spPr>
          <a:xfrm>
            <a:off x="5341149" y="2907258"/>
            <a:ext cx="5922208" cy="738664"/>
          </a:xfrm>
          <a:prstGeom prst="rect">
            <a:avLst/>
          </a:prstGeom>
        </p:spPr>
        <p:txBody>
          <a:bodyPr wrap="square">
            <a:spAutoFit/>
          </a:bodyPr>
          <a:lstStyle/>
          <a:p>
            <a:r>
              <a:rPr lang="en-US" altLang="zh-CN" sz="1400" smtClean="0">
                <a:latin typeface="微软雅黑" panose="020B0503020204020204" pitchFamily="34" charset="-122"/>
                <a:ea typeface="微软雅黑" panose="020B0503020204020204" pitchFamily="34" charset="-122"/>
              </a:rPr>
              <a:t>atomic&lt;float&gt; af {1.2f}	</a:t>
            </a:r>
          </a:p>
          <a:p>
            <a:r>
              <a:rPr lang="en-US" altLang="zh-CN" sz="1400" smtClean="0">
                <a:latin typeface="微软雅黑" panose="020B0503020204020204" pitchFamily="34" charset="-122"/>
                <a:ea typeface="微软雅黑" panose="020B0503020204020204" pitchFamily="34" charset="-122"/>
              </a:rPr>
              <a:t>float f = af;		// </a:t>
            </a:r>
            <a:r>
              <a:rPr lang="zh-CN" altLang="en-US" sz="1400" smtClean="0">
                <a:latin typeface="微软雅黑" panose="020B0503020204020204" pitchFamily="34" charset="-122"/>
                <a:ea typeface="微软雅黑" panose="020B0503020204020204" pitchFamily="34" charset="-122"/>
              </a:rPr>
              <a:t>隐式地从</a:t>
            </a:r>
            <a:r>
              <a:rPr lang="en-US" altLang="zh-CN" sz="1400" smtClean="0">
                <a:latin typeface="微软雅黑" panose="020B0503020204020204" pitchFamily="34" charset="-122"/>
                <a:ea typeface="微软雅黑" panose="020B0503020204020204" pitchFamily="34" charset="-122"/>
              </a:rPr>
              <a:t>atomic&lt;T&gt;</a:t>
            </a:r>
            <a:r>
              <a:rPr lang="zh-CN" altLang="en-US" sz="1400" smtClean="0">
                <a:latin typeface="微软雅黑" panose="020B0503020204020204" pitchFamily="34" charset="-122"/>
                <a:ea typeface="微软雅黑" panose="020B0503020204020204" pitchFamily="34" charset="-122"/>
              </a:rPr>
              <a:t>到</a:t>
            </a:r>
            <a:r>
              <a:rPr lang="en-US" altLang="zh-CN" sz="1400" smtClean="0">
                <a:latin typeface="微软雅黑" panose="020B0503020204020204" pitchFamily="34" charset="-122"/>
                <a:ea typeface="微软雅黑" panose="020B0503020204020204" pitchFamily="34" charset="-122"/>
              </a:rPr>
              <a:t>T</a:t>
            </a:r>
            <a:r>
              <a:rPr lang="zh-CN" altLang="en-US" sz="1400" smtClean="0">
                <a:latin typeface="微软雅黑" panose="020B0503020204020204" pitchFamily="34" charset="-122"/>
                <a:ea typeface="微软雅黑" panose="020B0503020204020204" pitchFamily="34" charset="-122"/>
              </a:rPr>
              <a:t>的转换</a:t>
            </a:r>
            <a:endParaRPr lang="en-US" altLang="zh-CN" sz="1400" smtClean="0">
              <a:latin typeface="微软雅黑" panose="020B0503020204020204" pitchFamily="34" charset="-122"/>
              <a:ea typeface="微软雅黑" panose="020B0503020204020204" pitchFamily="34" charset="-122"/>
            </a:endParaRPr>
          </a:p>
          <a:p>
            <a:r>
              <a:rPr lang="en-US" altLang="zh-CN" sz="1400" smtClean="0">
                <a:latin typeface="微软雅黑" panose="020B0503020204020204" pitchFamily="34" charset="-122"/>
                <a:ea typeface="微软雅黑" panose="020B0503020204020204" pitchFamily="34" charset="-122"/>
              </a:rPr>
              <a:t>float f1 = {af};		// </a:t>
            </a:r>
            <a:endParaRPr lang="en-US" altLang="zh-CN" sz="1400">
              <a:latin typeface="微软雅黑" panose="020B0503020204020204" pitchFamily="34" charset="-122"/>
              <a:ea typeface="微软雅黑" panose="020B0503020204020204" pitchFamily="34" charset="-122"/>
            </a:endParaRPr>
          </a:p>
        </p:txBody>
      </p:sp>
      <p:sp>
        <p:nvSpPr>
          <p:cNvPr id="13" name="文本框 12"/>
          <p:cNvSpPr txBox="1"/>
          <p:nvPr/>
        </p:nvSpPr>
        <p:spPr>
          <a:xfrm>
            <a:off x="2811597" y="1755067"/>
            <a:ext cx="9307484" cy="954107"/>
          </a:xfrm>
          <a:prstGeom prst="rect">
            <a:avLst/>
          </a:prstGeom>
          <a:noFill/>
        </p:spPr>
        <p:txBody>
          <a:bodyPr wrap="none" rtlCol="0">
            <a:spAutoFit/>
          </a:bodyPr>
          <a:lstStyle/>
          <a:p>
            <a:r>
              <a:rPr lang="zh-CN" altLang="en-US" sz="1400" smtClean="0">
                <a:solidFill>
                  <a:srgbClr val="FFFF00"/>
                </a:solidFill>
                <a:latin typeface="微软雅黑" panose="020B0503020204020204" pitchFamily="34" charset="-122"/>
                <a:ea typeface="微软雅黑" panose="020B0503020204020204" pitchFamily="34" charset="-122"/>
              </a:rPr>
              <a:t>程序员不需要为原子数据类型显式地声明互斥锁或调用加锁、解锁的</a:t>
            </a:r>
            <a:r>
              <a:rPr lang="en-US" altLang="zh-CN" sz="1400" smtClean="0">
                <a:solidFill>
                  <a:srgbClr val="FFFF00"/>
                </a:solidFill>
                <a:latin typeface="微软雅黑" panose="020B0503020204020204" pitchFamily="34" charset="-122"/>
                <a:ea typeface="微软雅黑" panose="020B0503020204020204" pitchFamily="34" charset="-122"/>
              </a:rPr>
              <a:t>API</a:t>
            </a:r>
            <a:r>
              <a:rPr lang="zh-CN" altLang="en-US" sz="1400" smtClean="0">
                <a:solidFill>
                  <a:srgbClr val="FFFF00"/>
                </a:solidFill>
                <a:latin typeface="微软雅黑" panose="020B0503020204020204" pitchFamily="34" charset="-122"/>
                <a:ea typeface="微软雅黑" panose="020B0503020204020204" pitchFamily="34" charset="-122"/>
              </a:rPr>
              <a:t>，线程就能够对变量</a:t>
            </a:r>
            <a:r>
              <a:rPr lang="en-US" altLang="zh-CN" sz="1400" smtClean="0">
                <a:solidFill>
                  <a:srgbClr val="FFFF00"/>
                </a:solidFill>
                <a:latin typeface="微软雅黑" panose="020B0503020204020204" pitchFamily="34" charset="-122"/>
                <a:ea typeface="微软雅黑" panose="020B0503020204020204" pitchFamily="34" charset="-122"/>
              </a:rPr>
              <a:t>total</a:t>
            </a:r>
            <a:r>
              <a:rPr lang="zh-CN" altLang="en-US" sz="1400" smtClean="0">
                <a:solidFill>
                  <a:srgbClr val="FFFF00"/>
                </a:solidFill>
                <a:latin typeface="微软雅黑" panose="020B0503020204020204" pitchFamily="34" charset="-122"/>
                <a:ea typeface="微软雅黑" panose="020B0503020204020204" pitchFamily="34" charset="-122"/>
              </a:rPr>
              <a:t>互斥地进行访问。</a:t>
            </a:r>
            <a:endParaRPr lang="en-US" altLang="zh-CN" sz="1400" smtClean="0">
              <a:solidFill>
                <a:srgbClr val="FFFF00"/>
              </a:solidFill>
              <a:latin typeface="微软雅黑" panose="020B0503020204020204" pitchFamily="34" charset="-122"/>
              <a:ea typeface="微软雅黑" panose="020B0503020204020204" pitchFamily="34" charset="-122"/>
            </a:endParaRPr>
          </a:p>
          <a:p>
            <a:endParaRPr lang="en-US" altLang="zh-CN" sz="1400">
              <a:solidFill>
                <a:srgbClr val="FFFF00"/>
              </a:solidFill>
              <a:latin typeface="微软雅黑" panose="020B0503020204020204" pitchFamily="34" charset="-122"/>
              <a:ea typeface="微软雅黑" panose="020B0503020204020204" pitchFamily="34" charset="-122"/>
            </a:endParaRPr>
          </a:p>
          <a:p>
            <a:r>
              <a:rPr lang="zh-CN" altLang="en-US" sz="1400" smtClean="0">
                <a:solidFill>
                  <a:srgbClr val="FFFF00"/>
                </a:solidFill>
                <a:latin typeface="微软雅黑" panose="020B0503020204020204" pitchFamily="34" charset="-122"/>
                <a:ea typeface="微软雅黑" panose="020B0503020204020204" pitchFamily="34" charset="-122"/>
              </a:rPr>
              <a:t>原子类型不仅有内置的，也可以使用  </a:t>
            </a:r>
            <a:r>
              <a:rPr lang="en-US" altLang="zh-CN" sz="1400" smtClean="0">
                <a:solidFill>
                  <a:srgbClr val="FFFF00"/>
                </a:solidFill>
                <a:latin typeface="微软雅黑" panose="020B0503020204020204" pitchFamily="34" charset="-122"/>
                <a:ea typeface="微软雅黑" panose="020B0503020204020204" pitchFamily="34" charset="-122"/>
              </a:rPr>
              <a:t>std::atomic&lt;T&gt; t</a:t>
            </a:r>
            <a:r>
              <a:rPr lang="zh-CN" altLang="en-US" sz="1400" smtClean="0">
                <a:solidFill>
                  <a:srgbClr val="FFFF00"/>
                </a:solidFill>
                <a:latin typeface="微软雅黑" panose="020B0503020204020204" pitchFamily="34" charset="-122"/>
                <a:ea typeface="微软雅黑" panose="020B0503020204020204" pitchFamily="34" charset="-122"/>
              </a:rPr>
              <a:t>声明一个类型为</a:t>
            </a:r>
            <a:r>
              <a:rPr lang="en-US" altLang="zh-CN" sz="1400" smtClean="0">
                <a:solidFill>
                  <a:srgbClr val="FFFF00"/>
                </a:solidFill>
                <a:latin typeface="微软雅黑" panose="020B0503020204020204" pitchFamily="34" charset="-122"/>
                <a:ea typeface="微软雅黑" panose="020B0503020204020204" pitchFamily="34" charset="-122"/>
              </a:rPr>
              <a:t>T</a:t>
            </a:r>
            <a:r>
              <a:rPr lang="zh-CN" altLang="en-US" sz="1400" smtClean="0">
                <a:solidFill>
                  <a:srgbClr val="FFFF00"/>
                </a:solidFill>
                <a:latin typeface="微软雅黑" panose="020B0503020204020204" pitchFamily="34" charset="-122"/>
                <a:ea typeface="微软雅黑" panose="020B0503020204020204" pitchFamily="34" charset="-122"/>
              </a:rPr>
              <a:t>的原子类型变量</a:t>
            </a:r>
            <a:r>
              <a:rPr lang="en-US" altLang="zh-CN" sz="1400" smtClean="0">
                <a:solidFill>
                  <a:srgbClr val="FFFF00"/>
                </a:solidFill>
                <a:latin typeface="微软雅黑" panose="020B0503020204020204" pitchFamily="34" charset="-122"/>
                <a:ea typeface="微软雅黑" panose="020B0503020204020204" pitchFamily="34" charset="-122"/>
              </a:rPr>
              <a:t>t</a:t>
            </a:r>
          </a:p>
          <a:p>
            <a:r>
              <a:rPr lang="zh-CN" altLang="en-US" sz="1400" smtClean="0">
                <a:solidFill>
                  <a:srgbClr val="FFFF00"/>
                </a:solidFill>
                <a:latin typeface="微软雅黑" panose="020B0503020204020204" pitchFamily="34" charset="-122"/>
                <a:ea typeface="微软雅黑" panose="020B0503020204020204" pitchFamily="34" charset="-122"/>
              </a:rPr>
              <a:t>不过，只能从其模板参数类型中进行构造，不允许拷贝构造、移动构造、赋值构造等。</a:t>
            </a:r>
            <a:endParaRPr lang="zh-CN" altLang="en-US" sz="1400" dirty="0">
              <a:solidFill>
                <a:srgbClr val="FFFF00"/>
              </a:solidFill>
              <a:latin typeface="微软雅黑" panose="020B0503020204020204" pitchFamily="34" charset="-122"/>
              <a:ea typeface="微软雅黑" panose="020B0503020204020204" pitchFamily="34" charset="-122"/>
            </a:endParaRPr>
          </a:p>
        </p:txBody>
      </p:sp>
      <p:sp>
        <p:nvSpPr>
          <p:cNvPr id="14" name="矩形 13"/>
          <p:cNvSpPr/>
          <p:nvPr/>
        </p:nvSpPr>
        <p:spPr>
          <a:xfrm>
            <a:off x="266700" y="1451195"/>
            <a:ext cx="4248380" cy="5478423"/>
          </a:xfrm>
          <a:prstGeom prst="rect">
            <a:avLst/>
          </a:prstGeom>
        </p:spPr>
        <p:txBody>
          <a:bodyPr wrap="square">
            <a:spAutoFit/>
          </a:bodyPr>
          <a:lstStyle/>
          <a:p>
            <a:r>
              <a:rPr lang="en-US" altLang="zh-CN" sz="1400">
                <a:latin typeface="微软雅黑" panose="020B0503020204020204" pitchFamily="34" charset="-122"/>
                <a:ea typeface="微软雅黑" panose="020B0503020204020204" pitchFamily="34" charset="-122"/>
              </a:rPr>
              <a:t>#include &lt;atomic&gt;</a:t>
            </a:r>
          </a:p>
          <a:p>
            <a:r>
              <a:rPr lang="en-US" altLang="zh-CN" sz="1400">
                <a:latin typeface="微软雅黑" panose="020B0503020204020204" pitchFamily="34" charset="-122"/>
                <a:ea typeface="微软雅黑" panose="020B0503020204020204" pitchFamily="34" charset="-122"/>
              </a:rPr>
              <a:t>#include &lt;thread&gt;</a:t>
            </a:r>
          </a:p>
          <a:p>
            <a:r>
              <a:rPr lang="en-US" altLang="zh-CN" sz="1400">
                <a:latin typeface="微软雅黑" panose="020B0503020204020204" pitchFamily="34" charset="-122"/>
                <a:ea typeface="微软雅黑" panose="020B0503020204020204" pitchFamily="34" charset="-122"/>
              </a:rPr>
              <a:t>#include &lt;iostream&gt;</a:t>
            </a:r>
          </a:p>
          <a:p>
            <a:r>
              <a:rPr lang="en-US" altLang="zh-CN" sz="1400">
                <a:latin typeface="微软雅黑" panose="020B0503020204020204" pitchFamily="34" charset="-122"/>
                <a:ea typeface="微软雅黑" panose="020B0503020204020204" pitchFamily="34" charset="-122"/>
              </a:rPr>
              <a:t>using namespace std;</a:t>
            </a:r>
          </a:p>
          <a:p>
            <a:endParaRPr lang="en-US" altLang="zh-CN" sz="1400">
              <a:latin typeface="微软雅黑" panose="020B0503020204020204" pitchFamily="34" charset="-122"/>
              <a:ea typeface="微软雅黑" panose="020B0503020204020204" pitchFamily="34" charset="-122"/>
            </a:endParaRPr>
          </a:p>
          <a:p>
            <a:r>
              <a:rPr lang="en-US" altLang="zh-CN" sz="1400">
                <a:solidFill>
                  <a:srgbClr val="00B050"/>
                </a:solidFill>
                <a:latin typeface="微软雅黑" panose="020B0503020204020204" pitchFamily="34" charset="-122"/>
                <a:ea typeface="微软雅黑" panose="020B0503020204020204" pitchFamily="34" charset="-122"/>
              </a:rPr>
              <a:t>atomic_llong</a:t>
            </a:r>
            <a:r>
              <a:rPr lang="en-US" altLang="zh-CN" sz="1400">
                <a:latin typeface="微软雅黑" panose="020B0503020204020204" pitchFamily="34" charset="-122"/>
                <a:ea typeface="微软雅黑" panose="020B0503020204020204" pitchFamily="34" charset="-122"/>
              </a:rPr>
              <a:t> total {0};</a:t>
            </a:r>
          </a:p>
          <a:p>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void func(int) {</a:t>
            </a:r>
          </a:p>
          <a:p>
            <a:r>
              <a:rPr lang="en-US" altLang="zh-CN" sz="1400">
                <a:latin typeface="微软雅黑" panose="020B0503020204020204" pitchFamily="34" charset="-122"/>
                <a:ea typeface="微软雅黑" panose="020B0503020204020204" pitchFamily="34" charset="-122"/>
              </a:rPr>
              <a:t>    for(long long i = 0; i &lt; 100000000LL; ++ i) {</a:t>
            </a:r>
          </a:p>
          <a:p>
            <a:r>
              <a:rPr lang="en-US" altLang="zh-CN" sz="1400">
                <a:latin typeface="微软雅黑" panose="020B0503020204020204" pitchFamily="34" charset="-122"/>
                <a:ea typeface="微软雅黑" panose="020B0503020204020204" pitchFamily="34" charset="-122"/>
              </a:rPr>
              <a:t>        total += i;</a:t>
            </a:r>
          </a:p>
          <a:p>
            <a:r>
              <a:rPr lang="en-US" altLang="zh-CN" sz="1400">
                <a:latin typeface="微软雅黑" panose="020B0503020204020204" pitchFamily="34" charset="-122"/>
                <a:ea typeface="微软雅黑" panose="020B0503020204020204" pitchFamily="34" charset="-122"/>
              </a:rPr>
              <a:t>    }</a:t>
            </a:r>
          </a:p>
          <a:p>
            <a:r>
              <a:rPr lang="en-US" altLang="zh-CN" sz="1400">
                <a:latin typeface="微软雅黑" panose="020B0503020204020204" pitchFamily="34" charset="-122"/>
                <a:ea typeface="微软雅黑" panose="020B0503020204020204" pitchFamily="34" charset="-122"/>
              </a:rPr>
              <a:t>}</a:t>
            </a:r>
          </a:p>
          <a:p>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int main() {</a:t>
            </a:r>
          </a:p>
          <a:p>
            <a:r>
              <a:rPr lang="en-US" altLang="zh-CN" sz="1400">
                <a:latin typeface="微软雅黑" panose="020B0503020204020204" pitchFamily="34" charset="-122"/>
                <a:ea typeface="微软雅黑" panose="020B0503020204020204" pitchFamily="34" charset="-122"/>
              </a:rPr>
              <a:t>    thread t1(func, 0);</a:t>
            </a:r>
          </a:p>
          <a:p>
            <a:r>
              <a:rPr lang="en-US" altLang="zh-CN" sz="1400">
                <a:latin typeface="微软雅黑" panose="020B0503020204020204" pitchFamily="34" charset="-122"/>
                <a:ea typeface="微软雅黑" panose="020B0503020204020204" pitchFamily="34" charset="-122"/>
              </a:rPr>
              <a:t>    thread t2(func, 0);</a:t>
            </a:r>
          </a:p>
          <a:p>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    t1.join();</a:t>
            </a:r>
          </a:p>
          <a:p>
            <a:r>
              <a:rPr lang="en-US" altLang="zh-CN" sz="1400">
                <a:latin typeface="微软雅黑" panose="020B0503020204020204" pitchFamily="34" charset="-122"/>
                <a:ea typeface="微软雅黑" panose="020B0503020204020204" pitchFamily="34" charset="-122"/>
              </a:rPr>
              <a:t>    t2.join();</a:t>
            </a:r>
          </a:p>
          <a:p>
            <a:endParaRPr lang="en-US" altLang="zh-CN" sz="1400">
              <a:latin typeface="微软雅黑" panose="020B0503020204020204" pitchFamily="34" charset="-122"/>
              <a:ea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rPr>
              <a:t>    cout &lt;&lt; total &gt;&gt; endl;</a:t>
            </a:r>
          </a:p>
          <a:p>
            <a:r>
              <a:rPr lang="en-US" altLang="zh-CN" sz="1400">
                <a:latin typeface="微软雅黑" panose="020B0503020204020204" pitchFamily="34" charset="-122"/>
                <a:ea typeface="微软雅黑" panose="020B0503020204020204" pitchFamily="34" charset="-122"/>
              </a:rPr>
              <a:t>    return 0;</a:t>
            </a:r>
          </a:p>
          <a:p>
            <a:r>
              <a:rPr lang="en-US" altLang="zh-CN" sz="1400">
                <a:latin typeface="微软雅黑" panose="020B0503020204020204" pitchFamily="34" charset="-122"/>
                <a:ea typeface="微软雅黑" panose="020B0503020204020204" pitchFamily="34" charset="-122"/>
              </a:rPr>
              <a:t>}</a:t>
            </a:r>
          </a:p>
          <a:p>
            <a:endParaRPr lang="en-US" altLang="zh-CN" sz="140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8087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 y="152400"/>
            <a:ext cx="11149057" cy="602359"/>
          </a:xfrm>
        </p:spPr>
        <p:txBody>
          <a:bodyPr/>
          <a:lstStyle/>
          <a:p>
            <a:r>
              <a:rPr lang="zh-CN" altLang="en-US" sz="3200" b="1" smtClean="0">
                <a:latin typeface="微软雅黑" panose="020B0503020204020204" pitchFamily="34" charset="-122"/>
                <a:ea typeface="微软雅黑" panose="020B0503020204020204" pitchFamily="34" charset="-122"/>
              </a:rPr>
              <a:t>原子类型与原子操作</a:t>
            </a:r>
            <a:endParaRPr lang="zh-CN" altLang="en-US" sz="3200" b="1">
              <a:latin typeface="微软雅黑" panose="020B0503020204020204" pitchFamily="34" charset="-122"/>
              <a:ea typeface="微软雅黑" panose="020B0503020204020204" pitchFamily="34" charset="-122"/>
            </a:endParaRPr>
          </a:p>
        </p:txBody>
      </p:sp>
      <p:sp>
        <p:nvSpPr>
          <p:cNvPr id="7" name="文本框 6"/>
          <p:cNvSpPr txBox="1"/>
          <p:nvPr/>
        </p:nvSpPr>
        <p:spPr>
          <a:xfrm>
            <a:off x="114300" y="842111"/>
            <a:ext cx="877163" cy="369332"/>
          </a:xfrm>
          <a:prstGeom prst="rect">
            <a:avLst/>
          </a:prstGeom>
          <a:noFill/>
        </p:spPr>
        <p:txBody>
          <a:bodyPr wrap="none">
            <a:spAutoFit/>
            <a:scene3d>
              <a:camera prst="orthographicFront"/>
              <a:lightRig rig="harsh" dir="t"/>
            </a:scene3d>
            <a:sp3d extrusionH="57150" prstMaterial="matte">
              <a:bevelT w="63500" h="12700" prst="angle"/>
              <a:contourClr>
                <a:schemeClr val="bg1">
                  <a:lumMod val="65000"/>
                </a:schemeClr>
              </a:contourClr>
            </a:sp3d>
          </a:bodyPr>
          <a:lstStyle/>
          <a:p>
            <a:pPr>
              <a:defRPr/>
            </a:pPr>
            <a:r>
              <a:rPr lang="zh-CN" altLang="en-US" b="1" smtClean="0">
                <a:ln/>
                <a:solidFill>
                  <a:srgbClr val="4FD1FF"/>
                </a:solidFill>
                <a:latin typeface="微软雅黑" panose="020B0503020204020204" pitchFamily="34" charset="-122"/>
                <a:ea typeface="微软雅黑" panose="020B0503020204020204" pitchFamily="34" charset="-122"/>
              </a:rPr>
              <a:t>自旋锁</a:t>
            </a:r>
            <a:endParaRPr lang="en-US" altLang="zh-CN" b="1">
              <a:ln/>
              <a:solidFill>
                <a:srgbClr val="4FD1FF"/>
              </a:solidFill>
              <a:latin typeface="微软雅黑" panose="020B0503020204020204" pitchFamily="34" charset="-122"/>
              <a:ea typeface="微软雅黑" panose="020B0503020204020204" pitchFamily="34" charset="-122"/>
            </a:endParaRPr>
          </a:p>
        </p:txBody>
      </p:sp>
      <p:sp>
        <p:nvSpPr>
          <p:cNvPr id="14" name="矩形 13"/>
          <p:cNvSpPr/>
          <p:nvPr/>
        </p:nvSpPr>
        <p:spPr>
          <a:xfrm>
            <a:off x="114300" y="1298795"/>
            <a:ext cx="12077700" cy="5816977"/>
          </a:xfrm>
          <a:prstGeom prst="rect">
            <a:avLst/>
          </a:prstGeom>
        </p:spPr>
        <p:txBody>
          <a:bodyPr wrap="square">
            <a:spAutoFit/>
          </a:bodyPr>
          <a:lstStyle/>
          <a:p>
            <a:r>
              <a:rPr lang="en-US" altLang="zh-CN" sz="1200" smtClean="0">
                <a:latin typeface="微软雅黑" panose="020B0503020204020204" pitchFamily="34" charset="-122"/>
                <a:ea typeface="微软雅黑" panose="020B0503020204020204" pitchFamily="34" charset="-122"/>
              </a:rPr>
              <a:t>#include &lt;thread&gt;</a:t>
            </a:r>
          </a:p>
          <a:p>
            <a:r>
              <a:rPr lang="en-US" altLang="zh-CN" sz="1200" smtClean="0">
                <a:latin typeface="微软雅黑" panose="020B0503020204020204" pitchFamily="34" charset="-122"/>
                <a:ea typeface="微软雅黑" panose="020B0503020204020204" pitchFamily="34" charset="-122"/>
              </a:rPr>
              <a:t>#include &lt;atomic&gt;</a:t>
            </a:r>
          </a:p>
          <a:p>
            <a:r>
              <a:rPr lang="en-US" altLang="zh-CN" sz="1200" smtClean="0">
                <a:latin typeface="微软雅黑" panose="020B0503020204020204" pitchFamily="34" charset="-122"/>
                <a:ea typeface="微软雅黑" panose="020B0503020204020204" pitchFamily="34" charset="-122"/>
              </a:rPr>
              <a:t>#include &lt;iostream&gt;</a:t>
            </a:r>
          </a:p>
          <a:p>
            <a:r>
              <a:rPr lang="en-US" altLang="zh-CN" sz="1200" smtClean="0">
                <a:latin typeface="微软雅黑" panose="020B0503020204020204" pitchFamily="34" charset="-122"/>
                <a:ea typeface="微软雅黑" panose="020B0503020204020204" pitchFamily="34" charset="-122"/>
              </a:rPr>
              <a:t>#include &lt;unistd.h&gt;</a:t>
            </a:r>
          </a:p>
          <a:p>
            <a:r>
              <a:rPr lang="en-US" altLang="zh-CN" sz="1200" smtClean="0">
                <a:latin typeface="微软雅黑" panose="020B0503020204020204" pitchFamily="34" charset="-122"/>
                <a:ea typeface="微软雅黑" panose="020B0503020204020204" pitchFamily="34" charset="-122"/>
              </a:rPr>
              <a:t>using namespace std;</a:t>
            </a:r>
          </a:p>
          <a:p>
            <a:endParaRPr lang="en-US" altLang="zh-CN" sz="1200" smtClean="0">
              <a:latin typeface="微软雅黑" panose="020B0503020204020204" pitchFamily="34" charset="-122"/>
              <a:ea typeface="微软雅黑" panose="020B0503020204020204" pitchFamily="34" charset="-122"/>
            </a:endParaRPr>
          </a:p>
          <a:p>
            <a:r>
              <a:rPr lang="en-US" altLang="zh-CN" sz="1200" smtClean="0">
                <a:latin typeface="微软雅黑" panose="020B0503020204020204" pitchFamily="34" charset="-122"/>
                <a:ea typeface="微软雅黑" panose="020B0503020204020204" pitchFamily="34" charset="-122"/>
              </a:rPr>
              <a:t>std::</a:t>
            </a:r>
            <a:r>
              <a:rPr lang="en-US" altLang="zh-CN" sz="1200" smtClean="0">
                <a:solidFill>
                  <a:srgbClr val="00B050"/>
                </a:solidFill>
                <a:latin typeface="微软雅黑" panose="020B0503020204020204" pitchFamily="34" charset="-122"/>
                <a:ea typeface="微软雅黑" panose="020B0503020204020204" pitchFamily="34" charset="-122"/>
              </a:rPr>
              <a:t>atomic_flag</a:t>
            </a:r>
            <a:r>
              <a:rPr lang="en-US" altLang="zh-CN" sz="1200" smtClean="0">
                <a:latin typeface="微软雅黑" panose="020B0503020204020204" pitchFamily="34" charset="-122"/>
                <a:ea typeface="微软雅黑" panose="020B0503020204020204" pitchFamily="34" charset="-122"/>
              </a:rPr>
              <a:t> lock = </a:t>
            </a:r>
            <a:r>
              <a:rPr lang="en-US" altLang="zh-CN" sz="1200" smtClean="0">
                <a:solidFill>
                  <a:srgbClr val="00B050"/>
                </a:solidFill>
                <a:latin typeface="微软雅黑" panose="020B0503020204020204" pitchFamily="34" charset="-122"/>
                <a:ea typeface="微软雅黑" panose="020B0503020204020204" pitchFamily="34" charset="-122"/>
              </a:rPr>
              <a:t>ATOMIC_FLAG_INIT</a:t>
            </a:r>
            <a:r>
              <a:rPr lang="en-US" altLang="zh-CN" sz="1200" smtClean="0">
                <a:latin typeface="微软雅黑" panose="020B0503020204020204" pitchFamily="34" charset="-122"/>
                <a:ea typeface="微软雅黑" panose="020B0503020204020204" pitchFamily="34" charset="-122"/>
              </a:rPr>
              <a:t>;		// lock</a:t>
            </a:r>
            <a:r>
              <a:rPr lang="zh-CN" altLang="en-US" sz="1200" smtClean="0">
                <a:latin typeface="微软雅黑" panose="020B0503020204020204" pitchFamily="34" charset="-122"/>
                <a:ea typeface="微软雅黑" panose="020B0503020204020204" pitchFamily="34" charset="-122"/>
              </a:rPr>
              <a:t>处于</a:t>
            </a:r>
            <a:r>
              <a:rPr lang="en-US" altLang="zh-CN" sz="1200" smtClean="0">
                <a:latin typeface="微软雅黑" panose="020B0503020204020204" pitchFamily="34" charset="-122"/>
                <a:ea typeface="微软雅黑" panose="020B0503020204020204" pitchFamily="34" charset="-122"/>
              </a:rPr>
              <a:t>false</a:t>
            </a:r>
            <a:r>
              <a:rPr lang="zh-CN" altLang="en-US" sz="1200" smtClean="0">
                <a:latin typeface="微软雅黑" panose="020B0503020204020204" pitchFamily="34" charset="-122"/>
                <a:ea typeface="微软雅黑" panose="020B0503020204020204" pitchFamily="34" charset="-122"/>
              </a:rPr>
              <a:t>状态</a:t>
            </a:r>
            <a:endParaRPr lang="en-US" altLang="zh-CN" sz="1200" smtClean="0">
              <a:latin typeface="微软雅黑" panose="020B0503020204020204" pitchFamily="34" charset="-122"/>
              <a:ea typeface="微软雅黑" panose="020B0503020204020204" pitchFamily="34" charset="-122"/>
            </a:endParaRPr>
          </a:p>
          <a:p>
            <a:endParaRPr lang="en-US" altLang="zh-CN" sz="1200" smtClean="0">
              <a:latin typeface="微软雅黑" panose="020B0503020204020204" pitchFamily="34" charset="-122"/>
              <a:ea typeface="微软雅黑" panose="020B0503020204020204" pitchFamily="34" charset="-122"/>
            </a:endParaRPr>
          </a:p>
          <a:p>
            <a:r>
              <a:rPr lang="en-US" altLang="zh-CN" sz="1200" smtClean="0">
                <a:latin typeface="微软雅黑" panose="020B0503020204020204" pitchFamily="34" charset="-122"/>
                <a:ea typeface="微软雅黑" panose="020B0503020204020204" pitchFamily="34" charset="-122"/>
              </a:rPr>
              <a:t>void f(int n) {</a:t>
            </a:r>
          </a:p>
          <a:p>
            <a:r>
              <a:rPr lang="en-US" altLang="zh-CN" sz="1200" smtClean="0">
                <a:latin typeface="微软雅黑" panose="020B0503020204020204" pitchFamily="34" charset="-122"/>
                <a:ea typeface="微软雅黑" panose="020B0503020204020204" pitchFamily="34" charset="-122"/>
              </a:rPr>
              <a:t>    while (lock.</a:t>
            </a:r>
            <a:r>
              <a:rPr lang="en-US" altLang="zh-CN" sz="1200" smtClean="0">
                <a:solidFill>
                  <a:srgbClr val="00B050"/>
                </a:solidFill>
                <a:latin typeface="微软雅黑" panose="020B0503020204020204" pitchFamily="34" charset="-122"/>
                <a:ea typeface="微软雅黑" panose="020B0503020204020204" pitchFamily="34" charset="-122"/>
              </a:rPr>
              <a:t>test_and_set</a:t>
            </a:r>
            <a:r>
              <a:rPr lang="en-US" altLang="zh-CN" sz="1200" smtClean="0">
                <a:latin typeface="微软雅黑" panose="020B0503020204020204" pitchFamily="34" charset="-122"/>
                <a:ea typeface="微软雅黑" panose="020B0503020204020204" pitchFamily="34" charset="-122"/>
              </a:rPr>
              <a:t>(</a:t>
            </a:r>
            <a:r>
              <a:rPr lang="en-US" altLang="zh-CN" sz="1200" smtClean="0">
                <a:solidFill>
                  <a:srgbClr val="00B050"/>
                </a:solidFill>
                <a:latin typeface="微软雅黑" panose="020B0503020204020204" pitchFamily="34" charset="-122"/>
                <a:ea typeface="微软雅黑" panose="020B0503020204020204" pitchFamily="34" charset="-122"/>
              </a:rPr>
              <a:t>memory_order_acquire</a:t>
            </a:r>
            <a:r>
              <a:rPr lang="en-US" altLang="zh-CN" sz="1200" smtClean="0">
                <a:latin typeface="微软雅黑" panose="020B0503020204020204" pitchFamily="34" charset="-122"/>
                <a:ea typeface="微软雅黑" panose="020B0503020204020204" pitchFamily="34" charset="-122"/>
              </a:rPr>
              <a:t>))	// test_and_set</a:t>
            </a:r>
            <a:r>
              <a:rPr lang="zh-CN" altLang="en-US" sz="1200" smtClean="0">
                <a:latin typeface="微软雅黑" panose="020B0503020204020204" pitchFamily="34" charset="-122"/>
                <a:ea typeface="微软雅黑" panose="020B0503020204020204" pitchFamily="34" charset="-122"/>
              </a:rPr>
              <a:t>一直返回</a:t>
            </a:r>
            <a:r>
              <a:rPr lang="en-US" altLang="zh-CN" sz="1200" smtClean="0">
                <a:latin typeface="微软雅黑" panose="020B0503020204020204" pitchFamily="34" charset="-122"/>
                <a:ea typeface="微软雅黑" panose="020B0503020204020204" pitchFamily="34" charset="-122"/>
              </a:rPr>
              <a:t>true</a:t>
            </a:r>
            <a:r>
              <a:rPr lang="zh-CN" altLang="en-US" sz="1200" smtClean="0">
                <a:latin typeface="微软雅黑" panose="020B0503020204020204" pitchFamily="34" charset="-122"/>
                <a:ea typeface="微软雅黑" panose="020B0503020204020204" pitchFamily="34" charset="-122"/>
              </a:rPr>
              <a:t>，直到</a:t>
            </a:r>
            <a:r>
              <a:rPr lang="en-US" altLang="zh-CN" sz="1200" smtClean="0">
                <a:latin typeface="微软雅黑" panose="020B0503020204020204" pitchFamily="34" charset="-122"/>
                <a:ea typeface="微软雅黑" panose="020B0503020204020204" pitchFamily="34" charset="-122"/>
              </a:rPr>
              <a:t>t2</a:t>
            </a:r>
            <a:r>
              <a:rPr lang="zh-CN" altLang="en-US" sz="1200" smtClean="0">
                <a:latin typeface="微软雅黑" panose="020B0503020204020204" pitchFamily="34" charset="-122"/>
                <a:ea typeface="微软雅黑" panose="020B0503020204020204" pitchFamily="34" charset="-122"/>
              </a:rPr>
              <a:t>执行</a:t>
            </a:r>
            <a:r>
              <a:rPr lang="en-US" altLang="zh-CN" sz="1200" smtClean="0">
                <a:latin typeface="微软雅黑" panose="020B0503020204020204" pitchFamily="34" charset="-122"/>
                <a:ea typeface="微软雅黑" panose="020B0503020204020204" pitchFamily="34" charset="-122"/>
              </a:rPr>
              <a:t>lock.clear()</a:t>
            </a:r>
          </a:p>
          <a:p>
            <a:r>
              <a:rPr lang="en-US" altLang="zh-CN" sz="1200" smtClean="0">
                <a:latin typeface="微软雅黑" panose="020B0503020204020204" pitchFamily="34" charset="-122"/>
                <a:ea typeface="微软雅黑" panose="020B0503020204020204" pitchFamily="34" charset="-122"/>
              </a:rPr>
              <a:t>        cout &lt;&lt; "waiting from thread" &lt;&lt; n &lt;&lt; endl;		// </a:t>
            </a:r>
            <a:r>
              <a:rPr lang="zh-CN" altLang="en-US" sz="1200" smtClean="0">
                <a:latin typeface="微软雅黑" panose="020B0503020204020204" pitchFamily="34" charset="-122"/>
                <a:ea typeface="微软雅黑" panose="020B0503020204020204" pitchFamily="34" charset="-122"/>
              </a:rPr>
              <a:t>自旋</a:t>
            </a:r>
            <a:endParaRPr lang="en-US" altLang="zh-CN" sz="1200" smtClean="0">
              <a:latin typeface="微软雅黑" panose="020B0503020204020204" pitchFamily="34" charset="-122"/>
              <a:ea typeface="微软雅黑" panose="020B0503020204020204" pitchFamily="34" charset="-122"/>
            </a:endParaRPr>
          </a:p>
          <a:p>
            <a:r>
              <a:rPr lang="en-US" altLang="zh-CN" sz="1200" smtClean="0">
                <a:latin typeface="微软雅黑" panose="020B0503020204020204" pitchFamily="34" charset="-122"/>
                <a:ea typeface="微软雅黑" panose="020B0503020204020204" pitchFamily="34" charset="-122"/>
              </a:rPr>
              <a:t>    cout &lt;&lt; "thread " &lt;&lt; n &lt;&lt; "starts working" &lt;&lt; endl;</a:t>
            </a:r>
          </a:p>
          <a:p>
            <a:r>
              <a:rPr lang="en-US" altLang="zh-CN" sz="1200" smtClean="0">
                <a:latin typeface="微软雅黑" panose="020B0503020204020204" pitchFamily="34" charset="-122"/>
                <a:ea typeface="微软雅黑" panose="020B0503020204020204" pitchFamily="34" charset="-122"/>
              </a:rPr>
              <a:t>}</a:t>
            </a:r>
          </a:p>
          <a:p>
            <a:endParaRPr lang="en-US" altLang="zh-CN" sz="1200" smtClean="0">
              <a:latin typeface="微软雅黑" panose="020B0503020204020204" pitchFamily="34" charset="-122"/>
              <a:ea typeface="微软雅黑" panose="020B0503020204020204" pitchFamily="34" charset="-122"/>
            </a:endParaRPr>
          </a:p>
          <a:p>
            <a:r>
              <a:rPr lang="en-US" altLang="zh-CN" sz="1200" smtClean="0">
                <a:latin typeface="微软雅黑" panose="020B0503020204020204" pitchFamily="34" charset="-122"/>
                <a:ea typeface="微软雅黑" panose="020B0503020204020204" pitchFamily="34" charset="-122"/>
              </a:rPr>
              <a:t>void g(int n) {</a:t>
            </a:r>
          </a:p>
          <a:p>
            <a:r>
              <a:rPr lang="en-US" altLang="zh-CN" sz="1200" smtClean="0">
                <a:latin typeface="微软雅黑" panose="020B0503020204020204" pitchFamily="34" charset="-122"/>
                <a:ea typeface="微软雅黑" panose="020B0503020204020204" pitchFamily="34" charset="-122"/>
              </a:rPr>
              <a:t>    cout &lt;&lt; "thread" &lt;&lt; n &lt;&lt; " is going to start." &lt;&lt; endl;</a:t>
            </a:r>
          </a:p>
          <a:p>
            <a:r>
              <a:rPr lang="en-US" altLang="zh-CN" sz="1200" smtClean="0">
                <a:latin typeface="微软雅黑" panose="020B0503020204020204" pitchFamily="34" charset="-122"/>
                <a:ea typeface="微软雅黑" panose="020B0503020204020204" pitchFamily="34" charset="-122"/>
              </a:rPr>
              <a:t>    lock.</a:t>
            </a:r>
            <a:r>
              <a:rPr lang="en-US" altLang="zh-CN" sz="1200" smtClean="0">
                <a:solidFill>
                  <a:srgbClr val="00B050"/>
                </a:solidFill>
                <a:latin typeface="微软雅黑" panose="020B0503020204020204" pitchFamily="34" charset="-122"/>
                <a:ea typeface="微软雅黑" panose="020B0503020204020204" pitchFamily="34" charset="-122"/>
              </a:rPr>
              <a:t>clear</a:t>
            </a:r>
            <a:r>
              <a:rPr lang="en-US" altLang="zh-CN" sz="1200" smtClean="0">
                <a:latin typeface="微软雅黑" panose="020B0503020204020204" pitchFamily="34" charset="-122"/>
                <a:ea typeface="微软雅黑" panose="020B0503020204020204" pitchFamily="34" charset="-122"/>
              </a:rPr>
              <a:t>();				// lock</a:t>
            </a:r>
            <a:r>
              <a:rPr lang="zh-CN" altLang="en-US" sz="1200" smtClean="0">
                <a:latin typeface="微软雅黑" panose="020B0503020204020204" pitchFamily="34" charset="-122"/>
                <a:ea typeface="微软雅黑" panose="020B0503020204020204" pitchFamily="34" charset="-122"/>
              </a:rPr>
              <a:t>处于</a:t>
            </a:r>
            <a:r>
              <a:rPr lang="en-US" altLang="zh-CN" sz="1200" smtClean="0">
                <a:latin typeface="微软雅黑" panose="020B0503020204020204" pitchFamily="34" charset="-122"/>
                <a:ea typeface="微软雅黑" panose="020B0503020204020204" pitchFamily="34" charset="-122"/>
              </a:rPr>
              <a:t>false</a:t>
            </a:r>
            <a:r>
              <a:rPr lang="zh-CN" altLang="en-US" sz="1200" smtClean="0">
                <a:latin typeface="微软雅黑" panose="020B0503020204020204" pitchFamily="34" charset="-122"/>
                <a:ea typeface="微软雅黑" panose="020B0503020204020204" pitchFamily="34" charset="-122"/>
              </a:rPr>
              <a:t>状态</a:t>
            </a:r>
            <a:endParaRPr lang="en-US" altLang="zh-CN" sz="1200" smtClean="0">
              <a:latin typeface="微软雅黑" panose="020B0503020204020204" pitchFamily="34" charset="-122"/>
              <a:ea typeface="微软雅黑" panose="020B0503020204020204" pitchFamily="34" charset="-122"/>
            </a:endParaRPr>
          </a:p>
          <a:p>
            <a:r>
              <a:rPr lang="en-US" altLang="zh-CN" sz="1200" smtClean="0">
                <a:latin typeface="微软雅黑" panose="020B0503020204020204" pitchFamily="34" charset="-122"/>
                <a:ea typeface="微软雅黑" panose="020B0503020204020204" pitchFamily="34" charset="-122"/>
              </a:rPr>
              <a:t>    cout &lt;&lt; "thread" &lt;&lt; n &lt;&lt; " starts working" &lt;&lt; endl;</a:t>
            </a:r>
          </a:p>
          <a:p>
            <a:r>
              <a:rPr lang="en-US" altLang="zh-CN" sz="1200" smtClean="0">
                <a:latin typeface="微软雅黑" panose="020B0503020204020204" pitchFamily="34" charset="-122"/>
                <a:ea typeface="微软雅黑" panose="020B0503020204020204" pitchFamily="34" charset="-122"/>
              </a:rPr>
              <a:t>}</a:t>
            </a:r>
          </a:p>
          <a:p>
            <a:endParaRPr lang="en-US" altLang="zh-CN" sz="1200" smtClean="0">
              <a:latin typeface="微软雅黑" panose="020B0503020204020204" pitchFamily="34" charset="-122"/>
              <a:ea typeface="微软雅黑" panose="020B0503020204020204" pitchFamily="34" charset="-122"/>
            </a:endParaRPr>
          </a:p>
          <a:p>
            <a:r>
              <a:rPr lang="en-US" altLang="zh-CN" sz="1200" smtClean="0">
                <a:latin typeface="微软雅黑" panose="020B0503020204020204" pitchFamily="34" charset="-122"/>
                <a:ea typeface="微软雅黑" panose="020B0503020204020204" pitchFamily="34" charset="-122"/>
              </a:rPr>
              <a:t>int main() {</a:t>
            </a:r>
          </a:p>
          <a:p>
            <a:r>
              <a:rPr lang="en-US" altLang="zh-CN" sz="1200" smtClean="0">
                <a:latin typeface="微软雅黑" panose="020B0503020204020204" pitchFamily="34" charset="-122"/>
                <a:ea typeface="微软雅黑" panose="020B0503020204020204" pitchFamily="34" charset="-122"/>
              </a:rPr>
              <a:t>    lock.</a:t>
            </a:r>
            <a:r>
              <a:rPr lang="en-US" altLang="zh-CN" sz="1200" smtClean="0">
                <a:solidFill>
                  <a:srgbClr val="00B050"/>
                </a:solidFill>
                <a:latin typeface="微软雅黑" panose="020B0503020204020204" pitchFamily="34" charset="-122"/>
                <a:ea typeface="微软雅黑" panose="020B0503020204020204" pitchFamily="34" charset="-122"/>
              </a:rPr>
              <a:t>test_and_set</a:t>
            </a:r>
            <a:r>
              <a:rPr lang="en-US" altLang="zh-CN" sz="1200" smtClean="0">
                <a:latin typeface="微软雅黑" panose="020B0503020204020204" pitchFamily="34" charset="-122"/>
                <a:ea typeface="微软雅黑" panose="020B0503020204020204" pitchFamily="34" charset="-122"/>
              </a:rPr>
              <a:t>();				// lock</a:t>
            </a:r>
            <a:r>
              <a:rPr lang="zh-CN" altLang="en-US" sz="1200" smtClean="0">
                <a:latin typeface="微软雅黑" panose="020B0503020204020204" pitchFamily="34" charset="-122"/>
                <a:ea typeface="微软雅黑" panose="020B0503020204020204" pitchFamily="34" charset="-122"/>
              </a:rPr>
              <a:t>处于</a:t>
            </a:r>
            <a:r>
              <a:rPr lang="en-US" altLang="zh-CN" sz="1200" smtClean="0">
                <a:latin typeface="微软雅黑" panose="020B0503020204020204" pitchFamily="34" charset="-122"/>
                <a:ea typeface="微软雅黑" panose="020B0503020204020204" pitchFamily="34" charset="-122"/>
              </a:rPr>
              <a:t>true</a:t>
            </a:r>
            <a:r>
              <a:rPr lang="zh-CN" altLang="en-US" sz="1200" smtClean="0">
                <a:latin typeface="微软雅黑" panose="020B0503020204020204" pitchFamily="34" charset="-122"/>
                <a:ea typeface="微软雅黑" panose="020B0503020204020204" pitchFamily="34" charset="-122"/>
              </a:rPr>
              <a:t>状态</a:t>
            </a:r>
            <a:endParaRPr lang="en-US" altLang="zh-CN" sz="1200" smtClean="0">
              <a:latin typeface="微软雅黑" panose="020B0503020204020204" pitchFamily="34" charset="-122"/>
              <a:ea typeface="微软雅黑" panose="020B0503020204020204" pitchFamily="34" charset="-122"/>
            </a:endParaRPr>
          </a:p>
          <a:p>
            <a:r>
              <a:rPr lang="en-US" altLang="zh-CN" sz="1200" smtClean="0">
                <a:latin typeface="微软雅黑" panose="020B0503020204020204" pitchFamily="34" charset="-122"/>
                <a:ea typeface="微软雅黑" panose="020B0503020204020204" pitchFamily="34" charset="-122"/>
              </a:rPr>
              <a:t>    thread t1(f, 1);</a:t>
            </a:r>
          </a:p>
          <a:p>
            <a:r>
              <a:rPr lang="en-US" altLang="zh-CN" sz="1200" smtClean="0">
                <a:latin typeface="微软雅黑" panose="020B0503020204020204" pitchFamily="34" charset="-122"/>
                <a:ea typeface="微软雅黑" panose="020B0503020204020204" pitchFamily="34" charset="-122"/>
              </a:rPr>
              <a:t>    thread t2(g, 2);</a:t>
            </a:r>
          </a:p>
          <a:p>
            <a:endParaRPr lang="en-US" altLang="zh-CN" sz="1200" smtClean="0">
              <a:latin typeface="微软雅黑" panose="020B0503020204020204" pitchFamily="34" charset="-122"/>
              <a:ea typeface="微软雅黑" panose="020B0503020204020204" pitchFamily="34" charset="-122"/>
            </a:endParaRPr>
          </a:p>
          <a:p>
            <a:r>
              <a:rPr lang="en-US" altLang="zh-CN" sz="1200" smtClean="0">
                <a:latin typeface="微软雅黑" panose="020B0503020204020204" pitchFamily="34" charset="-122"/>
                <a:ea typeface="微软雅黑" panose="020B0503020204020204" pitchFamily="34" charset="-122"/>
              </a:rPr>
              <a:t>    t1.join();</a:t>
            </a:r>
          </a:p>
          <a:p>
            <a:r>
              <a:rPr lang="en-US" altLang="zh-CN" sz="1200" smtClean="0">
                <a:latin typeface="微软雅黑" panose="020B0503020204020204" pitchFamily="34" charset="-122"/>
                <a:ea typeface="微软雅黑" panose="020B0503020204020204" pitchFamily="34" charset="-122"/>
              </a:rPr>
              <a:t>    usleep(100);</a:t>
            </a:r>
          </a:p>
          <a:p>
            <a:r>
              <a:rPr lang="en-US" altLang="zh-CN" sz="1200" smtClean="0">
                <a:latin typeface="微软雅黑" panose="020B0503020204020204" pitchFamily="34" charset="-122"/>
                <a:ea typeface="微软雅黑" panose="020B0503020204020204" pitchFamily="34" charset="-122"/>
              </a:rPr>
              <a:t>    t2.join();</a:t>
            </a:r>
          </a:p>
          <a:p>
            <a:r>
              <a:rPr lang="en-US" altLang="zh-CN" sz="1200" smtClean="0">
                <a:latin typeface="微软雅黑" panose="020B0503020204020204" pitchFamily="34" charset="-122"/>
                <a:ea typeface="微软雅黑" panose="020B0503020204020204" pitchFamily="34" charset="-122"/>
              </a:rPr>
              <a:t>}</a:t>
            </a:r>
          </a:p>
          <a:p>
            <a:endParaRPr lang="en-US" altLang="zh-CN" sz="1200">
              <a:latin typeface="微软雅黑" panose="020B0503020204020204" pitchFamily="34" charset="-122"/>
              <a:ea typeface="微软雅黑" panose="020B0503020204020204" pitchFamily="34" charset="-122"/>
            </a:endParaRPr>
          </a:p>
        </p:txBody>
      </p:sp>
      <p:sp>
        <p:nvSpPr>
          <p:cNvPr id="9" name="文本框 8"/>
          <p:cNvSpPr txBox="1"/>
          <p:nvPr/>
        </p:nvSpPr>
        <p:spPr>
          <a:xfrm>
            <a:off x="3487872" y="1374067"/>
            <a:ext cx="5731184" cy="307777"/>
          </a:xfrm>
          <a:prstGeom prst="rect">
            <a:avLst/>
          </a:prstGeom>
          <a:noFill/>
        </p:spPr>
        <p:txBody>
          <a:bodyPr wrap="none" rtlCol="0">
            <a:spAutoFit/>
          </a:bodyPr>
          <a:lstStyle/>
          <a:p>
            <a:r>
              <a:rPr lang="en-US" altLang="zh-CN" sz="1400" smtClean="0">
                <a:solidFill>
                  <a:srgbClr val="FFFF00"/>
                </a:solidFill>
                <a:latin typeface="微软雅黑" panose="020B0503020204020204" pitchFamily="34" charset="-122"/>
                <a:ea typeface="微软雅黑" panose="020B0503020204020204" pitchFamily="34" charset="-122"/>
              </a:rPr>
              <a:t>test_and_set</a:t>
            </a:r>
            <a:r>
              <a:rPr lang="zh-CN" altLang="en-US" sz="1400" smtClean="0">
                <a:solidFill>
                  <a:srgbClr val="FFFF00"/>
                </a:solidFill>
                <a:latin typeface="微软雅黑" panose="020B0503020204020204" pitchFamily="34" charset="-122"/>
                <a:ea typeface="微软雅黑" panose="020B0503020204020204" pitchFamily="34" charset="-122"/>
              </a:rPr>
              <a:t>是原子操作，在一个内存空间原子地写入新值并返回旧值</a:t>
            </a:r>
            <a:endParaRPr lang="zh-CN" altLang="en-US" sz="14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5995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 y="152400"/>
            <a:ext cx="11149057" cy="602359"/>
          </a:xfrm>
        </p:spPr>
        <p:txBody>
          <a:bodyPr/>
          <a:lstStyle/>
          <a:p>
            <a:r>
              <a:rPr lang="zh-CN" altLang="en-US" sz="3200" b="1" smtClean="0">
                <a:latin typeface="微软雅黑" panose="020B0503020204020204" pitchFamily="34" charset="-122"/>
                <a:ea typeface="微软雅黑" panose="020B0503020204020204" pitchFamily="34" charset="-122"/>
              </a:rPr>
              <a:t>原子类型与原子操作</a:t>
            </a:r>
            <a:endParaRPr lang="zh-CN" altLang="en-US" sz="3200" b="1">
              <a:latin typeface="微软雅黑" panose="020B0503020204020204" pitchFamily="34" charset="-122"/>
              <a:ea typeface="微软雅黑" panose="020B0503020204020204" pitchFamily="34" charset="-122"/>
            </a:endParaRPr>
          </a:p>
        </p:txBody>
      </p:sp>
      <p:sp>
        <p:nvSpPr>
          <p:cNvPr id="7" name="文本框 6"/>
          <p:cNvSpPr txBox="1"/>
          <p:nvPr/>
        </p:nvSpPr>
        <p:spPr>
          <a:xfrm>
            <a:off x="114300" y="842111"/>
            <a:ext cx="2492990" cy="369332"/>
          </a:xfrm>
          <a:prstGeom prst="rect">
            <a:avLst/>
          </a:prstGeom>
          <a:noFill/>
        </p:spPr>
        <p:txBody>
          <a:bodyPr wrap="none">
            <a:spAutoFit/>
            <a:scene3d>
              <a:camera prst="orthographicFront"/>
              <a:lightRig rig="harsh" dir="t"/>
            </a:scene3d>
            <a:sp3d extrusionH="57150" prstMaterial="matte">
              <a:bevelT w="63500" h="12700" prst="angle"/>
              <a:contourClr>
                <a:schemeClr val="bg1">
                  <a:lumMod val="65000"/>
                </a:schemeClr>
              </a:contourClr>
            </a:sp3d>
          </a:bodyPr>
          <a:lstStyle/>
          <a:p>
            <a:pPr>
              <a:defRPr/>
            </a:pPr>
            <a:r>
              <a:rPr lang="zh-CN" altLang="en-US" b="1">
                <a:ln/>
                <a:solidFill>
                  <a:srgbClr val="4FD1FF"/>
                </a:solidFill>
                <a:latin typeface="微软雅黑" panose="020B0503020204020204" pitchFamily="34" charset="-122"/>
                <a:ea typeface="微软雅黑" panose="020B0503020204020204" pitchFamily="34" charset="-122"/>
              </a:rPr>
              <a:t>内存模型，顺序一致性</a:t>
            </a:r>
            <a:endParaRPr lang="en-US" altLang="zh-CN" b="1">
              <a:ln/>
              <a:solidFill>
                <a:srgbClr val="4FD1FF"/>
              </a:solidFill>
              <a:latin typeface="微软雅黑" panose="020B0503020204020204" pitchFamily="34" charset="-122"/>
              <a:ea typeface="微软雅黑" panose="020B0503020204020204" pitchFamily="34" charset="-122"/>
            </a:endParaRPr>
          </a:p>
        </p:txBody>
      </p:sp>
      <p:sp>
        <p:nvSpPr>
          <p:cNvPr id="14" name="矩形 13"/>
          <p:cNvSpPr/>
          <p:nvPr/>
        </p:nvSpPr>
        <p:spPr>
          <a:xfrm>
            <a:off x="114300" y="1298795"/>
            <a:ext cx="4564380" cy="4154984"/>
          </a:xfrm>
          <a:prstGeom prst="rect">
            <a:avLst/>
          </a:prstGeom>
        </p:spPr>
        <p:txBody>
          <a:bodyPr wrap="square">
            <a:spAutoFit/>
          </a:bodyPr>
          <a:lstStyle/>
          <a:p>
            <a:r>
              <a:rPr lang="en-US" altLang="zh-CN" sz="1200">
                <a:solidFill>
                  <a:srgbClr val="00B050"/>
                </a:solidFill>
                <a:latin typeface="微软雅黑" panose="020B0503020204020204" pitchFamily="34" charset="-122"/>
                <a:ea typeface="微软雅黑" panose="020B0503020204020204" pitchFamily="34" charset="-122"/>
              </a:rPr>
              <a:t>atomic</a:t>
            </a:r>
            <a:r>
              <a:rPr lang="en-US" altLang="zh-CN" sz="1200">
                <a:latin typeface="微软雅黑" panose="020B0503020204020204" pitchFamily="34" charset="-122"/>
                <a:ea typeface="微软雅黑" panose="020B0503020204020204" pitchFamily="34" charset="-122"/>
              </a:rPr>
              <a:t>&lt;int&gt; a {0};</a:t>
            </a:r>
          </a:p>
          <a:p>
            <a:r>
              <a:rPr lang="en-US" altLang="zh-CN" sz="1200">
                <a:solidFill>
                  <a:srgbClr val="00B050"/>
                </a:solidFill>
                <a:latin typeface="微软雅黑" panose="020B0503020204020204" pitchFamily="34" charset="-122"/>
                <a:ea typeface="微软雅黑" panose="020B0503020204020204" pitchFamily="34" charset="-122"/>
              </a:rPr>
              <a:t>atomic</a:t>
            </a:r>
            <a:r>
              <a:rPr lang="en-US" altLang="zh-CN" sz="1200">
                <a:latin typeface="微软雅黑" panose="020B0503020204020204" pitchFamily="34" charset="-122"/>
                <a:ea typeface="微软雅黑" panose="020B0503020204020204" pitchFamily="34" charset="-122"/>
              </a:rPr>
              <a:t>&lt;int&gt; b {0};</a:t>
            </a:r>
          </a:p>
          <a:p>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int Thread1(int) {</a:t>
            </a:r>
          </a:p>
          <a:p>
            <a:r>
              <a:rPr lang="en-US" altLang="zh-CN" sz="1200">
                <a:latin typeface="微软雅黑" panose="020B0503020204020204" pitchFamily="34" charset="-122"/>
                <a:ea typeface="微软雅黑" panose="020B0503020204020204" pitchFamily="34" charset="-122"/>
              </a:rPr>
              <a:t>    int t = 1;</a:t>
            </a:r>
          </a:p>
          <a:p>
            <a:r>
              <a:rPr lang="en-US" altLang="zh-CN" sz="1200">
                <a:latin typeface="微软雅黑" panose="020B0503020204020204" pitchFamily="34" charset="-122"/>
                <a:ea typeface="微软雅黑" panose="020B0503020204020204" pitchFamily="34" charset="-122"/>
              </a:rPr>
              <a:t>    a = t;</a:t>
            </a:r>
          </a:p>
          <a:p>
            <a:r>
              <a:rPr lang="en-US" altLang="zh-CN" sz="1200">
                <a:latin typeface="微软雅黑" panose="020B0503020204020204" pitchFamily="34" charset="-122"/>
                <a:ea typeface="微软雅黑" panose="020B0503020204020204" pitchFamily="34" charset="-122"/>
              </a:rPr>
              <a:t>    b = 2;</a:t>
            </a:r>
          </a:p>
          <a:p>
            <a:r>
              <a:rPr lang="en-US" altLang="zh-CN" sz="1200">
                <a:latin typeface="微软雅黑" panose="020B0503020204020204" pitchFamily="34" charset="-122"/>
                <a:ea typeface="微软雅黑" panose="020B0503020204020204" pitchFamily="34" charset="-122"/>
              </a:rPr>
              <a:t>}</a:t>
            </a:r>
          </a:p>
          <a:p>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int Thread2(int) {</a:t>
            </a:r>
          </a:p>
          <a:p>
            <a:r>
              <a:rPr lang="en-US" altLang="zh-CN" sz="1200">
                <a:latin typeface="微软雅黑" panose="020B0503020204020204" pitchFamily="34" charset="-122"/>
                <a:ea typeface="微软雅黑" panose="020B0503020204020204" pitchFamily="34" charset="-122"/>
              </a:rPr>
              <a:t>    while(b != </a:t>
            </a:r>
            <a:r>
              <a:rPr lang="en-US" altLang="zh-CN" sz="1200">
                <a:latin typeface="微软雅黑" panose="020B0503020204020204" pitchFamily="34" charset="-122"/>
                <a:ea typeface="微软雅黑" panose="020B0503020204020204" pitchFamily="34" charset="-122"/>
              </a:rPr>
              <a:t>2</a:t>
            </a:r>
            <a:r>
              <a:rPr lang="en-US" altLang="zh-CN" sz="1200" smtClean="0">
                <a:latin typeface="微软雅黑" panose="020B0503020204020204" pitchFamily="34" charset="-122"/>
                <a:ea typeface="微软雅黑" panose="020B0503020204020204" pitchFamily="34" charset="-122"/>
              </a:rPr>
              <a:t>);	// </a:t>
            </a:r>
            <a:r>
              <a:rPr lang="zh-CN" altLang="en-US" sz="1200" smtClean="0">
                <a:latin typeface="微软雅黑" panose="020B0503020204020204" pitchFamily="34" charset="-122"/>
                <a:ea typeface="微软雅黑" panose="020B0503020204020204" pitchFamily="34" charset="-122"/>
              </a:rPr>
              <a:t>自旋等待</a:t>
            </a:r>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    cout &lt;&lt; a &lt;&lt; </a:t>
            </a:r>
            <a:r>
              <a:rPr lang="en-US" altLang="zh-CN" sz="1200">
                <a:latin typeface="微软雅黑" panose="020B0503020204020204" pitchFamily="34" charset="-122"/>
                <a:ea typeface="微软雅黑" panose="020B0503020204020204" pitchFamily="34" charset="-122"/>
              </a:rPr>
              <a:t>endl</a:t>
            </a:r>
            <a:r>
              <a:rPr lang="en-US" altLang="zh-CN" sz="1200" smtClean="0">
                <a:latin typeface="微软雅黑" panose="020B0503020204020204" pitchFamily="34" charset="-122"/>
                <a:ea typeface="微软雅黑" panose="020B0503020204020204" pitchFamily="34" charset="-122"/>
              </a:rPr>
              <a:t>; 	// </a:t>
            </a:r>
            <a:r>
              <a:rPr lang="zh-CN" altLang="en-US" sz="1200" smtClean="0">
                <a:latin typeface="微软雅黑" panose="020B0503020204020204" pitchFamily="34" charset="-122"/>
                <a:ea typeface="微软雅黑" panose="020B0503020204020204" pitchFamily="34" charset="-122"/>
              </a:rPr>
              <a:t>总是期待</a:t>
            </a:r>
            <a:r>
              <a:rPr lang="en-US" altLang="zh-CN" sz="1200" smtClean="0">
                <a:latin typeface="微软雅黑" panose="020B0503020204020204" pitchFamily="34" charset="-122"/>
                <a:ea typeface="微软雅黑" panose="020B0503020204020204" pitchFamily="34" charset="-122"/>
              </a:rPr>
              <a:t>a</a:t>
            </a:r>
            <a:r>
              <a:rPr lang="zh-CN" altLang="en-US" sz="1200" smtClean="0">
                <a:latin typeface="微软雅黑" panose="020B0503020204020204" pitchFamily="34" charset="-122"/>
                <a:ea typeface="微软雅黑" panose="020B0503020204020204" pitchFamily="34" charset="-122"/>
              </a:rPr>
              <a:t>的值为</a:t>
            </a:r>
            <a:r>
              <a:rPr lang="en-US" altLang="zh-CN" sz="1200" smtClean="0">
                <a:latin typeface="微软雅黑" panose="020B0503020204020204" pitchFamily="34" charset="-122"/>
                <a:ea typeface="微软雅黑" panose="020B0503020204020204" pitchFamily="34" charset="-122"/>
              </a:rPr>
              <a:t>1</a:t>
            </a:r>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a:t>
            </a:r>
          </a:p>
          <a:p>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int main() {</a:t>
            </a:r>
          </a:p>
          <a:p>
            <a:r>
              <a:rPr lang="en-US" altLang="zh-CN" sz="1200">
                <a:latin typeface="微软雅黑" panose="020B0503020204020204" pitchFamily="34" charset="-122"/>
                <a:ea typeface="微软雅黑" panose="020B0503020204020204" pitchFamily="34" charset="-122"/>
              </a:rPr>
              <a:t>    thread t1(Thread1, 0);</a:t>
            </a:r>
          </a:p>
          <a:p>
            <a:r>
              <a:rPr lang="en-US" altLang="zh-CN" sz="1200">
                <a:latin typeface="微软雅黑" panose="020B0503020204020204" pitchFamily="34" charset="-122"/>
                <a:ea typeface="微软雅黑" panose="020B0503020204020204" pitchFamily="34" charset="-122"/>
              </a:rPr>
              <a:t>    thread t2(Thread2, 0);</a:t>
            </a:r>
          </a:p>
          <a:p>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    t1.join();</a:t>
            </a:r>
          </a:p>
          <a:p>
            <a:r>
              <a:rPr lang="en-US" altLang="zh-CN" sz="1200">
                <a:latin typeface="微软雅黑" panose="020B0503020204020204" pitchFamily="34" charset="-122"/>
                <a:ea typeface="微软雅黑" panose="020B0503020204020204" pitchFamily="34" charset="-122"/>
              </a:rPr>
              <a:t>    t2.join();</a:t>
            </a:r>
          </a:p>
          <a:p>
            <a:r>
              <a:rPr lang="en-US" altLang="zh-CN" sz="1200">
                <a:latin typeface="微软雅黑" panose="020B0503020204020204" pitchFamily="34" charset="-122"/>
                <a:ea typeface="微软雅黑" panose="020B0503020204020204" pitchFamily="34" charset="-122"/>
              </a:rPr>
              <a:t>    return 0;</a:t>
            </a:r>
          </a:p>
          <a:p>
            <a:r>
              <a:rPr lang="en-US" altLang="zh-CN" sz="1200">
                <a:latin typeface="微软雅黑" panose="020B0503020204020204" pitchFamily="34" charset="-122"/>
                <a:ea typeface="微软雅黑" panose="020B0503020204020204" pitchFamily="34" charset="-122"/>
              </a:rPr>
              <a:t>}</a:t>
            </a:r>
            <a:endParaRPr lang="en-US" altLang="zh-CN" sz="1200">
              <a:latin typeface="微软雅黑" panose="020B0503020204020204" pitchFamily="34" charset="-122"/>
              <a:ea typeface="微软雅黑" panose="020B0503020204020204" pitchFamily="34" charset="-122"/>
            </a:endParaRPr>
          </a:p>
        </p:txBody>
      </p:sp>
      <p:sp>
        <p:nvSpPr>
          <p:cNvPr id="9" name="文本框 8"/>
          <p:cNvSpPr txBox="1"/>
          <p:nvPr/>
        </p:nvSpPr>
        <p:spPr>
          <a:xfrm>
            <a:off x="1173480" y="2308485"/>
            <a:ext cx="5464958" cy="461665"/>
          </a:xfrm>
          <a:prstGeom prst="rect">
            <a:avLst/>
          </a:prstGeom>
          <a:noFill/>
        </p:spPr>
        <p:txBody>
          <a:bodyPr wrap="none" rtlCol="0">
            <a:spAutoFit/>
          </a:bodyPr>
          <a:lstStyle/>
          <a:p>
            <a:r>
              <a:rPr lang="zh-CN" altLang="en-US" sz="1200" smtClean="0">
                <a:solidFill>
                  <a:srgbClr val="FFFF00"/>
                </a:solidFill>
                <a:latin typeface="微软雅黑" panose="020B0503020204020204" pitchFamily="34" charset="-122"/>
                <a:ea typeface="微软雅黑" panose="020B0503020204020204" pitchFamily="34" charset="-122"/>
              </a:rPr>
              <a:t>默认情况下，在</a:t>
            </a:r>
            <a:r>
              <a:rPr lang="en-US" altLang="zh-CN" sz="1200" smtClean="0">
                <a:solidFill>
                  <a:srgbClr val="FFFF00"/>
                </a:solidFill>
                <a:latin typeface="微软雅黑" panose="020B0503020204020204" pitchFamily="34" charset="-122"/>
                <a:ea typeface="微软雅黑" panose="020B0503020204020204" pitchFamily="34" charset="-122"/>
              </a:rPr>
              <a:t>C++11</a:t>
            </a:r>
            <a:r>
              <a:rPr lang="zh-CN" altLang="en-US" sz="1200" smtClean="0">
                <a:solidFill>
                  <a:srgbClr val="FFFF00"/>
                </a:solidFill>
                <a:latin typeface="微软雅黑" panose="020B0503020204020204" pitchFamily="34" charset="-122"/>
                <a:ea typeface="微软雅黑" panose="020B0503020204020204" pitchFamily="34" charset="-122"/>
              </a:rPr>
              <a:t>中原子类型的变量在线程中总是保持顺序执行的特性，</a:t>
            </a:r>
            <a:endParaRPr lang="en-US" altLang="zh-CN" sz="1200" smtClean="0">
              <a:solidFill>
                <a:srgbClr val="FFFF00"/>
              </a:solidFill>
              <a:latin typeface="微软雅黑" panose="020B0503020204020204" pitchFamily="34" charset="-122"/>
              <a:ea typeface="微软雅黑" panose="020B0503020204020204" pitchFamily="34" charset="-122"/>
            </a:endParaRPr>
          </a:p>
          <a:p>
            <a:r>
              <a:rPr lang="zh-CN" altLang="en-US" sz="1200" smtClean="0">
                <a:solidFill>
                  <a:srgbClr val="FFFF00"/>
                </a:solidFill>
                <a:latin typeface="微软雅黑" panose="020B0503020204020204" pitchFamily="34" charset="-122"/>
                <a:ea typeface="微软雅黑" panose="020B0503020204020204" pitchFamily="34" charset="-122"/>
              </a:rPr>
              <a:t>即</a:t>
            </a:r>
            <a:r>
              <a:rPr lang="en-US" altLang="zh-CN" sz="1200" smtClean="0">
                <a:solidFill>
                  <a:srgbClr val="FFFF00"/>
                </a:solidFill>
                <a:latin typeface="微软雅黑" panose="020B0503020204020204" pitchFamily="34" charset="-122"/>
                <a:ea typeface="微软雅黑" panose="020B0503020204020204" pitchFamily="34" charset="-122"/>
              </a:rPr>
              <a:t>a</a:t>
            </a:r>
            <a:r>
              <a:rPr lang="zh-CN" altLang="en-US" sz="1200" smtClean="0">
                <a:solidFill>
                  <a:srgbClr val="FFFF00"/>
                </a:solidFill>
                <a:latin typeface="微软雅黑" panose="020B0503020204020204" pitchFamily="34" charset="-122"/>
                <a:ea typeface="微软雅黑" panose="020B0503020204020204" pitchFamily="34" charset="-122"/>
              </a:rPr>
              <a:t>先赋值，</a:t>
            </a:r>
            <a:r>
              <a:rPr lang="en-US" altLang="zh-CN" sz="1200" smtClean="0">
                <a:solidFill>
                  <a:srgbClr val="FFFF00"/>
                </a:solidFill>
                <a:latin typeface="微软雅黑" panose="020B0503020204020204" pitchFamily="34" charset="-122"/>
                <a:ea typeface="微软雅黑" panose="020B0503020204020204" pitchFamily="34" charset="-122"/>
              </a:rPr>
              <a:t>b</a:t>
            </a:r>
            <a:r>
              <a:rPr lang="zh-CN" altLang="en-US" sz="1200" smtClean="0">
                <a:solidFill>
                  <a:srgbClr val="FFFF00"/>
                </a:solidFill>
                <a:latin typeface="微软雅黑" panose="020B0503020204020204" pitchFamily="34" charset="-122"/>
                <a:ea typeface="微软雅黑" panose="020B0503020204020204" pitchFamily="34" charset="-122"/>
              </a:rPr>
              <a:t>后赋值。</a:t>
            </a:r>
            <a:endParaRPr lang="zh-CN" altLang="en-US" sz="1200" dirty="0">
              <a:solidFill>
                <a:srgbClr val="FFFF00"/>
              </a:solidFill>
              <a:latin typeface="微软雅黑" panose="020B0503020204020204" pitchFamily="34" charset="-122"/>
              <a:ea typeface="微软雅黑" panose="020B0503020204020204" pitchFamily="34" charset="-122"/>
            </a:endParaRPr>
          </a:p>
        </p:txBody>
      </p:sp>
      <p:sp>
        <p:nvSpPr>
          <p:cNvPr id="4" name="右大括号 3"/>
          <p:cNvSpPr/>
          <p:nvPr/>
        </p:nvSpPr>
        <p:spPr>
          <a:xfrm>
            <a:off x="960120" y="2293620"/>
            <a:ext cx="213360" cy="350520"/>
          </a:xfrm>
          <a:prstGeom prst="rightBrace">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1562100" y="5468644"/>
            <a:ext cx="6801862" cy="276999"/>
          </a:xfrm>
          <a:prstGeom prst="rect">
            <a:avLst/>
          </a:prstGeom>
          <a:noFill/>
        </p:spPr>
        <p:txBody>
          <a:bodyPr wrap="none" rtlCol="0">
            <a:spAutoFit/>
          </a:bodyPr>
          <a:lstStyle/>
          <a:p>
            <a:r>
              <a:rPr lang="zh-CN" altLang="en-US" sz="1200" smtClean="0">
                <a:solidFill>
                  <a:srgbClr val="FFFF00"/>
                </a:solidFill>
                <a:latin typeface="微软雅黑" panose="020B0503020204020204" pitchFamily="34" charset="-122"/>
                <a:ea typeface="微软雅黑" panose="020B0503020204020204" pitchFamily="34" charset="-122"/>
              </a:rPr>
              <a:t>如果允许编译器（处理器）在单个线程中打乱指令的运行顺序，则可能进一步提升并行程序的性能</a:t>
            </a:r>
            <a:endParaRPr lang="zh-CN" altLang="en-US" sz="12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2862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 y="152400"/>
            <a:ext cx="11149057" cy="602359"/>
          </a:xfrm>
        </p:spPr>
        <p:txBody>
          <a:bodyPr/>
          <a:lstStyle/>
          <a:p>
            <a:r>
              <a:rPr lang="zh-CN" altLang="en-US" sz="3200" b="1" smtClean="0">
                <a:latin typeface="微软雅黑" panose="020B0503020204020204" pitchFamily="34" charset="-122"/>
                <a:ea typeface="微软雅黑" panose="020B0503020204020204" pitchFamily="34" charset="-122"/>
              </a:rPr>
              <a:t>原子类型与原子操作</a:t>
            </a:r>
            <a:endParaRPr lang="zh-CN" altLang="en-US" sz="3200" b="1">
              <a:latin typeface="微软雅黑" panose="020B0503020204020204" pitchFamily="34" charset="-122"/>
              <a:ea typeface="微软雅黑" panose="020B0503020204020204" pitchFamily="34" charset="-122"/>
            </a:endParaRPr>
          </a:p>
        </p:txBody>
      </p:sp>
      <p:sp>
        <p:nvSpPr>
          <p:cNvPr id="7" name="文本框 6"/>
          <p:cNvSpPr txBox="1"/>
          <p:nvPr/>
        </p:nvSpPr>
        <p:spPr>
          <a:xfrm>
            <a:off x="114300" y="842111"/>
            <a:ext cx="2492990" cy="369332"/>
          </a:xfrm>
          <a:prstGeom prst="rect">
            <a:avLst/>
          </a:prstGeom>
          <a:noFill/>
        </p:spPr>
        <p:txBody>
          <a:bodyPr wrap="none">
            <a:spAutoFit/>
            <a:scene3d>
              <a:camera prst="orthographicFront"/>
              <a:lightRig rig="harsh" dir="t"/>
            </a:scene3d>
            <a:sp3d extrusionH="57150" prstMaterial="matte">
              <a:bevelT w="63500" h="12700" prst="angle"/>
              <a:contourClr>
                <a:schemeClr val="bg1">
                  <a:lumMod val="65000"/>
                </a:schemeClr>
              </a:contourClr>
            </a:sp3d>
          </a:bodyPr>
          <a:lstStyle/>
          <a:p>
            <a:pPr>
              <a:defRPr/>
            </a:pPr>
            <a:r>
              <a:rPr lang="zh-CN" altLang="en-US" b="1" smtClean="0">
                <a:ln/>
                <a:solidFill>
                  <a:srgbClr val="4FD1FF"/>
                </a:solidFill>
                <a:latin typeface="微软雅黑" panose="020B0503020204020204" pitchFamily="34" charset="-122"/>
                <a:ea typeface="微软雅黑" panose="020B0503020204020204" pitchFamily="34" charset="-122"/>
              </a:rPr>
              <a:t>内存模型，顺序</a:t>
            </a:r>
            <a:r>
              <a:rPr lang="zh-CN" altLang="en-US" b="1" smtClean="0">
                <a:ln/>
                <a:solidFill>
                  <a:srgbClr val="4FD1FF"/>
                </a:solidFill>
                <a:latin typeface="微软雅黑" panose="020B0503020204020204" pitchFamily="34" charset="-122"/>
                <a:ea typeface="微软雅黑" panose="020B0503020204020204" pitchFamily="34" charset="-122"/>
              </a:rPr>
              <a:t>一致性</a:t>
            </a:r>
            <a:endParaRPr lang="en-US" altLang="zh-CN" b="1">
              <a:ln/>
              <a:solidFill>
                <a:srgbClr val="4FD1FF"/>
              </a:solidFill>
              <a:latin typeface="微软雅黑" panose="020B0503020204020204" pitchFamily="34" charset="-122"/>
              <a:ea typeface="微软雅黑" panose="020B0503020204020204" pitchFamily="34" charset="-122"/>
            </a:endParaRPr>
          </a:p>
        </p:txBody>
      </p:sp>
      <p:sp>
        <p:nvSpPr>
          <p:cNvPr id="14" name="矩形 13"/>
          <p:cNvSpPr/>
          <p:nvPr/>
        </p:nvSpPr>
        <p:spPr>
          <a:xfrm>
            <a:off x="114300" y="1298795"/>
            <a:ext cx="6842760" cy="1015663"/>
          </a:xfrm>
          <a:prstGeom prst="rect">
            <a:avLst/>
          </a:prstGeom>
        </p:spPr>
        <p:txBody>
          <a:bodyPr wrap="square">
            <a:spAutoFit/>
          </a:bodyPr>
          <a:lstStyle/>
          <a:p>
            <a:r>
              <a:rPr lang="nn-NO" altLang="zh-CN" sz="1200">
                <a:latin typeface="微软雅黑" panose="020B0503020204020204" pitchFamily="34" charset="-122"/>
                <a:ea typeface="微软雅黑" panose="020B0503020204020204" pitchFamily="34" charset="-122"/>
              </a:rPr>
              <a:t>1: Loadi    reg3, </a:t>
            </a:r>
            <a:r>
              <a:rPr lang="nn-NO" altLang="zh-CN" sz="1200">
                <a:latin typeface="微软雅黑" panose="020B0503020204020204" pitchFamily="34" charset="-122"/>
                <a:ea typeface="微软雅黑" panose="020B0503020204020204" pitchFamily="34" charset="-122"/>
              </a:rPr>
              <a:t>1</a:t>
            </a:r>
            <a:r>
              <a:rPr lang="nn-NO" altLang="zh-CN" sz="1200" smtClean="0">
                <a:latin typeface="微软雅黑" panose="020B0503020204020204" pitchFamily="34" charset="-122"/>
                <a:ea typeface="微软雅黑" panose="020B0503020204020204" pitchFamily="34" charset="-122"/>
              </a:rPr>
              <a:t>;	// </a:t>
            </a:r>
            <a:r>
              <a:rPr lang="zh-CN" altLang="en-US" sz="1200">
                <a:latin typeface="微软雅黑" panose="020B0503020204020204" pitchFamily="34" charset="-122"/>
                <a:ea typeface="微软雅黑" panose="020B0503020204020204" pitchFamily="34" charset="-122"/>
              </a:rPr>
              <a:t>将</a:t>
            </a:r>
            <a:r>
              <a:rPr lang="zh-CN" altLang="en-US" sz="1200">
                <a:latin typeface="微软雅黑" panose="020B0503020204020204" pitchFamily="34" charset="-122"/>
                <a:ea typeface="微软雅黑" panose="020B0503020204020204" pitchFamily="34" charset="-122"/>
              </a:rPr>
              <a:t>立即</a:t>
            </a:r>
            <a:r>
              <a:rPr lang="zh-CN" altLang="en-US" sz="1200" smtClean="0">
                <a:latin typeface="微软雅黑" panose="020B0503020204020204" pitchFamily="34" charset="-122"/>
                <a:ea typeface="微软雅黑" panose="020B0503020204020204" pitchFamily="34" charset="-122"/>
              </a:rPr>
              <a:t>数</a:t>
            </a:r>
            <a:r>
              <a:rPr lang="en-US" altLang="zh-CN" sz="1200" smtClean="0">
                <a:latin typeface="微软雅黑" panose="020B0503020204020204" pitchFamily="34" charset="-122"/>
                <a:ea typeface="微软雅黑" panose="020B0503020204020204" pitchFamily="34" charset="-122"/>
              </a:rPr>
              <a:t>1</a:t>
            </a:r>
            <a:r>
              <a:rPr lang="zh-CN" altLang="en-US" sz="1200" smtClean="0">
                <a:latin typeface="微软雅黑" panose="020B0503020204020204" pitchFamily="34" charset="-122"/>
                <a:ea typeface="微软雅黑" panose="020B0503020204020204" pitchFamily="34" charset="-122"/>
              </a:rPr>
              <a:t>放入寄存器</a:t>
            </a:r>
            <a:r>
              <a:rPr lang="en-US" altLang="zh-CN" sz="1200" smtClean="0">
                <a:latin typeface="微软雅黑" panose="020B0503020204020204" pitchFamily="34" charset="-122"/>
                <a:ea typeface="微软雅黑" panose="020B0503020204020204" pitchFamily="34" charset="-122"/>
              </a:rPr>
              <a:t>reg3</a:t>
            </a:r>
            <a:endParaRPr lang="nn-NO" altLang="zh-CN" sz="1200">
              <a:latin typeface="微软雅黑" panose="020B0503020204020204" pitchFamily="34" charset="-122"/>
              <a:ea typeface="微软雅黑" panose="020B0503020204020204" pitchFamily="34" charset="-122"/>
            </a:endParaRPr>
          </a:p>
          <a:p>
            <a:r>
              <a:rPr lang="nn-NO" altLang="zh-CN" sz="1200">
                <a:latin typeface="微软雅黑" panose="020B0503020204020204" pitchFamily="34" charset="-122"/>
                <a:ea typeface="微软雅黑" panose="020B0503020204020204" pitchFamily="34" charset="-122"/>
              </a:rPr>
              <a:t>2: </a:t>
            </a:r>
            <a:r>
              <a:rPr lang="nn-NO" altLang="zh-CN" sz="1200">
                <a:latin typeface="微软雅黑" panose="020B0503020204020204" pitchFamily="34" charset="-122"/>
                <a:ea typeface="微软雅黑" panose="020B0503020204020204" pitchFamily="34" charset="-122"/>
              </a:rPr>
              <a:t>Move    </a:t>
            </a:r>
            <a:r>
              <a:rPr lang="nn-NO" altLang="zh-CN" sz="1200" smtClean="0">
                <a:latin typeface="微软雅黑" panose="020B0503020204020204" pitchFamily="34" charset="-122"/>
                <a:ea typeface="微软雅黑" panose="020B0503020204020204" pitchFamily="34" charset="-122"/>
              </a:rPr>
              <a:t>reg4</a:t>
            </a:r>
            <a:r>
              <a:rPr lang="nn-NO" altLang="zh-CN" sz="1200">
                <a:latin typeface="微软雅黑" panose="020B0503020204020204" pitchFamily="34" charset="-122"/>
                <a:ea typeface="微软雅黑" panose="020B0503020204020204" pitchFamily="34" charset="-122"/>
              </a:rPr>
              <a:t>, </a:t>
            </a:r>
            <a:r>
              <a:rPr lang="nn-NO" altLang="zh-CN" sz="1200">
                <a:latin typeface="微软雅黑" panose="020B0503020204020204" pitchFamily="34" charset="-122"/>
                <a:ea typeface="微软雅黑" panose="020B0503020204020204" pitchFamily="34" charset="-122"/>
              </a:rPr>
              <a:t>reg3</a:t>
            </a:r>
            <a:r>
              <a:rPr lang="nn-NO" altLang="zh-CN" sz="1200" smtClean="0">
                <a:latin typeface="微软雅黑" panose="020B0503020204020204" pitchFamily="34" charset="-122"/>
                <a:ea typeface="微软雅黑" panose="020B0503020204020204" pitchFamily="34" charset="-122"/>
              </a:rPr>
              <a:t>;	// </a:t>
            </a:r>
            <a:r>
              <a:rPr lang="zh-CN" altLang="en-US" sz="1200" smtClean="0">
                <a:latin typeface="微软雅黑" panose="020B0503020204020204" pitchFamily="34" charset="-122"/>
                <a:ea typeface="微软雅黑" panose="020B0503020204020204" pitchFamily="34" charset="-122"/>
              </a:rPr>
              <a:t>将</a:t>
            </a:r>
            <a:r>
              <a:rPr lang="en-US" altLang="zh-CN" sz="1200" smtClean="0">
                <a:latin typeface="微软雅黑" panose="020B0503020204020204" pitchFamily="34" charset="-122"/>
                <a:ea typeface="微软雅黑" panose="020B0503020204020204" pitchFamily="34" charset="-122"/>
              </a:rPr>
              <a:t>reg3</a:t>
            </a:r>
            <a:r>
              <a:rPr lang="zh-CN" altLang="en-US" sz="1200" smtClean="0">
                <a:latin typeface="微软雅黑" panose="020B0503020204020204" pitchFamily="34" charset="-122"/>
                <a:ea typeface="微软雅黑" panose="020B0503020204020204" pitchFamily="34" charset="-122"/>
              </a:rPr>
              <a:t>的数据放入</a:t>
            </a:r>
            <a:r>
              <a:rPr lang="en-US" altLang="zh-CN" sz="1200" smtClean="0">
                <a:latin typeface="微软雅黑" panose="020B0503020204020204" pitchFamily="34" charset="-122"/>
                <a:ea typeface="微软雅黑" panose="020B0503020204020204" pitchFamily="34" charset="-122"/>
              </a:rPr>
              <a:t>reg4</a:t>
            </a:r>
            <a:endParaRPr lang="nn-NO" altLang="zh-CN" sz="1200">
              <a:latin typeface="微软雅黑" panose="020B0503020204020204" pitchFamily="34" charset="-122"/>
              <a:ea typeface="微软雅黑" panose="020B0503020204020204" pitchFamily="34" charset="-122"/>
            </a:endParaRPr>
          </a:p>
          <a:p>
            <a:r>
              <a:rPr lang="nn-NO" altLang="zh-CN" sz="1200">
                <a:latin typeface="微软雅黑" panose="020B0503020204020204" pitchFamily="34" charset="-122"/>
                <a:ea typeface="微软雅黑" panose="020B0503020204020204" pitchFamily="34" charset="-122"/>
              </a:rPr>
              <a:t>3: Store    reg4, </a:t>
            </a:r>
            <a:r>
              <a:rPr lang="nn-NO" altLang="zh-CN" sz="1200">
                <a:latin typeface="微软雅黑" panose="020B0503020204020204" pitchFamily="34" charset="-122"/>
                <a:ea typeface="微软雅黑" panose="020B0503020204020204" pitchFamily="34" charset="-122"/>
              </a:rPr>
              <a:t>a</a:t>
            </a:r>
            <a:r>
              <a:rPr lang="nn-NO" altLang="zh-CN" sz="1200" smtClean="0">
                <a:latin typeface="微软雅黑" panose="020B0503020204020204" pitchFamily="34" charset="-122"/>
                <a:ea typeface="微软雅黑" panose="020B0503020204020204" pitchFamily="34" charset="-122"/>
              </a:rPr>
              <a:t>;	// </a:t>
            </a:r>
            <a:r>
              <a:rPr lang="zh-CN" altLang="en-US" sz="1200" smtClean="0">
                <a:latin typeface="微软雅黑" panose="020B0503020204020204" pitchFamily="34" charset="-122"/>
                <a:ea typeface="微软雅黑" panose="020B0503020204020204" pitchFamily="34" charset="-122"/>
              </a:rPr>
              <a:t>将寄存器</a:t>
            </a:r>
            <a:r>
              <a:rPr lang="en-US" altLang="zh-CN" sz="1200" smtClean="0">
                <a:latin typeface="微软雅黑" panose="020B0503020204020204" pitchFamily="34" charset="-122"/>
                <a:ea typeface="微软雅黑" panose="020B0503020204020204" pitchFamily="34" charset="-122"/>
              </a:rPr>
              <a:t>reg4</a:t>
            </a:r>
            <a:r>
              <a:rPr lang="zh-CN" altLang="en-US" sz="1200" smtClean="0">
                <a:latin typeface="微软雅黑" panose="020B0503020204020204" pitchFamily="34" charset="-122"/>
                <a:ea typeface="微软雅黑" panose="020B0503020204020204" pitchFamily="34" charset="-122"/>
              </a:rPr>
              <a:t>中的数据存入内存地址</a:t>
            </a:r>
            <a:r>
              <a:rPr lang="en-US" altLang="zh-CN" sz="1200" smtClean="0">
                <a:latin typeface="微软雅黑" panose="020B0503020204020204" pitchFamily="34" charset="-122"/>
                <a:ea typeface="微软雅黑" panose="020B0503020204020204" pitchFamily="34" charset="-122"/>
              </a:rPr>
              <a:t>a</a:t>
            </a:r>
            <a:endParaRPr lang="nn-NO" altLang="zh-CN" sz="1200">
              <a:latin typeface="微软雅黑" panose="020B0503020204020204" pitchFamily="34" charset="-122"/>
              <a:ea typeface="微软雅黑" panose="020B0503020204020204" pitchFamily="34" charset="-122"/>
            </a:endParaRPr>
          </a:p>
          <a:p>
            <a:r>
              <a:rPr lang="nn-NO" altLang="zh-CN" sz="1200">
                <a:latin typeface="微软雅黑" panose="020B0503020204020204" pitchFamily="34" charset="-122"/>
                <a:ea typeface="微软雅黑" panose="020B0503020204020204" pitchFamily="34" charset="-122"/>
              </a:rPr>
              <a:t>4: Loadi    reg5, </a:t>
            </a:r>
            <a:r>
              <a:rPr lang="nn-NO" altLang="zh-CN" sz="1200">
                <a:latin typeface="微软雅黑" panose="020B0503020204020204" pitchFamily="34" charset="-122"/>
                <a:ea typeface="微软雅黑" panose="020B0503020204020204" pitchFamily="34" charset="-122"/>
              </a:rPr>
              <a:t>2</a:t>
            </a:r>
            <a:r>
              <a:rPr lang="nn-NO" altLang="zh-CN" sz="1200" smtClean="0">
                <a:latin typeface="微软雅黑" panose="020B0503020204020204" pitchFamily="34" charset="-122"/>
                <a:ea typeface="微软雅黑" panose="020B0503020204020204" pitchFamily="34" charset="-122"/>
              </a:rPr>
              <a:t>;	// </a:t>
            </a:r>
            <a:r>
              <a:rPr lang="zh-CN" altLang="en-US" sz="1200" smtClean="0">
                <a:latin typeface="微软雅黑" panose="020B0503020204020204" pitchFamily="34" charset="-122"/>
                <a:ea typeface="微软雅黑" panose="020B0503020204020204" pitchFamily="34" charset="-122"/>
              </a:rPr>
              <a:t>将立即数</a:t>
            </a:r>
            <a:r>
              <a:rPr lang="en-US" altLang="zh-CN" sz="1200" smtClean="0">
                <a:latin typeface="微软雅黑" panose="020B0503020204020204" pitchFamily="34" charset="-122"/>
                <a:ea typeface="微软雅黑" panose="020B0503020204020204" pitchFamily="34" charset="-122"/>
              </a:rPr>
              <a:t>2</a:t>
            </a:r>
            <a:r>
              <a:rPr lang="zh-CN" altLang="en-US" sz="1200" smtClean="0">
                <a:latin typeface="微软雅黑" panose="020B0503020204020204" pitchFamily="34" charset="-122"/>
                <a:ea typeface="微软雅黑" panose="020B0503020204020204" pitchFamily="34" charset="-122"/>
              </a:rPr>
              <a:t>放入寄存器</a:t>
            </a:r>
            <a:r>
              <a:rPr lang="en-US" altLang="zh-CN" sz="1200" smtClean="0">
                <a:latin typeface="微软雅黑" panose="020B0503020204020204" pitchFamily="34" charset="-122"/>
                <a:ea typeface="微软雅黑" panose="020B0503020204020204" pitchFamily="34" charset="-122"/>
              </a:rPr>
              <a:t>reg5</a:t>
            </a:r>
            <a:endParaRPr lang="nn-NO" altLang="zh-CN" sz="1200">
              <a:latin typeface="微软雅黑" panose="020B0503020204020204" pitchFamily="34" charset="-122"/>
              <a:ea typeface="微软雅黑" panose="020B0503020204020204" pitchFamily="34" charset="-122"/>
            </a:endParaRPr>
          </a:p>
          <a:p>
            <a:r>
              <a:rPr lang="nn-NO" altLang="zh-CN" sz="1200">
                <a:latin typeface="微软雅黑" panose="020B0503020204020204" pitchFamily="34" charset="-122"/>
                <a:ea typeface="微软雅黑" panose="020B0503020204020204" pitchFamily="34" charset="-122"/>
              </a:rPr>
              <a:t>5: Store    reg5, </a:t>
            </a:r>
            <a:r>
              <a:rPr lang="nn-NO" altLang="zh-CN" sz="1200">
                <a:latin typeface="微软雅黑" panose="020B0503020204020204" pitchFamily="34" charset="-122"/>
                <a:ea typeface="微软雅黑" panose="020B0503020204020204" pitchFamily="34" charset="-122"/>
              </a:rPr>
              <a:t>b</a:t>
            </a:r>
            <a:r>
              <a:rPr lang="nn-NO" altLang="zh-CN" sz="1200" smtClean="0">
                <a:latin typeface="微软雅黑" panose="020B0503020204020204" pitchFamily="34" charset="-122"/>
                <a:ea typeface="微软雅黑" panose="020B0503020204020204" pitchFamily="34" charset="-122"/>
              </a:rPr>
              <a:t>;	// </a:t>
            </a:r>
            <a:r>
              <a:rPr lang="zh-CN" altLang="en-US" sz="1200" smtClean="0">
                <a:latin typeface="微软雅黑" panose="020B0503020204020204" pitchFamily="34" charset="-122"/>
                <a:ea typeface="微软雅黑" panose="020B0503020204020204" pitchFamily="34" charset="-122"/>
              </a:rPr>
              <a:t>将寄存器</a:t>
            </a:r>
            <a:r>
              <a:rPr lang="en-US" altLang="zh-CN" sz="1200" smtClean="0">
                <a:latin typeface="微软雅黑" panose="020B0503020204020204" pitchFamily="34" charset="-122"/>
                <a:ea typeface="微软雅黑" panose="020B0503020204020204" pitchFamily="34" charset="-122"/>
              </a:rPr>
              <a:t>reg5</a:t>
            </a:r>
            <a:r>
              <a:rPr lang="zh-CN" altLang="en-US" sz="1200" smtClean="0">
                <a:latin typeface="微软雅黑" panose="020B0503020204020204" pitchFamily="34" charset="-122"/>
                <a:ea typeface="微软雅黑" panose="020B0503020204020204" pitchFamily="34" charset="-122"/>
              </a:rPr>
              <a:t>中的数据存入内存地址</a:t>
            </a:r>
            <a:r>
              <a:rPr lang="en-US" altLang="zh-CN" sz="1200">
                <a:latin typeface="微软雅黑" panose="020B0503020204020204" pitchFamily="34" charset="-122"/>
                <a:ea typeface="微软雅黑" panose="020B0503020204020204" pitchFamily="34" charset="-122"/>
              </a:rPr>
              <a:t>b</a:t>
            </a:r>
            <a:endParaRPr lang="en-US" altLang="zh-CN" sz="1200">
              <a:latin typeface="微软雅黑" panose="020B0503020204020204" pitchFamily="34" charset="-122"/>
              <a:ea typeface="微软雅黑" panose="020B0503020204020204" pitchFamily="34" charset="-122"/>
            </a:endParaRPr>
          </a:p>
        </p:txBody>
      </p:sp>
      <p:sp>
        <p:nvSpPr>
          <p:cNvPr id="9" name="文本框 8"/>
          <p:cNvSpPr txBox="1"/>
          <p:nvPr/>
        </p:nvSpPr>
        <p:spPr>
          <a:xfrm>
            <a:off x="114300" y="2342916"/>
            <a:ext cx="9054082" cy="2677656"/>
          </a:xfrm>
          <a:prstGeom prst="rect">
            <a:avLst/>
          </a:prstGeom>
          <a:noFill/>
        </p:spPr>
        <p:txBody>
          <a:bodyPr wrap="none" rtlCol="0">
            <a:spAutoFit/>
          </a:bodyPr>
          <a:lstStyle/>
          <a:p>
            <a:r>
              <a:rPr lang="zh-CN" altLang="en-US" sz="1200" smtClean="0">
                <a:solidFill>
                  <a:srgbClr val="FFFF00"/>
                </a:solidFill>
                <a:latin typeface="微软雅黑" panose="020B0503020204020204" pitchFamily="34" charset="-122"/>
                <a:ea typeface="微软雅黑" panose="020B0503020204020204" pitchFamily="34" charset="-122"/>
              </a:rPr>
              <a:t>强顺序的：</a:t>
            </a:r>
            <a:r>
              <a:rPr lang="en-US" altLang="zh-CN" sz="1200" smtClean="0">
                <a:solidFill>
                  <a:srgbClr val="FFFF00"/>
                </a:solidFill>
                <a:latin typeface="微软雅黑" panose="020B0503020204020204" pitchFamily="34" charset="-122"/>
                <a:ea typeface="微软雅黑" panose="020B0503020204020204" pitchFamily="34" charset="-122"/>
              </a:rPr>
              <a:t>1,2,3,4,5</a:t>
            </a:r>
          </a:p>
          <a:p>
            <a:endParaRPr lang="en-US" altLang="zh-CN" sz="1200">
              <a:solidFill>
                <a:srgbClr val="FFFF00"/>
              </a:solidFill>
              <a:latin typeface="微软雅黑" panose="020B0503020204020204" pitchFamily="34" charset="-122"/>
              <a:ea typeface="微软雅黑" panose="020B0503020204020204" pitchFamily="34" charset="-122"/>
            </a:endParaRPr>
          </a:p>
          <a:p>
            <a:r>
              <a:rPr lang="zh-CN" altLang="en-US" sz="1200" smtClean="0">
                <a:solidFill>
                  <a:srgbClr val="FFFF00"/>
                </a:solidFill>
                <a:latin typeface="微软雅黑" panose="020B0503020204020204" pitchFamily="34" charset="-122"/>
                <a:ea typeface="微软雅黑" panose="020B0503020204020204" pitchFamily="34" charset="-122"/>
              </a:rPr>
              <a:t>弱顺序的：</a:t>
            </a:r>
            <a:r>
              <a:rPr lang="en-US" altLang="zh-CN" sz="1200" smtClean="0">
                <a:solidFill>
                  <a:srgbClr val="FFFF00"/>
                </a:solidFill>
                <a:latin typeface="微软雅黑" panose="020B0503020204020204" pitchFamily="34" charset="-122"/>
                <a:ea typeface="微软雅黑" panose="020B0503020204020204" pitchFamily="34" charset="-122"/>
              </a:rPr>
              <a:t>1</a:t>
            </a:r>
            <a:r>
              <a:rPr lang="en-US" altLang="zh-CN" sz="1200" smtClean="0">
                <a:solidFill>
                  <a:srgbClr val="FFFF00"/>
                </a:solidFill>
                <a:latin typeface="微软雅黑" panose="020B0503020204020204" pitchFamily="34" charset="-122"/>
                <a:ea typeface="微软雅黑" panose="020B0503020204020204" pitchFamily="34" charset="-122"/>
              </a:rPr>
              <a:t>,</a:t>
            </a:r>
            <a:r>
              <a:rPr lang="en-US" altLang="zh-CN" sz="1200" smtClean="0">
                <a:solidFill>
                  <a:srgbClr val="FFFF00"/>
                </a:solidFill>
                <a:latin typeface="微软雅黑" panose="020B0503020204020204" pitchFamily="34" charset="-122"/>
                <a:ea typeface="微软雅黑" panose="020B0503020204020204" pitchFamily="34" charset="-122"/>
              </a:rPr>
              <a:t>4</a:t>
            </a:r>
            <a:r>
              <a:rPr lang="en-US" altLang="zh-CN" sz="1200" smtClean="0">
                <a:solidFill>
                  <a:srgbClr val="FFFF00"/>
                </a:solidFill>
                <a:latin typeface="微软雅黑" panose="020B0503020204020204" pitchFamily="34" charset="-122"/>
                <a:ea typeface="微软雅黑" panose="020B0503020204020204" pitchFamily="34" charset="-122"/>
              </a:rPr>
              <a:t>,2,5,3</a:t>
            </a:r>
          </a:p>
          <a:p>
            <a:r>
              <a:rPr lang="zh-CN" altLang="en-US" sz="1200" smtClean="0">
                <a:solidFill>
                  <a:srgbClr val="FFFF00"/>
                </a:solidFill>
                <a:latin typeface="微软雅黑" panose="020B0503020204020204" pitchFamily="34" charset="-122"/>
                <a:ea typeface="微软雅黑" panose="020B0503020204020204" pitchFamily="34" charset="-122"/>
              </a:rPr>
              <a:t>发生于超标量流水线，</a:t>
            </a:r>
            <a:r>
              <a:rPr lang="en-US" altLang="zh-CN" sz="1200" smtClean="0">
                <a:solidFill>
                  <a:srgbClr val="FFFF00"/>
                </a:solidFill>
                <a:latin typeface="微软雅黑" panose="020B0503020204020204" pitchFamily="34" charset="-122"/>
                <a:ea typeface="微软雅黑" panose="020B0503020204020204" pitchFamily="34" charset="-122"/>
              </a:rPr>
              <a:t>1</a:t>
            </a:r>
            <a:r>
              <a:rPr lang="en-US" altLang="zh-CN" sz="1200" smtClean="0">
                <a:solidFill>
                  <a:srgbClr val="FFFF00"/>
                </a:solidFill>
                <a:latin typeface="微软雅黑" panose="020B0503020204020204" pitchFamily="34" charset="-122"/>
                <a:ea typeface="微软雅黑" panose="020B0503020204020204" pitchFamily="34" charset="-122"/>
              </a:rPr>
              <a:t>,2,3</a:t>
            </a:r>
            <a:r>
              <a:rPr lang="zh-CN" altLang="en-US" sz="1200" smtClean="0">
                <a:solidFill>
                  <a:srgbClr val="FFFF00"/>
                </a:solidFill>
                <a:latin typeface="微软雅黑" panose="020B0503020204020204" pitchFamily="34" charset="-122"/>
                <a:ea typeface="微软雅黑" panose="020B0503020204020204" pitchFamily="34" charset="-122"/>
              </a:rPr>
              <a:t>和</a:t>
            </a:r>
            <a:r>
              <a:rPr lang="en-US" altLang="zh-CN" sz="1200" smtClean="0">
                <a:solidFill>
                  <a:srgbClr val="FFFF00"/>
                </a:solidFill>
                <a:latin typeface="微软雅黑" panose="020B0503020204020204" pitchFamily="34" charset="-122"/>
                <a:ea typeface="微软雅黑" panose="020B0503020204020204" pitchFamily="34" charset="-122"/>
              </a:rPr>
              <a:t>4,5</a:t>
            </a:r>
            <a:r>
              <a:rPr lang="zh-CN" altLang="en-US" sz="1200" smtClean="0">
                <a:solidFill>
                  <a:srgbClr val="FFFF00"/>
                </a:solidFill>
                <a:latin typeface="微软雅黑" panose="020B0503020204020204" pitchFamily="34" charset="-122"/>
                <a:ea typeface="微软雅黑" panose="020B0503020204020204" pitchFamily="34" charset="-122"/>
              </a:rPr>
              <a:t>使用不同的寄存器以及不同的内存地址，所以运行顺序上毫无影响，为了优化性能而打乱了顺序。</a:t>
            </a:r>
            <a:endParaRPr lang="en-US" altLang="zh-CN" sz="1200" smtClean="0">
              <a:solidFill>
                <a:srgbClr val="FFFF00"/>
              </a:solidFill>
              <a:latin typeface="微软雅黑" panose="020B0503020204020204" pitchFamily="34" charset="-122"/>
              <a:ea typeface="微软雅黑" panose="020B0503020204020204" pitchFamily="34" charset="-122"/>
            </a:endParaRPr>
          </a:p>
          <a:p>
            <a:endParaRPr lang="en-US" altLang="zh-CN" sz="1200">
              <a:solidFill>
                <a:srgbClr val="FFFF00"/>
              </a:solidFill>
              <a:latin typeface="微软雅黑" panose="020B0503020204020204" pitchFamily="34" charset="-122"/>
              <a:ea typeface="微软雅黑" panose="020B0503020204020204" pitchFamily="34" charset="-122"/>
            </a:endParaRPr>
          </a:p>
          <a:p>
            <a:r>
              <a:rPr lang="en-US" altLang="zh-CN" sz="1200" smtClean="0">
                <a:solidFill>
                  <a:srgbClr val="FFFF00"/>
                </a:solidFill>
                <a:latin typeface="微软雅黑" panose="020B0503020204020204" pitchFamily="34" charset="-122"/>
                <a:ea typeface="微软雅黑" panose="020B0503020204020204" pitchFamily="34" charset="-122"/>
              </a:rPr>
              <a:t>x86</a:t>
            </a:r>
            <a:r>
              <a:rPr lang="zh-CN" altLang="en-US" sz="1200" smtClean="0">
                <a:solidFill>
                  <a:srgbClr val="FFFF00"/>
                </a:solidFill>
                <a:latin typeface="微软雅黑" panose="020B0503020204020204" pitchFamily="34" charset="-122"/>
                <a:ea typeface="微软雅黑" panose="020B0503020204020204" pitchFamily="34" charset="-122"/>
              </a:rPr>
              <a:t>以及</a:t>
            </a:r>
            <a:r>
              <a:rPr lang="en-US" altLang="zh-CN" sz="1200" smtClean="0">
                <a:solidFill>
                  <a:srgbClr val="FFFF00"/>
                </a:solidFill>
                <a:latin typeface="微软雅黑" panose="020B0503020204020204" pitchFamily="34" charset="-122"/>
                <a:ea typeface="微软雅黑" panose="020B0503020204020204" pitchFamily="34" charset="-122"/>
              </a:rPr>
              <a:t>SPARC</a:t>
            </a:r>
            <a:r>
              <a:rPr lang="zh-CN" altLang="en-US" sz="1200" smtClean="0">
                <a:solidFill>
                  <a:srgbClr val="FFFF00"/>
                </a:solidFill>
                <a:latin typeface="微软雅黑" panose="020B0503020204020204" pitchFamily="34" charset="-122"/>
                <a:ea typeface="微软雅黑" panose="020B0503020204020204" pitchFamily="34" charset="-122"/>
              </a:rPr>
              <a:t>都被看做是采用强顺序内存模型的平台。</a:t>
            </a:r>
            <a:endParaRPr lang="en-US" altLang="zh-CN" sz="1200" smtClean="0">
              <a:solidFill>
                <a:srgbClr val="FFFF00"/>
              </a:solidFill>
              <a:latin typeface="微软雅黑" panose="020B0503020204020204" pitchFamily="34" charset="-122"/>
              <a:ea typeface="微软雅黑" panose="020B0503020204020204" pitchFamily="34" charset="-122"/>
            </a:endParaRPr>
          </a:p>
          <a:p>
            <a:r>
              <a:rPr lang="en-US" altLang="zh-CN" sz="1200" smtClean="0">
                <a:solidFill>
                  <a:srgbClr val="FFFF00"/>
                </a:solidFill>
                <a:latin typeface="微软雅黑" panose="020B0503020204020204" pitchFamily="34" charset="-122"/>
                <a:ea typeface="微软雅黑" panose="020B0503020204020204" pitchFamily="34" charset="-122"/>
              </a:rPr>
              <a:t>Alpha</a:t>
            </a:r>
            <a:r>
              <a:rPr lang="zh-CN" altLang="en-US" sz="1200" smtClean="0">
                <a:solidFill>
                  <a:srgbClr val="FFFF00"/>
                </a:solidFill>
                <a:latin typeface="微软雅黑" panose="020B0503020204020204" pitchFamily="34" charset="-122"/>
                <a:ea typeface="微软雅黑" panose="020B0503020204020204" pitchFamily="34" charset="-122"/>
              </a:rPr>
              <a:t>、</a:t>
            </a:r>
            <a:r>
              <a:rPr lang="en-US" altLang="zh-CN" sz="1200" smtClean="0">
                <a:solidFill>
                  <a:srgbClr val="FFFF00"/>
                </a:solidFill>
                <a:latin typeface="微软雅黑" panose="020B0503020204020204" pitchFamily="34" charset="-122"/>
                <a:ea typeface="微软雅黑" panose="020B0503020204020204" pitchFamily="34" charset="-122"/>
              </a:rPr>
              <a:t>PowerPC</a:t>
            </a:r>
            <a:r>
              <a:rPr lang="zh-CN" altLang="en-US" sz="1200" smtClean="0">
                <a:solidFill>
                  <a:srgbClr val="FFFF00"/>
                </a:solidFill>
                <a:latin typeface="微软雅黑" panose="020B0503020204020204" pitchFamily="34" charset="-122"/>
                <a:ea typeface="微软雅黑" panose="020B0503020204020204" pitchFamily="34" charset="-122"/>
              </a:rPr>
              <a:t>、</a:t>
            </a:r>
            <a:r>
              <a:rPr lang="en-US" altLang="zh-CN" sz="1200" smtClean="0">
                <a:solidFill>
                  <a:srgbClr val="FFFF00"/>
                </a:solidFill>
                <a:latin typeface="微软雅黑" panose="020B0503020204020204" pitchFamily="34" charset="-122"/>
                <a:ea typeface="微软雅黑" panose="020B0503020204020204" pitchFamily="34" charset="-122"/>
              </a:rPr>
              <a:t>Itanlium</a:t>
            </a:r>
            <a:r>
              <a:rPr lang="zh-CN" altLang="en-US" sz="1200" smtClean="0">
                <a:solidFill>
                  <a:srgbClr val="FFFF00"/>
                </a:solidFill>
                <a:latin typeface="微软雅黑" panose="020B0503020204020204" pitchFamily="34" charset="-122"/>
                <a:ea typeface="微软雅黑" panose="020B0503020204020204" pitchFamily="34" charset="-122"/>
              </a:rPr>
              <a:t>、</a:t>
            </a:r>
            <a:r>
              <a:rPr lang="en-US" altLang="zh-CN" sz="1200" smtClean="0">
                <a:solidFill>
                  <a:srgbClr val="FFFF00"/>
                </a:solidFill>
                <a:latin typeface="微软雅黑" panose="020B0503020204020204" pitchFamily="34" charset="-122"/>
                <a:ea typeface="微软雅黑" panose="020B0503020204020204" pitchFamily="34" charset="-122"/>
              </a:rPr>
              <a:t>ArmV7</a:t>
            </a:r>
            <a:r>
              <a:rPr lang="zh-CN" altLang="en-US" sz="1200" smtClean="0">
                <a:solidFill>
                  <a:srgbClr val="FFFF00"/>
                </a:solidFill>
                <a:latin typeface="微软雅黑" panose="020B0503020204020204" pitchFamily="34" charset="-122"/>
                <a:ea typeface="微软雅黑" panose="020B0503020204020204" pitchFamily="34" charset="-122"/>
              </a:rPr>
              <a:t>是弱顺序内存模型的平台。需要在汇编指令中加入</a:t>
            </a:r>
            <a:r>
              <a:rPr lang="en-US" altLang="zh-CN" sz="1200" smtClean="0">
                <a:solidFill>
                  <a:srgbClr val="FFFF00"/>
                </a:solidFill>
                <a:latin typeface="微软雅黑" panose="020B0503020204020204" pitchFamily="34" charset="-122"/>
                <a:ea typeface="微软雅黑" panose="020B0503020204020204" pitchFamily="34" charset="-122"/>
              </a:rPr>
              <a:t>memory barrier</a:t>
            </a:r>
            <a:r>
              <a:rPr lang="zh-CN" altLang="en-US" sz="1200" smtClean="0">
                <a:solidFill>
                  <a:srgbClr val="FFFF00"/>
                </a:solidFill>
                <a:latin typeface="微软雅黑" panose="020B0503020204020204" pitchFamily="34" charset="-122"/>
                <a:ea typeface="微软雅黑" panose="020B0503020204020204" pitchFamily="34" charset="-122"/>
              </a:rPr>
              <a:t>：</a:t>
            </a:r>
            <a:endParaRPr lang="en-US" altLang="zh-CN" sz="1200" smtClean="0">
              <a:solidFill>
                <a:srgbClr val="FFFF00"/>
              </a:solidFill>
              <a:latin typeface="微软雅黑" panose="020B0503020204020204" pitchFamily="34" charset="-122"/>
              <a:ea typeface="微软雅黑" panose="020B0503020204020204" pitchFamily="34" charset="-122"/>
            </a:endParaRPr>
          </a:p>
          <a:p>
            <a:endParaRPr lang="en-US" altLang="zh-CN" sz="1200">
              <a:solidFill>
                <a:srgbClr val="FFFF00"/>
              </a:solidFill>
              <a:latin typeface="微软雅黑" panose="020B0503020204020204" pitchFamily="34" charset="-122"/>
              <a:ea typeface="微软雅黑" panose="020B0503020204020204" pitchFamily="34" charset="-122"/>
            </a:endParaRPr>
          </a:p>
          <a:p>
            <a:r>
              <a:rPr lang="nn-NO" altLang="zh-CN" sz="1200">
                <a:latin typeface="微软雅黑" panose="020B0503020204020204" pitchFamily="34" charset="-122"/>
                <a:ea typeface="微软雅黑" panose="020B0503020204020204" pitchFamily="34" charset="-122"/>
              </a:rPr>
              <a:t>1: Loadi    reg3, 1;</a:t>
            </a:r>
          </a:p>
          <a:p>
            <a:r>
              <a:rPr lang="nn-NO" altLang="zh-CN" sz="1200">
                <a:latin typeface="微软雅黑" panose="020B0503020204020204" pitchFamily="34" charset="-122"/>
                <a:ea typeface="微软雅黑" panose="020B0503020204020204" pitchFamily="34" charset="-122"/>
              </a:rPr>
              <a:t>2: </a:t>
            </a:r>
            <a:r>
              <a:rPr lang="nn-NO" altLang="zh-CN" sz="1200">
                <a:latin typeface="微软雅黑" panose="020B0503020204020204" pitchFamily="34" charset="-122"/>
                <a:ea typeface="微软雅黑" panose="020B0503020204020204" pitchFamily="34" charset="-122"/>
              </a:rPr>
              <a:t>Move    </a:t>
            </a:r>
            <a:r>
              <a:rPr lang="nn-NO" altLang="zh-CN" sz="1200" smtClean="0">
                <a:latin typeface="微软雅黑" panose="020B0503020204020204" pitchFamily="34" charset="-122"/>
                <a:ea typeface="微软雅黑" panose="020B0503020204020204" pitchFamily="34" charset="-122"/>
              </a:rPr>
              <a:t>reg4</a:t>
            </a:r>
            <a:r>
              <a:rPr lang="nn-NO" altLang="zh-CN" sz="1200">
                <a:latin typeface="微软雅黑" panose="020B0503020204020204" pitchFamily="34" charset="-122"/>
                <a:ea typeface="微软雅黑" panose="020B0503020204020204" pitchFamily="34" charset="-122"/>
              </a:rPr>
              <a:t>, reg3;</a:t>
            </a:r>
          </a:p>
          <a:p>
            <a:r>
              <a:rPr lang="nn-NO" altLang="zh-CN" sz="1200">
                <a:latin typeface="微软雅黑" panose="020B0503020204020204" pitchFamily="34" charset="-122"/>
                <a:ea typeface="微软雅黑" panose="020B0503020204020204" pitchFamily="34" charset="-122"/>
              </a:rPr>
              <a:t>3: Store    reg4, a;</a:t>
            </a:r>
          </a:p>
          <a:p>
            <a:r>
              <a:rPr lang="nn-NO" altLang="zh-CN" sz="1200">
                <a:latin typeface="微软雅黑" panose="020B0503020204020204" pitchFamily="34" charset="-122"/>
                <a:ea typeface="微软雅黑" panose="020B0503020204020204" pitchFamily="34" charset="-122"/>
              </a:rPr>
              <a:t>4</a:t>
            </a:r>
            <a:r>
              <a:rPr lang="nn-NO" altLang="zh-CN" sz="1200">
                <a:latin typeface="微软雅黑" panose="020B0503020204020204" pitchFamily="34" charset="-122"/>
                <a:ea typeface="微软雅黑" panose="020B0503020204020204" pitchFamily="34" charset="-122"/>
              </a:rPr>
              <a:t>: </a:t>
            </a:r>
            <a:r>
              <a:rPr lang="nn-NO" altLang="zh-CN" sz="1200" smtClean="0">
                <a:solidFill>
                  <a:srgbClr val="00B050"/>
                </a:solidFill>
                <a:latin typeface="微软雅黑" panose="020B0503020204020204" pitchFamily="34" charset="-122"/>
                <a:ea typeface="微软雅黑" panose="020B0503020204020204" pitchFamily="34" charset="-122"/>
              </a:rPr>
              <a:t>Sync		</a:t>
            </a:r>
            <a:r>
              <a:rPr lang="en-US" altLang="zh-CN" sz="1200" smtClean="0">
                <a:solidFill>
                  <a:srgbClr val="00B050"/>
                </a:solidFill>
                <a:latin typeface="微软雅黑" panose="020B0503020204020204" pitchFamily="34" charset="-122"/>
                <a:ea typeface="微软雅黑" panose="020B0503020204020204" pitchFamily="34" charset="-122"/>
              </a:rPr>
              <a:t>// memory barrier</a:t>
            </a:r>
            <a:r>
              <a:rPr lang="zh-CN" altLang="en-US" sz="1200" smtClean="0">
                <a:solidFill>
                  <a:srgbClr val="00B050"/>
                </a:solidFill>
                <a:latin typeface="微软雅黑" panose="020B0503020204020204" pitchFamily="34" charset="-122"/>
                <a:ea typeface="微软雅黑" panose="020B0503020204020204" pitchFamily="34" charset="-122"/>
              </a:rPr>
              <a:t>，对于高度流水化的</a:t>
            </a:r>
            <a:r>
              <a:rPr lang="en-US" altLang="zh-CN" sz="1200" smtClean="0">
                <a:solidFill>
                  <a:srgbClr val="00B050"/>
                </a:solidFill>
                <a:latin typeface="微软雅黑" panose="020B0503020204020204" pitchFamily="34" charset="-122"/>
                <a:ea typeface="微软雅黑" panose="020B0503020204020204" pitchFamily="34" charset="-122"/>
              </a:rPr>
              <a:t>PowerPC</a:t>
            </a:r>
            <a:r>
              <a:rPr lang="zh-CN" altLang="en-US" sz="1200" smtClean="0">
                <a:solidFill>
                  <a:srgbClr val="00B050"/>
                </a:solidFill>
                <a:latin typeface="微软雅黑" panose="020B0503020204020204" pitchFamily="34" charset="-122"/>
                <a:ea typeface="微软雅黑" panose="020B0503020204020204" pitchFamily="34" charset="-122"/>
              </a:rPr>
              <a:t>处理器性能影响很大。</a:t>
            </a:r>
            <a:endParaRPr lang="nn-NO" altLang="zh-CN" sz="1200">
              <a:solidFill>
                <a:srgbClr val="00B050"/>
              </a:solidFill>
              <a:latin typeface="微软雅黑" panose="020B0503020204020204" pitchFamily="34" charset="-122"/>
              <a:ea typeface="微软雅黑" panose="020B0503020204020204" pitchFamily="34" charset="-122"/>
            </a:endParaRPr>
          </a:p>
          <a:p>
            <a:r>
              <a:rPr lang="nn-NO" altLang="zh-CN" sz="1200">
                <a:latin typeface="微软雅黑" panose="020B0503020204020204" pitchFamily="34" charset="-122"/>
                <a:ea typeface="微软雅黑" panose="020B0503020204020204" pitchFamily="34" charset="-122"/>
              </a:rPr>
              <a:t>5: Loadi    reg5, 2;</a:t>
            </a:r>
          </a:p>
          <a:p>
            <a:r>
              <a:rPr lang="nn-NO" altLang="zh-CN" sz="1200">
                <a:latin typeface="微软雅黑" panose="020B0503020204020204" pitchFamily="34" charset="-122"/>
                <a:ea typeface="微软雅黑" panose="020B0503020204020204" pitchFamily="34" charset="-122"/>
              </a:rPr>
              <a:t>6: Store    reg5, b;</a:t>
            </a:r>
            <a:endParaRPr lang="zh-CN" altLang="en-US" sz="12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950720" y="4561864"/>
            <a:ext cx="6340197" cy="276999"/>
          </a:xfrm>
          <a:prstGeom prst="rect">
            <a:avLst/>
          </a:prstGeom>
          <a:noFill/>
        </p:spPr>
        <p:txBody>
          <a:bodyPr wrap="none" rtlCol="0">
            <a:spAutoFit/>
          </a:bodyPr>
          <a:lstStyle/>
          <a:p>
            <a:r>
              <a:rPr lang="zh-CN" altLang="en-US" sz="1200" smtClean="0">
                <a:solidFill>
                  <a:srgbClr val="FFFF00"/>
                </a:solidFill>
                <a:latin typeface="微软雅黑" panose="020B0503020204020204" pitchFamily="34" charset="-122"/>
                <a:ea typeface="微软雅黑" panose="020B0503020204020204" pitchFamily="34" charset="-122"/>
              </a:rPr>
              <a:t>弱顺序的内存模型可以使得处理器进一步发掘指令中的并行性，使得指令执行的性能更高。</a:t>
            </a:r>
            <a:endParaRPr lang="zh-CN" altLang="en-US" sz="1200" dirty="0">
              <a:solidFill>
                <a:srgbClr val="FFFF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14301" y="5207750"/>
            <a:ext cx="9639300" cy="1015663"/>
          </a:xfrm>
          <a:prstGeom prst="rect">
            <a:avLst/>
          </a:prstGeom>
          <a:noFill/>
        </p:spPr>
        <p:txBody>
          <a:bodyPr wrap="square" rtlCol="0">
            <a:spAutoFit/>
          </a:bodyPr>
          <a:lstStyle/>
          <a:p>
            <a:r>
              <a:rPr lang="en-US" altLang="zh-CN" sz="1200" smtClean="0">
                <a:solidFill>
                  <a:srgbClr val="FFFF00"/>
                </a:solidFill>
                <a:latin typeface="微软雅黑" panose="020B0503020204020204" pitchFamily="34" charset="-122"/>
                <a:ea typeface="微软雅黑" panose="020B0503020204020204" pitchFamily="34" charset="-122"/>
              </a:rPr>
              <a:t>C++11</a:t>
            </a:r>
            <a:r>
              <a:rPr lang="zh-CN" altLang="en-US" sz="1200" smtClean="0">
                <a:solidFill>
                  <a:srgbClr val="FFFF00"/>
                </a:solidFill>
                <a:latin typeface="微软雅黑" panose="020B0503020204020204" pitchFamily="34" charset="-122"/>
                <a:ea typeface="微软雅黑" panose="020B0503020204020204" pitchFamily="34" charset="-122"/>
              </a:rPr>
              <a:t>中保证代码的顺序一致性：</a:t>
            </a:r>
            <a:endParaRPr lang="en-US" altLang="zh-CN" sz="1200" smtClean="0">
              <a:solidFill>
                <a:srgbClr val="FFFF00"/>
              </a:solidFill>
              <a:latin typeface="微软雅黑" panose="020B0503020204020204" pitchFamily="34" charset="-122"/>
              <a:ea typeface="微软雅黑" panose="020B0503020204020204" pitchFamily="34" charset="-122"/>
            </a:endParaRPr>
          </a:p>
          <a:p>
            <a:endParaRPr lang="en-US" altLang="zh-CN" sz="1200" smtClean="0">
              <a:solidFill>
                <a:srgbClr val="FFFF00"/>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smtClean="0">
                <a:solidFill>
                  <a:srgbClr val="FFFF00"/>
                </a:solidFill>
                <a:latin typeface="微软雅黑" panose="020B0503020204020204" pitchFamily="34" charset="-122"/>
                <a:ea typeface="微软雅黑" panose="020B0503020204020204" pitchFamily="34" charset="-122"/>
              </a:rPr>
              <a:t>编译器保证原子操作的指令间顺序不变，即保证产生的读写原子类型的变量指令与代码编写者看到的是一致的。</a:t>
            </a:r>
            <a:endParaRPr lang="en-US" altLang="zh-CN" sz="1200" smtClean="0">
              <a:solidFill>
                <a:srgbClr val="FFFF00"/>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smtClean="0">
                <a:solidFill>
                  <a:srgbClr val="FFFF00"/>
                </a:solidFill>
                <a:latin typeface="微软雅黑" panose="020B0503020204020204" pitchFamily="34" charset="-122"/>
                <a:ea typeface="微软雅黑" panose="020B0503020204020204" pitchFamily="34" charset="-122"/>
              </a:rPr>
              <a:t>处理器对原子操作的汇编指令的执行顺序不变。这对于</a:t>
            </a:r>
            <a:r>
              <a:rPr lang="en-US" altLang="zh-CN" sz="1200" smtClean="0">
                <a:solidFill>
                  <a:srgbClr val="FFFF00"/>
                </a:solidFill>
                <a:latin typeface="微软雅黑" panose="020B0503020204020204" pitchFamily="34" charset="-122"/>
                <a:ea typeface="微软雅黑" panose="020B0503020204020204" pitchFamily="34" charset="-122"/>
              </a:rPr>
              <a:t>X86</a:t>
            </a:r>
            <a:r>
              <a:rPr lang="zh-CN" altLang="en-US" sz="1200" smtClean="0">
                <a:solidFill>
                  <a:srgbClr val="FFFF00"/>
                </a:solidFill>
                <a:latin typeface="微软雅黑" panose="020B0503020204020204" pitchFamily="34" charset="-122"/>
                <a:ea typeface="微软雅黑" panose="020B0503020204020204" pitchFamily="34" charset="-122"/>
              </a:rPr>
              <a:t>强顺序的体系结构而言没有任何问题，而对于</a:t>
            </a:r>
            <a:r>
              <a:rPr lang="en-US" altLang="zh-CN" sz="1200" smtClean="0">
                <a:solidFill>
                  <a:srgbClr val="FFFF00"/>
                </a:solidFill>
                <a:latin typeface="微软雅黑" panose="020B0503020204020204" pitchFamily="34" charset="-122"/>
                <a:ea typeface="微软雅黑" panose="020B0503020204020204" pitchFamily="34" charset="-122"/>
              </a:rPr>
              <a:t>PowerPC</a:t>
            </a:r>
            <a:r>
              <a:rPr lang="zh-CN" altLang="en-US" sz="1200" smtClean="0">
                <a:solidFill>
                  <a:srgbClr val="FFFF00"/>
                </a:solidFill>
                <a:latin typeface="微软雅黑" panose="020B0503020204020204" pitchFamily="34" charset="-122"/>
                <a:ea typeface="微软雅黑" panose="020B0503020204020204" pitchFamily="34" charset="-122"/>
              </a:rPr>
              <a:t>这样的弱顺序的体系结构而言，则要求编译器在每次原子操作后加入</a:t>
            </a:r>
            <a:r>
              <a:rPr lang="en-US" altLang="zh-CN" sz="1200" smtClean="0">
                <a:solidFill>
                  <a:srgbClr val="FFFF00"/>
                </a:solidFill>
                <a:latin typeface="微软雅黑" panose="020B0503020204020204" pitchFamily="34" charset="-122"/>
                <a:ea typeface="微软雅黑" panose="020B0503020204020204" pitchFamily="34" charset="-122"/>
              </a:rPr>
              <a:t>memory barrier</a:t>
            </a:r>
            <a:r>
              <a:rPr lang="zh-CN" altLang="en-US" sz="1200" smtClean="0">
                <a:solidFill>
                  <a:srgbClr val="FFFF00"/>
                </a:solidFill>
                <a:latin typeface="微软雅黑" panose="020B0503020204020204" pitchFamily="34" charset="-122"/>
                <a:ea typeface="微软雅黑" panose="020B0503020204020204" pitchFamily="34" charset="-122"/>
              </a:rPr>
              <a:t>。</a:t>
            </a:r>
            <a:endParaRPr lang="en-US" altLang="zh-CN" sz="1200" smtClean="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5991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 y="152400"/>
            <a:ext cx="11149057" cy="602359"/>
          </a:xfrm>
        </p:spPr>
        <p:txBody>
          <a:bodyPr/>
          <a:lstStyle/>
          <a:p>
            <a:r>
              <a:rPr lang="zh-CN" altLang="en-US" sz="3200" b="1" smtClean="0">
                <a:latin typeface="微软雅黑" panose="020B0503020204020204" pitchFamily="34" charset="-122"/>
                <a:ea typeface="微软雅黑" panose="020B0503020204020204" pitchFamily="34" charset="-122"/>
              </a:rPr>
              <a:t>原子类型与原子操作</a:t>
            </a:r>
            <a:endParaRPr lang="zh-CN" altLang="en-US" sz="3200" b="1">
              <a:latin typeface="微软雅黑" panose="020B0503020204020204" pitchFamily="34" charset="-122"/>
              <a:ea typeface="微软雅黑" panose="020B0503020204020204" pitchFamily="34" charset="-122"/>
            </a:endParaRPr>
          </a:p>
        </p:txBody>
      </p:sp>
      <p:sp>
        <p:nvSpPr>
          <p:cNvPr id="7" name="文本框 6"/>
          <p:cNvSpPr txBox="1"/>
          <p:nvPr/>
        </p:nvSpPr>
        <p:spPr>
          <a:xfrm>
            <a:off x="114300" y="842111"/>
            <a:ext cx="1868588" cy="369332"/>
          </a:xfrm>
          <a:prstGeom prst="rect">
            <a:avLst/>
          </a:prstGeom>
          <a:noFill/>
        </p:spPr>
        <p:txBody>
          <a:bodyPr wrap="none">
            <a:spAutoFit/>
            <a:scene3d>
              <a:camera prst="orthographicFront"/>
              <a:lightRig rig="harsh" dir="t"/>
            </a:scene3d>
            <a:sp3d extrusionH="57150" prstMaterial="matte">
              <a:bevelT w="63500" h="12700" prst="angle"/>
              <a:contourClr>
                <a:schemeClr val="bg1">
                  <a:lumMod val="65000"/>
                </a:schemeClr>
              </a:contourClr>
            </a:sp3d>
          </a:bodyPr>
          <a:lstStyle/>
          <a:p>
            <a:pPr>
              <a:defRPr/>
            </a:pPr>
            <a:r>
              <a:rPr lang="en-US" altLang="zh-CN" b="1" smtClean="0">
                <a:ln/>
                <a:solidFill>
                  <a:srgbClr val="4FD1FF"/>
                </a:solidFill>
                <a:latin typeface="微软雅黑" panose="020B0503020204020204" pitchFamily="34" charset="-122"/>
                <a:ea typeface="微软雅黑" panose="020B0503020204020204" pitchFamily="34" charset="-122"/>
              </a:rPr>
              <a:t>memory order</a:t>
            </a:r>
            <a:endParaRPr lang="en-US" altLang="zh-CN" b="1">
              <a:ln/>
              <a:solidFill>
                <a:srgbClr val="4FD1FF"/>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14300" y="1224883"/>
            <a:ext cx="1569660" cy="276999"/>
          </a:xfrm>
          <a:prstGeom prst="rect">
            <a:avLst/>
          </a:prstGeom>
          <a:noFill/>
        </p:spPr>
        <p:txBody>
          <a:bodyPr wrap="none" rtlCol="0">
            <a:spAutoFit/>
          </a:bodyPr>
          <a:lstStyle/>
          <a:p>
            <a:r>
              <a:rPr lang="zh-CN" altLang="en-US" sz="1200" smtClean="0">
                <a:solidFill>
                  <a:srgbClr val="00B050"/>
                </a:solidFill>
                <a:latin typeface="微软雅黑" panose="020B0503020204020204" pitchFamily="34" charset="-122"/>
                <a:ea typeface="微软雅黑" panose="020B0503020204020204" pitchFamily="34" charset="-122"/>
              </a:rPr>
              <a:t>自旋锁性能改进版：</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11" name="矩形 10"/>
          <p:cNvSpPr/>
          <p:nvPr/>
        </p:nvSpPr>
        <p:spPr>
          <a:xfrm>
            <a:off x="114300" y="1515322"/>
            <a:ext cx="4564380" cy="4154984"/>
          </a:xfrm>
          <a:prstGeom prst="rect">
            <a:avLst/>
          </a:prstGeom>
        </p:spPr>
        <p:txBody>
          <a:bodyPr wrap="square">
            <a:spAutoFit/>
          </a:bodyPr>
          <a:lstStyle/>
          <a:p>
            <a:r>
              <a:rPr lang="en-US" altLang="zh-CN" sz="1200">
                <a:latin typeface="微软雅黑" panose="020B0503020204020204" pitchFamily="34" charset="-122"/>
                <a:ea typeface="微软雅黑" panose="020B0503020204020204" pitchFamily="34" charset="-122"/>
              </a:rPr>
              <a:t>atomic&lt;int&gt; a {0};</a:t>
            </a:r>
          </a:p>
          <a:p>
            <a:r>
              <a:rPr lang="en-US" altLang="zh-CN" sz="1200">
                <a:latin typeface="微软雅黑" panose="020B0503020204020204" pitchFamily="34" charset="-122"/>
                <a:ea typeface="微软雅黑" panose="020B0503020204020204" pitchFamily="34" charset="-122"/>
              </a:rPr>
              <a:t>atomic&lt;int&gt; b {0};</a:t>
            </a:r>
          </a:p>
          <a:p>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int ValueSet(int) {</a:t>
            </a:r>
          </a:p>
          <a:p>
            <a:r>
              <a:rPr lang="en-US" altLang="zh-CN" sz="1200">
                <a:latin typeface="微软雅黑" panose="020B0503020204020204" pitchFamily="34" charset="-122"/>
                <a:ea typeface="微软雅黑" panose="020B0503020204020204" pitchFamily="34" charset="-122"/>
              </a:rPr>
              <a:t>    int t = 1;</a:t>
            </a:r>
          </a:p>
          <a:p>
            <a:r>
              <a:rPr lang="en-US" altLang="zh-CN" sz="1200">
                <a:latin typeface="微软雅黑" panose="020B0503020204020204" pitchFamily="34" charset="-122"/>
                <a:ea typeface="微软雅黑" panose="020B0503020204020204" pitchFamily="34" charset="-122"/>
              </a:rPr>
              <a:t>    a.store(t, </a:t>
            </a:r>
            <a:r>
              <a:rPr lang="en-US" altLang="zh-CN" sz="1200">
                <a:solidFill>
                  <a:srgbClr val="00B050"/>
                </a:solidFill>
                <a:latin typeface="微软雅黑" panose="020B0503020204020204" pitchFamily="34" charset="-122"/>
                <a:ea typeface="微软雅黑" panose="020B0503020204020204" pitchFamily="34" charset="-122"/>
              </a:rPr>
              <a:t>memory_order_relaxed</a:t>
            </a:r>
            <a:r>
              <a:rPr lang="en-US" altLang="zh-CN" sz="1200">
                <a:latin typeface="微软雅黑" panose="020B0503020204020204" pitchFamily="34" charset="-122"/>
                <a:ea typeface="微软雅黑" panose="020B0503020204020204" pitchFamily="34" charset="-122"/>
              </a:rPr>
              <a:t>);</a:t>
            </a:r>
          </a:p>
          <a:p>
            <a:r>
              <a:rPr lang="en-US" altLang="zh-CN" sz="1200">
                <a:latin typeface="微软雅黑" panose="020B0503020204020204" pitchFamily="34" charset="-122"/>
                <a:ea typeface="微软雅黑" panose="020B0503020204020204" pitchFamily="34" charset="-122"/>
              </a:rPr>
              <a:t>    a.store(2, </a:t>
            </a:r>
            <a:r>
              <a:rPr lang="en-US" altLang="zh-CN" sz="1200">
                <a:solidFill>
                  <a:srgbClr val="00B050"/>
                </a:solidFill>
                <a:latin typeface="微软雅黑" panose="020B0503020204020204" pitchFamily="34" charset="-122"/>
                <a:ea typeface="微软雅黑" panose="020B0503020204020204" pitchFamily="34" charset="-122"/>
              </a:rPr>
              <a:t>memory_order_relaxed</a:t>
            </a:r>
            <a:r>
              <a:rPr lang="en-US" altLang="zh-CN" sz="1200">
                <a:latin typeface="微软雅黑" panose="020B0503020204020204" pitchFamily="34" charset="-122"/>
                <a:ea typeface="微软雅黑" panose="020B0503020204020204" pitchFamily="34" charset="-122"/>
              </a:rPr>
              <a:t>);</a:t>
            </a:r>
          </a:p>
          <a:p>
            <a:r>
              <a:rPr lang="en-US" altLang="zh-CN" sz="1200">
                <a:latin typeface="微软雅黑" panose="020B0503020204020204" pitchFamily="34" charset="-122"/>
                <a:ea typeface="微软雅黑" panose="020B0503020204020204" pitchFamily="34" charset="-122"/>
              </a:rPr>
              <a:t>}</a:t>
            </a:r>
          </a:p>
          <a:p>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int Observer(int) {</a:t>
            </a:r>
          </a:p>
          <a:p>
            <a:r>
              <a:rPr lang="en-US" altLang="zh-CN" sz="1200">
                <a:latin typeface="微软雅黑" panose="020B0503020204020204" pitchFamily="34" charset="-122"/>
                <a:ea typeface="微软雅黑" panose="020B0503020204020204" pitchFamily="34" charset="-122"/>
              </a:rPr>
              <a:t>    cout &lt;&lt; "(" &lt;&lt; a &lt;&lt; ", " &lt;&lt; b &lt;&lt; ")" &lt;&lt; endl;</a:t>
            </a:r>
          </a:p>
          <a:p>
            <a:r>
              <a:rPr lang="en-US" altLang="zh-CN" sz="1200">
                <a:latin typeface="微软雅黑" panose="020B0503020204020204" pitchFamily="34" charset="-122"/>
                <a:ea typeface="微软雅黑" panose="020B0503020204020204" pitchFamily="34" charset="-122"/>
              </a:rPr>
              <a:t>}</a:t>
            </a:r>
          </a:p>
          <a:p>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int main() {</a:t>
            </a:r>
          </a:p>
          <a:p>
            <a:r>
              <a:rPr lang="en-US" altLang="zh-CN" sz="1200">
                <a:latin typeface="微软雅黑" panose="020B0503020204020204" pitchFamily="34" charset="-122"/>
                <a:ea typeface="微软雅黑" panose="020B0503020204020204" pitchFamily="34" charset="-122"/>
              </a:rPr>
              <a:t>    thread t1(ValueSet, 0);</a:t>
            </a:r>
          </a:p>
          <a:p>
            <a:r>
              <a:rPr lang="en-US" altLang="zh-CN" sz="1200">
                <a:latin typeface="微软雅黑" panose="020B0503020204020204" pitchFamily="34" charset="-122"/>
                <a:ea typeface="微软雅黑" panose="020B0503020204020204" pitchFamily="34" charset="-122"/>
              </a:rPr>
              <a:t>    thread t2(Observer, 0);</a:t>
            </a:r>
          </a:p>
          <a:p>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    t1.join();</a:t>
            </a:r>
          </a:p>
          <a:p>
            <a:r>
              <a:rPr lang="en-US" altLang="zh-CN" sz="1200">
                <a:latin typeface="微软雅黑" panose="020B0503020204020204" pitchFamily="34" charset="-122"/>
                <a:ea typeface="微软雅黑" panose="020B0503020204020204" pitchFamily="34" charset="-122"/>
              </a:rPr>
              <a:t>    t2.join();</a:t>
            </a:r>
          </a:p>
          <a:p>
            <a:r>
              <a:rPr lang="en-US" altLang="zh-CN" sz="1200">
                <a:latin typeface="微软雅黑" panose="020B0503020204020204" pitchFamily="34" charset="-122"/>
                <a:ea typeface="微软雅黑" panose="020B0503020204020204" pitchFamily="34" charset="-122"/>
              </a:rPr>
              <a:t>    cout &lt;&lt; "Got (" &lt;&lt; a &lt;&lt; ", " &lt;&lt; b &lt;&lt; ")" &lt;&lt; endl;</a:t>
            </a:r>
          </a:p>
          <a:p>
            <a:r>
              <a:rPr lang="en-US" altLang="zh-CN" sz="1200">
                <a:latin typeface="微软雅黑" panose="020B0503020204020204" pitchFamily="34" charset="-122"/>
                <a:ea typeface="微软雅黑" panose="020B0503020204020204" pitchFamily="34" charset="-122"/>
              </a:rPr>
              <a:t>    return 0;</a:t>
            </a:r>
          </a:p>
          <a:p>
            <a:r>
              <a:rPr lang="en-US" altLang="zh-CN" sz="1200">
                <a:latin typeface="微软雅黑" panose="020B0503020204020204" pitchFamily="34" charset="-122"/>
                <a:ea typeface="微软雅黑" panose="020B0503020204020204" pitchFamily="34" charset="-122"/>
              </a:rPr>
              <a:t>}</a:t>
            </a:r>
            <a:endParaRPr lang="en-US" altLang="zh-CN" sz="1200">
              <a:latin typeface="微软雅黑" panose="020B0503020204020204" pitchFamily="34" charset="-122"/>
              <a:ea typeface="微软雅黑" panose="020B0503020204020204" pitchFamily="34" charset="-122"/>
            </a:endParaRPr>
          </a:p>
        </p:txBody>
      </p:sp>
      <p:sp>
        <p:nvSpPr>
          <p:cNvPr id="3" name="矩形标注 2"/>
          <p:cNvSpPr/>
          <p:nvPr/>
        </p:nvSpPr>
        <p:spPr>
          <a:xfrm>
            <a:off x="7719060" y="1486988"/>
            <a:ext cx="2270760" cy="828040"/>
          </a:xfrm>
          <a:prstGeom prst="wedgeRectCallout">
            <a:avLst>
              <a:gd name="adj1" fmla="val -90296"/>
              <a:gd name="adj2" fmla="val 33528"/>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200" smtClean="0">
                <a:latin typeface="微软雅黑" panose="020B0503020204020204" pitchFamily="34" charset="-122"/>
                <a:ea typeface="微软雅黑" panose="020B0503020204020204" pitchFamily="34" charset="-122"/>
              </a:rPr>
              <a:t>表示松散的内存模型，可以任由 编译器重排序或者由处理器乱序执行。可以获得最佳的运行性能。</a:t>
            </a:r>
            <a:endParaRPr lang="zh-CN" altLang="en-US" sz="1200">
              <a:latin typeface="微软雅黑" panose="020B0503020204020204" pitchFamily="34" charset="-122"/>
              <a:ea typeface="微软雅黑" panose="020B0503020204020204" pitchFamily="34" charset="-122"/>
            </a:endParaRPr>
          </a:p>
        </p:txBody>
      </p:sp>
      <p:sp>
        <p:nvSpPr>
          <p:cNvPr id="12" name="文本框 11"/>
          <p:cNvSpPr txBox="1"/>
          <p:nvPr/>
        </p:nvSpPr>
        <p:spPr>
          <a:xfrm>
            <a:off x="4318050" y="3047258"/>
            <a:ext cx="7873950" cy="1200329"/>
          </a:xfrm>
          <a:prstGeom prst="rect">
            <a:avLst/>
          </a:prstGeom>
          <a:noFill/>
        </p:spPr>
        <p:txBody>
          <a:bodyPr wrap="none" rtlCol="0">
            <a:spAutoFit/>
          </a:bodyPr>
          <a:lstStyle/>
          <a:p>
            <a:pPr marL="171450" indent="-171450">
              <a:buFont typeface="Arial" panose="020B0604020202020204" pitchFamily="34" charset="0"/>
              <a:buChar char="•"/>
            </a:pPr>
            <a:r>
              <a:rPr lang="en-US" altLang="zh-CN" sz="1200" smtClean="0">
                <a:solidFill>
                  <a:srgbClr val="FFFF00"/>
                </a:solidFill>
                <a:latin typeface="微软雅黑" panose="020B0503020204020204" pitchFamily="34" charset="-122"/>
                <a:ea typeface="微软雅黑" panose="020B0503020204020204" pitchFamily="34" charset="-122"/>
              </a:rPr>
              <a:t>memory_order_relaxed</a:t>
            </a:r>
            <a:r>
              <a:rPr lang="zh-CN" altLang="en-US" sz="1200" smtClean="0">
                <a:solidFill>
                  <a:srgbClr val="FFFF00"/>
                </a:solidFill>
                <a:latin typeface="微软雅黑" panose="020B0503020204020204" pitchFamily="34" charset="-122"/>
                <a:ea typeface="微软雅黑" panose="020B0503020204020204" pitchFamily="34" charset="-122"/>
              </a:rPr>
              <a:t>：不对执行顺序做任何保证</a:t>
            </a:r>
            <a:endParaRPr lang="en-US" altLang="zh-CN" sz="1200" smtClean="0">
              <a:solidFill>
                <a:srgbClr val="FFFF00"/>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smtClean="0">
                <a:solidFill>
                  <a:srgbClr val="FFFF00"/>
                </a:solidFill>
                <a:latin typeface="微软雅黑" panose="020B0503020204020204" pitchFamily="34" charset="-122"/>
                <a:ea typeface="微软雅黑" panose="020B0503020204020204" pitchFamily="34" charset="-122"/>
              </a:rPr>
              <a:t>memory_order_acquire</a:t>
            </a:r>
            <a:r>
              <a:rPr lang="zh-CN" altLang="en-US" sz="1200" smtClean="0">
                <a:solidFill>
                  <a:srgbClr val="FFFF00"/>
                </a:solidFill>
                <a:latin typeface="微软雅黑" panose="020B0503020204020204" pitchFamily="34" charset="-122"/>
                <a:ea typeface="微软雅黑" panose="020B0503020204020204" pitchFamily="34" charset="-122"/>
              </a:rPr>
              <a:t>：本线程中，所有后续的读操作必须在本条原子操作完成后执行</a:t>
            </a:r>
            <a:endParaRPr lang="en-US" altLang="zh-CN" sz="1200" smtClean="0">
              <a:solidFill>
                <a:srgbClr val="FFFF00"/>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smtClean="0">
                <a:solidFill>
                  <a:srgbClr val="FFFF00"/>
                </a:solidFill>
                <a:latin typeface="微软雅黑" panose="020B0503020204020204" pitchFamily="34" charset="-122"/>
                <a:ea typeface="微软雅黑" panose="020B0503020204020204" pitchFamily="34" charset="-122"/>
              </a:rPr>
              <a:t>memory_order_release</a:t>
            </a:r>
            <a:r>
              <a:rPr lang="zh-CN" altLang="en-US" sz="1200" smtClean="0">
                <a:solidFill>
                  <a:srgbClr val="FFFF00"/>
                </a:solidFill>
                <a:latin typeface="微软雅黑" panose="020B0503020204020204" pitchFamily="34" charset="-122"/>
                <a:ea typeface="微软雅黑" panose="020B0503020204020204" pitchFamily="34" charset="-122"/>
              </a:rPr>
              <a:t>：本线程中，所有之前的写操作完成后才能执行本条原子操作</a:t>
            </a:r>
            <a:endParaRPr lang="en-US" altLang="zh-CN" sz="1200" smtClean="0">
              <a:solidFill>
                <a:srgbClr val="FFFF00"/>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smtClean="0">
                <a:solidFill>
                  <a:srgbClr val="FFFF00"/>
                </a:solidFill>
                <a:latin typeface="微软雅黑" panose="020B0503020204020204" pitchFamily="34" charset="-122"/>
                <a:ea typeface="微软雅黑" panose="020B0503020204020204" pitchFamily="34" charset="-122"/>
              </a:rPr>
              <a:t>memory_order_acq_rel</a:t>
            </a:r>
            <a:r>
              <a:rPr lang="zh-CN" altLang="en-US" sz="1200" smtClean="0">
                <a:solidFill>
                  <a:srgbClr val="FFFF00"/>
                </a:solidFill>
                <a:latin typeface="微软雅黑" panose="020B0503020204020204" pitchFamily="34" charset="-122"/>
                <a:ea typeface="微软雅黑" panose="020B0503020204020204" pitchFamily="34" charset="-122"/>
              </a:rPr>
              <a:t>：同时包含</a:t>
            </a:r>
            <a:r>
              <a:rPr lang="en-US" altLang="zh-CN" sz="1200" smtClean="0">
                <a:solidFill>
                  <a:srgbClr val="FFFF00"/>
                </a:solidFill>
                <a:latin typeface="微软雅黑" panose="020B0503020204020204" pitchFamily="34" charset="-122"/>
                <a:ea typeface="微软雅黑" panose="020B0503020204020204" pitchFamily="34" charset="-122"/>
              </a:rPr>
              <a:t>memory_order_acquire</a:t>
            </a:r>
            <a:r>
              <a:rPr lang="zh-CN" altLang="en-US" sz="1200" smtClean="0">
                <a:solidFill>
                  <a:srgbClr val="FFFF00"/>
                </a:solidFill>
                <a:latin typeface="微软雅黑" panose="020B0503020204020204" pitchFamily="34" charset="-122"/>
                <a:ea typeface="微软雅黑" panose="020B0503020204020204" pitchFamily="34" charset="-122"/>
              </a:rPr>
              <a:t>和</a:t>
            </a:r>
            <a:r>
              <a:rPr lang="en-US" altLang="zh-CN" sz="1200" smtClean="0">
                <a:solidFill>
                  <a:srgbClr val="FFFF00"/>
                </a:solidFill>
                <a:latin typeface="微软雅黑" panose="020B0503020204020204" pitchFamily="34" charset="-122"/>
                <a:ea typeface="微软雅黑" panose="020B0503020204020204" pitchFamily="34" charset="-122"/>
              </a:rPr>
              <a:t>memory_order_release</a:t>
            </a:r>
            <a:r>
              <a:rPr lang="zh-CN" altLang="en-US" sz="1200" smtClean="0">
                <a:solidFill>
                  <a:srgbClr val="FFFF00"/>
                </a:solidFill>
                <a:latin typeface="微软雅黑" panose="020B0503020204020204" pitchFamily="34" charset="-122"/>
                <a:ea typeface="微软雅黑" panose="020B0503020204020204" pitchFamily="34" charset="-122"/>
              </a:rPr>
              <a:t>标记</a:t>
            </a:r>
            <a:endParaRPr lang="en-US" altLang="zh-CN" sz="1200" smtClean="0">
              <a:solidFill>
                <a:srgbClr val="FFFF00"/>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smtClean="0">
                <a:solidFill>
                  <a:srgbClr val="FFFF00"/>
                </a:solidFill>
                <a:latin typeface="微软雅黑" panose="020B0503020204020204" pitchFamily="34" charset="-122"/>
                <a:ea typeface="微软雅黑" panose="020B0503020204020204" pitchFamily="34" charset="-122"/>
              </a:rPr>
              <a:t>memory_order_consume</a:t>
            </a:r>
            <a:r>
              <a:rPr lang="zh-CN" altLang="en-US" sz="1200" smtClean="0">
                <a:solidFill>
                  <a:srgbClr val="FFFF00"/>
                </a:solidFill>
                <a:latin typeface="微软雅黑" panose="020B0503020204020204" pitchFamily="34" charset="-122"/>
                <a:ea typeface="微软雅黑" panose="020B0503020204020204" pitchFamily="34" charset="-122"/>
              </a:rPr>
              <a:t>：本线程中，所有后续的有关本原子类型的操作，必须在本条原子操作完成之后执行</a:t>
            </a:r>
            <a:endParaRPr lang="en-US" altLang="zh-CN" sz="1200" smtClean="0">
              <a:solidFill>
                <a:srgbClr val="FFFF00"/>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smtClean="0">
                <a:solidFill>
                  <a:srgbClr val="FFFF00"/>
                </a:solidFill>
                <a:latin typeface="微软雅黑" panose="020B0503020204020204" pitchFamily="34" charset="-122"/>
                <a:ea typeface="微软雅黑" panose="020B0503020204020204" pitchFamily="34" charset="-122"/>
              </a:rPr>
              <a:t>memory_order_seq_cst</a:t>
            </a:r>
            <a:r>
              <a:rPr lang="zh-CN" altLang="en-US" sz="1200" smtClean="0">
                <a:solidFill>
                  <a:srgbClr val="FFFF00"/>
                </a:solidFill>
                <a:latin typeface="微软雅黑" panose="020B0503020204020204" pitchFamily="34" charset="-122"/>
                <a:ea typeface="微软雅黑" panose="020B0503020204020204" pitchFamily="34" charset="-122"/>
              </a:rPr>
              <a:t>：全部存取都按顺序执行。默认值。</a:t>
            </a:r>
            <a:endParaRPr lang="zh-CN" altLang="en-US" sz="1200">
              <a:latin typeface="微软雅黑" panose="020B0503020204020204" pitchFamily="34" charset="-122"/>
              <a:ea typeface="微软雅黑" panose="020B0503020204020204" pitchFamily="34" charset="-122"/>
            </a:endParaRPr>
          </a:p>
        </p:txBody>
      </p:sp>
      <p:sp>
        <p:nvSpPr>
          <p:cNvPr id="13" name="文本框 12"/>
          <p:cNvSpPr txBox="1"/>
          <p:nvPr/>
        </p:nvSpPr>
        <p:spPr>
          <a:xfrm>
            <a:off x="4318051" y="4652486"/>
            <a:ext cx="7353250" cy="1569660"/>
          </a:xfrm>
          <a:prstGeom prst="rect">
            <a:avLst/>
          </a:prstGeom>
          <a:noFill/>
        </p:spPr>
        <p:txBody>
          <a:bodyPr wrap="square" rtlCol="0">
            <a:spAutoFit/>
          </a:bodyPr>
          <a:lstStyle/>
          <a:p>
            <a:pPr marL="171450" indent="-171450">
              <a:buFont typeface="Arial" panose="020B0604020202020204" pitchFamily="34" charset="0"/>
              <a:buChar char="•"/>
            </a:pPr>
            <a:r>
              <a:rPr lang="zh-CN" altLang="en-US" sz="1200" smtClean="0">
                <a:solidFill>
                  <a:srgbClr val="FFFF00"/>
                </a:solidFill>
                <a:latin typeface="微软雅黑" panose="020B0503020204020204" pitchFamily="34" charset="-122"/>
                <a:ea typeface="微软雅黑" panose="020B0503020204020204" pitchFamily="34" charset="-122"/>
              </a:rPr>
              <a:t>原子存储操作 </a:t>
            </a:r>
            <a:r>
              <a:rPr lang="en-US" altLang="zh-CN" sz="1200" smtClean="0">
                <a:solidFill>
                  <a:srgbClr val="00B050"/>
                </a:solidFill>
                <a:latin typeface="微软雅黑" panose="020B0503020204020204" pitchFamily="34" charset="-122"/>
                <a:ea typeface="微软雅黑" panose="020B0503020204020204" pitchFamily="34" charset="-122"/>
              </a:rPr>
              <a:t>store</a:t>
            </a:r>
            <a:r>
              <a:rPr lang="zh-CN" altLang="en-US" sz="1200" smtClean="0">
                <a:solidFill>
                  <a:srgbClr val="FFFF00"/>
                </a:solidFill>
                <a:latin typeface="微软雅黑" panose="020B0503020204020204" pitchFamily="34" charset="-122"/>
                <a:ea typeface="微软雅黑" panose="020B0503020204020204" pitchFamily="34" charset="-122"/>
              </a:rPr>
              <a:t>：可使用</a:t>
            </a:r>
            <a:r>
              <a:rPr lang="en-US" altLang="zh-CN" sz="1200" smtClean="0">
                <a:solidFill>
                  <a:srgbClr val="FFFF00"/>
                </a:solidFill>
                <a:latin typeface="微软雅黑" panose="020B0503020204020204" pitchFamily="34" charset="-122"/>
                <a:ea typeface="微软雅黑" panose="020B0503020204020204" pitchFamily="34" charset="-122"/>
              </a:rPr>
              <a:t>memory_order_relaxed</a:t>
            </a:r>
            <a:r>
              <a:rPr lang="zh-CN" altLang="en-US" sz="1200" smtClean="0">
                <a:solidFill>
                  <a:srgbClr val="FFFF00"/>
                </a:solidFill>
                <a:latin typeface="微软雅黑" panose="020B0503020204020204" pitchFamily="34" charset="-122"/>
                <a:ea typeface="微软雅黑" panose="020B0503020204020204" pitchFamily="34" charset="-122"/>
              </a:rPr>
              <a:t>、</a:t>
            </a:r>
            <a:r>
              <a:rPr lang="en-US" altLang="zh-CN" sz="1200" smtClean="0">
                <a:solidFill>
                  <a:srgbClr val="FFFF00"/>
                </a:solidFill>
                <a:latin typeface="微软雅黑" panose="020B0503020204020204" pitchFamily="34" charset="-122"/>
                <a:ea typeface="微软雅黑" panose="020B0503020204020204" pitchFamily="34" charset="-122"/>
              </a:rPr>
              <a:t>memory_order_release</a:t>
            </a:r>
            <a:r>
              <a:rPr lang="zh-CN" altLang="en-US" sz="1200" smtClean="0">
                <a:solidFill>
                  <a:srgbClr val="FFFF00"/>
                </a:solidFill>
                <a:latin typeface="微软雅黑" panose="020B0503020204020204" pitchFamily="34" charset="-122"/>
                <a:ea typeface="微软雅黑" panose="020B0503020204020204" pitchFamily="34" charset="-122"/>
              </a:rPr>
              <a:t>、</a:t>
            </a:r>
            <a:r>
              <a:rPr lang="en-US" altLang="zh-CN" sz="1200" smtClean="0">
                <a:solidFill>
                  <a:srgbClr val="FFFF00"/>
                </a:solidFill>
                <a:latin typeface="微软雅黑" panose="020B0503020204020204" pitchFamily="34" charset="-122"/>
                <a:ea typeface="微软雅黑" panose="020B0503020204020204" pitchFamily="34" charset="-122"/>
              </a:rPr>
              <a:t>memory_order_seq_cst</a:t>
            </a:r>
          </a:p>
          <a:p>
            <a:pPr marL="171450" indent="-171450">
              <a:buFont typeface="Arial" panose="020B0604020202020204" pitchFamily="34" charset="0"/>
              <a:buChar char="•"/>
            </a:pPr>
            <a:r>
              <a:rPr lang="zh-CN" altLang="en-US" sz="1200" smtClean="0">
                <a:solidFill>
                  <a:srgbClr val="FFFF00"/>
                </a:solidFill>
                <a:latin typeface="微软雅黑" panose="020B0503020204020204" pitchFamily="34" charset="-122"/>
                <a:ea typeface="微软雅黑" panose="020B0503020204020204" pitchFamily="34" charset="-122"/>
              </a:rPr>
              <a:t>原子读取操作 </a:t>
            </a:r>
            <a:r>
              <a:rPr lang="en-US" altLang="zh-CN" sz="1200" smtClean="0">
                <a:solidFill>
                  <a:srgbClr val="00B050"/>
                </a:solidFill>
                <a:latin typeface="微软雅黑" panose="020B0503020204020204" pitchFamily="34" charset="-122"/>
                <a:ea typeface="微软雅黑" panose="020B0503020204020204" pitchFamily="34" charset="-122"/>
              </a:rPr>
              <a:t>load</a:t>
            </a:r>
            <a:r>
              <a:rPr lang="en-US" altLang="zh-CN" sz="1200" smtClean="0">
                <a:solidFill>
                  <a:srgbClr val="FFFF00"/>
                </a:solidFill>
                <a:latin typeface="微软雅黑" panose="020B0503020204020204" pitchFamily="34" charset="-122"/>
                <a:ea typeface="微软雅黑" panose="020B0503020204020204" pitchFamily="34" charset="-122"/>
              </a:rPr>
              <a:t> </a:t>
            </a:r>
            <a:r>
              <a:rPr lang="zh-CN" altLang="en-US" sz="1200" smtClean="0">
                <a:solidFill>
                  <a:srgbClr val="FFFF00"/>
                </a:solidFill>
                <a:latin typeface="微软雅黑" panose="020B0503020204020204" pitchFamily="34" charset="-122"/>
                <a:ea typeface="微软雅黑" panose="020B0503020204020204" pitchFamily="34" charset="-122"/>
              </a:rPr>
              <a:t>：可使用</a:t>
            </a:r>
            <a:r>
              <a:rPr lang="en-US" altLang="zh-CN" sz="1200" smtClean="0">
                <a:solidFill>
                  <a:srgbClr val="FFFF00"/>
                </a:solidFill>
                <a:latin typeface="微软雅黑" panose="020B0503020204020204" pitchFamily="34" charset="-122"/>
                <a:ea typeface="微软雅黑" panose="020B0503020204020204" pitchFamily="34" charset="-122"/>
              </a:rPr>
              <a:t>memory_order_relaxed</a:t>
            </a:r>
            <a:r>
              <a:rPr lang="zh-CN" altLang="en-US" sz="1200" smtClean="0">
                <a:solidFill>
                  <a:srgbClr val="FFFF00"/>
                </a:solidFill>
                <a:latin typeface="微软雅黑" panose="020B0503020204020204" pitchFamily="34" charset="-122"/>
                <a:ea typeface="微软雅黑" panose="020B0503020204020204" pitchFamily="34" charset="-122"/>
              </a:rPr>
              <a:t>、</a:t>
            </a:r>
            <a:r>
              <a:rPr lang="en-US" altLang="zh-CN" sz="1200" smtClean="0">
                <a:solidFill>
                  <a:srgbClr val="FFFF00"/>
                </a:solidFill>
                <a:latin typeface="微软雅黑" panose="020B0503020204020204" pitchFamily="34" charset="-122"/>
                <a:ea typeface="微软雅黑" panose="020B0503020204020204" pitchFamily="34" charset="-122"/>
              </a:rPr>
              <a:t>memory_order_consume</a:t>
            </a:r>
            <a:r>
              <a:rPr lang="zh-CN" altLang="en-US" sz="1200" smtClean="0">
                <a:solidFill>
                  <a:srgbClr val="FFFF00"/>
                </a:solidFill>
                <a:latin typeface="微软雅黑" panose="020B0503020204020204" pitchFamily="34" charset="-122"/>
                <a:ea typeface="微软雅黑" panose="020B0503020204020204" pitchFamily="34" charset="-122"/>
              </a:rPr>
              <a:t>、</a:t>
            </a:r>
            <a:r>
              <a:rPr lang="en-US" altLang="zh-CN" sz="1200" smtClean="0">
                <a:solidFill>
                  <a:srgbClr val="FFFF00"/>
                </a:solidFill>
                <a:latin typeface="微软雅黑" panose="020B0503020204020204" pitchFamily="34" charset="-122"/>
                <a:ea typeface="微软雅黑" panose="020B0503020204020204" pitchFamily="34" charset="-122"/>
              </a:rPr>
              <a:t>memory_order_acquire</a:t>
            </a:r>
            <a:r>
              <a:rPr lang="zh-CN" altLang="en-US" sz="1200" smtClean="0">
                <a:solidFill>
                  <a:srgbClr val="FFFF00"/>
                </a:solidFill>
                <a:latin typeface="微软雅黑" panose="020B0503020204020204" pitchFamily="34" charset="-122"/>
                <a:ea typeface="微软雅黑" panose="020B0503020204020204" pitchFamily="34" charset="-122"/>
              </a:rPr>
              <a:t>、</a:t>
            </a:r>
            <a:r>
              <a:rPr lang="en-US" altLang="zh-CN" sz="1200" smtClean="0">
                <a:solidFill>
                  <a:srgbClr val="FFFF00"/>
                </a:solidFill>
                <a:latin typeface="微软雅黑" panose="020B0503020204020204" pitchFamily="34" charset="-122"/>
                <a:ea typeface="微软雅黑" panose="020B0503020204020204" pitchFamily="34" charset="-122"/>
              </a:rPr>
              <a:t>memory_order_seq_cst</a:t>
            </a:r>
          </a:p>
          <a:p>
            <a:pPr marL="171450" indent="-171450">
              <a:buFont typeface="Arial" panose="020B0604020202020204" pitchFamily="34" charset="0"/>
              <a:buChar char="•"/>
            </a:pPr>
            <a:r>
              <a:rPr lang="en-US" altLang="zh-CN" sz="1200" smtClean="0">
                <a:solidFill>
                  <a:srgbClr val="FFFF00"/>
                </a:solidFill>
                <a:latin typeface="微软雅黑" panose="020B0503020204020204" pitchFamily="34" charset="-122"/>
                <a:ea typeface="微软雅黑" panose="020B0503020204020204" pitchFamily="34" charset="-122"/>
              </a:rPr>
              <a:t>RMW</a:t>
            </a:r>
            <a:r>
              <a:rPr lang="zh-CN" altLang="en-US" sz="1200" smtClean="0">
                <a:solidFill>
                  <a:srgbClr val="FFFF00"/>
                </a:solidFill>
                <a:latin typeface="微软雅黑" panose="020B0503020204020204" pitchFamily="34" charset="-122"/>
                <a:ea typeface="微软雅黑" panose="020B0503020204020204" pitchFamily="34" charset="-122"/>
              </a:rPr>
              <a:t>操作（</a:t>
            </a:r>
            <a:r>
              <a:rPr lang="en-US" altLang="zh-CN" sz="1200" smtClean="0">
                <a:solidFill>
                  <a:srgbClr val="FFFF00"/>
                </a:solidFill>
                <a:latin typeface="微软雅黑" panose="020B0503020204020204" pitchFamily="34" charset="-122"/>
                <a:ea typeface="微软雅黑" panose="020B0503020204020204" pitchFamily="34" charset="-122"/>
              </a:rPr>
              <a:t>read-modify-write</a:t>
            </a:r>
            <a:r>
              <a:rPr lang="zh-CN" altLang="en-US" sz="1200" smtClean="0">
                <a:solidFill>
                  <a:srgbClr val="FFFF00"/>
                </a:solidFill>
                <a:latin typeface="微软雅黑" panose="020B0503020204020204" pitchFamily="34" charset="-122"/>
                <a:ea typeface="微软雅黑" panose="020B0503020204020204" pitchFamily="34" charset="-122"/>
              </a:rPr>
              <a:t>）需要同时读写的操作，例如</a:t>
            </a:r>
            <a:r>
              <a:rPr lang="en-US" altLang="zh-CN" sz="1200" smtClean="0">
                <a:solidFill>
                  <a:srgbClr val="FFFF00"/>
                </a:solidFill>
                <a:latin typeface="微软雅黑" panose="020B0503020204020204" pitchFamily="34" charset="-122"/>
                <a:ea typeface="微软雅黑" panose="020B0503020204020204" pitchFamily="34" charset="-122"/>
              </a:rPr>
              <a:t>atomic_flag</a:t>
            </a:r>
            <a:r>
              <a:rPr lang="zh-CN" altLang="en-US" sz="1200" smtClean="0">
                <a:solidFill>
                  <a:srgbClr val="FFFF00"/>
                </a:solidFill>
                <a:latin typeface="微软雅黑" panose="020B0503020204020204" pitchFamily="34" charset="-122"/>
                <a:ea typeface="微软雅黑" panose="020B0503020204020204" pitchFamily="34" charset="-122"/>
              </a:rPr>
              <a:t>的</a:t>
            </a:r>
            <a:r>
              <a:rPr lang="en-US" altLang="zh-CN" sz="1200" smtClean="0">
                <a:solidFill>
                  <a:srgbClr val="00B050"/>
                </a:solidFill>
                <a:latin typeface="微软雅黑" panose="020B0503020204020204" pitchFamily="34" charset="-122"/>
                <a:ea typeface="微软雅黑" panose="020B0503020204020204" pitchFamily="34" charset="-122"/>
              </a:rPr>
              <a:t>test_and_set</a:t>
            </a:r>
            <a:r>
              <a:rPr lang="en-US" altLang="zh-CN" sz="1200" smtClean="0">
                <a:solidFill>
                  <a:srgbClr val="FFFF00"/>
                </a:solidFill>
                <a:latin typeface="微软雅黑" panose="020B0503020204020204" pitchFamily="34" charset="-122"/>
                <a:ea typeface="微软雅黑" panose="020B0503020204020204" pitchFamily="34" charset="-122"/>
              </a:rPr>
              <a:t>()</a:t>
            </a:r>
            <a:r>
              <a:rPr lang="zh-CN" altLang="en-US" sz="1200" smtClean="0">
                <a:solidFill>
                  <a:srgbClr val="FFFF00"/>
                </a:solidFill>
                <a:latin typeface="微软雅黑" panose="020B0503020204020204" pitchFamily="34" charset="-122"/>
                <a:ea typeface="微软雅黑" panose="020B0503020204020204" pitchFamily="34" charset="-122"/>
              </a:rPr>
              <a:t>、</a:t>
            </a:r>
            <a:r>
              <a:rPr lang="en-US" altLang="zh-CN" sz="1200" smtClean="0">
                <a:solidFill>
                  <a:srgbClr val="FFFF00"/>
                </a:solidFill>
                <a:latin typeface="微软雅黑" panose="020B0503020204020204" pitchFamily="34" charset="-122"/>
                <a:ea typeface="微软雅黑" panose="020B0503020204020204" pitchFamily="34" charset="-122"/>
              </a:rPr>
              <a:t>atomic</a:t>
            </a:r>
            <a:r>
              <a:rPr lang="zh-CN" altLang="en-US" sz="1200" smtClean="0">
                <a:solidFill>
                  <a:srgbClr val="FFFF00"/>
                </a:solidFill>
                <a:latin typeface="微软雅黑" panose="020B0503020204020204" pitchFamily="34" charset="-122"/>
                <a:ea typeface="微软雅黑" panose="020B0503020204020204" pitchFamily="34" charset="-122"/>
              </a:rPr>
              <a:t>的</a:t>
            </a:r>
            <a:r>
              <a:rPr lang="en-US" altLang="zh-CN" sz="1200" smtClean="0">
                <a:solidFill>
                  <a:srgbClr val="00B050"/>
                </a:solidFill>
                <a:latin typeface="微软雅黑" panose="020B0503020204020204" pitchFamily="34" charset="-122"/>
                <a:ea typeface="微软雅黑" panose="020B0503020204020204" pitchFamily="34" charset="-122"/>
              </a:rPr>
              <a:t>atomic_compare_exchange</a:t>
            </a:r>
            <a:r>
              <a:rPr lang="en-US" altLang="zh-CN" sz="1200" smtClean="0">
                <a:solidFill>
                  <a:srgbClr val="FFFF00"/>
                </a:solidFill>
                <a:latin typeface="微软雅黑" panose="020B0503020204020204" pitchFamily="34" charset="-122"/>
                <a:ea typeface="微软雅黑" panose="020B0503020204020204" pitchFamily="34" charset="-122"/>
              </a:rPr>
              <a:t>()</a:t>
            </a:r>
            <a:r>
              <a:rPr lang="zh-CN" altLang="en-US" sz="1200" smtClean="0">
                <a:solidFill>
                  <a:srgbClr val="FFFF00"/>
                </a:solidFill>
                <a:latin typeface="微软雅黑" panose="020B0503020204020204" pitchFamily="34" charset="-122"/>
                <a:ea typeface="微软雅黑" panose="020B0503020204020204" pitchFamily="34" charset="-122"/>
              </a:rPr>
              <a:t>等：可使用</a:t>
            </a:r>
            <a:r>
              <a:rPr lang="en-US" altLang="zh-CN" sz="1200" smtClean="0">
                <a:solidFill>
                  <a:srgbClr val="FFFF00"/>
                </a:solidFill>
                <a:latin typeface="微软雅黑" panose="020B0503020204020204" pitchFamily="34" charset="-122"/>
                <a:ea typeface="微软雅黑" panose="020B0503020204020204" pitchFamily="34" charset="-122"/>
              </a:rPr>
              <a:t>memory_order_relaxed</a:t>
            </a:r>
            <a:r>
              <a:rPr lang="zh-CN" altLang="en-US" sz="1200" smtClean="0">
                <a:solidFill>
                  <a:srgbClr val="FFFF00"/>
                </a:solidFill>
                <a:latin typeface="微软雅黑" panose="020B0503020204020204" pitchFamily="34" charset="-122"/>
                <a:ea typeface="微软雅黑" panose="020B0503020204020204" pitchFamily="34" charset="-122"/>
              </a:rPr>
              <a:t>、</a:t>
            </a:r>
            <a:r>
              <a:rPr lang="en-US" altLang="zh-CN" sz="1200" smtClean="0">
                <a:solidFill>
                  <a:srgbClr val="FFFF00"/>
                </a:solidFill>
                <a:latin typeface="微软雅黑" panose="020B0503020204020204" pitchFamily="34" charset="-122"/>
                <a:ea typeface="微软雅黑" panose="020B0503020204020204" pitchFamily="34" charset="-122"/>
              </a:rPr>
              <a:t>memory_order_consume</a:t>
            </a:r>
            <a:r>
              <a:rPr lang="zh-CN" altLang="en-US" sz="1200" smtClean="0">
                <a:solidFill>
                  <a:srgbClr val="FFFF00"/>
                </a:solidFill>
                <a:latin typeface="微软雅黑" panose="020B0503020204020204" pitchFamily="34" charset="-122"/>
                <a:ea typeface="微软雅黑" panose="020B0503020204020204" pitchFamily="34" charset="-122"/>
              </a:rPr>
              <a:t>、</a:t>
            </a:r>
            <a:r>
              <a:rPr lang="en-US" altLang="zh-CN" sz="1200" smtClean="0">
                <a:solidFill>
                  <a:srgbClr val="FFFF00"/>
                </a:solidFill>
                <a:latin typeface="微软雅黑" panose="020B0503020204020204" pitchFamily="34" charset="-122"/>
                <a:ea typeface="微软雅黑" panose="020B0503020204020204" pitchFamily="34" charset="-122"/>
              </a:rPr>
              <a:t>memory_order_acquire</a:t>
            </a:r>
            <a:r>
              <a:rPr lang="zh-CN" altLang="en-US" sz="1200" smtClean="0">
                <a:solidFill>
                  <a:srgbClr val="FFFF00"/>
                </a:solidFill>
                <a:latin typeface="微软雅黑" panose="020B0503020204020204" pitchFamily="34" charset="-122"/>
                <a:ea typeface="微软雅黑" panose="020B0503020204020204" pitchFamily="34" charset="-122"/>
              </a:rPr>
              <a:t>、</a:t>
            </a:r>
            <a:r>
              <a:rPr lang="en-US" altLang="zh-CN" sz="1200" smtClean="0">
                <a:solidFill>
                  <a:srgbClr val="FFFF00"/>
                </a:solidFill>
                <a:latin typeface="微软雅黑" panose="020B0503020204020204" pitchFamily="34" charset="-122"/>
                <a:ea typeface="微软雅黑" panose="020B0503020204020204" pitchFamily="34" charset="-122"/>
              </a:rPr>
              <a:t>memory_order_release</a:t>
            </a:r>
            <a:r>
              <a:rPr lang="zh-CN" altLang="en-US" sz="1200" smtClean="0">
                <a:solidFill>
                  <a:srgbClr val="FFFF00"/>
                </a:solidFill>
                <a:latin typeface="微软雅黑" panose="020B0503020204020204" pitchFamily="34" charset="-122"/>
                <a:ea typeface="微软雅黑" panose="020B0503020204020204" pitchFamily="34" charset="-122"/>
              </a:rPr>
              <a:t>、</a:t>
            </a:r>
            <a:r>
              <a:rPr lang="en-US" altLang="zh-CN" sz="1200" smtClean="0">
                <a:solidFill>
                  <a:srgbClr val="FFFF00"/>
                </a:solidFill>
                <a:latin typeface="微软雅黑" panose="020B0503020204020204" pitchFamily="34" charset="-122"/>
                <a:ea typeface="微软雅黑" panose="020B0503020204020204" pitchFamily="34" charset="-122"/>
              </a:rPr>
              <a:t>memory_order_acq_rel</a:t>
            </a:r>
            <a:r>
              <a:rPr lang="zh-CN" altLang="en-US" sz="1200" smtClean="0">
                <a:solidFill>
                  <a:srgbClr val="FFFF00"/>
                </a:solidFill>
                <a:latin typeface="微软雅黑" panose="020B0503020204020204" pitchFamily="34" charset="-122"/>
                <a:ea typeface="微软雅黑" panose="020B0503020204020204" pitchFamily="34" charset="-122"/>
              </a:rPr>
              <a:t>、</a:t>
            </a:r>
            <a:r>
              <a:rPr lang="en-US" altLang="zh-CN" sz="1200" smtClean="0">
                <a:solidFill>
                  <a:srgbClr val="FFFF00"/>
                </a:solidFill>
                <a:latin typeface="微软雅黑" panose="020B0503020204020204" pitchFamily="34" charset="-122"/>
                <a:ea typeface="微软雅黑" panose="020B0503020204020204" pitchFamily="34" charset="-122"/>
              </a:rPr>
              <a:t>memory_order_seq_cst</a:t>
            </a:r>
            <a:r>
              <a:rPr lang="zh-CN" altLang="en-US" sz="1200" smtClean="0">
                <a:solidFill>
                  <a:srgbClr val="FFFF00"/>
                </a:solidFill>
                <a:latin typeface="微软雅黑" panose="020B0503020204020204" pitchFamily="34" charset="-122"/>
                <a:ea typeface="微软雅黑" panose="020B0503020204020204" pitchFamily="34" charset="-122"/>
              </a:rPr>
              <a:t>。</a:t>
            </a:r>
            <a:endParaRPr lang="zh-CN" altLang="en-US" sz="120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323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 y="152400"/>
            <a:ext cx="11149057" cy="602359"/>
          </a:xfrm>
        </p:spPr>
        <p:txBody>
          <a:bodyPr/>
          <a:lstStyle/>
          <a:p>
            <a:r>
              <a:rPr lang="zh-CN" altLang="en-US" sz="3200" b="1" smtClean="0">
                <a:latin typeface="微软雅黑" panose="020B0503020204020204" pitchFamily="34" charset="-122"/>
                <a:ea typeface="微软雅黑" panose="020B0503020204020204" pitchFamily="34" charset="-122"/>
              </a:rPr>
              <a:t>原子类型与原子操作</a:t>
            </a:r>
            <a:endParaRPr lang="zh-CN" altLang="en-US" sz="3200" b="1">
              <a:latin typeface="微软雅黑" panose="020B0503020204020204" pitchFamily="34" charset="-122"/>
              <a:ea typeface="微软雅黑" panose="020B0503020204020204" pitchFamily="34" charset="-122"/>
            </a:endParaRPr>
          </a:p>
        </p:txBody>
      </p:sp>
      <p:sp>
        <p:nvSpPr>
          <p:cNvPr id="7" name="文本框 6"/>
          <p:cNvSpPr txBox="1"/>
          <p:nvPr/>
        </p:nvSpPr>
        <p:spPr>
          <a:xfrm>
            <a:off x="114300" y="842111"/>
            <a:ext cx="1868588" cy="369332"/>
          </a:xfrm>
          <a:prstGeom prst="rect">
            <a:avLst/>
          </a:prstGeom>
          <a:noFill/>
        </p:spPr>
        <p:txBody>
          <a:bodyPr wrap="none">
            <a:spAutoFit/>
            <a:scene3d>
              <a:camera prst="orthographicFront"/>
              <a:lightRig rig="harsh" dir="t"/>
            </a:scene3d>
            <a:sp3d extrusionH="57150" prstMaterial="matte">
              <a:bevelT w="63500" h="12700" prst="angle"/>
              <a:contourClr>
                <a:schemeClr val="bg1">
                  <a:lumMod val="65000"/>
                </a:schemeClr>
              </a:contourClr>
            </a:sp3d>
          </a:bodyPr>
          <a:lstStyle/>
          <a:p>
            <a:pPr>
              <a:defRPr/>
            </a:pPr>
            <a:r>
              <a:rPr lang="en-US" altLang="zh-CN" b="1" smtClean="0">
                <a:ln/>
                <a:solidFill>
                  <a:srgbClr val="4FD1FF"/>
                </a:solidFill>
                <a:latin typeface="微软雅黑" panose="020B0503020204020204" pitchFamily="34" charset="-122"/>
                <a:ea typeface="微软雅黑" panose="020B0503020204020204" pitchFamily="34" charset="-122"/>
              </a:rPr>
              <a:t>memory order</a:t>
            </a:r>
            <a:endParaRPr lang="en-US" altLang="zh-CN" b="1">
              <a:ln/>
              <a:solidFill>
                <a:srgbClr val="4FD1FF"/>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14300" y="1224883"/>
            <a:ext cx="5014193" cy="276999"/>
          </a:xfrm>
          <a:prstGeom prst="rect">
            <a:avLst/>
          </a:prstGeom>
          <a:noFill/>
        </p:spPr>
        <p:txBody>
          <a:bodyPr wrap="none" rtlCol="0">
            <a:spAutoFit/>
          </a:bodyPr>
          <a:lstStyle/>
          <a:p>
            <a:r>
              <a:rPr lang="en-US" altLang="zh-CN" sz="1200" smtClean="0">
                <a:solidFill>
                  <a:srgbClr val="FFFF00"/>
                </a:solidFill>
                <a:latin typeface="微软雅黑" panose="020B0503020204020204" pitchFamily="34" charset="-122"/>
                <a:ea typeface="微软雅黑" panose="020B0503020204020204" pitchFamily="34" charset="-122"/>
              </a:rPr>
              <a:t>C++11</a:t>
            </a:r>
            <a:r>
              <a:rPr lang="zh-CN" altLang="en-US" sz="1200" smtClean="0">
                <a:solidFill>
                  <a:srgbClr val="FFFF00"/>
                </a:solidFill>
                <a:latin typeface="微软雅黑" panose="020B0503020204020204" pitchFamily="34" charset="-122"/>
                <a:ea typeface="微软雅黑" panose="020B0503020204020204" pitchFamily="34" charset="-122"/>
              </a:rPr>
              <a:t>可以让程序员为原子操作指定内存模型的顺序：</a:t>
            </a:r>
            <a:r>
              <a:rPr lang="en-US" altLang="zh-CN" sz="1200" smtClean="0">
                <a:solidFill>
                  <a:srgbClr val="FFFF00"/>
                </a:solidFill>
                <a:latin typeface="微软雅黑" panose="020B0503020204020204" pitchFamily="34" charset="-122"/>
                <a:ea typeface="微软雅黑" panose="020B0503020204020204" pitchFamily="34" charset="-122"/>
              </a:rPr>
              <a:t>memory_order</a:t>
            </a:r>
            <a:endParaRPr lang="zh-CN" altLang="en-US" sz="1200" dirty="0">
              <a:latin typeface="微软雅黑" panose="020B0503020204020204" pitchFamily="34" charset="-122"/>
              <a:ea typeface="微软雅黑" panose="020B0503020204020204" pitchFamily="34" charset="-122"/>
            </a:endParaRPr>
          </a:p>
        </p:txBody>
      </p:sp>
      <p:sp>
        <p:nvSpPr>
          <p:cNvPr id="11" name="矩形 10"/>
          <p:cNvSpPr/>
          <p:nvPr/>
        </p:nvSpPr>
        <p:spPr>
          <a:xfrm>
            <a:off x="114300" y="1515322"/>
            <a:ext cx="4564380" cy="4524315"/>
          </a:xfrm>
          <a:prstGeom prst="rect">
            <a:avLst/>
          </a:prstGeom>
        </p:spPr>
        <p:txBody>
          <a:bodyPr wrap="square">
            <a:spAutoFit/>
          </a:bodyPr>
          <a:lstStyle/>
          <a:p>
            <a:r>
              <a:rPr lang="en-US" altLang="zh-CN" sz="1200">
                <a:latin typeface="微软雅黑" panose="020B0503020204020204" pitchFamily="34" charset="-122"/>
                <a:ea typeface="微软雅黑" panose="020B0503020204020204" pitchFamily="34" charset="-122"/>
              </a:rPr>
              <a:t>atomic&lt;int&gt; a {0};</a:t>
            </a:r>
          </a:p>
          <a:p>
            <a:r>
              <a:rPr lang="en-US" altLang="zh-CN" sz="1200">
                <a:latin typeface="微软雅黑" panose="020B0503020204020204" pitchFamily="34" charset="-122"/>
                <a:ea typeface="微软雅黑" panose="020B0503020204020204" pitchFamily="34" charset="-122"/>
              </a:rPr>
              <a:t>atomic&lt;int&gt; b {0};</a:t>
            </a:r>
          </a:p>
          <a:p>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int Thread1(int) {</a:t>
            </a:r>
          </a:p>
          <a:p>
            <a:r>
              <a:rPr lang="en-US" altLang="zh-CN" sz="1200">
                <a:latin typeface="微软雅黑" panose="020B0503020204020204" pitchFamily="34" charset="-122"/>
                <a:ea typeface="微软雅黑" panose="020B0503020204020204" pitchFamily="34" charset="-122"/>
              </a:rPr>
              <a:t>    int t = 1;</a:t>
            </a:r>
          </a:p>
          <a:p>
            <a:r>
              <a:rPr lang="en-US" altLang="zh-CN" sz="1200">
                <a:latin typeface="微软雅黑" panose="020B0503020204020204" pitchFamily="34" charset="-122"/>
                <a:ea typeface="微软雅黑" panose="020B0503020204020204" pitchFamily="34" charset="-122"/>
              </a:rPr>
              <a:t>    a.store(t, memory_order_relaxed);</a:t>
            </a:r>
          </a:p>
          <a:p>
            <a:r>
              <a:rPr lang="en-US" altLang="zh-CN" sz="1200">
                <a:latin typeface="微软雅黑" panose="020B0503020204020204" pitchFamily="34" charset="-122"/>
                <a:ea typeface="微软雅黑" panose="020B0503020204020204" pitchFamily="34" charset="-122"/>
              </a:rPr>
              <a:t>    b.store(2, </a:t>
            </a:r>
            <a:r>
              <a:rPr lang="en-US" altLang="zh-CN" sz="1200">
                <a:solidFill>
                  <a:srgbClr val="00B050"/>
                </a:solidFill>
                <a:latin typeface="微软雅黑" panose="020B0503020204020204" pitchFamily="34" charset="-122"/>
                <a:ea typeface="微软雅黑" panose="020B0503020204020204" pitchFamily="34" charset="-122"/>
              </a:rPr>
              <a:t>memory_order_release</a:t>
            </a:r>
            <a:r>
              <a:rPr lang="en-US" altLang="zh-CN" sz="1200">
                <a:latin typeface="微软雅黑" panose="020B0503020204020204" pitchFamily="34" charset="-122"/>
                <a:ea typeface="微软雅黑" panose="020B0503020204020204" pitchFamily="34" charset="-122"/>
              </a:rPr>
              <a:t>);</a:t>
            </a:r>
          </a:p>
          <a:p>
            <a:r>
              <a:rPr lang="en-US" altLang="zh-CN" sz="1200">
                <a:latin typeface="微软雅黑" panose="020B0503020204020204" pitchFamily="34" charset="-122"/>
                <a:ea typeface="微软雅黑" panose="020B0503020204020204" pitchFamily="34" charset="-122"/>
              </a:rPr>
              <a:t>}</a:t>
            </a:r>
          </a:p>
          <a:p>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int Thread2(int) {</a:t>
            </a:r>
          </a:p>
          <a:p>
            <a:r>
              <a:rPr lang="en-US" altLang="zh-CN" sz="1200">
                <a:latin typeface="微软雅黑" panose="020B0503020204020204" pitchFamily="34" charset="-122"/>
                <a:ea typeface="微软雅黑" panose="020B0503020204020204" pitchFamily="34" charset="-122"/>
              </a:rPr>
              <a:t>    while(b.load(</a:t>
            </a:r>
            <a:r>
              <a:rPr lang="en-US" altLang="zh-CN" sz="1200">
                <a:solidFill>
                  <a:srgbClr val="00B050"/>
                </a:solidFill>
                <a:latin typeface="微软雅黑" panose="020B0503020204020204" pitchFamily="34" charset="-122"/>
                <a:ea typeface="微软雅黑" panose="020B0503020204020204" pitchFamily="34" charset="-122"/>
              </a:rPr>
              <a:t>memory_order_acquire</a:t>
            </a:r>
            <a:r>
              <a:rPr lang="en-US" altLang="zh-CN" sz="1200">
                <a:latin typeface="微软雅黑" panose="020B0503020204020204" pitchFamily="34" charset="-122"/>
                <a:ea typeface="微软雅黑" panose="020B0503020204020204" pitchFamily="34" charset="-122"/>
              </a:rPr>
              <a:t>) != 2);	// </a:t>
            </a:r>
            <a:r>
              <a:rPr lang="zh-CN" altLang="en-US" sz="1200">
                <a:latin typeface="微软雅黑" panose="020B0503020204020204" pitchFamily="34" charset="-122"/>
                <a:ea typeface="微软雅黑" panose="020B0503020204020204" pitchFamily="34" charset="-122"/>
              </a:rPr>
              <a:t>自旋等待</a:t>
            </a:r>
          </a:p>
          <a:p>
            <a:r>
              <a:rPr lang="zh-CN" altLang="en-US" sz="1200">
                <a:latin typeface="微软雅黑" panose="020B0503020204020204" pitchFamily="34" charset="-122"/>
                <a:ea typeface="微软雅黑" panose="020B0503020204020204" pitchFamily="34" charset="-122"/>
              </a:rPr>
              <a:t>    </a:t>
            </a:r>
            <a:r>
              <a:rPr lang="en-US" altLang="zh-CN" sz="1200">
                <a:latin typeface="微软雅黑" panose="020B0503020204020204" pitchFamily="34" charset="-122"/>
                <a:ea typeface="微软雅黑" panose="020B0503020204020204" pitchFamily="34" charset="-122"/>
              </a:rPr>
              <a:t>cout &lt;&lt; a.load(memory_order_relaxed) &lt;&lt; endl; 	// </a:t>
            </a:r>
            <a:r>
              <a:rPr lang="zh-CN" altLang="en-US" sz="1200">
                <a:latin typeface="微软雅黑" panose="020B0503020204020204" pitchFamily="34" charset="-122"/>
                <a:ea typeface="微软雅黑" panose="020B0503020204020204" pitchFamily="34" charset="-122"/>
              </a:rPr>
              <a:t>总是期待</a:t>
            </a:r>
            <a:r>
              <a:rPr lang="en-US" altLang="zh-CN" sz="1200">
                <a:latin typeface="微软雅黑" panose="020B0503020204020204" pitchFamily="34" charset="-122"/>
                <a:ea typeface="微软雅黑" panose="020B0503020204020204" pitchFamily="34" charset="-122"/>
              </a:rPr>
              <a:t>a</a:t>
            </a:r>
            <a:r>
              <a:rPr lang="zh-CN" altLang="en-US" sz="1200">
                <a:latin typeface="微软雅黑" panose="020B0503020204020204" pitchFamily="34" charset="-122"/>
                <a:ea typeface="微软雅黑" panose="020B0503020204020204" pitchFamily="34" charset="-122"/>
              </a:rPr>
              <a:t>的值为</a:t>
            </a:r>
            <a:r>
              <a:rPr lang="en-US" altLang="zh-CN" sz="1200">
                <a:latin typeface="微软雅黑" panose="020B0503020204020204" pitchFamily="34" charset="-122"/>
                <a:ea typeface="微软雅黑" panose="020B0503020204020204" pitchFamily="34" charset="-122"/>
              </a:rPr>
              <a:t>1</a:t>
            </a:r>
          </a:p>
          <a:p>
            <a:r>
              <a:rPr lang="en-US" altLang="zh-CN" sz="1200">
                <a:latin typeface="微软雅黑" panose="020B0503020204020204" pitchFamily="34" charset="-122"/>
                <a:ea typeface="微软雅黑" panose="020B0503020204020204" pitchFamily="34" charset="-122"/>
              </a:rPr>
              <a:t>}</a:t>
            </a:r>
          </a:p>
          <a:p>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int main() {</a:t>
            </a:r>
          </a:p>
          <a:p>
            <a:r>
              <a:rPr lang="en-US" altLang="zh-CN" sz="1200">
                <a:latin typeface="微软雅黑" panose="020B0503020204020204" pitchFamily="34" charset="-122"/>
                <a:ea typeface="微软雅黑" panose="020B0503020204020204" pitchFamily="34" charset="-122"/>
              </a:rPr>
              <a:t>    thread t1(Thread1, 0);</a:t>
            </a:r>
          </a:p>
          <a:p>
            <a:r>
              <a:rPr lang="en-US" altLang="zh-CN" sz="1200">
                <a:latin typeface="微软雅黑" panose="020B0503020204020204" pitchFamily="34" charset="-122"/>
                <a:ea typeface="微软雅黑" panose="020B0503020204020204" pitchFamily="34" charset="-122"/>
              </a:rPr>
              <a:t>    thread t2(Thread2, 0);</a:t>
            </a:r>
          </a:p>
          <a:p>
            <a:endParaRPr lang="en-US" altLang="zh-CN"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    t1.join();</a:t>
            </a:r>
          </a:p>
          <a:p>
            <a:r>
              <a:rPr lang="en-US" altLang="zh-CN" sz="1200">
                <a:latin typeface="微软雅黑" panose="020B0503020204020204" pitchFamily="34" charset="-122"/>
                <a:ea typeface="微软雅黑" panose="020B0503020204020204" pitchFamily="34" charset="-122"/>
              </a:rPr>
              <a:t>    t2.join();</a:t>
            </a:r>
          </a:p>
          <a:p>
            <a:r>
              <a:rPr lang="en-US" altLang="zh-CN" sz="1200">
                <a:latin typeface="微软雅黑" panose="020B0503020204020204" pitchFamily="34" charset="-122"/>
                <a:ea typeface="微软雅黑" panose="020B0503020204020204" pitchFamily="34" charset="-122"/>
              </a:rPr>
              <a:t>    return 0;</a:t>
            </a:r>
          </a:p>
          <a:p>
            <a:r>
              <a:rPr lang="en-US" altLang="zh-CN" sz="1200">
                <a:latin typeface="微软雅黑" panose="020B0503020204020204" pitchFamily="34" charset="-122"/>
                <a:ea typeface="微软雅黑" panose="020B0503020204020204" pitchFamily="34" charset="-122"/>
              </a:rPr>
              <a:t>}</a:t>
            </a:r>
          </a:p>
        </p:txBody>
      </p:sp>
      <p:sp>
        <p:nvSpPr>
          <p:cNvPr id="3" name="矩形标注 2"/>
          <p:cNvSpPr/>
          <p:nvPr/>
        </p:nvSpPr>
        <p:spPr>
          <a:xfrm>
            <a:off x="3845560" y="2049409"/>
            <a:ext cx="2270760" cy="815340"/>
          </a:xfrm>
          <a:prstGeom prst="wedgeRectCallout">
            <a:avLst>
              <a:gd name="adj1" fmla="val -90296"/>
              <a:gd name="adj2" fmla="val 33528"/>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200">
                <a:latin typeface="微软雅黑" panose="020B0503020204020204" pitchFamily="34" charset="-122"/>
                <a:ea typeface="微软雅黑" panose="020B0503020204020204" pitchFamily="34" charset="-122"/>
              </a:rPr>
              <a:t>本原</a:t>
            </a:r>
            <a:r>
              <a:rPr lang="zh-CN" altLang="en-US" sz="1200" smtClean="0">
                <a:latin typeface="微软雅黑" panose="020B0503020204020204" pitchFamily="34" charset="-122"/>
                <a:ea typeface="微软雅黑" panose="020B0503020204020204" pitchFamily="34" charset="-122"/>
              </a:rPr>
              <a:t>子操作前，所有的写原子操作必须完成。</a:t>
            </a:r>
            <a:endParaRPr lang="zh-CN" altLang="en-US" sz="1200">
              <a:latin typeface="微软雅黑" panose="020B0503020204020204" pitchFamily="34" charset="-122"/>
              <a:ea typeface="微软雅黑" panose="020B0503020204020204" pitchFamily="34" charset="-122"/>
            </a:endParaRPr>
          </a:p>
        </p:txBody>
      </p:sp>
      <p:sp>
        <p:nvSpPr>
          <p:cNvPr id="16" name="矩形标注 15"/>
          <p:cNvSpPr/>
          <p:nvPr/>
        </p:nvSpPr>
        <p:spPr>
          <a:xfrm>
            <a:off x="4775698" y="3463282"/>
            <a:ext cx="2270760" cy="815340"/>
          </a:xfrm>
          <a:prstGeom prst="wedgeRectCallout">
            <a:avLst>
              <a:gd name="adj1" fmla="val -100922"/>
              <a:gd name="adj2" fmla="val -31893"/>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200" smtClean="0">
                <a:latin typeface="微软雅黑" panose="020B0503020204020204" pitchFamily="34" charset="-122"/>
                <a:ea typeface="微软雅黑" panose="020B0503020204020204" pitchFamily="34" charset="-122"/>
              </a:rPr>
              <a:t>本原子操作必须完成才能执行之后所有的读原子操作</a:t>
            </a:r>
            <a:endParaRPr lang="zh-CN" altLang="en-US" sz="1200">
              <a:latin typeface="微软雅黑" panose="020B0503020204020204" pitchFamily="34" charset="-122"/>
              <a:ea typeface="微软雅黑" panose="020B0503020204020204" pitchFamily="34" charset="-122"/>
            </a:endParaRPr>
          </a:p>
        </p:txBody>
      </p:sp>
      <p:sp>
        <p:nvSpPr>
          <p:cNvPr id="4" name="矩形 3"/>
          <p:cNvSpPr/>
          <p:nvPr/>
        </p:nvSpPr>
        <p:spPr>
          <a:xfrm>
            <a:off x="7046458" y="1657350"/>
            <a:ext cx="1164092" cy="392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latin typeface="微软雅黑" panose="020B0503020204020204" pitchFamily="34" charset="-122"/>
                <a:ea typeface="微软雅黑" panose="020B0503020204020204" pitchFamily="34" charset="-122"/>
              </a:rPr>
              <a:t>a.store</a:t>
            </a:r>
            <a:endParaRPr lang="zh-CN" altLang="en-US" sz="1400">
              <a:latin typeface="微软雅黑" panose="020B0503020204020204" pitchFamily="34" charset="-122"/>
              <a:ea typeface="微软雅黑" panose="020B0503020204020204" pitchFamily="34" charset="-122"/>
            </a:endParaRPr>
          </a:p>
        </p:txBody>
      </p:sp>
      <p:sp>
        <p:nvSpPr>
          <p:cNvPr id="17" name="矩形 16"/>
          <p:cNvSpPr/>
          <p:nvPr/>
        </p:nvSpPr>
        <p:spPr>
          <a:xfrm>
            <a:off x="7046458" y="2668719"/>
            <a:ext cx="1164092" cy="392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latin typeface="微软雅黑" panose="020B0503020204020204" pitchFamily="34" charset="-122"/>
                <a:ea typeface="微软雅黑" panose="020B0503020204020204" pitchFamily="34" charset="-122"/>
              </a:rPr>
              <a:t>b.store</a:t>
            </a:r>
            <a:endParaRPr lang="zh-CN" altLang="en-US" sz="1400">
              <a:latin typeface="微软雅黑" panose="020B0503020204020204" pitchFamily="34" charset="-122"/>
              <a:ea typeface="微软雅黑" panose="020B0503020204020204" pitchFamily="34" charset="-122"/>
            </a:endParaRPr>
          </a:p>
        </p:txBody>
      </p:sp>
      <p:cxnSp>
        <p:nvCxnSpPr>
          <p:cNvPr id="6" name="直接箭头连接符 5"/>
          <p:cNvCxnSpPr>
            <a:stCxn id="4" idx="2"/>
            <a:endCxn id="17" idx="0"/>
          </p:cNvCxnSpPr>
          <p:nvPr/>
        </p:nvCxnSpPr>
        <p:spPr>
          <a:xfrm>
            <a:off x="7628504" y="2049409"/>
            <a:ext cx="0" cy="61931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414236" y="2668718"/>
            <a:ext cx="1164092" cy="392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latin typeface="微软雅黑" panose="020B0503020204020204" pitchFamily="34" charset="-122"/>
                <a:ea typeface="微软雅黑" panose="020B0503020204020204" pitchFamily="34" charset="-122"/>
              </a:rPr>
              <a:t>b.load</a:t>
            </a:r>
            <a:endParaRPr lang="zh-CN" altLang="en-US" sz="1400">
              <a:latin typeface="微软雅黑" panose="020B0503020204020204" pitchFamily="34" charset="-122"/>
              <a:ea typeface="微软雅黑" panose="020B0503020204020204" pitchFamily="34" charset="-122"/>
            </a:endParaRPr>
          </a:p>
        </p:txBody>
      </p:sp>
      <p:sp>
        <p:nvSpPr>
          <p:cNvPr id="19" name="矩形 18"/>
          <p:cNvSpPr/>
          <p:nvPr/>
        </p:nvSpPr>
        <p:spPr>
          <a:xfrm>
            <a:off x="9414236" y="3674922"/>
            <a:ext cx="1164092" cy="392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latin typeface="微软雅黑" panose="020B0503020204020204" pitchFamily="34" charset="-122"/>
                <a:ea typeface="微软雅黑" panose="020B0503020204020204" pitchFamily="34" charset="-122"/>
              </a:rPr>
              <a:t>a.load</a:t>
            </a:r>
            <a:endParaRPr lang="zh-CN" altLang="en-US" sz="1400">
              <a:latin typeface="微软雅黑" panose="020B0503020204020204" pitchFamily="34" charset="-122"/>
              <a:ea typeface="微软雅黑" panose="020B0503020204020204" pitchFamily="34" charset="-122"/>
            </a:endParaRPr>
          </a:p>
        </p:txBody>
      </p:sp>
      <p:cxnSp>
        <p:nvCxnSpPr>
          <p:cNvPr id="20" name="直接箭头连接符 19"/>
          <p:cNvCxnSpPr>
            <a:stCxn id="17" idx="3"/>
            <a:endCxn id="18" idx="1"/>
          </p:cNvCxnSpPr>
          <p:nvPr/>
        </p:nvCxnSpPr>
        <p:spPr>
          <a:xfrm flipV="1">
            <a:off x="8210550" y="2864748"/>
            <a:ext cx="1203686" cy="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8" idx="2"/>
            <a:endCxn id="19" idx="0"/>
          </p:cNvCxnSpPr>
          <p:nvPr/>
        </p:nvCxnSpPr>
        <p:spPr>
          <a:xfrm>
            <a:off x="9996282" y="3060777"/>
            <a:ext cx="0" cy="61414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554239" y="2230953"/>
            <a:ext cx="1855701" cy="276999"/>
          </a:xfrm>
          <a:prstGeom prst="rect">
            <a:avLst/>
          </a:prstGeom>
          <a:noFill/>
        </p:spPr>
        <p:txBody>
          <a:bodyPr wrap="none" rtlCol="0">
            <a:spAutoFit/>
          </a:bodyPr>
          <a:lstStyle/>
          <a:p>
            <a:r>
              <a:rPr lang="en-US" altLang="zh-CN" sz="1200" smtClean="0">
                <a:solidFill>
                  <a:srgbClr val="FFFF00"/>
                </a:solidFill>
                <a:latin typeface="微软雅黑" panose="020B0503020204020204" pitchFamily="34" charset="-122"/>
                <a:ea typeface="微软雅黑" panose="020B0503020204020204" pitchFamily="34" charset="-122"/>
              </a:rPr>
              <a:t>memory_order_release</a:t>
            </a:r>
            <a:endParaRPr lang="zh-CN" altLang="en-US" sz="1200"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9145039" y="3195800"/>
            <a:ext cx="1881349" cy="276999"/>
          </a:xfrm>
          <a:prstGeom prst="rect">
            <a:avLst/>
          </a:prstGeom>
          <a:noFill/>
        </p:spPr>
        <p:txBody>
          <a:bodyPr wrap="none" rtlCol="0">
            <a:spAutoFit/>
          </a:bodyPr>
          <a:lstStyle/>
          <a:p>
            <a:r>
              <a:rPr lang="en-US" altLang="zh-CN" sz="1200" smtClean="0">
                <a:solidFill>
                  <a:srgbClr val="FFFF00"/>
                </a:solidFill>
                <a:latin typeface="微软雅黑" panose="020B0503020204020204" pitchFamily="34" charset="-122"/>
                <a:ea typeface="微软雅黑" panose="020B0503020204020204" pitchFamily="34" charset="-122"/>
              </a:rPr>
              <a:t>memory_order_acquire</a:t>
            </a:r>
            <a:endParaRPr lang="zh-CN" altLang="en-US" sz="12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8491547" y="2592423"/>
            <a:ext cx="492443" cy="276999"/>
          </a:xfrm>
          <a:prstGeom prst="rect">
            <a:avLst/>
          </a:prstGeom>
          <a:noFill/>
        </p:spPr>
        <p:txBody>
          <a:bodyPr wrap="none" rtlCol="0">
            <a:spAutoFit/>
          </a:bodyPr>
          <a:lstStyle/>
          <a:p>
            <a:r>
              <a:rPr lang="zh-CN" altLang="en-US" sz="1200" smtClean="0">
                <a:solidFill>
                  <a:srgbClr val="FFFF00"/>
                </a:solidFill>
                <a:latin typeface="微软雅黑" panose="020B0503020204020204" pitchFamily="34" charset="-122"/>
                <a:ea typeface="微软雅黑" panose="020B0503020204020204" pitchFamily="34" charset="-122"/>
              </a:rPr>
              <a:t>自旋</a:t>
            </a:r>
            <a:endParaRPr lang="zh-CN" altLang="en-US" sz="12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6836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 y="152400"/>
            <a:ext cx="11149057" cy="602359"/>
          </a:xfrm>
        </p:spPr>
        <p:txBody>
          <a:bodyPr/>
          <a:lstStyle/>
          <a:p>
            <a:r>
              <a:rPr lang="zh-CN" altLang="en-US" sz="3200" b="1" smtClean="0">
                <a:latin typeface="微软雅黑" panose="020B0503020204020204" pitchFamily="34" charset="-122"/>
                <a:ea typeface="微软雅黑" panose="020B0503020204020204" pitchFamily="34" charset="-122"/>
              </a:rPr>
              <a:t>线程局部存储</a:t>
            </a:r>
            <a:endParaRPr lang="zh-CN" altLang="en-US" sz="3200" b="1">
              <a:latin typeface="微软雅黑" panose="020B0503020204020204" pitchFamily="34" charset="-122"/>
              <a:ea typeface="微软雅黑" panose="020B0503020204020204" pitchFamily="34" charset="-122"/>
            </a:endParaRPr>
          </a:p>
        </p:txBody>
      </p:sp>
      <p:sp>
        <p:nvSpPr>
          <p:cNvPr id="7" name="文本框 6"/>
          <p:cNvSpPr txBox="1"/>
          <p:nvPr/>
        </p:nvSpPr>
        <p:spPr>
          <a:xfrm>
            <a:off x="114300" y="842111"/>
            <a:ext cx="3053465" cy="369332"/>
          </a:xfrm>
          <a:prstGeom prst="rect">
            <a:avLst/>
          </a:prstGeom>
          <a:noFill/>
        </p:spPr>
        <p:txBody>
          <a:bodyPr wrap="none">
            <a:spAutoFit/>
            <a:scene3d>
              <a:camera prst="orthographicFront"/>
              <a:lightRig rig="harsh" dir="t"/>
            </a:scene3d>
            <a:sp3d extrusionH="57150" prstMaterial="matte">
              <a:bevelT w="63500" h="12700" prst="angle"/>
              <a:contourClr>
                <a:schemeClr val="bg1">
                  <a:lumMod val="65000"/>
                </a:schemeClr>
              </a:contourClr>
            </a:sp3d>
          </a:bodyPr>
          <a:lstStyle/>
          <a:p>
            <a:pPr>
              <a:defRPr/>
            </a:pPr>
            <a:r>
              <a:rPr lang="en-US" altLang="zh-CN" b="1" smtClean="0">
                <a:ln/>
                <a:solidFill>
                  <a:srgbClr val="4FD1FF"/>
                </a:solidFill>
                <a:latin typeface="微软雅黑" panose="020B0503020204020204" pitchFamily="34" charset="-122"/>
                <a:ea typeface="微软雅黑" panose="020B0503020204020204" pitchFamily="34" charset="-122"/>
              </a:rPr>
              <a:t>TLS, thread local storage</a:t>
            </a:r>
            <a:endParaRPr lang="en-US" altLang="zh-CN" b="1">
              <a:ln/>
              <a:solidFill>
                <a:srgbClr val="4FD1FF"/>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14300" y="1224883"/>
            <a:ext cx="9178538" cy="276999"/>
          </a:xfrm>
          <a:prstGeom prst="rect">
            <a:avLst/>
          </a:prstGeom>
          <a:noFill/>
        </p:spPr>
        <p:txBody>
          <a:bodyPr wrap="none" rtlCol="0">
            <a:spAutoFit/>
          </a:bodyPr>
          <a:lstStyle/>
          <a:p>
            <a:r>
              <a:rPr lang="zh-CN" altLang="en-US" sz="1200" smtClean="0">
                <a:solidFill>
                  <a:srgbClr val="FFFF00"/>
                </a:solidFill>
                <a:latin typeface="微软雅黑" panose="020B0503020204020204" pitchFamily="34" charset="-122"/>
                <a:ea typeface="微软雅黑" panose="020B0503020204020204" pitchFamily="34" charset="-122"/>
              </a:rPr>
              <a:t>在线程开始时被初始化，线程结束时该值也将不再有效，对</a:t>
            </a:r>
            <a:r>
              <a:rPr lang="en-US" altLang="zh-CN" sz="1200" smtClean="0">
                <a:solidFill>
                  <a:srgbClr val="FFFF00"/>
                </a:solidFill>
                <a:latin typeface="微软雅黑" panose="020B0503020204020204" pitchFamily="34" charset="-122"/>
                <a:ea typeface="微软雅黑" panose="020B0503020204020204" pitchFamily="34" charset="-122"/>
              </a:rPr>
              <a:t>thread_local</a:t>
            </a:r>
            <a:r>
              <a:rPr lang="zh-CN" altLang="en-US" sz="1200" smtClean="0">
                <a:solidFill>
                  <a:srgbClr val="FFFF00"/>
                </a:solidFill>
                <a:latin typeface="微软雅黑" panose="020B0503020204020204" pitchFamily="34" charset="-122"/>
                <a:ea typeface="微软雅黑" panose="020B0503020204020204" pitchFamily="34" charset="-122"/>
              </a:rPr>
              <a:t>变量地址取值，也只可以获得当前线程中的</a:t>
            </a:r>
            <a:r>
              <a:rPr lang="en-US" altLang="zh-CN" sz="1200" smtClean="0">
                <a:solidFill>
                  <a:srgbClr val="FFFF00"/>
                </a:solidFill>
                <a:latin typeface="微软雅黑" panose="020B0503020204020204" pitchFamily="34" charset="-122"/>
                <a:ea typeface="微软雅黑" panose="020B0503020204020204" pitchFamily="34" charset="-122"/>
              </a:rPr>
              <a:t>TLS</a:t>
            </a:r>
            <a:r>
              <a:rPr lang="zh-CN" altLang="en-US" sz="1200" smtClean="0">
                <a:solidFill>
                  <a:srgbClr val="FFFF00"/>
                </a:solidFill>
                <a:latin typeface="微软雅黑" panose="020B0503020204020204" pitchFamily="34" charset="-122"/>
                <a:ea typeface="微软雅黑" panose="020B0503020204020204" pitchFamily="34" charset="-122"/>
              </a:rPr>
              <a:t>变量的地址。</a:t>
            </a:r>
            <a:endParaRPr lang="zh-CN" altLang="en-US" sz="1200" dirty="0">
              <a:latin typeface="微软雅黑" panose="020B0503020204020204" pitchFamily="34" charset="-122"/>
              <a:ea typeface="微软雅黑" panose="020B0503020204020204" pitchFamily="34" charset="-122"/>
            </a:endParaRPr>
          </a:p>
        </p:txBody>
      </p:sp>
      <p:sp>
        <p:nvSpPr>
          <p:cNvPr id="11" name="矩形 10"/>
          <p:cNvSpPr/>
          <p:nvPr/>
        </p:nvSpPr>
        <p:spPr>
          <a:xfrm>
            <a:off x="114300" y="1515322"/>
            <a:ext cx="4564380" cy="276999"/>
          </a:xfrm>
          <a:prstGeom prst="rect">
            <a:avLst/>
          </a:prstGeom>
        </p:spPr>
        <p:txBody>
          <a:bodyPr wrap="square">
            <a:spAutoFit/>
          </a:bodyPr>
          <a:lstStyle/>
          <a:p>
            <a:r>
              <a:rPr lang="en-US" altLang="zh-CN" sz="1200" smtClean="0">
                <a:latin typeface="微软雅黑" panose="020B0503020204020204" pitchFamily="34" charset="-122"/>
                <a:ea typeface="微软雅黑" panose="020B0503020204020204" pitchFamily="34" charset="-122"/>
              </a:rPr>
              <a:t>int thread_local errCode;</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70813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红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2821</TotalTime>
  <Words>1182</Words>
  <Application>Microsoft Office PowerPoint</Application>
  <PresentationFormat>宽屏</PresentationFormat>
  <Paragraphs>217</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等线</vt:lpstr>
      <vt:lpstr>宋体</vt:lpstr>
      <vt:lpstr>微软雅黑</vt:lpstr>
      <vt:lpstr>Arial</vt:lpstr>
      <vt:lpstr>Century Gothic</vt:lpstr>
      <vt:lpstr>Wingdings 3</vt:lpstr>
      <vt:lpstr>离子</vt:lpstr>
      <vt:lpstr>06 | 提高性能及操作硬件的能力</vt:lpstr>
      <vt:lpstr>常量表达式</vt:lpstr>
      <vt:lpstr>原子类型与原子操作</vt:lpstr>
      <vt:lpstr>原子类型与原子操作</vt:lpstr>
      <vt:lpstr>原子类型与原子操作</vt:lpstr>
      <vt:lpstr>原子类型与原子操作</vt:lpstr>
      <vt:lpstr>原子类型与原子操作</vt:lpstr>
      <vt:lpstr>原子类型与原子操作</vt:lpstr>
      <vt:lpstr>线程局部存储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 基础架构：一条SQL查询语句是如何执行的？</dc:title>
  <dc:creator>ZhangKe</dc:creator>
  <cp:lastModifiedBy>ZhangKe</cp:lastModifiedBy>
  <cp:revision>1399</cp:revision>
  <dcterms:created xsi:type="dcterms:W3CDTF">2019-05-08T15:02:17Z</dcterms:created>
  <dcterms:modified xsi:type="dcterms:W3CDTF">2020-07-01T03:00:31Z</dcterms:modified>
</cp:coreProperties>
</file>