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57290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362400" y="4665240"/>
            <a:ext cx="57290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3624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982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299560" y="331128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237080" y="331128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362400" y="466524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299560" y="466524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237080" y="466524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336373-CCFB-4290-84C2-596781C7FBD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362400" y="3311280"/>
            <a:ext cx="572904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DD7737-DA09-4D91-9C7E-831F2BB6A0C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572904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5FB67D-3B4B-4242-84A5-A91C4D46BB6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33CD80-A25A-418A-8021-F101653E515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90753F-FC30-4704-9A09-BBBFA17B53A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356EE2-F7AB-491C-BBA4-BF8148FEA8C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3624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201010-70D1-42A8-8893-C8CF0F69FC4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362400" y="3311280"/>
            <a:ext cx="572904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982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2B4301-BAF6-4CA9-A89F-D8118EE15EC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362400" y="4665240"/>
            <a:ext cx="57290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F60DB9-1005-4A0B-8440-430856AEDFC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57290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362400" y="4665240"/>
            <a:ext cx="57290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52E782-BD92-4D0D-9995-0CC713BA42B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3624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982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C8DA14-B790-44FD-A77C-DBD7B26C17E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299560" y="331128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37080" y="331128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362400" y="466524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5299560" y="466524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7237080" y="466524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286F2E-BDF6-4D2D-9D66-4BBD133C1E9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E903B5-03F5-416F-A410-C7F15148952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362400" y="3311280"/>
            <a:ext cx="572904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E06C0-2294-4EAF-9690-F867BF0BC82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572904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A5A9FA-3234-47C3-A3B8-2FFC2B8DD5A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6DD950-764E-4B52-83AC-DCE73E740EB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D003EC-3AA2-4602-A5B5-2352062E4BC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572904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8CDD51-A763-4994-8F86-2654A7339ED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3624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88EE2C-6A32-4364-A557-471615EA5FD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982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595596-AF16-4AE5-B275-A98E7AB30E64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3362400" y="4665240"/>
            <a:ext cx="57290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923000-E94C-4AD3-8343-97FAAD799CC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57290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362400" y="4665240"/>
            <a:ext cx="57290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C4B884-0C1F-4434-A732-19A20AA0324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33624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982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2958AC-891C-45B5-9887-1C615001741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299560" y="331128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7237080" y="331128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3362400" y="466524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5299560" y="466524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7237080" y="4665240"/>
            <a:ext cx="18446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A827E-68A9-4B9E-AC69-D3B1A37B61A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3624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98200" y="466524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3624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98200" y="3311280"/>
            <a:ext cx="279576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362400" y="4665240"/>
            <a:ext cx="5729040" cy="123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4" descr=""/>
          <p:cNvPicPr/>
          <p:nvPr/>
        </p:nvPicPr>
        <p:blipFill>
          <a:blip r:embed="rId3"/>
          <a:stretch/>
        </p:blipFill>
        <p:spPr>
          <a:xfrm>
            <a:off x="9582480" y="6278760"/>
            <a:ext cx="1941120" cy="4467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78200" y="591480"/>
            <a:ext cx="9118800" cy="365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13;p5" descr=""/>
          <p:cNvPicPr/>
          <p:nvPr/>
        </p:nvPicPr>
        <p:blipFill>
          <a:blip r:embed="rId4"/>
          <a:stretch/>
        </p:blipFill>
        <p:spPr>
          <a:xfrm>
            <a:off x="694440" y="624960"/>
            <a:ext cx="9502560" cy="470628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14;p5" descr=""/>
          <p:cNvPicPr/>
          <p:nvPr/>
        </p:nvPicPr>
        <p:blipFill>
          <a:blip r:embed="rId5"/>
          <a:stretch/>
        </p:blipFill>
        <p:spPr>
          <a:xfrm>
            <a:off x="7122240" y="591480"/>
            <a:ext cx="3990960" cy="934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4" descr=""/>
          <p:cNvPicPr/>
          <p:nvPr/>
        </p:nvPicPr>
        <p:blipFill>
          <a:blip r:embed="rId2"/>
          <a:stretch/>
        </p:blipFill>
        <p:spPr>
          <a:xfrm>
            <a:off x="9582480" y="6278760"/>
            <a:ext cx="1941120" cy="4467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04280" y="1081440"/>
            <a:ext cx="11350440" cy="50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1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BA1A652-A4B3-4833-948B-154EAC8F4EFE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9;p4" descr=""/>
          <p:cNvPicPr/>
          <p:nvPr/>
        </p:nvPicPr>
        <p:blipFill>
          <a:blip r:embed="rId2"/>
          <a:stretch/>
        </p:blipFill>
        <p:spPr>
          <a:xfrm>
            <a:off x="9582480" y="6278760"/>
            <a:ext cx="1941120" cy="44676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sldNum" idx="2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A095416-B677-454A-9F6E-894EDD283CD1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83" name="Google Shape;21;p7" descr=""/>
          <p:cNvPicPr/>
          <p:nvPr/>
        </p:nvPicPr>
        <p:blipFill>
          <a:blip r:embed="rId3"/>
          <a:stretch/>
        </p:blipFill>
        <p:spPr>
          <a:xfrm>
            <a:off x="4485240" y="188640"/>
            <a:ext cx="3807720" cy="2786760"/>
          </a:xfrm>
          <a:prstGeom prst="rect">
            <a:avLst/>
          </a:prstGeom>
          <a:ln w="0">
            <a:noFill/>
          </a:ln>
        </p:spPr>
      </p:pic>
      <p:cxnSp>
        <p:nvCxnSpPr>
          <p:cNvPr id="84" name="Google Shape;22;p7"/>
          <p:cNvCxnSpPr/>
          <p:nvPr/>
        </p:nvCxnSpPr>
        <p:spPr>
          <a:xfrm flipH="1">
            <a:off x="3032280" y="3137760"/>
            <a:ext cx="6389640" cy="360"/>
          </a:xfrm>
          <a:prstGeom prst="straightConnector1">
            <a:avLst/>
          </a:prstGeom>
          <a:ln w="28575">
            <a:solidFill>
              <a:srgbClr val="f99d27"/>
            </a:solidFill>
            <a:round/>
          </a:ln>
        </p:spPr>
      </p:cxnSp>
      <p:cxnSp>
        <p:nvCxnSpPr>
          <p:cNvPr id="85" name="Google Shape;23;p7"/>
          <p:cNvCxnSpPr/>
          <p:nvPr/>
        </p:nvCxnSpPr>
        <p:spPr>
          <a:xfrm flipV="1">
            <a:off x="3032280" y="3137760"/>
            <a:ext cx="360" cy="2939040"/>
          </a:xfrm>
          <a:prstGeom prst="straightConnector1">
            <a:avLst/>
          </a:prstGeom>
          <a:ln w="28575">
            <a:solidFill>
              <a:srgbClr val="f99d27"/>
            </a:solidFill>
            <a:round/>
          </a:ln>
        </p:spPr>
      </p:cxnSp>
      <p:cxnSp>
        <p:nvCxnSpPr>
          <p:cNvPr id="86" name="Google Shape;24;p7"/>
          <p:cNvCxnSpPr/>
          <p:nvPr/>
        </p:nvCxnSpPr>
        <p:spPr>
          <a:xfrm flipH="1">
            <a:off x="3032280" y="6076440"/>
            <a:ext cx="1914120" cy="360"/>
          </a:xfrm>
          <a:prstGeom prst="straightConnector1">
            <a:avLst/>
          </a:prstGeom>
          <a:ln w="28575">
            <a:solidFill>
              <a:srgbClr val="f99d27"/>
            </a:solidFill>
            <a:round/>
          </a:ln>
        </p:spPr>
      </p:cxn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362400" y="3311280"/>
            <a:ext cx="5729040" cy="259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Aya-try/VKR/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800000" y="1440000"/>
            <a:ext cx="9118800" cy="1705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ВЫПУСКНАЯ КВАЛИФИКАЦИОННАЯ РАБОТА 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ПО КУРСУ 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«data science»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8800" cy="96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76320" indent="0" algn="r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Open Sans"/>
              </a:rPr>
              <a:t>Бондарчук Анна Алексеевна</a:t>
            </a:r>
            <a:endParaRPr b="0" lang="ru-RU" sz="2800" spc="-1" strike="noStrike">
              <a:solidFill>
                <a:schemeClr val="lt1"/>
              </a:solidFill>
              <a:latin typeface="Open Sans"/>
              <a:ea typeface="Open Sans"/>
            </a:endParaRPr>
          </a:p>
        </p:txBody>
      </p:sp>
    </p:spTree>
  </p:cSld>
  <mc:AlternateContent>
    <mc:Choice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just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Open Sans"/>
                <a:ea typeface="Open Sans"/>
              </a:rPr>
              <a:t>Заключение</a:t>
            </a:r>
            <a:endParaRPr b="1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69560" y="1080000"/>
            <a:ext cx="1135044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just">
              <a:lnSpc>
                <a:spcPct val="150000"/>
              </a:lnSpc>
              <a:buNone/>
            </a:pPr>
            <a:r>
              <a:rPr b="0" lang="ru-RU" sz="1800" spc="-1" strike="noStrike">
                <a:solidFill>
                  <a:srgbClr val="262626"/>
                </a:solidFill>
                <a:latin typeface="Open Sans"/>
              </a:rPr>
              <a:t>Репозиторий  создан по адресу:  </a:t>
            </a:r>
            <a:r>
              <a:rPr b="0" lang="ru-RU" sz="1800" spc="-1" strike="noStrike">
                <a:solidFill>
                  <a:srgbClr val="262626"/>
                </a:solidFill>
                <a:latin typeface="Open Sans"/>
                <a:hlinkClick r:id="rId1"/>
              </a:rPr>
              <a:t>https://github.com/Aya-try/VKR/</a:t>
            </a:r>
            <a:r>
              <a:rPr b="0" lang="ru-RU" sz="1800" spc="-1" strike="noStrike">
                <a:solidFill>
                  <a:srgbClr val="262626"/>
                </a:solidFill>
                <a:latin typeface="Open Sans"/>
              </a:rPr>
              <a:t> </a:t>
            </a:r>
            <a:endParaRPr b="0" lang="ru-RU" sz="1800" spc="-1" strike="noStrike">
              <a:solidFill>
                <a:srgbClr val="262626"/>
              </a:solidFill>
              <a:latin typeface="Open Sans"/>
              <a:ea typeface="Open Sans"/>
            </a:endParaRPr>
          </a:p>
          <a:p>
            <a:pPr indent="0" algn="just">
              <a:lnSpc>
                <a:spcPct val="150000"/>
              </a:lnSpc>
              <a:buNone/>
            </a:pPr>
            <a:endParaRPr b="0" lang="ru-RU" sz="1800" spc="-1" strike="noStrike">
              <a:solidFill>
                <a:srgbClr val="262626"/>
              </a:solidFill>
              <a:latin typeface="Open Sans"/>
              <a:ea typeface="Open Sans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b="0" lang="ru-RU" sz="1800" spc="-1" strike="noStrike">
                <a:solidFill>
                  <a:srgbClr val="262626"/>
                </a:solidFill>
                <a:latin typeface="Open Sans"/>
                <a:ea typeface="Open Sans"/>
              </a:rPr>
              <a:t>При решении задачи не удалось достигнуть желаемых результатов, так как признаки плохо между собой коррелируют. </a:t>
            </a:r>
            <a:endParaRPr b="0" lang="ru-RU" sz="1800" spc="-1" strike="noStrike">
              <a:solidFill>
                <a:srgbClr val="262626"/>
              </a:solidFill>
              <a:latin typeface="Open Sans"/>
              <a:ea typeface="Open Sans"/>
            </a:endParaRPr>
          </a:p>
          <a:p>
            <a:pPr indent="0" algn="just">
              <a:lnSpc>
                <a:spcPct val="150000"/>
              </a:lnSpc>
              <a:buNone/>
            </a:pPr>
            <a:endParaRPr b="0" lang="ru-RU" sz="1800" spc="-1" strike="noStrike">
              <a:solidFill>
                <a:srgbClr val="262626"/>
              </a:solidFill>
              <a:latin typeface="Open Sans"/>
              <a:ea typeface="Open Sans"/>
            </a:endParaRPr>
          </a:p>
          <a:p>
            <a:pPr indent="0" algn="just">
              <a:lnSpc>
                <a:spcPct val="150000"/>
              </a:lnSpc>
              <a:buNone/>
            </a:pPr>
            <a:endParaRPr b="0" lang="ru-RU" sz="1800" spc="-1" strike="noStrike">
              <a:solidFill>
                <a:srgbClr val="262626"/>
              </a:solidFill>
              <a:latin typeface="Open Sans"/>
              <a:ea typeface="Open Sans"/>
            </a:endParaRPr>
          </a:p>
          <a:p>
            <a:pPr indent="0" algn="ctr">
              <a:lnSpc>
                <a:spcPct val="150000"/>
              </a:lnSpc>
              <a:buNone/>
            </a:pPr>
            <a:r>
              <a:rPr b="0" lang="ru-RU" sz="1800" spc="-1" strike="noStrike">
                <a:solidFill>
                  <a:srgbClr val="262626"/>
                </a:solidFill>
                <a:latin typeface="Open Sans"/>
                <a:ea typeface="Open Sans"/>
              </a:rPr>
              <a:t>СПАСИБО ЗА ВНИМАНИЕ</a:t>
            </a:r>
            <a:endParaRPr b="0" lang="ru-RU" sz="1800" spc="-1" strike="noStrike">
              <a:solidFill>
                <a:srgbClr val="262626"/>
              </a:solidFill>
              <a:latin typeface="Open Sans"/>
              <a:ea typeface="Open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1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C2DE425-753D-41C8-B6BB-EA3C21C80AFA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just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Open Sans"/>
                <a:ea typeface="Open Sans"/>
              </a:rPr>
              <a:t>Постановка задачи</a:t>
            </a:r>
            <a:endParaRPr b="1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04280" y="1081440"/>
            <a:ext cx="11350440" cy="50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ru-RU" sz="2400" spc="-1" strike="noStrike">
                <a:solidFill>
                  <a:srgbClr val="262626"/>
                </a:solidFill>
                <a:latin typeface="Open Sans"/>
                <a:ea typeface="Open Sans"/>
              </a:rPr>
              <a:t>Композиционный материал - неоднородный сплошной материал, состоящий из двух или более компонентов, среди которых можно выделить армирующие элементы, обеспечивающие необходимые механические характеристики материала, и матрицу (или связующее), обеспечивающую совместную работу армирующих элементов.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ru-RU" sz="2400" spc="-1" strike="noStrike">
                <a:solidFill>
                  <a:srgbClr val="262626"/>
                </a:solidFill>
                <a:latin typeface="Open Sans"/>
                <a:ea typeface="Open Sans"/>
              </a:rPr>
              <a:t>Эффективность и работоспособность материала зависят от правильного выбора исходных компонентов и технологии их совмещения.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ru-RU" sz="2400" spc="-1" strike="noStrike">
                <a:solidFill>
                  <a:srgbClr val="262626"/>
                </a:solidFill>
                <a:latin typeface="Open Sans"/>
                <a:ea typeface="Open Sans"/>
              </a:rPr>
              <a:t>Для исследовательской работы были предоставлены 2 файла: X_bp.xlsx (с данными о параметрах базальтопластика, 1024 строки и 11 столбцов) и X_nup.xlsx (данными нашивок углепластика, 1041 строки и 4 столбцов). 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3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21328D7-DF41-4AB6-98F2-F84C646A6FE5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2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404280" y="1081440"/>
            <a:ext cx="11350440" cy="50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150000"/>
              </a:lnSpc>
              <a:buNone/>
            </a:pPr>
            <a:r>
              <a:rPr b="1" lang="ru-RU" sz="2400" spc="-1" strike="noStrike">
                <a:solidFill>
                  <a:srgbClr val="262626"/>
                </a:solidFill>
                <a:latin typeface="Open Sans"/>
                <a:ea typeface="Open Sans"/>
              </a:rPr>
              <a:t>Линейная регрессия (Linear regression)</a:t>
            </a:r>
            <a:r>
              <a:rPr b="0" lang="ru-RU" sz="2400" spc="-1" strike="noStrike">
                <a:solidFill>
                  <a:srgbClr val="262626"/>
                </a:solidFill>
                <a:latin typeface="Open Sans"/>
                <a:ea typeface="Open Sans"/>
              </a:rPr>
              <a:t> — это алгоритм машинного обучения, основанный на контролируемом обучении, рассматривающий зависимость между одной входной и выходными переменными. Это один из самых простых и эффективных инструментов статистического моделирования. Она определяет зависимость переменных с помощью линии наилучшего соответствия. Главное достоинство метода: быстрота и простота в реализации и интерпретации. Но этот метод </a:t>
            </a:r>
            <a:r>
              <a:rPr b="0" lang="ru-RU" sz="2400" spc="-1" strike="noStrike">
                <a:solidFill>
                  <a:srgbClr val="111111"/>
                </a:solidFill>
                <a:latin typeface="Open Sans"/>
                <a:ea typeface="Times New Roman"/>
              </a:rPr>
              <a:t>требует прямой связь между переменными.</a:t>
            </a:r>
            <a:endParaRPr b="0" lang="ru-RU" sz="2400" spc="-1" strike="noStrike"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4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3BAC812-3D7D-4F8C-8B3F-BF844BBA60E1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3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Open Sans"/>
                <a:ea typeface="Open Sans"/>
              </a:rPr>
              <a:t>Описание используемых методов</a:t>
            </a:r>
            <a:endParaRPr b="1" lang="ru-RU" sz="3600" spc="-1" strike="noStrike">
              <a:solidFill>
                <a:srgbClr val="11111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404280" y="1081440"/>
            <a:ext cx="11350440" cy="50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150000"/>
              </a:lnSpc>
              <a:buNone/>
            </a:pPr>
            <a:r>
              <a:rPr b="1" lang="ru-RU" sz="1800" spc="-1" strike="noStrike">
                <a:solidFill>
                  <a:srgbClr val="262626"/>
                </a:solidFill>
                <a:latin typeface="Open Sans"/>
                <a:ea typeface="Open Sans"/>
              </a:rPr>
              <a:t>Линейная регрессия (Linear regression)</a:t>
            </a:r>
            <a:r>
              <a:rPr b="0" lang="ru-RU" sz="1800" spc="-1" strike="noStrike">
                <a:solidFill>
                  <a:srgbClr val="262626"/>
                </a:solidFill>
                <a:latin typeface="Open Sans"/>
                <a:ea typeface="Open Sans"/>
              </a:rPr>
              <a:t> — это алгоритм машинного обучения, основанный на контролируемом обучении, рассматривающий зависимость между одной входной и выходными переменными. Это один из самых простых и эффективных инструментов статистического моделирования. Она определяет зависимость переменных с помощью линии наилучшего соответствия. Главное достоинство метода: быстрота и простота в реализации и интерпретации. Но этот метод </a:t>
            </a:r>
            <a:r>
              <a:rPr b="0" lang="ru-RU" sz="1800" spc="-1" strike="noStrike">
                <a:solidFill>
                  <a:srgbClr val="111111"/>
                </a:solidFill>
                <a:latin typeface="Open Sans"/>
                <a:ea typeface="Times New Roman"/>
              </a:rPr>
              <a:t>требует прямой связь между переменными.</a:t>
            </a:r>
            <a:endParaRPr b="0" lang="ru-RU" sz="1800" spc="-1" strike="noStrike">
              <a:latin typeface="Times New Roman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b="1" lang="ru-RU" sz="1800" spc="-1" strike="noStrike">
                <a:solidFill>
                  <a:srgbClr val="111111"/>
                </a:solidFill>
                <a:latin typeface="Times New Roman"/>
                <a:ea typeface="Arial"/>
              </a:rPr>
              <a:t>Метод К-ближайших соседей (kNN - k Nearest Neighbours)</a:t>
            </a:r>
            <a:r>
              <a:rPr b="0" lang="ru-RU" sz="1800" spc="-1" strike="noStrike">
                <a:solidFill>
                  <a:srgbClr val="111111"/>
                </a:solidFill>
                <a:latin typeface="Times New Roman"/>
                <a:ea typeface="Arial"/>
              </a:rPr>
              <a:t> — этот алгоритм находит расстояния между запросом и всеми примерами в данных, выбирая определенное количество примеров (k), наиболее близких к запросу, затем голосует за наиболее часто встречающуюся метку (в случае задачи классификации) или усредняет метки (в случае задачи регрессии). Метод универсален, прост в реализации и понимании полученных результатов и не чувствителен к выбросам. При этом он трудоемок и  </a:t>
            </a:r>
            <a:r>
              <a:rPr b="0" lang="ru-RU" sz="1800" spc="-1" strike="noStrike">
                <a:solidFill>
                  <a:srgbClr val="111111"/>
                </a:solidFill>
                <a:latin typeface="Times New Roman"/>
                <a:ea typeface="Times New Roman"/>
              </a:rPr>
              <a:t>имеет высокую зависимость результатов от выбранной метрики.</a:t>
            </a:r>
            <a:endParaRPr b="0" lang="ru-RU" sz="1800" spc="-1" strike="noStrike"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5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9A51AE7-259E-4726-BC94-5BADAB1905CC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4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Open Sans"/>
                <a:ea typeface="Open Sans"/>
              </a:rPr>
              <a:t>Описание используемых методов</a:t>
            </a:r>
            <a:endParaRPr b="1" lang="ru-RU" sz="3600" spc="-1" strike="noStrike">
              <a:solidFill>
                <a:srgbClr val="11111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404280" y="1081440"/>
            <a:ext cx="11350440" cy="50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indent="0" algn="just">
              <a:lnSpc>
                <a:spcPct val="150000"/>
              </a:lnSpc>
              <a:buNone/>
            </a:pPr>
            <a:r>
              <a:rPr b="1" lang="ru-RU" sz="2400" spc="-1" strike="noStrike">
                <a:latin typeface="Open Sans"/>
                <a:ea typeface="Arial"/>
              </a:rPr>
              <a:t>Метод опорных векторов (</a:t>
            </a:r>
            <a:r>
              <a:rPr b="1" lang="en-US" sz="2400" spc="-1" strike="noStrike">
                <a:latin typeface="Open Sans"/>
                <a:ea typeface="Arial"/>
              </a:rPr>
              <a:t>Support</a:t>
            </a:r>
            <a:r>
              <a:rPr b="1" lang="ru-RU" sz="2400" spc="-1" strike="noStrike">
                <a:latin typeface="Open Sans"/>
                <a:ea typeface="Arial"/>
              </a:rPr>
              <a:t> </a:t>
            </a:r>
            <a:r>
              <a:rPr b="1" lang="en-US" sz="2400" spc="-1" strike="noStrike">
                <a:latin typeface="Open Sans"/>
                <a:ea typeface="Arial"/>
              </a:rPr>
              <a:t>Vector</a:t>
            </a:r>
            <a:r>
              <a:rPr b="1" lang="ru-RU" sz="2400" spc="-1" strike="noStrike">
                <a:latin typeface="Open Sans"/>
                <a:ea typeface="Arial"/>
              </a:rPr>
              <a:t> </a:t>
            </a:r>
            <a:r>
              <a:rPr b="1" lang="en-US" sz="2400" spc="-1" strike="noStrike">
                <a:latin typeface="Open Sans"/>
                <a:ea typeface="Arial"/>
              </a:rPr>
              <a:t>Regression</a:t>
            </a:r>
            <a:r>
              <a:rPr b="1" lang="ru-RU" sz="2400" spc="-1" strike="noStrike">
                <a:latin typeface="Open Sans"/>
                <a:ea typeface="Arial"/>
              </a:rPr>
              <a:t>, </a:t>
            </a:r>
            <a:r>
              <a:rPr b="1" lang="en-US" sz="2400" spc="-1" strike="noStrike">
                <a:latin typeface="Open Sans"/>
                <a:ea typeface="Arial"/>
              </a:rPr>
              <a:t>SVR</a:t>
            </a:r>
            <a:r>
              <a:rPr b="1" lang="ru-RU" sz="2400" spc="-1" strike="noStrike">
                <a:latin typeface="Open Sans"/>
                <a:ea typeface="Arial"/>
              </a:rPr>
              <a:t>) </a:t>
            </a:r>
            <a:r>
              <a:rPr b="0" lang="ru-RU" sz="2400" spc="-1" strike="noStrike">
                <a:latin typeface="Open Sans"/>
                <a:ea typeface="Arial"/>
              </a:rPr>
              <a:t>– это контролируемое обучение моделей с использованием схожих алгоритмов для анализа данных и распознавания шаблонов. Каждый объект данных представляется как вектор (точка) в пространстве. Он создаёт линию или гиперплоскость, которая разделяет данные на классы. </a:t>
            </a:r>
            <a:endParaRPr b="0" lang="ru-RU" sz="2400" spc="-1" strike="noStrike">
              <a:latin typeface="Times New Roman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b="1" lang="ru-RU" sz="2400" spc="-1" strike="noStrike">
                <a:latin typeface="Open Sans"/>
                <a:ea typeface="Arial"/>
              </a:rPr>
              <a:t>Случайный лес (RandomForest) </a:t>
            </a:r>
            <a:r>
              <a:rPr b="0" lang="ru-RU" sz="2400" spc="-1" strike="noStrike">
                <a:latin typeface="Open Sans"/>
                <a:ea typeface="Arial"/>
              </a:rPr>
              <a:t>— это универсальный алгоритм машинного обучения с учителем, представитель ансамблевых методов.  Если точность дерева решений оказалось недостаточной, можно множество моделей собрать в коллектив. Метод не подвержен переобучению, эффективен при работе с пропущенными данными, имеет высокую точность предск</a:t>
            </a:r>
            <a:r>
              <a:rPr b="0" lang="ru-RU" sz="2400" spc="-1" strike="noStrike">
                <a:latin typeface="Open Sans"/>
                <a:ea typeface="Arial"/>
              </a:rPr>
              <a:t>азания, но его применение требует много времени. </a:t>
            </a:r>
            <a:endParaRPr b="0" lang="ru-RU" sz="2400" spc="-1" strike="noStrike"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ldNum" idx="6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0A24A75-972B-4FC0-99BD-6A7BB64332EB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5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Open Sans"/>
                <a:ea typeface="Open Sans"/>
              </a:rPr>
              <a:t>Описание используемых методов</a:t>
            </a:r>
            <a:endParaRPr b="1" lang="ru-RU" sz="3600" spc="-1" strike="noStrike">
              <a:solidFill>
                <a:srgbClr val="11111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just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Open Sans"/>
                <a:ea typeface="Open Sans"/>
              </a:rPr>
              <a:t>Разведочный анализ данных</a:t>
            </a:r>
            <a:endParaRPr b="1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04280" y="1081440"/>
            <a:ext cx="11350440" cy="50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150000"/>
              </a:lnSpc>
              <a:buNone/>
            </a:pPr>
            <a:r>
              <a:rPr b="0" lang="ru-RU" sz="2400" spc="-1" strike="noStrike">
                <a:solidFill>
                  <a:srgbClr val="262626"/>
                </a:solidFill>
                <a:latin typeface="Open Sans"/>
                <a:ea typeface="Open Sans"/>
              </a:rPr>
              <a:t>Разведочный анализ (Exploratory Data Analysis) — это процесс анализа данных, способствующий выдвижению гипотез, когда отсутсвтует представление о связи между переменными или оно недостаточно. </a:t>
            </a:r>
            <a:endParaRPr b="0" lang="ru-RU" sz="2400" spc="-1" strike="noStrike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7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340195D-C074-457E-9460-2DC904EC2AF7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6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673920" y="3078360"/>
            <a:ext cx="3826080" cy="286164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8057160" y="3060000"/>
            <a:ext cx="364284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just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Open Sans"/>
                <a:ea typeface="Open Sans"/>
              </a:rPr>
              <a:t>Нормализация данных</a:t>
            </a:r>
            <a:endParaRPr b="1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1350440" cy="50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На рисунках представлены диаграммы типа «Boxplot» до и после удаления выбросов и нормализации данных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8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02DE1B0-9B4B-4053-A006-41EDBA8F4579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7560000" y="2880000"/>
            <a:ext cx="3862800" cy="30416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 rot="7800">
            <a:off x="720000" y="2888640"/>
            <a:ext cx="5936400" cy="295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76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Open Sans"/>
              </a:rPr>
              <a:t>Разработка и обучение модели</a:t>
            </a:r>
            <a:endParaRPr b="0" lang="ru-RU" sz="3600" spc="-1" strike="noStrike">
              <a:solidFill>
                <a:schemeClr val="accent1"/>
              </a:solidFill>
              <a:latin typeface="Open Sans"/>
              <a:ea typeface="Open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04280" y="1081440"/>
            <a:ext cx="11350440" cy="20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Ни один из методов не дал приемлемого результата.</a:t>
            </a:r>
            <a:endParaRPr b="0" lang="ru-R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9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1418C21-6974-48C2-836F-A9DEAB944738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980000" y="1800000"/>
            <a:ext cx="6600600" cy="21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04280" y="132120"/>
            <a:ext cx="11350440" cy="825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just"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chemeClr val="accent1"/>
                </a:solidFill>
                <a:latin typeface="Open Sans"/>
                <a:ea typeface="Open Sans"/>
              </a:rPr>
              <a:t>Нейронная сеть</a:t>
            </a:r>
            <a:endParaRPr b="1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04280" y="1081440"/>
            <a:ext cx="11350440" cy="50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just">
              <a:lnSpc>
                <a:spcPct val="150000"/>
              </a:lnSpc>
              <a:buNone/>
            </a:pPr>
            <a:r>
              <a:rPr b="0" lang="ru-RU" sz="2400" spc="-1" strike="noStrike">
                <a:solidFill>
                  <a:srgbClr val="262626"/>
                </a:solidFill>
                <a:latin typeface="Open Sans"/>
                <a:ea typeface="Open Sans"/>
              </a:rPr>
              <a:t>Проводилось обучение в течение 100 эпох. </a:t>
            </a:r>
            <a:endParaRPr b="0" lang="ru-RU" sz="2400" spc="-1" strike="noStrike"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0"/>
          </p:nvPr>
        </p:nvSpPr>
        <p:spPr>
          <a:xfrm>
            <a:off x="668160" y="6360840"/>
            <a:ext cx="837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Open Sans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8D636BA-921F-4271-88FB-C82CFC8EC4AF}" type="slidenum">
              <a:rPr b="0" lang="ru-RU" sz="2400" spc="-1" strike="noStrike">
                <a:solidFill>
                  <a:srgbClr val="898989"/>
                </a:solidFill>
                <a:latin typeface="Open Sans"/>
                <a:ea typeface="Open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17120" y="2340000"/>
            <a:ext cx="6302880" cy="85248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7344000" y="2160000"/>
            <a:ext cx="4176000" cy="300600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1080000" y="3320280"/>
            <a:ext cx="3960000" cy="23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LibreOffice/7.4.1.2$Windows_X86_64 LibreOffice_project/3c58a8f3a960df8bc8fd77b461821e42c061c5f0</Application>
  <AppVersion>15.0000</AppVersion>
  <Words>29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ru-RU</dc:language>
  <cp:lastModifiedBy/>
  <dcterms:modified xsi:type="dcterms:W3CDTF">2022-12-14T03:54:30Z</dcterms:modified>
  <cp:revision>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5</vt:i4>
  </property>
</Properties>
</file>