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arlow Condensed Semi-Bold" charset="1" panose="00000706000000000000"/>
      <p:regular r:id="rId18"/>
    </p:embeddedFont>
    <p:embeddedFont>
      <p:font typeface="Open Sans" charset="1" panose="020B0606030504020204"/>
      <p:regular r:id="rId19"/>
    </p:embeddedFont>
    <p:embeddedFont>
      <p:font typeface="Sukar" charset="1" panose="02000500000000000000"/>
      <p:regular r:id="rId20"/>
    </p:embeddedFont>
    <p:embeddedFont>
      <p:font typeface="Open Sans Italics" charset="1" panose="020B0606030504020204"/>
      <p:regular r:id="rId21"/>
    </p:embeddedFont>
    <p:embeddedFont>
      <p:font typeface="Open Sans Bold" charset="1" panose="020B0806030504020204"/>
      <p:regular r:id="rId22"/>
    </p:embeddedFont>
    <p:embeddedFont>
      <p:font typeface="Open Sans Bold Italics" charset="1" panose="020B080603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notesSlides/notesSlide2.xml" Type="http://schemas.openxmlformats.org/officeDocument/2006/relationships/notesSlide"/><Relationship Id="rId28" Target="notesSlides/notesSlide3.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Objectif Principal :</a:t>
            </a:r>
          </a:p>
          <a:p>
            <a:r>
              <a:rPr lang="en-US"/>
              <a:t/>
            </a:r>
          </a:p>
          <a:p>
            <a:r>
              <a:rPr lang="en-US"/>
              <a:t>Fournir une vue d'ensemble des performances de l'entreprise à travers des KPI clés et des visualisations consolidées.</a:t>
            </a:r>
          </a:p>
          <a:p>
            <a:r>
              <a:rPr lang="en-US"/>
              <a:t>Éléments Principaux :</a:t>
            </a:r>
          </a:p>
          <a:p>
            <a:r>
              <a:rPr lang="en-US"/>
              <a:t/>
            </a:r>
          </a:p>
          <a:p>
            <a:r>
              <a:rPr lang="en-US"/>
              <a:t>KPI Clés :</a:t>
            </a:r>
          </a:p>
          <a:p>
            <a:r>
              <a:rPr lang="en-US"/>
              <a:t>Chiffre d'Affaires Total (CA).</a:t>
            </a:r>
          </a:p>
          <a:p>
            <a:r>
              <a:rPr lang="en-US"/>
              <a:t>Volume Total des Ventes.</a:t>
            </a:r>
          </a:p>
          <a:p>
            <a:r>
              <a:rPr lang="en-US"/>
              <a:t>Marge Brute Totale.</a:t>
            </a:r>
          </a:p>
          <a:p>
            <a:r>
              <a:rPr lang="en-US"/>
              <a:t>Graphiques :</a:t>
            </a:r>
          </a:p>
          <a:p>
            <a:r>
              <a:rPr lang="en-US"/>
              <a:t>Évolution dans le temps : Graphique en ligne pour suivre le CA et les volumes.</a:t>
            </a:r>
          </a:p>
          <a:p>
            <a:r>
              <a:rPr lang="en-US"/>
              <a:t>Répartition géographique : Carte des performances par pays.</a:t>
            </a:r>
          </a:p>
          <a:p>
            <a:r>
              <a:rPr lang="en-US"/>
              <a:t>Top 5 des produits par CA.</a:t>
            </a:r>
          </a:p>
          <a:p>
            <a:r>
              <a:rPr lang="en-US"/>
              <a:t>Comparaison CA vs Marge Brute.</a:t>
            </a:r>
          </a:p>
          <a:p>
            <a:r>
              <a:rPr lang="en-US"/>
              <a:t>Filtres Dynamiques :</a:t>
            </a:r>
          </a:p>
          <a:p>
            <a:r>
              <a:rPr lang="en-US"/>
              <a:t>Année, Région, Pays.</a:t>
            </a:r>
          </a:p>
          <a:p>
            <a:r>
              <a:rPr lang="en-US"/>
              <a:t>Disposition :</a:t>
            </a:r>
          </a:p>
          <a:p>
            <a:r>
              <a:rPr lang="en-US"/>
              <a:t/>
            </a:r>
          </a:p>
          <a:p>
            <a:r>
              <a:rPr lang="en-US"/>
              <a:t>En-tête pour les KPI clés.</a:t>
            </a:r>
          </a:p>
          <a:p>
            <a:r>
              <a:rPr lang="en-US"/>
              <a:t>Section médiane pour les graphiques temporels et géographiques.</a:t>
            </a:r>
          </a:p>
          <a:p>
            <a:r>
              <a:rPr lang="en-US"/>
              <a:t>Section inférieure pour l’analyse des produits.</a:t>
            </a:r>
          </a:p>
          <a:p>
            <a:r>
              <a:rPr lang="en-US"/>
              <a:t>Navigation :</a:t>
            </a:r>
          </a:p>
          <a:p>
            <a:r>
              <a:rPr lang="en-US"/>
              <a:t/>
            </a:r>
          </a:p>
          <a:p>
            <a:r>
              <a:rPr lang="en-US"/>
              <a:t>Boutons interactifs pour accéder aux dashboards "Clients" et "Produits".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Objectif Principal :</a:t>
            </a:r>
          </a:p>
          <a:p>
            <a:r>
              <a:rPr lang="en-US"/>
              <a:t/>
            </a:r>
          </a:p>
          <a:p>
            <a:r>
              <a:rPr lang="en-US"/>
              <a:t>Explorer les segments de clientèle pour comprendre leur contribution au CA et au volume.</a:t>
            </a:r>
          </a:p>
          <a:p>
            <a:r>
              <a:rPr lang="en-US"/>
              <a:t>Éléments Principaux :</a:t>
            </a:r>
          </a:p>
          <a:p>
            <a:r>
              <a:rPr lang="en-US"/>
              <a:t/>
            </a:r>
          </a:p>
          <a:p>
            <a:r>
              <a:rPr lang="en-US"/>
              <a:t>KPI Clés :</a:t>
            </a:r>
          </a:p>
          <a:p>
            <a:r>
              <a:rPr lang="en-US"/>
              <a:t>CA et Volume par segment (B2B/B2C).</a:t>
            </a:r>
          </a:p>
          <a:p>
            <a:r>
              <a:rPr lang="en-US"/>
              <a:t>Panier Moyen (CA/nombre de commandes).</a:t>
            </a:r>
          </a:p>
          <a:p>
            <a:r>
              <a:rPr lang="en-US"/>
              <a:t>Graphiques :</a:t>
            </a:r>
          </a:p>
          <a:p>
            <a:r>
              <a:rPr lang="en-US"/>
              <a:t>Répartition des clients par type (B2B, B2C).</a:t>
            </a:r>
          </a:p>
          <a:p>
            <a:r>
              <a:rPr lang="en-US"/>
              <a:t>Analyse démographique : Âge, CSP, et Pays.</a:t>
            </a:r>
          </a:p>
          <a:p>
            <a:r>
              <a:rPr lang="en-US"/>
              <a:t>Comparaison de la performance des segments : CA vs Volume.</a:t>
            </a:r>
          </a:p>
          <a:p>
            <a:r>
              <a:rPr lang="en-US"/>
              <a:t>Top 10 clients les plus rentables (CA total).</a:t>
            </a:r>
          </a:p>
          <a:p>
            <a:r>
              <a:rPr lang="en-US"/>
              <a:t>Filtres Dynamiques :</a:t>
            </a:r>
          </a:p>
          <a:p>
            <a:r>
              <a:rPr lang="en-US"/>
              <a:t>Genre, Segment (B2B/B2C), Année, Mois.</a:t>
            </a:r>
          </a:p>
          <a:p>
            <a:r>
              <a:rPr lang="en-US"/>
              <a:t>Disposition :</a:t>
            </a:r>
          </a:p>
          <a:p>
            <a:r>
              <a:rPr lang="en-US"/>
              <a:t/>
            </a:r>
          </a:p>
          <a:p>
            <a:r>
              <a:rPr lang="en-US"/>
              <a:t>Section supérieure pour les KPI.</a:t>
            </a:r>
          </a:p>
          <a:p>
            <a:r>
              <a:rPr lang="en-US"/>
              <a:t>Section médiane pour l’analyse démographique et la segmentation.</a:t>
            </a:r>
          </a:p>
          <a:p>
            <a:r>
              <a:rPr lang="en-US"/>
              <a:t>Section inférieure pour le Top 10 clients et la comparaison des performances.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Objectif Principal :</a:t>
            </a:r>
          </a:p>
          <a:p>
            <a:r>
              <a:rPr lang="en-US"/>
              <a:t/>
            </a:r>
          </a:p>
          <a:p>
            <a:r>
              <a:rPr lang="en-US"/>
              <a:t>Suivre les performances des produits pour identifier les opportunités et les risques.</a:t>
            </a:r>
          </a:p>
          <a:p>
            <a:r>
              <a:rPr lang="en-US"/>
              <a:t>Éléments Principaux :</a:t>
            </a:r>
          </a:p>
          <a:p>
            <a:r>
              <a:rPr lang="en-US"/>
              <a:t/>
            </a:r>
          </a:p>
          <a:p>
            <a:r>
              <a:rPr lang="en-US"/>
              <a:t>KPI Clés :</a:t>
            </a:r>
          </a:p>
          <a:p>
            <a:r>
              <a:rPr lang="en-US"/>
              <a:t>CA total par catégorie et sous-catégorie.</a:t>
            </a:r>
          </a:p>
          <a:p>
            <a:r>
              <a:rPr lang="en-US"/>
              <a:t>Top 10 des produits par volume vendu et CA.</a:t>
            </a:r>
          </a:p>
          <a:p>
            <a:r>
              <a:rPr lang="en-US"/>
              <a:t>Marge moyenne par produit ou catégorie.</a:t>
            </a:r>
          </a:p>
          <a:p>
            <a:r>
              <a:rPr lang="en-US"/>
              <a:t>Graphiques :</a:t>
            </a:r>
          </a:p>
          <a:p>
            <a:r>
              <a:rPr lang="en-US"/>
              <a:t>Bar chart : CA par catégorie de produit.</a:t>
            </a:r>
          </a:p>
          <a:p>
            <a:r>
              <a:rPr lang="en-US"/>
              <a:t>Nuage de points : CA vs Volume.</a:t>
            </a:r>
          </a:p>
          <a:p>
            <a:r>
              <a:rPr lang="en-US"/>
              <a:t>Comparaison des catégories et sous-catégories.</a:t>
            </a:r>
          </a:p>
          <a:p>
            <a:r>
              <a:rPr lang="en-US"/>
              <a:t>Tree Map : Représentation graphique des catégories et produits.</a:t>
            </a:r>
          </a:p>
          <a:p>
            <a:r>
              <a:rPr lang="en-US"/>
              <a:t>Graphique des produits en perte de vitesse (CA en baisse).</a:t>
            </a:r>
          </a:p>
          <a:p>
            <a:r>
              <a:rPr lang="en-US"/>
              <a:t>Filtres Dynamiques :</a:t>
            </a:r>
          </a:p>
          <a:p>
            <a:r>
              <a:rPr lang="en-US"/>
              <a:t>Catégorie, Sous-catégorie, Pays, Année, Mois.</a:t>
            </a:r>
          </a:p>
          <a:p>
            <a:r>
              <a:rPr lang="en-US"/>
              <a:t>Disposition :</a:t>
            </a:r>
          </a:p>
          <a:p>
            <a:r>
              <a:rPr lang="en-US"/>
              <a:t/>
            </a:r>
          </a:p>
          <a:p>
            <a:r>
              <a:rPr lang="en-US"/>
              <a:t>Section supérieure pour les KPI.</a:t>
            </a:r>
          </a:p>
          <a:p>
            <a:r>
              <a:rPr lang="en-US"/>
              <a:t>Section médiane pour la comparaison des catégories et des produits.</a:t>
            </a:r>
          </a:p>
          <a:p>
            <a:r>
              <a:rPr lang="en-US"/>
              <a:t>Section inférieure pour les tendances spécifiques et les produits en perte.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9.png" Type="http://schemas.openxmlformats.org/officeDocument/2006/relationships/image"/><Relationship Id="rId4"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4.jpeg" Type="http://schemas.openxmlformats.org/officeDocument/2006/relationships/image"/><Relationship Id="rId6" Target="../media/image15.jpeg" Type="http://schemas.openxmlformats.org/officeDocument/2006/relationships/image"/><Relationship Id="rId7" Target="../media/image1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0.pn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9.png" Type="http://schemas.openxmlformats.org/officeDocument/2006/relationships/image"/><Relationship Id="rId4"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false" flipV="false" rot="2957446">
            <a:off x="-2654440" y="4609834"/>
            <a:ext cx="9776403" cy="8283279"/>
          </a:xfrm>
          <a:custGeom>
            <a:avLst/>
            <a:gdLst/>
            <a:ahLst/>
            <a:cxnLst/>
            <a:rect r="r" b="b" t="t" l="l"/>
            <a:pathLst>
              <a:path h="8283279" w="9776403">
                <a:moveTo>
                  <a:pt x="0" y="0"/>
                </a:moveTo>
                <a:lnTo>
                  <a:pt x="9776403" y="0"/>
                </a:lnTo>
                <a:lnTo>
                  <a:pt x="9776403" y="8283279"/>
                </a:lnTo>
                <a:lnTo>
                  <a:pt x="0" y="82832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6294" y="1922093"/>
            <a:ext cx="6838480" cy="7022829"/>
          </a:xfrm>
          <a:custGeom>
            <a:avLst/>
            <a:gdLst/>
            <a:ahLst/>
            <a:cxnLst/>
            <a:rect r="r" b="b" t="t" l="l"/>
            <a:pathLst>
              <a:path h="7022829" w="6838480">
                <a:moveTo>
                  <a:pt x="0" y="0"/>
                </a:moveTo>
                <a:lnTo>
                  <a:pt x="6838480" y="0"/>
                </a:lnTo>
                <a:lnTo>
                  <a:pt x="6838480" y="7022830"/>
                </a:lnTo>
                <a:lnTo>
                  <a:pt x="0" y="7022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532664" y="7747628"/>
            <a:ext cx="1510672" cy="151067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9550467" y="2106686"/>
            <a:ext cx="6420267" cy="4129615"/>
          </a:xfrm>
          <a:prstGeom prst="rect">
            <a:avLst/>
          </a:prstGeom>
        </p:spPr>
        <p:txBody>
          <a:bodyPr anchor="t" rtlCol="false" tIns="0" lIns="0" bIns="0" rIns="0">
            <a:spAutoFit/>
          </a:bodyPr>
          <a:lstStyle/>
          <a:p>
            <a:pPr algn="l">
              <a:lnSpc>
                <a:spcPts val="16508"/>
              </a:lnSpc>
              <a:spcBef>
                <a:spcPct val="0"/>
              </a:spcBef>
            </a:pPr>
            <a:r>
              <a:rPr lang="en-US" sz="11791" b="true">
                <a:solidFill>
                  <a:srgbClr val="777777"/>
                </a:solidFill>
                <a:latin typeface="Barlow Condensed Semi-Bold"/>
                <a:ea typeface="Barlow Condensed Semi-Bold"/>
                <a:cs typeface="Barlow Condensed Semi-Bold"/>
                <a:sym typeface="Barlow Condensed Semi-Bold"/>
              </a:rPr>
              <a:t>Sales Dashboards</a:t>
            </a:r>
          </a:p>
        </p:txBody>
      </p:sp>
      <p:grpSp>
        <p:nvGrpSpPr>
          <p:cNvPr name="Group 8" id="8"/>
          <p:cNvGrpSpPr/>
          <p:nvPr/>
        </p:nvGrpSpPr>
        <p:grpSpPr>
          <a:xfrm rot="0">
            <a:off x="9695843" y="6461119"/>
            <a:ext cx="2745467" cy="173688"/>
            <a:chOff x="0" y="0"/>
            <a:chExt cx="723086" cy="45745"/>
          </a:xfrm>
        </p:grpSpPr>
        <p:sp>
          <p:nvSpPr>
            <p:cNvPr name="Freeform 9" id="9"/>
            <p:cNvSpPr/>
            <p:nvPr/>
          </p:nvSpPr>
          <p:spPr>
            <a:xfrm flipH="false" flipV="false" rot="0">
              <a:off x="0" y="0"/>
              <a:ext cx="723086" cy="45745"/>
            </a:xfrm>
            <a:custGeom>
              <a:avLst/>
              <a:gdLst/>
              <a:ahLst/>
              <a:cxnLst/>
              <a:rect r="r" b="b" t="t" l="l"/>
              <a:pathLst>
                <a:path h="45745" w="723086">
                  <a:moveTo>
                    <a:pt x="22872" y="0"/>
                  </a:moveTo>
                  <a:lnTo>
                    <a:pt x="700213" y="0"/>
                  </a:lnTo>
                  <a:cubicBezTo>
                    <a:pt x="706280" y="0"/>
                    <a:pt x="712097" y="2410"/>
                    <a:pt x="716387" y="6699"/>
                  </a:cubicBezTo>
                  <a:cubicBezTo>
                    <a:pt x="720676" y="10989"/>
                    <a:pt x="723086" y="16806"/>
                    <a:pt x="723086" y="22872"/>
                  </a:cubicBezTo>
                  <a:lnTo>
                    <a:pt x="723086" y="22872"/>
                  </a:lnTo>
                  <a:cubicBezTo>
                    <a:pt x="723086" y="28939"/>
                    <a:pt x="720676" y="34756"/>
                    <a:pt x="716387" y="39046"/>
                  </a:cubicBezTo>
                  <a:cubicBezTo>
                    <a:pt x="712097" y="43335"/>
                    <a:pt x="706280" y="45745"/>
                    <a:pt x="700213" y="45745"/>
                  </a:cubicBezTo>
                  <a:lnTo>
                    <a:pt x="22872" y="45745"/>
                  </a:lnTo>
                  <a:cubicBezTo>
                    <a:pt x="16806" y="45745"/>
                    <a:pt x="10989" y="43335"/>
                    <a:pt x="6699" y="39046"/>
                  </a:cubicBezTo>
                  <a:cubicBezTo>
                    <a:pt x="2410" y="34756"/>
                    <a:pt x="0" y="28939"/>
                    <a:pt x="0" y="22872"/>
                  </a:cubicBezTo>
                  <a:lnTo>
                    <a:pt x="0" y="22872"/>
                  </a:lnTo>
                  <a:cubicBezTo>
                    <a:pt x="0" y="16806"/>
                    <a:pt x="2410" y="10989"/>
                    <a:pt x="6699" y="6699"/>
                  </a:cubicBezTo>
                  <a:cubicBezTo>
                    <a:pt x="10989" y="2410"/>
                    <a:pt x="16806" y="0"/>
                    <a:pt x="22872" y="0"/>
                  </a:cubicBezTo>
                  <a:close/>
                </a:path>
              </a:pathLst>
            </a:custGeom>
            <a:solidFill>
              <a:srgbClr val="C52A87"/>
            </a:solidFill>
          </p:spPr>
        </p:sp>
        <p:sp>
          <p:nvSpPr>
            <p:cNvPr name="TextBox 10" id="10"/>
            <p:cNvSpPr txBox="true"/>
            <p:nvPr/>
          </p:nvSpPr>
          <p:spPr>
            <a:xfrm>
              <a:off x="0" y="-28575"/>
              <a:ext cx="723086" cy="74320"/>
            </a:xfrm>
            <a:prstGeom prst="rect">
              <a:avLst/>
            </a:prstGeom>
          </p:spPr>
          <p:txBody>
            <a:bodyPr anchor="ctr" rtlCol="false" tIns="50800" lIns="50800" bIns="50800" rIns="50800"/>
            <a:lstStyle/>
            <a:p>
              <a:pPr algn="ctr">
                <a:lnSpc>
                  <a:spcPts val="1960"/>
                </a:lnSpc>
              </a:pPr>
            </a:p>
          </p:txBody>
        </p:sp>
      </p:grpSp>
      <p:grpSp>
        <p:nvGrpSpPr>
          <p:cNvPr name="Group 11" id="11"/>
          <p:cNvGrpSpPr>
            <a:grpSpLocks noChangeAspect="true"/>
          </p:cNvGrpSpPr>
          <p:nvPr/>
        </p:nvGrpSpPr>
        <p:grpSpPr>
          <a:xfrm rot="0">
            <a:off x="15559017" y="2894465"/>
            <a:ext cx="823434" cy="433796"/>
            <a:chOff x="0" y="0"/>
            <a:chExt cx="1610360" cy="848360"/>
          </a:xfrm>
        </p:grpSpPr>
        <p:sp>
          <p:nvSpPr>
            <p:cNvPr name="Freeform 12" id="12"/>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3" id="13"/>
          <p:cNvGrpSpPr>
            <a:grpSpLocks noChangeAspect="true"/>
          </p:cNvGrpSpPr>
          <p:nvPr/>
        </p:nvGrpSpPr>
        <p:grpSpPr>
          <a:xfrm rot="0">
            <a:off x="959540" y="2206112"/>
            <a:ext cx="526559" cy="277399"/>
            <a:chOff x="0" y="0"/>
            <a:chExt cx="1610360" cy="848360"/>
          </a:xfrm>
        </p:grpSpPr>
        <p:sp>
          <p:nvSpPr>
            <p:cNvPr name="Freeform 14" id="14"/>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5" id="15"/>
          <p:cNvGrpSpPr>
            <a:grpSpLocks noChangeAspect="true"/>
          </p:cNvGrpSpPr>
          <p:nvPr/>
        </p:nvGrpSpPr>
        <p:grpSpPr>
          <a:xfrm rot="0">
            <a:off x="8732283" y="8225565"/>
            <a:ext cx="526559" cy="277399"/>
            <a:chOff x="0" y="0"/>
            <a:chExt cx="1610360" cy="848360"/>
          </a:xfrm>
        </p:grpSpPr>
        <p:sp>
          <p:nvSpPr>
            <p:cNvPr name="Freeform 16" id="16"/>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TextBox 17" id="17"/>
          <p:cNvSpPr txBox="true"/>
          <p:nvPr/>
        </p:nvSpPr>
        <p:spPr>
          <a:xfrm rot="0">
            <a:off x="9695843" y="7277443"/>
            <a:ext cx="7112445" cy="264160"/>
          </a:xfrm>
          <a:prstGeom prst="rect">
            <a:avLst/>
          </a:prstGeom>
        </p:spPr>
        <p:txBody>
          <a:bodyPr anchor="t" rtlCol="false" tIns="0" lIns="0" bIns="0" rIns="0">
            <a:spAutoFit/>
          </a:bodyPr>
          <a:lstStyle/>
          <a:p>
            <a:pPr algn="l">
              <a:lnSpc>
                <a:spcPts val="2239"/>
              </a:lnSpc>
              <a:spcBef>
                <a:spcPct val="0"/>
              </a:spcBef>
            </a:pPr>
            <a:r>
              <a:rPr lang="en-US" sz="1599" spc="438">
                <a:solidFill>
                  <a:srgbClr val="777777"/>
                </a:solidFill>
                <a:latin typeface="Open Sans"/>
                <a:ea typeface="Open Sans"/>
                <a:cs typeface="Open Sans"/>
                <a:sym typeface="Open Sans"/>
              </a:rPr>
              <a:t>PROJET FIN DE MODULE - DATA VIZ</a:t>
            </a:r>
          </a:p>
        </p:txBody>
      </p:sp>
      <p:grpSp>
        <p:nvGrpSpPr>
          <p:cNvPr name="Group 18" id="18"/>
          <p:cNvGrpSpPr>
            <a:grpSpLocks noChangeAspect="true"/>
          </p:cNvGrpSpPr>
          <p:nvPr/>
        </p:nvGrpSpPr>
        <p:grpSpPr>
          <a:xfrm rot="0">
            <a:off x="8205724" y="1494917"/>
            <a:ext cx="526559" cy="277399"/>
            <a:chOff x="0" y="0"/>
            <a:chExt cx="1610360" cy="848360"/>
          </a:xfrm>
        </p:grpSpPr>
        <p:sp>
          <p:nvSpPr>
            <p:cNvPr name="Freeform 19" id="19"/>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20" id="20"/>
          <p:cNvSpPr/>
          <p:nvPr/>
        </p:nvSpPr>
        <p:spPr>
          <a:xfrm flipH="false" flipV="false" rot="0">
            <a:off x="40629" y="220481"/>
            <a:ext cx="1450894" cy="925438"/>
          </a:xfrm>
          <a:custGeom>
            <a:avLst/>
            <a:gdLst/>
            <a:ahLst/>
            <a:cxnLst/>
            <a:rect r="r" b="b" t="t" l="l"/>
            <a:pathLst>
              <a:path h="925438" w="1450894">
                <a:moveTo>
                  <a:pt x="0" y="0"/>
                </a:moveTo>
                <a:lnTo>
                  <a:pt x="1450893" y="0"/>
                </a:lnTo>
                <a:lnTo>
                  <a:pt x="1450893" y="925438"/>
                </a:lnTo>
                <a:lnTo>
                  <a:pt x="0" y="925438"/>
                </a:lnTo>
                <a:lnTo>
                  <a:pt x="0" y="0"/>
                </a:lnTo>
                <a:close/>
              </a:path>
            </a:pathLst>
          </a:custGeom>
          <a:blipFill>
            <a:blip r:embed="rId6"/>
            <a:stretch>
              <a:fillRect l="-2405" t="0" r="-132244" b="-42554"/>
            </a:stretch>
          </a:blipFill>
        </p:spPr>
      </p:sp>
      <p:sp>
        <p:nvSpPr>
          <p:cNvPr name="Freeform 21" id="21"/>
          <p:cNvSpPr/>
          <p:nvPr/>
        </p:nvSpPr>
        <p:spPr>
          <a:xfrm flipH="false" flipV="false" rot="0">
            <a:off x="16017471" y="129455"/>
            <a:ext cx="2071877" cy="1107490"/>
          </a:xfrm>
          <a:custGeom>
            <a:avLst/>
            <a:gdLst/>
            <a:ahLst/>
            <a:cxnLst/>
            <a:rect r="r" b="b" t="t" l="l"/>
            <a:pathLst>
              <a:path h="1107490" w="2071877">
                <a:moveTo>
                  <a:pt x="0" y="0"/>
                </a:moveTo>
                <a:lnTo>
                  <a:pt x="2071877" y="0"/>
                </a:lnTo>
                <a:lnTo>
                  <a:pt x="2071877" y="1107490"/>
                </a:lnTo>
                <a:lnTo>
                  <a:pt x="0" y="1107490"/>
                </a:lnTo>
                <a:lnTo>
                  <a:pt x="0" y="0"/>
                </a:lnTo>
                <a:close/>
              </a:path>
            </a:pathLst>
          </a:custGeom>
          <a:blipFill>
            <a:blip r:embed="rId7"/>
            <a:stretch>
              <a:fillRect l="0" t="0" r="0" b="0"/>
            </a:stretch>
          </a:blipFill>
        </p:spPr>
      </p:sp>
      <p:grpSp>
        <p:nvGrpSpPr>
          <p:cNvPr name="Group 22" id="22"/>
          <p:cNvGrpSpPr/>
          <p:nvPr/>
        </p:nvGrpSpPr>
        <p:grpSpPr>
          <a:xfrm rot="0">
            <a:off x="6112897" y="42845"/>
            <a:ext cx="5425088" cy="1425068"/>
            <a:chOff x="0" y="0"/>
            <a:chExt cx="1620427" cy="425655"/>
          </a:xfrm>
        </p:grpSpPr>
        <p:sp>
          <p:nvSpPr>
            <p:cNvPr name="Freeform 23" id="23"/>
            <p:cNvSpPr/>
            <p:nvPr/>
          </p:nvSpPr>
          <p:spPr>
            <a:xfrm flipH="false" flipV="false" rot="0">
              <a:off x="0" y="0"/>
              <a:ext cx="1620427" cy="425655"/>
            </a:xfrm>
            <a:custGeom>
              <a:avLst/>
              <a:gdLst/>
              <a:ahLst/>
              <a:cxnLst/>
              <a:rect r="r" b="b" t="t" l="l"/>
              <a:pathLst>
                <a:path h="425655" w="1620427">
                  <a:moveTo>
                    <a:pt x="117019" y="0"/>
                  </a:moveTo>
                  <a:lnTo>
                    <a:pt x="1503409" y="0"/>
                  </a:lnTo>
                  <a:cubicBezTo>
                    <a:pt x="1568036" y="0"/>
                    <a:pt x="1620427" y="52391"/>
                    <a:pt x="1620427" y="117019"/>
                  </a:cubicBezTo>
                  <a:lnTo>
                    <a:pt x="1620427" y="308637"/>
                  </a:lnTo>
                  <a:cubicBezTo>
                    <a:pt x="1620427" y="373264"/>
                    <a:pt x="1568036" y="425655"/>
                    <a:pt x="1503409" y="425655"/>
                  </a:cubicBezTo>
                  <a:lnTo>
                    <a:pt x="117019" y="425655"/>
                  </a:lnTo>
                  <a:cubicBezTo>
                    <a:pt x="52391" y="425655"/>
                    <a:pt x="0" y="373264"/>
                    <a:pt x="0" y="308637"/>
                  </a:cubicBezTo>
                  <a:lnTo>
                    <a:pt x="0" y="117019"/>
                  </a:lnTo>
                  <a:cubicBezTo>
                    <a:pt x="0" y="52391"/>
                    <a:pt x="52391" y="0"/>
                    <a:pt x="117019" y="0"/>
                  </a:cubicBezTo>
                  <a:close/>
                </a:path>
              </a:pathLst>
            </a:custGeom>
            <a:solidFill>
              <a:srgbClr val="000000">
                <a:alpha val="0"/>
              </a:srgbClr>
            </a:solidFill>
            <a:ln w="28575" cap="rnd">
              <a:solidFill>
                <a:srgbClr val="2F4858"/>
              </a:solidFill>
              <a:prstDash val="solid"/>
              <a:round/>
            </a:ln>
          </p:spPr>
        </p:sp>
        <p:sp>
          <p:nvSpPr>
            <p:cNvPr name="TextBox 24" id="24"/>
            <p:cNvSpPr txBox="true"/>
            <p:nvPr/>
          </p:nvSpPr>
          <p:spPr>
            <a:xfrm>
              <a:off x="0" y="-28575"/>
              <a:ext cx="1620427" cy="454230"/>
            </a:xfrm>
            <a:prstGeom prst="rect">
              <a:avLst/>
            </a:prstGeom>
          </p:spPr>
          <p:txBody>
            <a:bodyPr anchor="ctr" rtlCol="false" tIns="41635" lIns="41635" bIns="41635" rIns="41635"/>
            <a:lstStyle/>
            <a:p>
              <a:pPr algn="ctr">
                <a:lnSpc>
                  <a:spcPts val="2180"/>
                </a:lnSpc>
              </a:pPr>
            </a:p>
          </p:txBody>
        </p:sp>
      </p:grpSp>
      <p:sp>
        <p:nvSpPr>
          <p:cNvPr name="AutoShape 25" id="25"/>
          <p:cNvSpPr/>
          <p:nvPr/>
        </p:nvSpPr>
        <p:spPr>
          <a:xfrm flipV="true">
            <a:off x="11537985" y="794450"/>
            <a:ext cx="1088838" cy="0"/>
          </a:xfrm>
          <a:prstGeom prst="line">
            <a:avLst/>
          </a:prstGeom>
          <a:ln cap="flat" w="19050">
            <a:solidFill>
              <a:srgbClr val="2F4858"/>
            </a:solidFill>
            <a:prstDash val="solid"/>
            <a:headEnd type="none" len="sm" w="sm"/>
            <a:tailEnd type="oval" len="lg" w="lg"/>
          </a:ln>
        </p:spPr>
      </p:sp>
      <p:sp>
        <p:nvSpPr>
          <p:cNvPr name="AutoShape 26" id="26"/>
          <p:cNvSpPr/>
          <p:nvPr/>
        </p:nvSpPr>
        <p:spPr>
          <a:xfrm flipV="true">
            <a:off x="5024059" y="794450"/>
            <a:ext cx="1088838" cy="0"/>
          </a:xfrm>
          <a:prstGeom prst="line">
            <a:avLst/>
          </a:prstGeom>
          <a:ln cap="flat" w="19050">
            <a:solidFill>
              <a:srgbClr val="2F4858"/>
            </a:solidFill>
            <a:prstDash val="solid"/>
            <a:headEnd type="oval" len="lg" w="lg"/>
            <a:tailEnd type="none" len="sm" w="sm"/>
          </a:ln>
        </p:spPr>
      </p:sp>
      <p:sp>
        <p:nvSpPr>
          <p:cNvPr name="TextBox 27" id="27"/>
          <p:cNvSpPr txBox="true"/>
          <p:nvPr/>
        </p:nvSpPr>
        <p:spPr>
          <a:xfrm rot="0">
            <a:off x="6361843" y="196761"/>
            <a:ext cx="4927197" cy="1088660"/>
          </a:xfrm>
          <a:prstGeom prst="rect">
            <a:avLst/>
          </a:prstGeom>
        </p:spPr>
        <p:txBody>
          <a:bodyPr anchor="t" rtlCol="false" tIns="0" lIns="0" bIns="0" rIns="0">
            <a:spAutoFit/>
          </a:bodyPr>
          <a:lstStyle/>
          <a:p>
            <a:pPr algn="ctr">
              <a:lnSpc>
                <a:spcPts val="2995"/>
              </a:lnSpc>
            </a:pPr>
            <a:r>
              <a:rPr lang="en-US" sz="2139" spc="-89">
                <a:solidFill>
                  <a:srgbClr val="274571"/>
                </a:solidFill>
                <a:latin typeface="Sukar"/>
                <a:ea typeface="Sukar"/>
                <a:cs typeface="Sukar"/>
                <a:sym typeface="Sukar"/>
              </a:rPr>
              <a:t>Université Hassan II de Casablanca</a:t>
            </a:r>
          </a:p>
          <a:p>
            <a:pPr algn="ctr">
              <a:lnSpc>
                <a:spcPts val="2995"/>
              </a:lnSpc>
            </a:pPr>
            <a:r>
              <a:rPr lang="en-US" sz="2139" spc="-89">
                <a:solidFill>
                  <a:srgbClr val="274571"/>
                </a:solidFill>
                <a:latin typeface="Sukar"/>
                <a:ea typeface="Sukar"/>
                <a:cs typeface="Sukar"/>
                <a:sym typeface="Sukar"/>
              </a:rPr>
              <a:t>Faculté des Sciences Ben M’Sik </a:t>
            </a:r>
          </a:p>
          <a:p>
            <a:pPr algn="ctr">
              <a:lnSpc>
                <a:spcPts val="2995"/>
              </a:lnSpc>
              <a:spcBef>
                <a:spcPct val="0"/>
              </a:spcBef>
            </a:pPr>
            <a:r>
              <a:rPr lang="en-US" sz="2139" spc="-89">
                <a:solidFill>
                  <a:srgbClr val="274571"/>
                </a:solidFill>
                <a:latin typeface="Sukar"/>
                <a:ea typeface="Sukar"/>
                <a:cs typeface="Sukar"/>
                <a:sym typeface="Sukar"/>
              </a:rPr>
              <a:t>Département de Mathématique et Informatique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7532664" y="7747628"/>
            <a:ext cx="1510672" cy="151067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137487" y="1028700"/>
            <a:ext cx="1570283" cy="105561"/>
            <a:chOff x="0" y="0"/>
            <a:chExt cx="413573" cy="27802"/>
          </a:xfrm>
        </p:grpSpPr>
        <p:sp>
          <p:nvSpPr>
            <p:cNvPr name="Freeform 6" id="6"/>
            <p:cNvSpPr/>
            <p:nvPr/>
          </p:nvSpPr>
          <p:spPr>
            <a:xfrm flipH="false" flipV="false" rot="0">
              <a:off x="0" y="0"/>
              <a:ext cx="413573" cy="27802"/>
            </a:xfrm>
            <a:custGeom>
              <a:avLst/>
              <a:gdLst/>
              <a:ahLst/>
              <a:cxnLst/>
              <a:rect r="r" b="b" t="t" l="l"/>
              <a:pathLst>
                <a:path h="27802" w="413573">
                  <a:moveTo>
                    <a:pt x="13901" y="0"/>
                  </a:moveTo>
                  <a:lnTo>
                    <a:pt x="399671" y="0"/>
                  </a:lnTo>
                  <a:cubicBezTo>
                    <a:pt x="403358" y="0"/>
                    <a:pt x="406894" y="1465"/>
                    <a:pt x="409501" y="4072"/>
                  </a:cubicBezTo>
                  <a:cubicBezTo>
                    <a:pt x="412108" y="6678"/>
                    <a:pt x="413573" y="10214"/>
                    <a:pt x="413573" y="13901"/>
                  </a:cubicBezTo>
                  <a:lnTo>
                    <a:pt x="413573" y="13901"/>
                  </a:lnTo>
                  <a:cubicBezTo>
                    <a:pt x="413573" y="21578"/>
                    <a:pt x="407349" y="27802"/>
                    <a:pt x="399671" y="27802"/>
                  </a:cubicBezTo>
                  <a:lnTo>
                    <a:pt x="13901" y="27802"/>
                  </a:lnTo>
                  <a:cubicBezTo>
                    <a:pt x="10214" y="27802"/>
                    <a:pt x="6678" y="26338"/>
                    <a:pt x="4072" y="23731"/>
                  </a:cubicBezTo>
                  <a:cubicBezTo>
                    <a:pt x="1465" y="21124"/>
                    <a:pt x="0" y="17588"/>
                    <a:pt x="0" y="13901"/>
                  </a:cubicBezTo>
                  <a:lnTo>
                    <a:pt x="0" y="13901"/>
                  </a:lnTo>
                  <a:cubicBezTo>
                    <a:pt x="0" y="10214"/>
                    <a:pt x="1465" y="6678"/>
                    <a:pt x="4072" y="4072"/>
                  </a:cubicBezTo>
                  <a:cubicBezTo>
                    <a:pt x="6678" y="1465"/>
                    <a:pt x="10214" y="0"/>
                    <a:pt x="13901" y="0"/>
                  </a:cubicBezTo>
                  <a:close/>
                </a:path>
              </a:pathLst>
            </a:custGeom>
            <a:solidFill>
              <a:srgbClr val="C52A87"/>
            </a:solidFill>
          </p:spPr>
        </p:sp>
        <p:sp>
          <p:nvSpPr>
            <p:cNvPr name="TextBox 7" id="7"/>
            <p:cNvSpPr txBox="true"/>
            <p:nvPr/>
          </p:nvSpPr>
          <p:spPr>
            <a:xfrm>
              <a:off x="0" y="-28575"/>
              <a:ext cx="413573" cy="56377"/>
            </a:xfrm>
            <a:prstGeom prst="rect">
              <a:avLst/>
            </a:prstGeom>
          </p:spPr>
          <p:txBody>
            <a:bodyPr anchor="ctr" rtlCol="false" tIns="50800" lIns="50800" bIns="50800" rIns="50800"/>
            <a:lstStyle/>
            <a:p>
              <a:pPr algn="ctr">
                <a:lnSpc>
                  <a:spcPts val="1960"/>
                </a:lnSpc>
              </a:pPr>
            </a:p>
          </p:txBody>
        </p:sp>
      </p:grpSp>
      <p:grpSp>
        <p:nvGrpSpPr>
          <p:cNvPr name="Group 8" id="8"/>
          <p:cNvGrpSpPr>
            <a:grpSpLocks noChangeAspect="true"/>
          </p:cNvGrpSpPr>
          <p:nvPr/>
        </p:nvGrpSpPr>
        <p:grpSpPr>
          <a:xfrm rot="0">
            <a:off x="15072668" y="555445"/>
            <a:ext cx="526559" cy="277399"/>
            <a:chOff x="0" y="0"/>
            <a:chExt cx="1610360" cy="848360"/>
          </a:xfrm>
        </p:grpSpPr>
        <p:sp>
          <p:nvSpPr>
            <p:cNvPr name="Freeform 9" id="9"/>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0" id="10"/>
          <p:cNvGrpSpPr>
            <a:grpSpLocks noChangeAspect="true"/>
          </p:cNvGrpSpPr>
          <p:nvPr/>
        </p:nvGrpSpPr>
        <p:grpSpPr>
          <a:xfrm rot="0">
            <a:off x="2688773" y="555445"/>
            <a:ext cx="526559" cy="277399"/>
            <a:chOff x="0" y="0"/>
            <a:chExt cx="1610360" cy="848360"/>
          </a:xfrm>
        </p:grpSpPr>
        <p:sp>
          <p:nvSpPr>
            <p:cNvPr name="Freeform 11" id="11"/>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12" id="12"/>
          <p:cNvSpPr/>
          <p:nvPr/>
        </p:nvSpPr>
        <p:spPr>
          <a:xfrm flipH="false" flipV="false" rot="0">
            <a:off x="106065" y="400391"/>
            <a:ext cx="2582708" cy="432453"/>
          </a:xfrm>
          <a:custGeom>
            <a:avLst/>
            <a:gdLst/>
            <a:ahLst/>
            <a:cxnLst/>
            <a:rect r="r" b="b" t="t" l="l"/>
            <a:pathLst>
              <a:path h="432453" w="2582708">
                <a:moveTo>
                  <a:pt x="0" y="0"/>
                </a:moveTo>
                <a:lnTo>
                  <a:pt x="2582708" y="0"/>
                </a:lnTo>
                <a:lnTo>
                  <a:pt x="2582708" y="432453"/>
                </a:lnTo>
                <a:lnTo>
                  <a:pt x="0" y="432453"/>
                </a:lnTo>
                <a:lnTo>
                  <a:pt x="0" y="0"/>
                </a:lnTo>
                <a:close/>
              </a:path>
            </a:pathLst>
          </a:custGeom>
          <a:blipFill>
            <a:blip r:embed="rId3"/>
            <a:stretch>
              <a:fillRect l="0" t="0" r="0" b="0"/>
            </a:stretch>
          </a:blipFill>
        </p:spPr>
      </p:sp>
      <p:sp>
        <p:nvSpPr>
          <p:cNvPr name="Freeform 13" id="13"/>
          <p:cNvSpPr/>
          <p:nvPr/>
        </p:nvSpPr>
        <p:spPr>
          <a:xfrm flipH="false" flipV="false" rot="0">
            <a:off x="834628" y="1328088"/>
            <a:ext cx="16424672" cy="8958912"/>
          </a:xfrm>
          <a:custGeom>
            <a:avLst/>
            <a:gdLst/>
            <a:ahLst/>
            <a:cxnLst/>
            <a:rect r="r" b="b" t="t" l="l"/>
            <a:pathLst>
              <a:path h="8958912" w="16424672">
                <a:moveTo>
                  <a:pt x="0" y="0"/>
                </a:moveTo>
                <a:lnTo>
                  <a:pt x="16424672" y="0"/>
                </a:lnTo>
                <a:lnTo>
                  <a:pt x="16424672" y="8958912"/>
                </a:lnTo>
                <a:lnTo>
                  <a:pt x="0" y="8958912"/>
                </a:lnTo>
                <a:lnTo>
                  <a:pt x="0" y="0"/>
                </a:lnTo>
                <a:close/>
              </a:path>
            </a:pathLst>
          </a:custGeom>
          <a:blipFill>
            <a:blip r:embed="rId4"/>
            <a:stretch>
              <a:fillRect l="0" t="0" r="0" b="0"/>
            </a:stretch>
          </a:blipFill>
        </p:spPr>
      </p:sp>
      <p:sp>
        <p:nvSpPr>
          <p:cNvPr name="TextBox 14" id="14"/>
          <p:cNvSpPr txBox="true"/>
          <p:nvPr/>
        </p:nvSpPr>
        <p:spPr>
          <a:xfrm rot="0">
            <a:off x="3215332" y="229362"/>
            <a:ext cx="11748037" cy="799338"/>
          </a:xfrm>
          <a:prstGeom prst="rect">
            <a:avLst/>
          </a:prstGeom>
        </p:spPr>
        <p:txBody>
          <a:bodyPr anchor="t" rtlCol="false" tIns="0" lIns="0" bIns="0" rIns="0">
            <a:spAutoFit/>
          </a:bodyPr>
          <a:lstStyle/>
          <a:p>
            <a:pPr algn="ctr">
              <a:lnSpc>
                <a:spcPts val="6396"/>
              </a:lnSpc>
            </a:pPr>
            <a:r>
              <a:rPr lang="en-US" sz="5200" b="true">
                <a:solidFill>
                  <a:srgbClr val="777777"/>
                </a:solidFill>
                <a:latin typeface="Barlow Condensed Semi-Bold"/>
                <a:ea typeface="Barlow Condensed Semi-Bold"/>
                <a:cs typeface="Barlow Condensed Semi-Bold"/>
                <a:sym typeface="Barlow Condensed Semi-Bold"/>
              </a:rPr>
              <a:t>Présentation des Vues - Tableau de Bord Produits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7532664" y="7747628"/>
            <a:ext cx="1510672" cy="151067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35081" y="2174396"/>
            <a:ext cx="8716549" cy="8291617"/>
          </a:xfrm>
          <a:custGeom>
            <a:avLst/>
            <a:gdLst/>
            <a:ahLst/>
            <a:cxnLst/>
            <a:rect r="r" b="b" t="t" l="l"/>
            <a:pathLst>
              <a:path h="8291617" w="8716549">
                <a:moveTo>
                  <a:pt x="0" y="0"/>
                </a:moveTo>
                <a:lnTo>
                  <a:pt x="8716549" y="0"/>
                </a:lnTo>
                <a:lnTo>
                  <a:pt x="8716549" y="8291617"/>
                </a:lnTo>
                <a:lnTo>
                  <a:pt x="0" y="8291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26842" y="1391276"/>
            <a:ext cx="387965" cy="278850"/>
          </a:xfrm>
          <a:custGeom>
            <a:avLst/>
            <a:gdLst/>
            <a:ahLst/>
            <a:cxnLst/>
            <a:rect r="r" b="b" t="t" l="l"/>
            <a:pathLst>
              <a:path h="278850" w="387965">
                <a:moveTo>
                  <a:pt x="0" y="0"/>
                </a:moveTo>
                <a:lnTo>
                  <a:pt x="387965" y="0"/>
                </a:lnTo>
                <a:lnTo>
                  <a:pt x="387965" y="278849"/>
                </a:lnTo>
                <a:lnTo>
                  <a:pt x="0" y="2788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4033831" y="1779319"/>
            <a:ext cx="288091" cy="207065"/>
          </a:xfrm>
          <a:custGeom>
            <a:avLst/>
            <a:gdLst/>
            <a:ahLst/>
            <a:cxnLst/>
            <a:rect r="r" b="b" t="t" l="l"/>
            <a:pathLst>
              <a:path h="207065" w="288091">
                <a:moveTo>
                  <a:pt x="288090" y="207065"/>
                </a:moveTo>
                <a:lnTo>
                  <a:pt x="0" y="207065"/>
                </a:lnTo>
                <a:lnTo>
                  <a:pt x="0" y="0"/>
                </a:lnTo>
                <a:lnTo>
                  <a:pt x="288090" y="0"/>
                </a:lnTo>
                <a:lnTo>
                  <a:pt x="288090" y="20706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a:grpSpLocks noChangeAspect="true"/>
          </p:cNvGrpSpPr>
          <p:nvPr/>
        </p:nvGrpSpPr>
        <p:grpSpPr>
          <a:xfrm rot="0">
            <a:off x="7254909" y="1392727"/>
            <a:ext cx="526559" cy="277399"/>
            <a:chOff x="0" y="0"/>
            <a:chExt cx="1610360" cy="848360"/>
          </a:xfrm>
        </p:grpSpPr>
        <p:sp>
          <p:nvSpPr>
            <p:cNvPr name="Freeform 9" id="9"/>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0" id="10"/>
          <p:cNvGrpSpPr>
            <a:grpSpLocks noChangeAspect="true"/>
          </p:cNvGrpSpPr>
          <p:nvPr/>
        </p:nvGrpSpPr>
        <p:grpSpPr>
          <a:xfrm rot="0">
            <a:off x="18024720" y="2996498"/>
            <a:ext cx="526559" cy="277399"/>
            <a:chOff x="0" y="0"/>
            <a:chExt cx="1610360" cy="848360"/>
          </a:xfrm>
        </p:grpSpPr>
        <p:sp>
          <p:nvSpPr>
            <p:cNvPr name="Freeform 11" id="11"/>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2" id="12"/>
          <p:cNvGrpSpPr>
            <a:grpSpLocks noChangeAspect="true"/>
          </p:cNvGrpSpPr>
          <p:nvPr/>
        </p:nvGrpSpPr>
        <p:grpSpPr>
          <a:xfrm rot="0">
            <a:off x="8724555" y="9258300"/>
            <a:ext cx="526559" cy="277399"/>
            <a:chOff x="0" y="0"/>
            <a:chExt cx="1610360" cy="848360"/>
          </a:xfrm>
        </p:grpSpPr>
        <p:sp>
          <p:nvSpPr>
            <p:cNvPr name="Freeform 13" id="13"/>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14" id="14"/>
          <p:cNvSpPr/>
          <p:nvPr/>
        </p:nvSpPr>
        <p:spPr>
          <a:xfrm flipH="false" flipV="false" rot="0">
            <a:off x="412511" y="570987"/>
            <a:ext cx="4024916" cy="673939"/>
          </a:xfrm>
          <a:custGeom>
            <a:avLst/>
            <a:gdLst/>
            <a:ahLst/>
            <a:cxnLst/>
            <a:rect r="r" b="b" t="t" l="l"/>
            <a:pathLst>
              <a:path h="673939" w="4024916">
                <a:moveTo>
                  <a:pt x="0" y="0"/>
                </a:moveTo>
                <a:lnTo>
                  <a:pt x="4024916" y="0"/>
                </a:lnTo>
                <a:lnTo>
                  <a:pt x="4024916" y="673940"/>
                </a:lnTo>
                <a:lnTo>
                  <a:pt x="0" y="673940"/>
                </a:lnTo>
                <a:lnTo>
                  <a:pt x="0" y="0"/>
                </a:lnTo>
                <a:close/>
              </a:path>
            </a:pathLst>
          </a:custGeom>
          <a:blipFill>
            <a:blip r:embed="rId6"/>
            <a:stretch>
              <a:fillRect l="0" t="0" r="0" b="0"/>
            </a:stretch>
          </a:blipFill>
        </p:spPr>
      </p:sp>
      <p:sp>
        <p:nvSpPr>
          <p:cNvPr name="TextBox 15" id="15"/>
          <p:cNvSpPr txBox="true"/>
          <p:nvPr/>
        </p:nvSpPr>
        <p:spPr>
          <a:xfrm rot="0">
            <a:off x="10574295" y="1178758"/>
            <a:ext cx="7207163" cy="877959"/>
          </a:xfrm>
          <a:prstGeom prst="rect">
            <a:avLst/>
          </a:prstGeom>
        </p:spPr>
        <p:txBody>
          <a:bodyPr anchor="t" rtlCol="false" tIns="0" lIns="0" bIns="0" rIns="0">
            <a:spAutoFit/>
          </a:bodyPr>
          <a:lstStyle/>
          <a:p>
            <a:pPr algn="l">
              <a:lnSpc>
                <a:spcPts val="7145"/>
              </a:lnSpc>
              <a:spcBef>
                <a:spcPct val="0"/>
              </a:spcBef>
            </a:pPr>
            <a:r>
              <a:rPr lang="en-US" b="true" sz="5103" i="true">
                <a:solidFill>
                  <a:srgbClr val="777777"/>
                </a:solidFill>
                <a:latin typeface="Open Sans Bold Italics"/>
                <a:ea typeface="Open Sans Bold Italics"/>
                <a:cs typeface="Open Sans Bold Italics"/>
                <a:sym typeface="Open Sans Bold Italics"/>
              </a:rPr>
              <a:t>Conclusion </a:t>
            </a:r>
          </a:p>
        </p:txBody>
      </p:sp>
      <p:sp>
        <p:nvSpPr>
          <p:cNvPr name="TextBox 16" id="16"/>
          <p:cNvSpPr txBox="true"/>
          <p:nvPr/>
        </p:nvSpPr>
        <p:spPr>
          <a:xfrm rot="0">
            <a:off x="8144420" y="2126771"/>
            <a:ext cx="9234087" cy="7131529"/>
          </a:xfrm>
          <a:prstGeom prst="rect">
            <a:avLst/>
          </a:prstGeom>
        </p:spPr>
        <p:txBody>
          <a:bodyPr anchor="t" rtlCol="false" tIns="0" lIns="0" bIns="0" rIns="0">
            <a:spAutoFit/>
          </a:bodyPr>
          <a:lstStyle/>
          <a:p>
            <a:pPr algn="l">
              <a:lnSpc>
                <a:spcPts val="3867"/>
              </a:lnSpc>
            </a:pPr>
            <a:r>
              <a:rPr lang="en-US" sz="2762">
                <a:solidFill>
                  <a:srgbClr val="777777"/>
                </a:solidFill>
                <a:latin typeface="Open Sans"/>
                <a:ea typeface="Open Sans"/>
                <a:cs typeface="Open Sans"/>
                <a:sym typeface="Open Sans"/>
              </a:rPr>
              <a:t>La création de trois tableaux de bord interactifs (Résumé, Clients, Produits) pour analyser les performances de l’entreprise de manière claire et intuitive.</a:t>
            </a:r>
          </a:p>
          <a:p>
            <a:pPr algn="l" marL="596446" indent="-298223" lvl="1">
              <a:lnSpc>
                <a:spcPts val="3867"/>
              </a:lnSpc>
              <a:buFont typeface="Arial"/>
              <a:buChar char="•"/>
            </a:pPr>
            <a:r>
              <a:rPr lang="en-US" sz="2762">
                <a:solidFill>
                  <a:srgbClr val="777777"/>
                </a:solidFill>
                <a:latin typeface="Open Sans"/>
                <a:ea typeface="Open Sans"/>
                <a:cs typeface="Open Sans"/>
                <a:sym typeface="Open Sans"/>
              </a:rPr>
              <a:t>Étapes Réalisées :</a:t>
            </a:r>
          </a:p>
          <a:p>
            <a:pPr algn="l" marL="1192892" indent="-397631" lvl="2">
              <a:lnSpc>
                <a:spcPts val="3867"/>
              </a:lnSpc>
              <a:buFont typeface="Arial"/>
              <a:buChar char="⚬"/>
            </a:pPr>
            <a:r>
              <a:rPr lang="en-US" sz="2762">
                <a:solidFill>
                  <a:srgbClr val="777777"/>
                </a:solidFill>
                <a:latin typeface="Open Sans"/>
                <a:ea typeface="Open Sans"/>
                <a:cs typeface="Open Sans"/>
                <a:sym typeface="Open Sans"/>
              </a:rPr>
              <a:t>Génération de données synthétiques en réponse aux contraintes initiales.</a:t>
            </a:r>
          </a:p>
          <a:p>
            <a:pPr algn="l" marL="1192892" indent="-397631" lvl="2">
              <a:lnSpc>
                <a:spcPts val="3867"/>
              </a:lnSpc>
              <a:buFont typeface="Arial"/>
              <a:buChar char="⚬"/>
            </a:pPr>
            <a:r>
              <a:rPr lang="en-US" sz="2762">
                <a:solidFill>
                  <a:srgbClr val="777777"/>
                </a:solidFill>
                <a:latin typeface="Open Sans"/>
                <a:ea typeface="Open Sans"/>
                <a:cs typeface="Open Sans"/>
                <a:sym typeface="Open Sans"/>
              </a:rPr>
              <a:t>Modélisation en étoile des données pour optimiser les analyses.</a:t>
            </a:r>
          </a:p>
          <a:p>
            <a:pPr algn="l" marL="1192892" indent="-397631" lvl="2">
              <a:lnSpc>
                <a:spcPts val="3867"/>
              </a:lnSpc>
              <a:buFont typeface="Arial"/>
              <a:buChar char="⚬"/>
            </a:pPr>
            <a:r>
              <a:rPr lang="en-US" sz="2762">
                <a:solidFill>
                  <a:srgbClr val="777777"/>
                </a:solidFill>
                <a:latin typeface="Open Sans"/>
                <a:ea typeface="Open Sans"/>
                <a:cs typeface="Open Sans"/>
                <a:sym typeface="Open Sans"/>
              </a:rPr>
              <a:t>Nettoyage et transformation des données avec Tableau Prep.</a:t>
            </a:r>
          </a:p>
          <a:p>
            <a:pPr algn="l" marL="1192892" indent="-397631" lvl="2">
              <a:lnSpc>
                <a:spcPts val="3867"/>
              </a:lnSpc>
              <a:buFont typeface="Arial"/>
              <a:buChar char="⚬"/>
            </a:pPr>
            <a:r>
              <a:rPr lang="en-US" sz="2762">
                <a:solidFill>
                  <a:srgbClr val="777777"/>
                </a:solidFill>
                <a:latin typeface="Open Sans"/>
                <a:ea typeface="Open Sans"/>
                <a:cs typeface="Open Sans"/>
                <a:sym typeface="Open Sans"/>
              </a:rPr>
              <a:t>Création de mockups/conteneurisation pour une structuration visuelle efficace.</a:t>
            </a:r>
          </a:p>
          <a:p>
            <a:pPr algn="l" marL="1192892" indent="-397631" lvl="2">
              <a:lnSpc>
                <a:spcPts val="3867"/>
              </a:lnSpc>
              <a:spcBef>
                <a:spcPct val="0"/>
              </a:spcBef>
              <a:buFont typeface="Arial"/>
              <a:buChar char="⚬"/>
            </a:pPr>
            <a:r>
              <a:rPr lang="en-US" sz="2762">
                <a:solidFill>
                  <a:srgbClr val="777777"/>
                </a:solidFill>
                <a:latin typeface="Open Sans"/>
                <a:ea typeface="Open Sans"/>
                <a:cs typeface="Open Sans"/>
                <a:sym typeface="Open Sans"/>
              </a:rPr>
              <a:t>Implémentation des visualisations interactives dans Tableau.</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7532664" y="7747628"/>
            <a:ext cx="1510672" cy="151067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760241">
            <a:off x="10022125" y="-2399466"/>
            <a:ext cx="9776403" cy="8283279"/>
          </a:xfrm>
          <a:custGeom>
            <a:avLst/>
            <a:gdLst/>
            <a:ahLst/>
            <a:cxnLst/>
            <a:rect r="r" b="b" t="t" l="l"/>
            <a:pathLst>
              <a:path h="8283279" w="9776403">
                <a:moveTo>
                  <a:pt x="0" y="0"/>
                </a:moveTo>
                <a:lnTo>
                  <a:pt x="9776403" y="0"/>
                </a:lnTo>
                <a:lnTo>
                  <a:pt x="9776403" y="8283280"/>
                </a:lnTo>
                <a:lnTo>
                  <a:pt x="0" y="82832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8740270" y="2144736"/>
            <a:ext cx="8748161" cy="9148403"/>
          </a:xfrm>
          <a:custGeom>
            <a:avLst/>
            <a:gdLst/>
            <a:ahLst/>
            <a:cxnLst/>
            <a:rect r="r" b="b" t="t" l="l"/>
            <a:pathLst>
              <a:path h="9148403" w="8748161">
                <a:moveTo>
                  <a:pt x="8748160" y="0"/>
                </a:moveTo>
                <a:lnTo>
                  <a:pt x="0" y="0"/>
                </a:lnTo>
                <a:lnTo>
                  <a:pt x="0" y="9148403"/>
                </a:lnTo>
                <a:lnTo>
                  <a:pt x="8748160" y="9148403"/>
                </a:lnTo>
                <a:lnTo>
                  <a:pt x="87481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999463" y="1365350"/>
            <a:ext cx="6693182" cy="6599576"/>
          </a:xfrm>
          <a:prstGeom prst="rect">
            <a:avLst/>
          </a:prstGeom>
        </p:spPr>
        <p:txBody>
          <a:bodyPr anchor="t" rtlCol="false" tIns="0" lIns="0" bIns="0" rIns="0">
            <a:spAutoFit/>
          </a:bodyPr>
          <a:lstStyle/>
          <a:p>
            <a:pPr algn="l">
              <a:lnSpc>
                <a:spcPts val="17597"/>
              </a:lnSpc>
              <a:spcBef>
                <a:spcPct val="0"/>
              </a:spcBef>
            </a:pPr>
            <a:r>
              <a:rPr lang="en-US" sz="12569" b="true">
                <a:solidFill>
                  <a:srgbClr val="777777"/>
                </a:solidFill>
                <a:latin typeface="Barlow Condensed Semi-Bold"/>
                <a:ea typeface="Barlow Condensed Semi-Bold"/>
                <a:cs typeface="Barlow Condensed Semi-Bold"/>
                <a:sym typeface="Barlow Condensed Semi-Bold"/>
              </a:rPr>
              <a:t>Merci de votre attention</a:t>
            </a:r>
          </a:p>
        </p:txBody>
      </p:sp>
      <p:grpSp>
        <p:nvGrpSpPr>
          <p:cNvPr name="Group 8" id="8"/>
          <p:cNvGrpSpPr/>
          <p:nvPr/>
        </p:nvGrpSpPr>
        <p:grpSpPr>
          <a:xfrm rot="0">
            <a:off x="2018513" y="8277420"/>
            <a:ext cx="2745467" cy="173688"/>
            <a:chOff x="0" y="0"/>
            <a:chExt cx="723086" cy="45745"/>
          </a:xfrm>
        </p:grpSpPr>
        <p:sp>
          <p:nvSpPr>
            <p:cNvPr name="Freeform 9" id="9"/>
            <p:cNvSpPr/>
            <p:nvPr/>
          </p:nvSpPr>
          <p:spPr>
            <a:xfrm flipH="false" flipV="false" rot="0">
              <a:off x="0" y="0"/>
              <a:ext cx="723086" cy="45745"/>
            </a:xfrm>
            <a:custGeom>
              <a:avLst/>
              <a:gdLst/>
              <a:ahLst/>
              <a:cxnLst/>
              <a:rect r="r" b="b" t="t" l="l"/>
              <a:pathLst>
                <a:path h="45745" w="723086">
                  <a:moveTo>
                    <a:pt x="22872" y="0"/>
                  </a:moveTo>
                  <a:lnTo>
                    <a:pt x="700213" y="0"/>
                  </a:lnTo>
                  <a:cubicBezTo>
                    <a:pt x="706280" y="0"/>
                    <a:pt x="712097" y="2410"/>
                    <a:pt x="716387" y="6699"/>
                  </a:cubicBezTo>
                  <a:cubicBezTo>
                    <a:pt x="720676" y="10989"/>
                    <a:pt x="723086" y="16806"/>
                    <a:pt x="723086" y="22872"/>
                  </a:cubicBezTo>
                  <a:lnTo>
                    <a:pt x="723086" y="22872"/>
                  </a:lnTo>
                  <a:cubicBezTo>
                    <a:pt x="723086" y="28939"/>
                    <a:pt x="720676" y="34756"/>
                    <a:pt x="716387" y="39046"/>
                  </a:cubicBezTo>
                  <a:cubicBezTo>
                    <a:pt x="712097" y="43335"/>
                    <a:pt x="706280" y="45745"/>
                    <a:pt x="700213" y="45745"/>
                  </a:cubicBezTo>
                  <a:lnTo>
                    <a:pt x="22872" y="45745"/>
                  </a:lnTo>
                  <a:cubicBezTo>
                    <a:pt x="16806" y="45745"/>
                    <a:pt x="10989" y="43335"/>
                    <a:pt x="6699" y="39046"/>
                  </a:cubicBezTo>
                  <a:cubicBezTo>
                    <a:pt x="2410" y="34756"/>
                    <a:pt x="0" y="28939"/>
                    <a:pt x="0" y="22872"/>
                  </a:cubicBezTo>
                  <a:lnTo>
                    <a:pt x="0" y="22872"/>
                  </a:lnTo>
                  <a:cubicBezTo>
                    <a:pt x="0" y="16806"/>
                    <a:pt x="2410" y="10989"/>
                    <a:pt x="6699" y="6699"/>
                  </a:cubicBezTo>
                  <a:cubicBezTo>
                    <a:pt x="10989" y="2410"/>
                    <a:pt x="16806" y="0"/>
                    <a:pt x="22872" y="0"/>
                  </a:cubicBezTo>
                  <a:close/>
                </a:path>
              </a:pathLst>
            </a:custGeom>
            <a:solidFill>
              <a:srgbClr val="C52A87"/>
            </a:solidFill>
          </p:spPr>
        </p:sp>
        <p:sp>
          <p:nvSpPr>
            <p:cNvPr name="TextBox 10" id="10"/>
            <p:cNvSpPr txBox="true"/>
            <p:nvPr/>
          </p:nvSpPr>
          <p:spPr>
            <a:xfrm>
              <a:off x="0" y="-28575"/>
              <a:ext cx="723086" cy="74320"/>
            </a:xfrm>
            <a:prstGeom prst="rect">
              <a:avLst/>
            </a:prstGeom>
          </p:spPr>
          <p:txBody>
            <a:bodyPr anchor="ctr" rtlCol="false" tIns="50800" lIns="50800" bIns="50800" rIns="50800"/>
            <a:lstStyle/>
            <a:p>
              <a:pPr algn="ctr">
                <a:lnSpc>
                  <a:spcPts val="1960"/>
                </a:lnSpc>
              </a:pPr>
            </a:p>
          </p:txBody>
        </p:sp>
      </p:grpSp>
      <p:grpSp>
        <p:nvGrpSpPr>
          <p:cNvPr name="Group 11" id="11"/>
          <p:cNvGrpSpPr>
            <a:grpSpLocks noChangeAspect="true"/>
          </p:cNvGrpSpPr>
          <p:nvPr/>
        </p:nvGrpSpPr>
        <p:grpSpPr>
          <a:xfrm rot="0">
            <a:off x="7629833" y="1603475"/>
            <a:ext cx="526559" cy="277399"/>
            <a:chOff x="0" y="0"/>
            <a:chExt cx="1610360" cy="848360"/>
          </a:xfrm>
        </p:grpSpPr>
        <p:sp>
          <p:nvSpPr>
            <p:cNvPr name="Freeform 12" id="12"/>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3" id="13"/>
          <p:cNvGrpSpPr>
            <a:grpSpLocks noChangeAspect="true"/>
          </p:cNvGrpSpPr>
          <p:nvPr/>
        </p:nvGrpSpPr>
        <p:grpSpPr>
          <a:xfrm rot="0">
            <a:off x="16064416" y="1742174"/>
            <a:ext cx="526559" cy="277399"/>
            <a:chOff x="0" y="0"/>
            <a:chExt cx="1610360" cy="848360"/>
          </a:xfrm>
        </p:grpSpPr>
        <p:sp>
          <p:nvSpPr>
            <p:cNvPr name="Freeform 14" id="14"/>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5" id="15"/>
          <p:cNvGrpSpPr>
            <a:grpSpLocks noChangeAspect="true"/>
          </p:cNvGrpSpPr>
          <p:nvPr/>
        </p:nvGrpSpPr>
        <p:grpSpPr>
          <a:xfrm rot="0">
            <a:off x="7629833" y="8364264"/>
            <a:ext cx="526559" cy="277399"/>
            <a:chOff x="0" y="0"/>
            <a:chExt cx="1610360" cy="848360"/>
          </a:xfrm>
        </p:grpSpPr>
        <p:sp>
          <p:nvSpPr>
            <p:cNvPr name="Freeform 16" id="16"/>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17" id="17"/>
          <p:cNvSpPr/>
          <p:nvPr/>
        </p:nvSpPr>
        <p:spPr>
          <a:xfrm flipH="false" flipV="false" rot="0">
            <a:off x="335165" y="596247"/>
            <a:ext cx="2582708" cy="432453"/>
          </a:xfrm>
          <a:custGeom>
            <a:avLst/>
            <a:gdLst/>
            <a:ahLst/>
            <a:cxnLst/>
            <a:rect r="r" b="b" t="t" l="l"/>
            <a:pathLst>
              <a:path h="432453" w="2582708">
                <a:moveTo>
                  <a:pt x="0" y="0"/>
                </a:moveTo>
                <a:lnTo>
                  <a:pt x="2582709" y="0"/>
                </a:lnTo>
                <a:lnTo>
                  <a:pt x="2582709" y="432453"/>
                </a:lnTo>
                <a:lnTo>
                  <a:pt x="0" y="432453"/>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false" flipV="false" rot="2957446">
            <a:off x="12371099" y="-2045338"/>
            <a:ext cx="9776403" cy="8283279"/>
          </a:xfrm>
          <a:custGeom>
            <a:avLst/>
            <a:gdLst/>
            <a:ahLst/>
            <a:cxnLst/>
            <a:rect r="r" b="b" t="t" l="l"/>
            <a:pathLst>
              <a:path h="8283279" w="9776403">
                <a:moveTo>
                  <a:pt x="0" y="0"/>
                </a:moveTo>
                <a:lnTo>
                  <a:pt x="9776402" y="0"/>
                </a:lnTo>
                <a:lnTo>
                  <a:pt x="9776402" y="8283279"/>
                </a:lnTo>
                <a:lnTo>
                  <a:pt x="0" y="82832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32664" y="7747628"/>
            <a:ext cx="1510672" cy="151067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true" flipV="false" rot="0">
            <a:off x="9757272" y="1651971"/>
            <a:ext cx="6704908" cy="6755575"/>
          </a:xfrm>
          <a:custGeom>
            <a:avLst/>
            <a:gdLst/>
            <a:ahLst/>
            <a:cxnLst/>
            <a:rect r="r" b="b" t="t" l="l"/>
            <a:pathLst>
              <a:path h="6755575" w="6704908">
                <a:moveTo>
                  <a:pt x="6704908" y="0"/>
                </a:moveTo>
                <a:lnTo>
                  <a:pt x="0" y="0"/>
                </a:lnTo>
                <a:lnTo>
                  <a:pt x="0" y="6755575"/>
                </a:lnTo>
                <a:lnTo>
                  <a:pt x="6704908" y="6755575"/>
                </a:lnTo>
                <a:lnTo>
                  <a:pt x="670490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005447" y="829020"/>
            <a:ext cx="6491396" cy="3739515"/>
          </a:xfrm>
          <a:prstGeom prst="rect">
            <a:avLst/>
          </a:prstGeom>
        </p:spPr>
        <p:txBody>
          <a:bodyPr anchor="t" rtlCol="false" tIns="0" lIns="0" bIns="0" rIns="0">
            <a:spAutoFit/>
          </a:bodyPr>
          <a:lstStyle/>
          <a:p>
            <a:pPr algn="l">
              <a:lnSpc>
                <a:spcPts val="7379"/>
              </a:lnSpc>
            </a:pPr>
            <a:r>
              <a:rPr lang="en-US" sz="5999" b="true">
                <a:solidFill>
                  <a:srgbClr val="777777"/>
                </a:solidFill>
                <a:latin typeface="Barlow Condensed Semi-Bold"/>
                <a:ea typeface="Barlow Condensed Semi-Bold"/>
                <a:cs typeface="Barlow Condensed Semi-Bold"/>
                <a:sym typeface="Barlow Condensed Semi-Bold"/>
              </a:rPr>
              <a:t>Solution de Visualisation des Données : Tableau de Bord Interactif</a:t>
            </a:r>
          </a:p>
        </p:txBody>
      </p:sp>
      <p:grpSp>
        <p:nvGrpSpPr>
          <p:cNvPr name="Group 8" id="8"/>
          <p:cNvGrpSpPr/>
          <p:nvPr/>
        </p:nvGrpSpPr>
        <p:grpSpPr>
          <a:xfrm rot="0">
            <a:off x="2005447" y="4568535"/>
            <a:ext cx="1570283" cy="105561"/>
            <a:chOff x="0" y="0"/>
            <a:chExt cx="413573" cy="27802"/>
          </a:xfrm>
        </p:grpSpPr>
        <p:sp>
          <p:nvSpPr>
            <p:cNvPr name="Freeform 9" id="9"/>
            <p:cNvSpPr/>
            <p:nvPr/>
          </p:nvSpPr>
          <p:spPr>
            <a:xfrm flipH="false" flipV="false" rot="0">
              <a:off x="0" y="0"/>
              <a:ext cx="413573" cy="27802"/>
            </a:xfrm>
            <a:custGeom>
              <a:avLst/>
              <a:gdLst/>
              <a:ahLst/>
              <a:cxnLst/>
              <a:rect r="r" b="b" t="t" l="l"/>
              <a:pathLst>
                <a:path h="27802" w="413573">
                  <a:moveTo>
                    <a:pt x="13901" y="0"/>
                  </a:moveTo>
                  <a:lnTo>
                    <a:pt x="399671" y="0"/>
                  </a:lnTo>
                  <a:cubicBezTo>
                    <a:pt x="403358" y="0"/>
                    <a:pt x="406894" y="1465"/>
                    <a:pt x="409501" y="4072"/>
                  </a:cubicBezTo>
                  <a:cubicBezTo>
                    <a:pt x="412108" y="6678"/>
                    <a:pt x="413573" y="10214"/>
                    <a:pt x="413573" y="13901"/>
                  </a:cubicBezTo>
                  <a:lnTo>
                    <a:pt x="413573" y="13901"/>
                  </a:lnTo>
                  <a:cubicBezTo>
                    <a:pt x="413573" y="21578"/>
                    <a:pt x="407349" y="27802"/>
                    <a:pt x="399671" y="27802"/>
                  </a:cubicBezTo>
                  <a:lnTo>
                    <a:pt x="13901" y="27802"/>
                  </a:lnTo>
                  <a:cubicBezTo>
                    <a:pt x="10214" y="27802"/>
                    <a:pt x="6678" y="26338"/>
                    <a:pt x="4072" y="23731"/>
                  </a:cubicBezTo>
                  <a:cubicBezTo>
                    <a:pt x="1465" y="21124"/>
                    <a:pt x="0" y="17588"/>
                    <a:pt x="0" y="13901"/>
                  </a:cubicBezTo>
                  <a:lnTo>
                    <a:pt x="0" y="13901"/>
                  </a:lnTo>
                  <a:cubicBezTo>
                    <a:pt x="0" y="10214"/>
                    <a:pt x="1465" y="6678"/>
                    <a:pt x="4072" y="4072"/>
                  </a:cubicBezTo>
                  <a:cubicBezTo>
                    <a:pt x="6678" y="1465"/>
                    <a:pt x="10214" y="0"/>
                    <a:pt x="13901" y="0"/>
                  </a:cubicBezTo>
                  <a:close/>
                </a:path>
              </a:pathLst>
            </a:custGeom>
            <a:solidFill>
              <a:srgbClr val="C52A87"/>
            </a:solidFill>
          </p:spPr>
        </p:sp>
        <p:sp>
          <p:nvSpPr>
            <p:cNvPr name="TextBox 10" id="10"/>
            <p:cNvSpPr txBox="true"/>
            <p:nvPr/>
          </p:nvSpPr>
          <p:spPr>
            <a:xfrm>
              <a:off x="0" y="-28575"/>
              <a:ext cx="413573" cy="56377"/>
            </a:xfrm>
            <a:prstGeom prst="rect">
              <a:avLst/>
            </a:prstGeom>
          </p:spPr>
          <p:txBody>
            <a:bodyPr anchor="ctr" rtlCol="false" tIns="50800" lIns="50800" bIns="50800" rIns="50800"/>
            <a:lstStyle/>
            <a:p>
              <a:pPr algn="ctr">
                <a:lnSpc>
                  <a:spcPts val="1960"/>
                </a:lnSpc>
              </a:pPr>
            </a:p>
          </p:txBody>
        </p:sp>
      </p:grpSp>
      <p:sp>
        <p:nvSpPr>
          <p:cNvPr name="TextBox 11" id="11"/>
          <p:cNvSpPr txBox="true"/>
          <p:nvPr/>
        </p:nvSpPr>
        <p:spPr>
          <a:xfrm rot="0">
            <a:off x="2005447" y="4982134"/>
            <a:ext cx="5632591" cy="3769361"/>
          </a:xfrm>
          <a:prstGeom prst="rect">
            <a:avLst/>
          </a:prstGeom>
        </p:spPr>
        <p:txBody>
          <a:bodyPr anchor="t" rtlCol="false" tIns="0" lIns="0" bIns="0" rIns="0">
            <a:spAutoFit/>
          </a:bodyPr>
          <a:lstStyle/>
          <a:p>
            <a:pPr algn="l" marL="669281" indent="-334641" lvl="1">
              <a:lnSpc>
                <a:spcPts val="4339"/>
              </a:lnSpc>
              <a:buFont typeface="Arial"/>
              <a:buChar char="•"/>
            </a:pPr>
            <a:r>
              <a:rPr lang="en-US" sz="3099">
                <a:solidFill>
                  <a:srgbClr val="777777"/>
                </a:solidFill>
                <a:latin typeface="Open Sans"/>
                <a:ea typeface="Open Sans"/>
                <a:cs typeface="Open Sans"/>
                <a:sym typeface="Open Sans"/>
              </a:rPr>
              <a:t>Visualiser les KPI principaux.</a:t>
            </a:r>
          </a:p>
          <a:p>
            <a:pPr algn="l" marL="669281" indent="-334641" lvl="1">
              <a:lnSpc>
                <a:spcPts val="4339"/>
              </a:lnSpc>
              <a:buFont typeface="Arial"/>
              <a:buChar char="•"/>
            </a:pPr>
            <a:r>
              <a:rPr lang="en-US" sz="3099">
                <a:solidFill>
                  <a:srgbClr val="777777"/>
                </a:solidFill>
                <a:latin typeface="Open Sans"/>
                <a:ea typeface="Open Sans"/>
                <a:cs typeface="Open Sans"/>
                <a:sym typeface="Open Sans"/>
              </a:rPr>
              <a:t>Explorer les performances par client et produit.</a:t>
            </a:r>
          </a:p>
          <a:p>
            <a:pPr algn="l" marL="669281" indent="-334641" lvl="1">
              <a:lnSpc>
                <a:spcPts val="4339"/>
              </a:lnSpc>
              <a:buFont typeface="Arial"/>
              <a:buChar char="•"/>
            </a:pPr>
            <a:r>
              <a:rPr lang="en-US" sz="3099">
                <a:solidFill>
                  <a:srgbClr val="777777"/>
                </a:solidFill>
                <a:latin typeface="Open Sans"/>
                <a:ea typeface="Open Sans"/>
                <a:cs typeface="Open Sans"/>
                <a:sym typeface="Open Sans"/>
              </a:rPr>
              <a:t>Faciliter les prises de décision stratégique.</a:t>
            </a:r>
          </a:p>
          <a:p>
            <a:pPr algn="l">
              <a:lnSpc>
                <a:spcPts val="4339"/>
              </a:lnSpc>
            </a:pPr>
          </a:p>
        </p:txBody>
      </p:sp>
      <p:grpSp>
        <p:nvGrpSpPr>
          <p:cNvPr name="Group 12" id="12"/>
          <p:cNvGrpSpPr>
            <a:grpSpLocks noChangeAspect="true"/>
          </p:cNvGrpSpPr>
          <p:nvPr/>
        </p:nvGrpSpPr>
        <p:grpSpPr>
          <a:xfrm rot="0">
            <a:off x="9230713" y="1651971"/>
            <a:ext cx="526559" cy="277399"/>
            <a:chOff x="0" y="0"/>
            <a:chExt cx="1610360" cy="848360"/>
          </a:xfrm>
        </p:grpSpPr>
        <p:sp>
          <p:nvSpPr>
            <p:cNvPr name="Freeform 13" id="13"/>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4" id="14"/>
          <p:cNvGrpSpPr>
            <a:grpSpLocks noChangeAspect="true"/>
          </p:cNvGrpSpPr>
          <p:nvPr/>
        </p:nvGrpSpPr>
        <p:grpSpPr>
          <a:xfrm rot="0">
            <a:off x="17259300" y="4621316"/>
            <a:ext cx="526559" cy="277399"/>
            <a:chOff x="0" y="0"/>
            <a:chExt cx="1610360" cy="848360"/>
          </a:xfrm>
        </p:grpSpPr>
        <p:sp>
          <p:nvSpPr>
            <p:cNvPr name="Freeform 15" id="1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6" id="16"/>
          <p:cNvGrpSpPr>
            <a:grpSpLocks noChangeAspect="true"/>
          </p:cNvGrpSpPr>
          <p:nvPr/>
        </p:nvGrpSpPr>
        <p:grpSpPr>
          <a:xfrm rot="0">
            <a:off x="8704154" y="8130147"/>
            <a:ext cx="526559" cy="277399"/>
            <a:chOff x="0" y="0"/>
            <a:chExt cx="1610360" cy="848360"/>
          </a:xfrm>
        </p:grpSpPr>
        <p:sp>
          <p:nvSpPr>
            <p:cNvPr name="Freeform 17" id="17"/>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18" id="18"/>
          <p:cNvSpPr/>
          <p:nvPr/>
        </p:nvSpPr>
        <p:spPr>
          <a:xfrm flipH="false" flipV="false" rot="0">
            <a:off x="149644" y="407222"/>
            <a:ext cx="3711605" cy="621478"/>
          </a:xfrm>
          <a:custGeom>
            <a:avLst/>
            <a:gdLst/>
            <a:ahLst/>
            <a:cxnLst/>
            <a:rect r="r" b="b" t="t" l="l"/>
            <a:pathLst>
              <a:path h="621478" w="3711605">
                <a:moveTo>
                  <a:pt x="0" y="0"/>
                </a:moveTo>
                <a:lnTo>
                  <a:pt x="3711605" y="0"/>
                </a:lnTo>
                <a:lnTo>
                  <a:pt x="3711605" y="621478"/>
                </a:lnTo>
                <a:lnTo>
                  <a:pt x="0" y="621478"/>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7532664" y="7747628"/>
            <a:ext cx="1510672" cy="151067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17050">
            <a:off x="3240742" y="6007291"/>
            <a:ext cx="11479716" cy="9726450"/>
          </a:xfrm>
          <a:custGeom>
            <a:avLst/>
            <a:gdLst/>
            <a:ahLst/>
            <a:cxnLst/>
            <a:rect r="r" b="b" t="t" l="l"/>
            <a:pathLst>
              <a:path h="9726450" w="11479716">
                <a:moveTo>
                  <a:pt x="0" y="0"/>
                </a:moveTo>
                <a:lnTo>
                  <a:pt x="11479716" y="0"/>
                </a:lnTo>
                <a:lnTo>
                  <a:pt x="11479716" y="9726450"/>
                </a:lnTo>
                <a:lnTo>
                  <a:pt x="0" y="97264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642842" y="4291986"/>
            <a:ext cx="7066422" cy="7110865"/>
          </a:xfrm>
          <a:custGeom>
            <a:avLst/>
            <a:gdLst/>
            <a:ahLst/>
            <a:cxnLst/>
            <a:rect r="r" b="b" t="t" l="l"/>
            <a:pathLst>
              <a:path h="7110865" w="7066422">
                <a:moveTo>
                  <a:pt x="0" y="0"/>
                </a:moveTo>
                <a:lnTo>
                  <a:pt x="7066422" y="0"/>
                </a:lnTo>
                <a:lnTo>
                  <a:pt x="7066422" y="7110866"/>
                </a:lnTo>
                <a:lnTo>
                  <a:pt x="0" y="71108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8358858" y="2882402"/>
            <a:ext cx="1570283" cy="105561"/>
            <a:chOff x="0" y="0"/>
            <a:chExt cx="413573" cy="27802"/>
          </a:xfrm>
        </p:grpSpPr>
        <p:sp>
          <p:nvSpPr>
            <p:cNvPr name="Freeform 8" id="8"/>
            <p:cNvSpPr/>
            <p:nvPr/>
          </p:nvSpPr>
          <p:spPr>
            <a:xfrm flipH="false" flipV="false" rot="0">
              <a:off x="0" y="0"/>
              <a:ext cx="413573" cy="27802"/>
            </a:xfrm>
            <a:custGeom>
              <a:avLst/>
              <a:gdLst/>
              <a:ahLst/>
              <a:cxnLst/>
              <a:rect r="r" b="b" t="t" l="l"/>
              <a:pathLst>
                <a:path h="27802" w="413573">
                  <a:moveTo>
                    <a:pt x="13901" y="0"/>
                  </a:moveTo>
                  <a:lnTo>
                    <a:pt x="399671" y="0"/>
                  </a:lnTo>
                  <a:cubicBezTo>
                    <a:pt x="403358" y="0"/>
                    <a:pt x="406894" y="1465"/>
                    <a:pt x="409501" y="4072"/>
                  </a:cubicBezTo>
                  <a:cubicBezTo>
                    <a:pt x="412108" y="6678"/>
                    <a:pt x="413573" y="10214"/>
                    <a:pt x="413573" y="13901"/>
                  </a:cubicBezTo>
                  <a:lnTo>
                    <a:pt x="413573" y="13901"/>
                  </a:lnTo>
                  <a:cubicBezTo>
                    <a:pt x="413573" y="21578"/>
                    <a:pt x="407349" y="27802"/>
                    <a:pt x="399671" y="27802"/>
                  </a:cubicBezTo>
                  <a:lnTo>
                    <a:pt x="13901" y="27802"/>
                  </a:lnTo>
                  <a:cubicBezTo>
                    <a:pt x="10214" y="27802"/>
                    <a:pt x="6678" y="26338"/>
                    <a:pt x="4072" y="23731"/>
                  </a:cubicBezTo>
                  <a:cubicBezTo>
                    <a:pt x="1465" y="21124"/>
                    <a:pt x="0" y="17588"/>
                    <a:pt x="0" y="13901"/>
                  </a:cubicBezTo>
                  <a:lnTo>
                    <a:pt x="0" y="13901"/>
                  </a:lnTo>
                  <a:cubicBezTo>
                    <a:pt x="0" y="10214"/>
                    <a:pt x="1465" y="6678"/>
                    <a:pt x="4072" y="4072"/>
                  </a:cubicBezTo>
                  <a:cubicBezTo>
                    <a:pt x="6678" y="1465"/>
                    <a:pt x="10214" y="0"/>
                    <a:pt x="13901" y="0"/>
                  </a:cubicBezTo>
                  <a:close/>
                </a:path>
              </a:pathLst>
            </a:custGeom>
            <a:solidFill>
              <a:srgbClr val="C52A87"/>
            </a:solidFill>
          </p:spPr>
        </p:sp>
        <p:sp>
          <p:nvSpPr>
            <p:cNvPr name="TextBox 9" id="9"/>
            <p:cNvSpPr txBox="true"/>
            <p:nvPr/>
          </p:nvSpPr>
          <p:spPr>
            <a:xfrm>
              <a:off x="0" y="-28575"/>
              <a:ext cx="413573" cy="56377"/>
            </a:xfrm>
            <a:prstGeom prst="rect">
              <a:avLst/>
            </a:prstGeom>
          </p:spPr>
          <p:txBody>
            <a:bodyPr anchor="ctr" rtlCol="false" tIns="50800" lIns="50800" bIns="50800" rIns="50800"/>
            <a:lstStyle/>
            <a:p>
              <a:pPr algn="ctr">
                <a:lnSpc>
                  <a:spcPts val="1960"/>
                </a:lnSpc>
              </a:pPr>
            </a:p>
          </p:txBody>
        </p:sp>
      </p:grpSp>
      <p:grpSp>
        <p:nvGrpSpPr>
          <p:cNvPr name="Group 10" id="10"/>
          <p:cNvGrpSpPr>
            <a:grpSpLocks noChangeAspect="true"/>
          </p:cNvGrpSpPr>
          <p:nvPr/>
        </p:nvGrpSpPr>
        <p:grpSpPr>
          <a:xfrm rot="0">
            <a:off x="15072668" y="2004224"/>
            <a:ext cx="526559" cy="277399"/>
            <a:chOff x="0" y="0"/>
            <a:chExt cx="1610360" cy="848360"/>
          </a:xfrm>
        </p:grpSpPr>
        <p:sp>
          <p:nvSpPr>
            <p:cNvPr name="Freeform 11" id="11"/>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2" id="12"/>
          <p:cNvGrpSpPr>
            <a:grpSpLocks noChangeAspect="true"/>
          </p:cNvGrpSpPr>
          <p:nvPr/>
        </p:nvGrpSpPr>
        <p:grpSpPr>
          <a:xfrm rot="0">
            <a:off x="2688773" y="2004224"/>
            <a:ext cx="526559" cy="277399"/>
            <a:chOff x="0" y="0"/>
            <a:chExt cx="1610360" cy="848360"/>
          </a:xfrm>
        </p:grpSpPr>
        <p:sp>
          <p:nvSpPr>
            <p:cNvPr name="Freeform 13" id="13"/>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14" id="14"/>
          <p:cNvSpPr/>
          <p:nvPr/>
        </p:nvSpPr>
        <p:spPr>
          <a:xfrm flipH="false" flipV="false" rot="0">
            <a:off x="427451" y="717961"/>
            <a:ext cx="3711605" cy="621478"/>
          </a:xfrm>
          <a:custGeom>
            <a:avLst/>
            <a:gdLst/>
            <a:ahLst/>
            <a:cxnLst/>
            <a:rect r="r" b="b" t="t" l="l"/>
            <a:pathLst>
              <a:path h="621478" w="3711605">
                <a:moveTo>
                  <a:pt x="0" y="0"/>
                </a:moveTo>
                <a:lnTo>
                  <a:pt x="3711605" y="0"/>
                </a:lnTo>
                <a:lnTo>
                  <a:pt x="3711605" y="621478"/>
                </a:lnTo>
                <a:lnTo>
                  <a:pt x="0" y="621478"/>
                </a:lnTo>
                <a:lnTo>
                  <a:pt x="0" y="0"/>
                </a:lnTo>
                <a:close/>
              </a:path>
            </a:pathLst>
          </a:custGeom>
          <a:blipFill>
            <a:blip r:embed="rId6"/>
            <a:stretch>
              <a:fillRect l="0" t="0" r="0" b="0"/>
            </a:stretch>
          </a:blipFill>
        </p:spPr>
      </p:sp>
      <p:sp>
        <p:nvSpPr>
          <p:cNvPr name="TextBox 15" id="15"/>
          <p:cNvSpPr txBox="true"/>
          <p:nvPr/>
        </p:nvSpPr>
        <p:spPr>
          <a:xfrm rot="0">
            <a:off x="3215332" y="1000125"/>
            <a:ext cx="11722311" cy="1872615"/>
          </a:xfrm>
          <a:prstGeom prst="rect">
            <a:avLst/>
          </a:prstGeom>
        </p:spPr>
        <p:txBody>
          <a:bodyPr anchor="t" rtlCol="false" tIns="0" lIns="0" bIns="0" rIns="0">
            <a:spAutoFit/>
          </a:bodyPr>
          <a:lstStyle/>
          <a:p>
            <a:pPr algn="ctr">
              <a:lnSpc>
                <a:spcPts val="7379"/>
              </a:lnSpc>
            </a:pPr>
            <a:r>
              <a:rPr lang="en-US" sz="5999" b="true">
                <a:solidFill>
                  <a:srgbClr val="777777"/>
                </a:solidFill>
                <a:latin typeface="Barlow Condensed Semi-Bold"/>
                <a:ea typeface="Barlow Condensed Semi-Bold"/>
                <a:cs typeface="Barlow Condensed Semi-Bold"/>
                <a:sym typeface="Barlow Condensed Semi-Bold"/>
              </a:rPr>
              <a:t>"Défis liés aux Données et Solutions Apportées</a:t>
            </a:r>
          </a:p>
        </p:txBody>
      </p:sp>
      <p:sp>
        <p:nvSpPr>
          <p:cNvPr name="TextBox 16" id="16"/>
          <p:cNvSpPr txBox="true"/>
          <p:nvPr/>
        </p:nvSpPr>
        <p:spPr>
          <a:xfrm rot="0">
            <a:off x="3382409" y="3284721"/>
            <a:ext cx="11587288" cy="1153795"/>
          </a:xfrm>
          <a:prstGeom prst="rect">
            <a:avLst/>
          </a:prstGeom>
        </p:spPr>
        <p:txBody>
          <a:bodyPr anchor="t" rtlCol="false" tIns="0" lIns="0" bIns="0" rIns="0">
            <a:spAutoFit/>
          </a:bodyPr>
          <a:lstStyle/>
          <a:p>
            <a:pPr algn="just">
              <a:lnSpc>
                <a:spcPts val="3079"/>
              </a:lnSpc>
            </a:pPr>
            <a:r>
              <a:rPr lang="en-US" sz="2199" i="true">
                <a:solidFill>
                  <a:srgbClr val="777777"/>
                </a:solidFill>
                <a:latin typeface="Open Sans Italics"/>
                <a:ea typeface="Open Sans Italics"/>
                <a:cs typeface="Open Sans Italics"/>
                <a:sym typeface="Open Sans Italics"/>
              </a:rPr>
              <a:t>Lors de la conception des tableaux de bord, une contrainte majeure a été identifiée :</a:t>
            </a:r>
          </a:p>
          <a:p>
            <a:pPr algn="just" marL="474976" indent="-237488" lvl="1">
              <a:lnSpc>
                <a:spcPts val="3079"/>
              </a:lnSpc>
              <a:buFont typeface="Arial"/>
              <a:buChar char="•"/>
            </a:pPr>
            <a:r>
              <a:rPr lang="en-US" sz="2199" i="true">
                <a:solidFill>
                  <a:srgbClr val="777777"/>
                </a:solidFill>
                <a:latin typeface="Open Sans Italics"/>
                <a:ea typeface="Open Sans Italics"/>
                <a:cs typeface="Open Sans Italics"/>
                <a:sym typeface="Open Sans Italics"/>
              </a:rPr>
              <a:t>Absence d’un dataset réel correspondant aux besoins spécifiques de l'analyse.</a:t>
            </a:r>
          </a:p>
          <a:p>
            <a:pPr algn="just">
              <a:lnSpc>
                <a:spcPts val="3079"/>
              </a:lnSpc>
              <a:spcBef>
                <a:spcPct val="0"/>
              </a:spcBef>
            </a:pPr>
          </a:p>
        </p:txBody>
      </p:sp>
      <p:sp>
        <p:nvSpPr>
          <p:cNvPr name="TextBox 17" id="17"/>
          <p:cNvSpPr txBox="true"/>
          <p:nvPr/>
        </p:nvSpPr>
        <p:spPr>
          <a:xfrm rot="0">
            <a:off x="13841538" y="5389111"/>
            <a:ext cx="3863034" cy="2656840"/>
          </a:xfrm>
          <a:prstGeom prst="rect">
            <a:avLst/>
          </a:prstGeom>
        </p:spPr>
        <p:txBody>
          <a:bodyPr anchor="t" rtlCol="false" tIns="0" lIns="0" bIns="0" rIns="0">
            <a:spAutoFit/>
          </a:bodyPr>
          <a:lstStyle/>
          <a:p>
            <a:pPr algn="l" marL="410208" indent="-205104" lvl="1">
              <a:lnSpc>
                <a:spcPts val="2659"/>
              </a:lnSpc>
              <a:buFont typeface="Arial"/>
              <a:buChar char="•"/>
            </a:pPr>
            <a:r>
              <a:rPr lang="en-US" sz="1899">
                <a:solidFill>
                  <a:srgbClr val="777777"/>
                </a:solidFill>
                <a:latin typeface="Open Sans"/>
                <a:ea typeface="Open Sans"/>
                <a:cs typeface="Open Sans"/>
                <a:sym typeface="Open Sans"/>
              </a:rPr>
              <a:t>Réduction des dépendances aux données externes.</a:t>
            </a:r>
          </a:p>
          <a:p>
            <a:pPr algn="l" marL="410208" indent="-205104" lvl="1">
              <a:lnSpc>
                <a:spcPts val="2659"/>
              </a:lnSpc>
              <a:buFont typeface="Arial"/>
              <a:buChar char="•"/>
            </a:pPr>
            <a:r>
              <a:rPr lang="en-US" sz="1899">
                <a:solidFill>
                  <a:srgbClr val="777777"/>
                </a:solidFill>
                <a:latin typeface="Open Sans"/>
                <a:ea typeface="Open Sans"/>
                <a:cs typeface="Open Sans"/>
                <a:sym typeface="Open Sans"/>
              </a:rPr>
              <a:t>Flexibilité pour ajuster les données selon les cas d’usage spécifiques.</a:t>
            </a:r>
          </a:p>
          <a:p>
            <a:pPr algn="l" marL="410208" indent="-205104" lvl="1">
              <a:lnSpc>
                <a:spcPts val="2659"/>
              </a:lnSpc>
              <a:buFont typeface="Arial"/>
              <a:buChar char="•"/>
            </a:pPr>
            <a:r>
              <a:rPr lang="en-US" sz="1899">
                <a:solidFill>
                  <a:srgbClr val="777777"/>
                </a:solidFill>
                <a:latin typeface="Open Sans"/>
                <a:ea typeface="Open Sans"/>
                <a:cs typeface="Open Sans"/>
                <a:sym typeface="Open Sans"/>
              </a:rPr>
              <a:t>Création d’un environnement d’analyse fiable et contrôlé.</a:t>
            </a:r>
          </a:p>
          <a:p>
            <a:pPr algn="l">
              <a:lnSpc>
                <a:spcPts val="2659"/>
              </a:lnSpc>
              <a:spcBef>
                <a:spcPct val="0"/>
              </a:spcBef>
            </a:pPr>
          </a:p>
        </p:txBody>
      </p:sp>
      <p:sp>
        <p:nvSpPr>
          <p:cNvPr name="TextBox 18" id="18"/>
          <p:cNvSpPr txBox="true"/>
          <p:nvPr/>
        </p:nvSpPr>
        <p:spPr>
          <a:xfrm rot="0">
            <a:off x="14545787" y="4486910"/>
            <a:ext cx="2454536"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3C4A1"/>
                </a:solidFill>
                <a:latin typeface="Open Sans Bold"/>
                <a:ea typeface="Open Sans Bold"/>
                <a:cs typeface="Open Sans Bold"/>
                <a:sym typeface="Open Sans Bold"/>
              </a:rPr>
              <a:t>Avantages de cette approche :</a:t>
            </a:r>
          </a:p>
        </p:txBody>
      </p:sp>
      <p:sp>
        <p:nvSpPr>
          <p:cNvPr name="TextBox 19" id="19"/>
          <p:cNvSpPr txBox="true"/>
          <p:nvPr/>
        </p:nvSpPr>
        <p:spPr>
          <a:xfrm rot="0">
            <a:off x="151248" y="4895716"/>
            <a:ext cx="3394569" cy="3990340"/>
          </a:xfrm>
          <a:prstGeom prst="rect">
            <a:avLst/>
          </a:prstGeom>
        </p:spPr>
        <p:txBody>
          <a:bodyPr anchor="t" rtlCol="false" tIns="0" lIns="0" bIns="0" rIns="0">
            <a:spAutoFit/>
          </a:bodyPr>
          <a:lstStyle/>
          <a:p>
            <a:pPr algn="l">
              <a:lnSpc>
                <a:spcPts val="2659"/>
              </a:lnSpc>
            </a:pPr>
            <a:r>
              <a:rPr lang="en-US" sz="1899">
                <a:solidFill>
                  <a:srgbClr val="777777"/>
                </a:solidFill>
                <a:latin typeface="Open Sans"/>
                <a:ea typeface="Open Sans"/>
                <a:cs typeface="Open Sans"/>
                <a:sym typeface="Open Sans"/>
              </a:rPr>
              <a:t>Pour pallier cette contrainte :</a:t>
            </a:r>
          </a:p>
          <a:p>
            <a:pPr algn="l">
              <a:lnSpc>
                <a:spcPts val="2659"/>
              </a:lnSpc>
            </a:pPr>
            <a:r>
              <a:rPr lang="en-US" sz="1899">
                <a:solidFill>
                  <a:srgbClr val="777777"/>
                </a:solidFill>
                <a:latin typeface="Open Sans"/>
                <a:ea typeface="Open Sans"/>
                <a:cs typeface="Open Sans"/>
                <a:sym typeface="Open Sans"/>
              </a:rPr>
              <a:t>Génération de données synthétiques :</a:t>
            </a:r>
          </a:p>
          <a:p>
            <a:pPr algn="l">
              <a:lnSpc>
                <a:spcPts val="2659"/>
              </a:lnSpc>
            </a:pPr>
            <a:r>
              <a:rPr lang="en-US" sz="1899">
                <a:solidFill>
                  <a:srgbClr val="777777"/>
                </a:solidFill>
                <a:latin typeface="Open Sans"/>
                <a:ea typeface="Open Sans"/>
                <a:cs typeface="Open Sans"/>
                <a:sym typeface="Open Sans"/>
              </a:rPr>
              <a:t>Utilisation de la bibliothèque Python Faker pour simuler un dataset réaliste.</a:t>
            </a:r>
          </a:p>
          <a:p>
            <a:pPr algn="l">
              <a:lnSpc>
                <a:spcPts val="2659"/>
              </a:lnSpc>
            </a:pPr>
            <a:r>
              <a:rPr lang="en-US" sz="1899">
                <a:solidFill>
                  <a:srgbClr val="777777"/>
                </a:solidFill>
                <a:latin typeface="Open Sans"/>
                <a:ea typeface="Open Sans"/>
                <a:cs typeface="Open Sans"/>
                <a:sym typeface="Open Sans"/>
              </a:rPr>
              <a:t>Données générées en respectant les scénarios métiers (clients, produits, ventes).</a:t>
            </a:r>
          </a:p>
          <a:p>
            <a:pPr algn="l">
              <a:lnSpc>
                <a:spcPts val="2659"/>
              </a:lnSpc>
            </a:pPr>
          </a:p>
        </p:txBody>
      </p:sp>
      <p:sp>
        <p:nvSpPr>
          <p:cNvPr name="TextBox 20" id="20"/>
          <p:cNvSpPr txBox="true"/>
          <p:nvPr/>
        </p:nvSpPr>
        <p:spPr>
          <a:xfrm rot="0">
            <a:off x="427451" y="4400416"/>
            <a:ext cx="1936582"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03C4A1"/>
                </a:solidFill>
                <a:latin typeface="Open Sans Bold"/>
                <a:ea typeface="Open Sans Bold"/>
                <a:cs typeface="Open Sans Bold"/>
                <a:sym typeface="Open Sans Bold"/>
              </a:rPr>
              <a:t>Solution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7532664" y="7747628"/>
            <a:ext cx="1510672" cy="151067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768687" y="2131039"/>
            <a:ext cx="1570283" cy="105561"/>
            <a:chOff x="0" y="0"/>
            <a:chExt cx="413573" cy="27802"/>
          </a:xfrm>
        </p:grpSpPr>
        <p:sp>
          <p:nvSpPr>
            <p:cNvPr name="Freeform 6" id="6"/>
            <p:cNvSpPr/>
            <p:nvPr/>
          </p:nvSpPr>
          <p:spPr>
            <a:xfrm flipH="false" flipV="false" rot="0">
              <a:off x="0" y="0"/>
              <a:ext cx="413573" cy="27802"/>
            </a:xfrm>
            <a:custGeom>
              <a:avLst/>
              <a:gdLst/>
              <a:ahLst/>
              <a:cxnLst/>
              <a:rect r="r" b="b" t="t" l="l"/>
              <a:pathLst>
                <a:path h="27802" w="413573">
                  <a:moveTo>
                    <a:pt x="13901" y="0"/>
                  </a:moveTo>
                  <a:lnTo>
                    <a:pt x="399671" y="0"/>
                  </a:lnTo>
                  <a:cubicBezTo>
                    <a:pt x="403358" y="0"/>
                    <a:pt x="406894" y="1465"/>
                    <a:pt x="409501" y="4072"/>
                  </a:cubicBezTo>
                  <a:cubicBezTo>
                    <a:pt x="412108" y="6678"/>
                    <a:pt x="413573" y="10214"/>
                    <a:pt x="413573" y="13901"/>
                  </a:cubicBezTo>
                  <a:lnTo>
                    <a:pt x="413573" y="13901"/>
                  </a:lnTo>
                  <a:cubicBezTo>
                    <a:pt x="413573" y="21578"/>
                    <a:pt x="407349" y="27802"/>
                    <a:pt x="399671" y="27802"/>
                  </a:cubicBezTo>
                  <a:lnTo>
                    <a:pt x="13901" y="27802"/>
                  </a:lnTo>
                  <a:cubicBezTo>
                    <a:pt x="10214" y="27802"/>
                    <a:pt x="6678" y="26338"/>
                    <a:pt x="4072" y="23731"/>
                  </a:cubicBezTo>
                  <a:cubicBezTo>
                    <a:pt x="1465" y="21124"/>
                    <a:pt x="0" y="17588"/>
                    <a:pt x="0" y="13901"/>
                  </a:cubicBezTo>
                  <a:lnTo>
                    <a:pt x="0" y="13901"/>
                  </a:lnTo>
                  <a:cubicBezTo>
                    <a:pt x="0" y="10214"/>
                    <a:pt x="1465" y="6678"/>
                    <a:pt x="4072" y="4072"/>
                  </a:cubicBezTo>
                  <a:cubicBezTo>
                    <a:pt x="6678" y="1465"/>
                    <a:pt x="10214" y="0"/>
                    <a:pt x="13901" y="0"/>
                  </a:cubicBezTo>
                  <a:close/>
                </a:path>
              </a:pathLst>
            </a:custGeom>
            <a:solidFill>
              <a:srgbClr val="C52A87"/>
            </a:solidFill>
          </p:spPr>
        </p:sp>
        <p:sp>
          <p:nvSpPr>
            <p:cNvPr name="TextBox 7" id="7"/>
            <p:cNvSpPr txBox="true"/>
            <p:nvPr/>
          </p:nvSpPr>
          <p:spPr>
            <a:xfrm>
              <a:off x="0" y="-28575"/>
              <a:ext cx="413573" cy="56377"/>
            </a:xfrm>
            <a:prstGeom prst="rect">
              <a:avLst/>
            </a:prstGeom>
          </p:spPr>
          <p:txBody>
            <a:bodyPr anchor="ctr" rtlCol="false" tIns="50800" lIns="50800" bIns="50800" rIns="50800"/>
            <a:lstStyle/>
            <a:p>
              <a:pPr algn="ctr">
                <a:lnSpc>
                  <a:spcPts val="1960"/>
                </a:lnSpc>
              </a:pPr>
            </a:p>
          </p:txBody>
        </p:sp>
      </p:grpSp>
      <p:grpSp>
        <p:nvGrpSpPr>
          <p:cNvPr name="Group 8" id="8"/>
          <p:cNvGrpSpPr/>
          <p:nvPr/>
        </p:nvGrpSpPr>
        <p:grpSpPr>
          <a:xfrm rot="0">
            <a:off x="12768687" y="5765459"/>
            <a:ext cx="3665176" cy="820891"/>
            <a:chOff x="0" y="0"/>
            <a:chExt cx="965314" cy="216202"/>
          </a:xfrm>
        </p:grpSpPr>
        <p:sp>
          <p:nvSpPr>
            <p:cNvPr name="Freeform 9" id="9"/>
            <p:cNvSpPr/>
            <p:nvPr/>
          </p:nvSpPr>
          <p:spPr>
            <a:xfrm flipH="false" flipV="false" rot="0">
              <a:off x="0" y="0"/>
              <a:ext cx="965314" cy="216202"/>
            </a:xfrm>
            <a:custGeom>
              <a:avLst/>
              <a:gdLst/>
              <a:ahLst/>
              <a:cxnLst/>
              <a:rect r="r" b="b" t="t" l="l"/>
              <a:pathLst>
                <a:path h="216202" w="965314">
                  <a:moveTo>
                    <a:pt x="107727" y="0"/>
                  </a:moveTo>
                  <a:lnTo>
                    <a:pt x="857587" y="0"/>
                  </a:lnTo>
                  <a:cubicBezTo>
                    <a:pt x="886158" y="0"/>
                    <a:pt x="913559" y="11350"/>
                    <a:pt x="933761" y="31552"/>
                  </a:cubicBezTo>
                  <a:cubicBezTo>
                    <a:pt x="953964" y="51755"/>
                    <a:pt x="965314" y="79156"/>
                    <a:pt x="965314" y="107727"/>
                  </a:cubicBezTo>
                  <a:lnTo>
                    <a:pt x="965314" y="108475"/>
                  </a:lnTo>
                  <a:cubicBezTo>
                    <a:pt x="965314" y="137046"/>
                    <a:pt x="953964" y="164446"/>
                    <a:pt x="933761" y="184649"/>
                  </a:cubicBezTo>
                  <a:cubicBezTo>
                    <a:pt x="913559" y="204852"/>
                    <a:pt x="886158" y="216202"/>
                    <a:pt x="857587" y="216202"/>
                  </a:cubicBezTo>
                  <a:lnTo>
                    <a:pt x="107727" y="216202"/>
                  </a:lnTo>
                  <a:cubicBezTo>
                    <a:pt x="79156" y="216202"/>
                    <a:pt x="51755" y="204852"/>
                    <a:pt x="31552" y="184649"/>
                  </a:cubicBezTo>
                  <a:cubicBezTo>
                    <a:pt x="11350" y="164446"/>
                    <a:pt x="0" y="137046"/>
                    <a:pt x="0" y="108475"/>
                  </a:cubicBezTo>
                  <a:lnTo>
                    <a:pt x="0" y="107727"/>
                  </a:lnTo>
                  <a:cubicBezTo>
                    <a:pt x="0" y="79156"/>
                    <a:pt x="11350" y="51755"/>
                    <a:pt x="31552" y="31552"/>
                  </a:cubicBezTo>
                  <a:cubicBezTo>
                    <a:pt x="51755" y="11350"/>
                    <a:pt x="79156" y="0"/>
                    <a:pt x="107727" y="0"/>
                  </a:cubicBezTo>
                  <a:close/>
                </a:path>
              </a:pathLst>
            </a:custGeom>
            <a:solidFill>
              <a:srgbClr val="C52A87"/>
            </a:solidFill>
          </p:spPr>
        </p:sp>
        <p:sp>
          <p:nvSpPr>
            <p:cNvPr name="TextBox 10" id="10"/>
            <p:cNvSpPr txBox="true"/>
            <p:nvPr/>
          </p:nvSpPr>
          <p:spPr>
            <a:xfrm>
              <a:off x="0" y="-28575"/>
              <a:ext cx="965314" cy="244777"/>
            </a:xfrm>
            <a:prstGeom prst="rect">
              <a:avLst/>
            </a:prstGeom>
          </p:spPr>
          <p:txBody>
            <a:bodyPr anchor="ctr" rtlCol="false" tIns="50800" lIns="50800" bIns="50800" rIns="50800"/>
            <a:lstStyle/>
            <a:p>
              <a:pPr algn="ctr">
                <a:lnSpc>
                  <a:spcPts val="1960"/>
                </a:lnSpc>
              </a:pPr>
            </a:p>
          </p:txBody>
        </p:sp>
      </p:grpSp>
      <p:grpSp>
        <p:nvGrpSpPr>
          <p:cNvPr name="Group 11" id="11"/>
          <p:cNvGrpSpPr>
            <a:grpSpLocks noChangeAspect="true"/>
          </p:cNvGrpSpPr>
          <p:nvPr/>
        </p:nvGrpSpPr>
        <p:grpSpPr>
          <a:xfrm rot="0">
            <a:off x="10249522" y="1853641"/>
            <a:ext cx="526559" cy="277399"/>
            <a:chOff x="0" y="0"/>
            <a:chExt cx="1610360" cy="848360"/>
          </a:xfrm>
        </p:grpSpPr>
        <p:sp>
          <p:nvSpPr>
            <p:cNvPr name="Freeform 12" id="12"/>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3" id="13"/>
          <p:cNvGrpSpPr>
            <a:grpSpLocks noChangeAspect="true"/>
          </p:cNvGrpSpPr>
          <p:nvPr/>
        </p:nvGrpSpPr>
        <p:grpSpPr>
          <a:xfrm rot="0">
            <a:off x="4300680" y="22977"/>
            <a:ext cx="526559" cy="277399"/>
            <a:chOff x="0" y="0"/>
            <a:chExt cx="1610360" cy="848360"/>
          </a:xfrm>
        </p:grpSpPr>
        <p:sp>
          <p:nvSpPr>
            <p:cNvPr name="Freeform 14" id="14"/>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15" id="15"/>
          <p:cNvSpPr/>
          <p:nvPr/>
        </p:nvSpPr>
        <p:spPr>
          <a:xfrm flipH="false" flipV="false" rot="0">
            <a:off x="210825" y="461845"/>
            <a:ext cx="2817231" cy="471722"/>
          </a:xfrm>
          <a:custGeom>
            <a:avLst/>
            <a:gdLst/>
            <a:ahLst/>
            <a:cxnLst/>
            <a:rect r="r" b="b" t="t" l="l"/>
            <a:pathLst>
              <a:path h="471722" w="2817231">
                <a:moveTo>
                  <a:pt x="0" y="0"/>
                </a:moveTo>
                <a:lnTo>
                  <a:pt x="2817231" y="0"/>
                </a:lnTo>
                <a:lnTo>
                  <a:pt x="2817231" y="471723"/>
                </a:lnTo>
                <a:lnTo>
                  <a:pt x="0" y="471723"/>
                </a:lnTo>
                <a:lnTo>
                  <a:pt x="0" y="0"/>
                </a:lnTo>
                <a:close/>
              </a:path>
            </a:pathLst>
          </a:custGeom>
          <a:blipFill>
            <a:blip r:embed="rId2"/>
            <a:stretch>
              <a:fillRect l="0" t="0" r="0" b="0"/>
            </a:stretch>
          </a:blipFill>
        </p:spPr>
      </p:sp>
      <p:sp>
        <p:nvSpPr>
          <p:cNvPr name="Freeform 16" id="16"/>
          <p:cNvSpPr/>
          <p:nvPr/>
        </p:nvSpPr>
        <p:spPr>
          <a:xfrm flipH="false" flipV="false" rot="0">
            <a:off x="5930403" y="933568"/>
            <a:ext cx="5481844" cy="9353432"/>
          </a:xfrm>
          <a:custGeom>
            <a:avLst/>
            <a:gdLst/>
            <a:ahLst/>
            <a:cxnLst/>
            <a:rect r="r" b="b" t="t" l="l"/>
            <a:pathLst>
              <a:path h="9353432" w="5481844">
                <a:moveTo>
                  <a:pt x="0" y="0"/>
                </a:moveTo>
                <a:lnTo>
                  <a:pt x="5481843" y="0"/>
                </a:lnTo>
                <a:lnTo>
                  <a:pt x="5481843" y="9353432"/>
                </a:lnTo>
                <a:lnTo>
                  <a:pt x="0" y="9353432"/>
                </a:lnTo>
                <a:lnTo>
                  <a:pt x="0" y="0"/>
                </a:lnTo>
                <a:close/>
              </a:path>
            </a:pathLst>
          </a:custGeom>
          <a:blipFill>
            <a:blip r:embed="rId3"/>
            <a:stretch>
              <a:fillRect l="0" t="-9291" r="0" b="0"/>
            </a:stretch>
          </a:blipFill>
        </p:spPr>
      </p:sp>
      <p:sp>
        <p:nvSpPr>
          <p:cNvPr name="TextBox 17" id="17"/>
          <p:cNvSpPr txBox="true"/>
          <p:nvPr/>
        </p:nvSpPr>
        <p:spPr>
          <a:xfrm rot="0">
            <a:off x="4007724" y="-5598"/>
            <a:ext cx="11864828" cy="939165"/>
          </a:xfrm>
          <a:prstGeom prst="rect">
            <a:avLst/>
          </a:prstGeom>
        </p:spPr>
        <p:txBody>
          <a:bodyPr anchor="t" rtlCol="false" tIns="0" lIns="0" bIns="0" rIns="0">
            <a:spAutoFit/>
          </a:bodyPr>
          <a:lstStyle/>
          <a:p>
            <a:pPr algn="l">
              <a:lnSpc>
                <a:spcPts val="7379"/>
              </a:lnSpc>
            </a:pPr>
            <a:r>
              <a:rPr lang="en-US" sz="5999" b="true">
                <a:solidFill>
                  <a:srgbClr val="777777"/>
                </a:solidFill>
                <a:latin typeface="Barlow Condensed Semi-Bold"/>
                <a:ea typeface="Barlow Condensed Semi-Bold"/>
                <a:cs typeface="Barlow Condensed Semi-Bold"/>
                <a:sym typeface="Barlow Condensed Semi-Bold"/>
              </a:rPr>
              <a:t>Architecture et Modélisation des Données</a:t>
            </a:r>
          </a:p>
        </p:txBody>
      </p:sp>
      <p:sp>
        <p:nvSpPr>
          <p:cNvPr name="TextBox 18" id="18"/>
          <p:cNvSpPr txBox="true"/>
          <p:nvPr/>
        </p:nvSpPr>
        <p:spPr>
          <a:xfrm rot="0">
            <a:off x="12768687" y="2430438"/>
            <a:ext cx="4763977" cy="3106420"/>
          </a:xfrm>
          <a:prstGeom prst="rect">
            <a:avLst/>
          </a:prstGeom>
        </p:spPr>
        <p:txBody>
          <a:bodyPr anchor="t" rtlCol="false" tIns="0" lIns="0" bIns="0" rIns="0">
            <a:spAutoFit/>
          </a:bodyPr>
          <a:lstStyle/>
          <a:p>
            <a:pPr algn="l">
              <a:lnSpc>
                <a:spcPts val="3079"/>
              </a:lnSpc>
              <a:spcBef>
                <a:spcPct val="0"/>
              </a:spcBef>
            </a:pPr>
            <a:r>
              <a:rPr lang="en-US" sz="2199">
                <a:solidFill>
                  <a:srgbClr val="777777"/>
                </a:solidFill>
                <a:latin typeface="Open Sans"/>
                <a:ea typeface="Open Sans"/>
                <a:cs typeface="Open Sans"/>
                <a:sym typeface="Open Sans"/>
              </a:rPr>
              <a:t>La modélisation des données est une étape cruciale pour structurer les informations nécessaires à l’analyse. Une approche orientée entrepôt de données (Data Warehouse) a été adoptée pour assurer une gestion optimale des données.</a:t>
            </a:r>
          </a:p>
        </p:txBody>
      </p:sp>
      <p:grpSp>
        <p:nvGrpSpPr>
          <p:cNvPr name="Group 19" id="19"/>
          <p:cNvGrpSpPr/>
          <p:nvPr/>
        </p:nvGrpSpPr>
        <p:grpSpPr>
          <a:xfrm rot="0">
            <a:off x="646067" y="3381564"/>
            <a:ext cx="4763977" cy="2794340"/>
            <a:chOff x="0" y="0"/>
            <a:chExt cx="6351970" cy="3725786"/>
          </a:xfrm>
        </p:grpSpPr>
        <p:sp>
          <p:nvSpPr>
            <p:cNvPr name="TextBox 20" id="20"/>
            <p:cNvSpPr txBox="true"/>
            <p:nvPr/>
          </p:nvSpPr>
          <p:spPr>
            <a:xfrm rot="0">
              <a:off x="0" y="-38100"/>
              <a:ext cx="6351970" cy="484294"/>
            </a:xfrm>
            <a:prstGeom prst="rect">
              <a:avLst/>
            </a:prstGeom>
          </p:spPr>
          <p:txBody>
            <a:bodyPr anchor="t" rtlCol="false" tIns="0" lIns="0" bIns="0" rIns="0">
              <a:spAutoFit/>
            </a:bodyPr>
            <a:lstStyle/>
            <a:p>
              <a:pPr algn="l">
                <a:lnSpc>
                  <a:spcPts val="3079"/>
                </a:lnSpc>
                <a:spcBef>
                  <a:spcPct val="0"/>
                </a:spcBef>
              </a:pPr>
              <a:r>
                <a:rPr lang="en-US" sz="2199" b="true">
                  <a:solidFill>
                    <a:srgbClr val="C52A87"/>
                  </a:solidFill>
                  <a:latin typeface="Open Sans Bold"/>
                  <a:ea typeface="Open Sans Bold"/>
                  <a:cs typeface="Open Sans Bold"/>
                  <a:sym typeface="Open Sans Bold"/>
                </a:rPr>
                <a:t>Schéma de Modélisation :</a:t>
              </a:r>
            </a:p>
          </p:txBody>
        </p:sp>
        <p:sp>
          <p:nvSpPr>
            <p:cNvPr name="TextBox 21" id="21"/>
            <p:cNvSpPr txBox="true"/>
            <p:nvPr/>
          </p:nvSpPr>
          <p:spPr>
            <a:xfrm rot="0">
              <a:off x="0" y="637992"/>
              <a:ext cx="6351970" cy="3087794"/>
            </a:xfrm>
            <a:prstGeom prst="rect">
              <a:avLst/>
            </a:prstGeom>
          </p:spPr>
          <p:txBody>
            <a:bodyPr anchor="t" rtlCol="false" tIns="0" lIns="0" bIns="0" rIns="0">
              <a:spAutoFit/>
            </a:bodyPr>
            <a:lstStyle/>
            <a:p>
              <a:pPr algn="l" marL="474976" indent="-237488" lvl="1">
                <a:lnSpc>
                  <a:spcPts val="3079"/>
                </a:lnSpc>
                <a:buFont typeface="Arial"/>
                <a:buChar char="•"/>
              </a:pPr>
              <a:r>
                <a:rPr lang="en-US" sz="2199">
                  <a:solidFill>
                    <a:srgbClr val="777777"/>
                  </a:solidFill>
                  <a:latin typeface="Open Sans"/>
                  <a:ea typeface="Open Sans"/>
                  <a:cs typeface="Open Sans"/>
                  <a:sym typeface="Open Sans"/>
                </a:rPr>
                <a:t>Étoile (Star Schema) :</a:t>
              </a:r>
            </a:p>
            <a:p>
              <a:pPr algn="l" marL="949952" indent="-316651" lvl="2">
                <a:lnSpc>
                  <a:spcPts val="3079"/>
                </a:lnSpc>
                <a:buFont typeface="Arial"/>
                <a:buChar char="⚬"/>
              </a:pPr>
              <a:r>
                <a:rPr lang="en-US" sz="2199">
                  <a:solidFill>
                    <a:srgbClr val="777777"/>
                  </a:solidFill>
                  <a:latin typeface="Open Sans"/>
                  <a:ea typeface="Open Sans"/>
                  <a:cs typeface="Open Sans"/>
                  <a:sym typeface="Open Sans"/>
                </a:rPr>
                <a:t>Une table factuelle au centre reliée aux tables dimensionnelles.</a:t>
              </a:r>
            </a:p>
            <a:p>
              <a:pPr algn="l" marL="949952" indent="-316651" lvl="2">
                <a:lnSpc>
                  <a:spcPts val="3079"/>
                </a:lnSpc>
                <a:spcBef>
                  <a:spcPct val="0"/>
                </a:spcBef>
                <a:buFont typeface="Arial"/>
                <a:buChar char="⚬"/>
              </a:pPr>
              <a:r>
                <a:rPr lang="en-US" sz="2199">
                  <a:solidFill>
                    <a:srgbClr val="777777"/>
                  </a:solidFill>
                  <a:latin typeface="Open Sans"/>
                  <a:ea typeface="Open Sans"/>
                  <a:cs typeface="Open Sans"/>
                  <a:sym typeface="Open Sans"/>
                </a:rPr>
                <a:t>Permet une interrogation efficace des données.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false" flipV="false" rot="317050">
            <a:off x="9112717" y="-3694118"/>
            <a:ext cx="13681219" cy="11591724"/>
          </a:xfrm>
          <a:custGeom>
            <a:avLst/>
            <a:gdLst/>
            <a:ahLst/>
            <a:cxnLst/>
            <a:rect r="r" b="b" t="t" l="l"/>
            <a:pathLst>
              <a:path h="11591724" w="13681219">
                <a:moveTo>
                  <a:pt x="0" y="0"/>
                </a:moveTo>
                <a:lnTo>
                  <a:pt x="13681218" y="0"/>
                </a:lnTo>
                <a:lnTo>
                  <a:pt x="13681218" y="11591723"/>
                </a:lnTo>
                <a:lnTo>
                  <a:pt x="0" y="11591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32664" y="7747628"/>
            <a:ext cx="1510672" cy="151067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75516" y="1031927"/>
            <a:ext cx="9463824" cy="1872615"/>
          </a:xfrm>
          <a:prstGeom prst="rect">
            <a:avLst/>
          </a:prstGeom>
        </p:spPr>
        <p:txBody>
          <a:bodyPr anchor="t" rtlCol="false" tIns="0" lIns="0" bIns="0" rIns="0">
            <a:spAutoFit/>
          </a:bodyPr>
          <a:lstStyle/>
          <a:p>
            <a:pPr algn="l">
              <a:lnSpc>
                <a:spcPts val="7379"/>
              </a:lnSpc>
            </a:pPr>
            <a:r>
              <a:rPr lang="en-US" sz="5999" b="true">
                <a:solidFill>
                  <a:srgbClr val="777777"/>
                </a:solidFill>
                <a:latin typeface="Barlow Condensed Semi-Bold"/>
                <a:ea typeface="Barlow Condensed Semi-Bold"/>
                <a:cs typeface="Barlow Condensed Semi-Bold"/>
                <a:sym typeface="Barlow Condensed Semi-Bold"/>
              </a:rPr>
              <a:t>Transformations Apportées dans Tableau Prep</a:t>
            </a:r>
          </a:p>
        </p:txBody>
      </p:sp>
      <p:grpSp>
        <p:nvGrpSpPr>
          <p:cNvPr name="Group 7" id="7"/>
          <p:cNvGrpSpPr/>
          <p:nvPr/>
        </p:nvGrpSpPr>
        <p:grpSpPr>
          <a:xfrm rot="0">
            <a:off x="1351556" y="2904542"/>
            <a:ext cx="1570283" cy="105561"/>
            <a:chOff x="0" y="0"/>
            <a:chExt cx="413573" cy="27802"/>
          </a:xfrm>
        </p:grpSpPr>
        <p:sp>
          <p:nvSpPr>
            <p:cNvPr name="Freeform 8" id="8"/>
            <p:cNvSpPr/>
            <p:nvPr/>
          </p:nvSpPr>
          <p:spPr>
            <a:xfrm flipH="false" flipV="false" rot="0">
              <a:off x="0" y="0"/>
              <a:ext cx="413573" cy="27802"/>
            </a:xfrm>
            <a:custGeom>
              <a:avLst/>
              <a:gdLst/>
              <a:ahLst/>
              <a:cxnLst/>
              <a:rect r="r" b="b" t="t" l="l"/>
              <a:pathLst>
                <a:path h="27802" w="413573">
                  <a:moveTo>
                    <a:pt x="13901" y="0"/>
                  </a:moveTo>
                  <a:lnTo>
                    <a:pt x="399671" y="0"/>
                  </a:lnTo>
                  <a:cubicBezTo>
                    <a:pt x="403358" y="0"/>
                    <a:pt x="406894" y="1465"/>
                    <a:pt x="409501" y="4072"/>
                  </a:cubicBezTo>
                  <a:cubicBezTo>
                    <a:pt x="412108" y="6678"/>
                    <a:pt x="413573" y="10214"/>
                    <a:pt x="413573" y="13901"/>
                  </a:cubicBezTo>
                  <a:lnTo>
                    <a:pt x="413573" y="13901"/>
                  </a:lnTo>
                  <a:cubicBezTo>
                    <a:pt x="413573" y="21578"/>
                    <a:pt x="407349" y="27802"/>
                    <a:pt x="399671" y="27802"/>
                  </a:cubicBezTo>
                  <a:lnTo>
                    <a:pt x="13901" y="27802"/>
                  </a:lnTo>
                  <a:cubicBezTo>
                    <a:pt x="10214" y="27802"/>
                    <a:pt x="6678" y="26338"/>
                    <a:pt x="4072" y="23731"/>
                  </a:cubicBezTo>
                  <a:cubicBezTo>
                    <a:pt x="1465" y="21124"/>
                    <a:pt x="0" y="17588"/>
                    <a:pt x="0" y="13901"/>
                  </a:cubicBezTo>
                  <a:lnTo>
                    <a:pt x="0" y="13901"/>
                  </a:lnTo>
                  <a:cubicBezTo>
                    <a:pt x="0" y="10214"/>
                    <a:pt x="1465" y="6678"/>
                    <a:pt x="4072" y="4072"/>
                  </a:cubicBezTo>
                  <a:cubicBezTo>
                    <a:pt x="6678" y="1465"/>
                    <a:pt x="10214" y="0"/>
                    <a:pt x="13901" y="0"/>
                  </a:cubicBezTo>
                  <a:close/>
                </a:path>
              </a:pathLst>
            </a:custGeom>
            <a:solidFill>
              <a:srgbClr val="C52A87"/>
            </a:solidFill>
          </p:spPr>
        </p:sp>
        <p:sp>
          <p:nvSpPr>
            <p:cNvPr name="TextBox 9" id="9"/>
            <p:cNvSpPr txBox="true"/>
            <p:nvPr/>
          </p:nvSpPr>
          <p:spPr>
            <a:xfrm>
              <a:off x="0" y="-28575"/>
              <a:ext cx="413573" cy="56377"/>
            </a:xfrm>
            <a:prstGeom prst="rect">
              <a:avLst/>
            </a:prstGeom>
          </p:spPr>
          <p:txBody>
            <a:bodyPr anchor="ctr" rtlCol="false" tIns="50800" lIns="50800" bIns="50800" rIns="50800"/>
            <a:lstStyle/>
            <a:p>
              <a:pPr algn="ctr">
                <a:lnSpc>
                  <a:spcPts val="1960"/>
                </a:lnSpc>
              </a:pPr>
            </a:p>
          </p:txBody>
        </p:sp>
      </p:grpSp>
      <p:grpSp>
        <p:nvGrpSpPr>
          <p:cNvPr name="Group 10" id="10"/>
          <p:cNvGrpSpPr/>
          <p:nvPr/>
        </p:nvGrpSpPr>
        <p:grpSpPr>
          <a:xfrm rot="0">
            <a:off x="299593" y="2957322"/>
            <a:ext cx="729107" cy="7291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3" id="13"/>
          <p:cNvGrpSpPr>
            <a:grpSpLocks noChangeAspect="true"/>
          </p:cNvGrpSpPr>
          <p:nvPr/>
        </p:nvGrpSpPr>
        <p:grpSpPr>
          <a:xfrm rot="0">
            <a:off x="8608015" y="2071746"/>
            <a:ext cx="526559" cy="277399"/>
            <a:chOff x="0" y="0"/>
            <a:chExt cx="1610360" cy="848360"/>
          </a:xfrm>
        </p:grpSpPr>
        <p:sp>
          <p:nvSpPr>
            <p:cNvPr name="Freeform 14" id="14"/>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5" id="15"/>
          <p:cNvGrpSpPr>
            <a:grpSpLocks noChangeAspect="true"/>
          </p:cNvGrpSpPr>
          <p:nvPr/>
        </p:nvGrpSpPr>
        <p:grpSpPr>
          <a:xfrm rot="0">
            <a:off x="17906411" y="4046532"/>
            <a:ext cx="526559" cy="277399"/>
            <a:chOff x="0" y="0"/>
            <a:chExt cx="1610360" cy="848360"/>
          </a:xfrm>
        </p:grpSpPr>
        <p:sp>
          <p:nvSpPr>
            <p:cNvPr name="Freeform 16" id="16"/>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7" id="17"/>
          <p:cNvGrpSpPr>
            <a:grpSpLocks noChangeAspect="true"/>
          </p:cNvGrpSpPr>
          <p:nvPr/>
        </p:nvGrpSpPr>
        <p:grpSpPr>
          <a:xfrm rot="0">
            <a:off x="9312781" y="8225565"/>
            <a:ext cx="526559" cy="277399"/>
            <a:chOff x="0" y="0"/>
            <a:chExt cx="1610360" cy="848360"/>
          </a:xfrm>
        </p:grpSpPr>
        <p:sp>
          <p:nvSpPr>
            <p:cNvPr name="Freeform 18" id="18"/>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19" id="19"/>
          <p:cNvSpPr/>
          <p:nvPr/>
        </p:nvSpPr>
        <p:spPr>
          <a:xfrm flipH="false" flipV="false" rot="0">
            <a:off x="381488" y="472711"/>
            <a:ext cx="3510419" cy="587791"/>
          </a:xfrm>
          <a:custGeom>
            <a:avLst/>
            <a:gdLst/>
            <a:ahLst/>
            <a:cxnLst/>
            <a:rect r="r" b="b" t="t" l="l"/>
            <a:pathLst>
              <a:path h="587791" w="3510419">
                <a:moveTo>
                  <a:pt x="0" y="0"/>
                </a:moveTo>
                <a:lnTo>
                  <a:pt x="3510419" y="0"/>
                </a:lnTo>
                <a:lnTo>
                  <a:pt x="3510419" y="587791"/>
                </a:lnTo>
                <a:lnTo>
                  <a:pt x="0" y="587791"/>
                </a:lnTo>
                <a:lnTo>
                  <a:pt x="0" y="0"/>
                </a:lnTo>
                <a:close/>
              </a:path>
            </a:pathLst>
          </a:custGeom>
          <a:blipFill>
            <a:blip r:embed="rId4"/>
            <a:stretch>
              <a:fillRect l="0" t="0" r="0" b="0"/>
            </a:stretch>
          </a:blipFill>
        </p:spPr>
      </p:sp>
      <p:sp>
        <p:nvSpPr>
          <p:cNvPr name="Freeform 20" id="20"/>
          <p:cNvSpPr/>
          <p:nvPr/>
        </p:nvSpPr>
        <p:spPr>
          <a:xfrm flipH="false" flipV="false" rot="0">
            <a:off x="5017575" y="7053729"/>
            <a:ext cx="9116971" cy="3190940"/>
          </a:xfrm>
          <a:custGeom>
            <a:avLst/>
            <a:gdLst/>
            <a:ahLst/>
            <a:cxnLst/>
            <a:rect r="r" b="b" t="t" l="l"/>
            <a:pathLst>
              <a:path h="3190940" w="9116971">
                <a:moveTo>
                  <a:pt x="0" y="0"/>
                </a:moveTo>
                <a:lnTo>
                  <a:pt x="9116971" y="0"/>
                </a:lnTo>
                <a:lnTo>
                  <a:pt x="9116971" y="3190940"/>
                </a:lnTo>
                <a:lnTo>
                  <a:pt x="0" y="3190940"/>
                </a:lnTo>
                <a:lnTo>
                  <a:pt x="0" y="0"/>
                </a:lnTo>
                <a:close/>
              </a:path>
            </a:pathLst>
          </a:custGeom>
          <a:blipFill>
            <a:blip r:embed="rId5"/>
            <a:stretch>
              <a:fillRect l="0" t="0" r="0" b="0"/>
            </a:stretch>
          </a:blipFill>
        </p:spPr>
      </p:sp>
      <p:sp>
        <p:nvSpPr>
          <p:cNvPr name="TextBox 21" id="21"/>
          <p:cNvSpPr txBox="true"/>
          <p:nvPr/>
        </p:nvSpPr>
        <p:spPr>
          <a:xfrm rot="0">
            <a:off x="1028700" y="3080871"/>
            <a:ext cx="10029670" cy="389256"/>
          </a:xfrm>
          <a:prstGeom prst="rect">
            <a:avLst/>
          </a:prstGeom>
        </p:spPr>
        <p:txBody>
          <a:bodyPr anchor="t" rtlCol="false" tIns="0" lIns="0" bIns="0" rIns="0">
            <a:spAutoFit/>
          </a:bodyPr>
          <a:lstStyle/>
          <a:p>
            <a:pPr algn="l">
              <a:lnSpc>
                <a:spcPts val="3219"/>
              </a:lnSpc>
              <a:spcBef>
                <a:spcPct val="0"/>
              </a:spcBef>
            </a:pPr>
            <a:r>
              <a:rPr lang="en-US" sz="2299">
                <a:solidFill>
                  <a:srgbClr val="646262"/>
                </a:solidFill>
                <a:latin typeface="Open Sans"/>
                <a:ea typeface="Open Sans"/>
                <a:cs typeface="Open Sans"/>
                <a:sym typeface="Open Sans"/>
              </a:rPr>
              <a:t> Calcul des Champs Dérivés :</a:t>
            </a:r>
          </a:p>
        </p:txBody>
      </p:sp>
      <p:sp>
        <p:nvSpPr>
          <p:cNvPr name="TextBox 22" id="22"/>
          <p:cNvSpPr txBox="true"/>
          <p:nvPr/>
        </p:nvSpPr>
        <p:spPr>
          <a:xfrm rot="0">
            <a:off x="369981" y="3123914"/>
            <a:ext cx="607381" cy="348299"/>
          </a:xfrm>
          <a:prstGeom prst="rect">
            <a:avLst/>
          </a:prstGeom>
        </p:spPr>
        <p:txBody>
          <a:bodyPr anchor="t" rtlCol="false" tIns="0" lIns="0" bIns="0" rIns="0">
            <a:spAutoFit/>
          </a:bodyPr>
          <a:lstStyle/>
          <a:p>
            <a:pPr algn="ctr">
              <a:lnSpc>
                <a:spcPts val="2859"/>
              </a:lnSpc>
              <a:spcBef>
                <a:spcPct val="0"/>
              </a:spcBef>
            </a:pPr>
            <a:r>
              <a:rPr lang="en-US" b="true" sz="2042">
                <a:solidFill>
                  <a:srgbClr val="000000"/>
                </a:solidFill>
                <a:latin typeface="Open Sans Bold"/>
                <a:ea typeface="Open Sans Bold"/>
                <a:cs typeface="Open Sans Bold"/>
                <a:sym typeface="Open Sans Bold"/>
              </a:rPr>
              <a:t>01</a:t>
            </a:r>
          </a:p>
        </p:txBody>
      </p:sp>
      <p:sp>
        <p:nvSpPr>
          <p:cNvPr name="TextBox 23" id="23"/>
          <p:cNvSpPr txBox="true"/>
          <p:nvPr/>
        </p:nvSpPr>
        <p:spPr>
          <a:xfrm rot="0">
            <a:off x="10762821" y="391936"/>
            <a:ext cx="7143590" cy="3311995"/>
          </a:xfrm>
          <a:prstGeom prst="rect">
            <a:avLst/>
          </a:prstGeom>
        </p:spPr>
        <p:txBody>
          <a:bodyPr anchor="t" rtlCol="false" tIns="0" lIns="0" bIns="0" rIns="0">
            <a:spAutoFit/>
          </a:bodyPr>
          <a:lstStyle/>
          <a:p>
            <a:pPr algn="just">
              <a:lnSpc>
                <a:spcPts val="3824"/>
              </a:lnSpc>
              <a:spcBef>
                <a:spcPct val="0"/>
              </a:spcBef>
            </a:pPr>
            <a:r>
              <a:rPr lang="en-US" b="true" sz="2731" i="true">
                <a:solidFill>
                  <a:srgbClr val="000000"/>
                </a:solidFill>
                <a:latin typeface="Open Sans Bold Italics"/>
                <a:ea typeface="Open Sans Bold Italics"/>
                <a:cs typeface="Open Sans Bold Italics"/>
                <a:sym typeface="Open Sans Bold Italics"/>
              </a:rPr>
              <a:t>Pour répondre aux besoins d’analyse et structurer les données en schéma étoile, plusieurs transformations ont été effectuées dans Tableau Prep. Ces transformations ont permis de nettoyer, enrichir et optimiser les données pour les analyses futures.</a:t>
            </a:r>
          </a:p>
        </p:txBody>
      </p:sp>
      <p:sp>
        <p:nvSpPr>
          <p:cNvPr name="TextBox 24" id="24"/>
          <p:cNvSpPr txBox="true"/>
          <p:nvPr/>
        </p:nvSpPr>
        <p:spPr>
          <a:xfrm rot="0">
            <a:off x="1171883" y="3501539"/>
            <a:ext cx="8667457" cy="3990340"/>
          </a:xfrm>
          <a:prstGeom prst="rect">
            <a:avLst/>
          </a:prstGeom>
        </p:spPr>
        <p:txBody>
          <a:bodyPr anchor="t" rtlCol="false" tIns="0" lIns="0" bIns="0" rIns="0">
            <a:spAutoFit/>
          </a:bodyPr>
          <a:lstStyle/>
          <a:p>
            <a:pPr algn="l" marL="410208" indent="-205104" lvl="1">
              <a:lnSpc>
                <a:spcPts val="2659"/>
              </a:lnSpc>
              <a:buFont typeface="Arial"/>
              <a:buChar char="•"/>
            </a:pPr>
            <a:r>
              <a:rPr lang="en-US" sz="1899">
                <a:solidFill>
                  <a:srgbClr val="646262"/>
                </a:solidFill>
                <a:latin typeface="Open Sans"/>
                <a:ea typeface="Open Sans"/>
                <a:cs typeface="Open Sans"/>
                <a:sym typeface="Open Sans"/>
              </a:rPr>
              <a:t>CA (Chiffre d’Affaires) :</a:t>
            </a:r>
          </a:p>
          <a:p>
            <a:pPr algn="l" marL="820416" indent="-273472" lvl="2">
              <a:lnSpc>
                <a:spcPts val="2659"/>
              </a:lnSpc>
              <a:buFont typeface="Arial"/>
              <a:buChar char="⚬"/>
            </a:pPr>
            <a:r>
              <a:rPr lang="en-US" sz="1899">
                <a:solidFill>
                  <a:srgbClr val="646262"/>
                </a:solidFill>
                <a:latin typeface="Open Sans"/>
                <a:ea typeface="Open Sans"/>
                <a:cs typeface="Open Sans"/>
                <a:sym typeface="Open Sans"/>
              </a:rPr>
              <a:t>Création d’un champ calculé : CA = Quantity * Unit_Price.</a:t>
            </a:r>
          </a:p>
          <a:p>
            <a:pPr algn="l" marL="820416" indent="-273472" lvl="2">
              <a:lnSpc>
                <a:spcPts val="2659"/>
              </a:lnSpc>
              <a:buFont typeface="Arial"/>
              <a:buChar char="⚬"/>
            </a:pPr>
            <a:r>
              <a:rPr lang="en-US" sz="1899">
                <a:solidFill>
                  <a:srgbClr val="646262"/>
                </a:solidFill>
                <a:latin typeface="Open Sans"/>
                <a:ea typeface="Open Sans"/>
                <a:cs typeface="Open Sans"/>
                <a:sym typeface="Open Sans"/>
              </a:rPr>
              <a:t>Mesure clé pour évaluer les performances commerciales.</a:t>
            </a:r>
          </a:p>
          <a:p>
            <a:pPr algn="l" marL="410208" indent="-205104" lvl="1">
              <a:lnSpc>
                <a:spcPts val="2659"/>
              </a:lnSpc>
              <a:buFont typeface="Arial"/>
              <a:buChar char="•"/>
            </a:pPr>
            <a:r>
              <a:rPr lang="en-US" sz="1899">
                <a:solidFill>
                  <a:srgbClr val="646262"/>
                </a:solidFill>
                <a:latin typeface="Open Sans"/>
                <a:ea typeface="Open Sans"/>
                <a:cs typeface="Open Sans"/>
                <a:sym typeface="Open Sans"/>
              </a:rPr>
              <a:t>Marge brute :</a:t>
            </a:r>
          </a:p>
          <a:p>
            <a:pPr algn="l" marL="820416" indent="-273472" lvl="2">
              <a:lnSpc>
                <a:spcPts val="2659"/>
              </a:lnSpc>
              <a:buFont typeface="Arial"/>
              <a:buChar char="⚬"/>
            </a:pPr>
            <a:r>
              <a:rPr lang="en-US" sz="1899">
                <a:solidFill>
                  <a:srgbClr val="646262"/>
                </a:solidFill>
                <a:latin typeface="Open Sans"/>
                <a:ea typeface="Open Sans"/>
                <a:cs typeface="Open Sans"/>
                <a:sym typeface="Open Sans"/>
              </a:rPr>
              <a:t>Création d’un autre champ calculé : Marge = CA - (Quantity * Cost_Price).</a:t>
            </a:r>
          </a:p>
          <a:p>
            <a:pPr algn="l" marL="820416" indent="-273472" lvl="2">
              <a:lnSpc>
                <a:spcPts val="2659"/>
              </a:lnSpc>
              <a:buFont typeface="Arial"/>
              <a:buChar char="⚬"/>
            </a:pPr>
            <a:r>
              <a:rPr lang="en-US" sz="1899">
                <a:solidFill>
                  <a:srgbClr val="646262"/>
                </a:solidFill>
                <a:latin typeface="Open Sans"/>
                <a:ea typeface="Open Sans"/>
                <a:cs typeface="Open Sans"/>
                <a:sym typeface="Open Sans"/>
              </a:rPr>
              <a:t>Permet d’évaluer la rentabilité des ventes.</a:t>
            </a:r>
          </a:p>
          <a:p>
            <a:pPr algn="l" marL="410208" indent="-205104" lvl="1">
              <a:lnSpc>
                <a:spcPts val="2659"/>
              </a:lnSpc>
              <a:buFont typeface="Arial"/>
              <a:buChar char="•"/>
            </a:pPr>
            <a:r>
              <a:rPr lang="en-US" sz="1899">
                <a:solidFill>
                  <a:srgbClr val="646262"/>
                </a:solidFill>
                <a:latin typeface="Open Sans"/>
                <a:ea typeface="Open Sans"/>
                <a:cs typeface="Open Sans"/>
                <a:sym typeface="Open Sans"/>
              </a:rPr>
              <a:t>Création de catégories d’âge (0-19, 20-29, etc.) basées sur la colonne Age.</a:t>
            </a:r>
          </a:p>
          <a:p>
            <a:pPr algn="l" marL="820416" indent="-273472" lvl="2">
              <a:lnSpc>
                <a:spcPts val="2659"/>
              </a:lnSpc>
              <a:buFont typeface="Arial"/>
              <a:buChar char="⚬"/>
            </a:pPr>
            <a:r>
              <a:rPr lang="en-US" sz="1899">
                <a:solidFill>
                  <a:srgbClr val="646262"/>
                </a:solidFill>
                <a:latin typeface="Open Sans"/>
                <a:ea typeface="Open Sans"/>
                <a:cs typeface="Open Sans"/>
                <a:sym typeface="Open Sans"/>
              </a:rPr>
              <a:t>Facilite l’analyse démographique.</a:t>
            </a:r>
          </a:p>
          <a:p>
            <a:pPr algn="l" marL="410208" indent="-205104" lvl="1">
              <a:lnSpc>
                <a:spcPts val="2659"/>
              </a:lnSpc>
              <a:buFont typeface="Arial"/>
              <a:buChar char="•"/>
            </a:pPr>
            <a:r>
              <a:rPr lang="en-US" sz="1899">
                <a:solidFill>
                  <a:srgbClr val="646262"/>
                </a:solidFill>
                <a:latin typeface="Open Sans"/>
                <a:ea typeface="Open Sans"/>
                <a:cs typeface="Open Sans"/>
                <a:sym typeface="Open Sans"/>
              </a:rPr>
              <a:t>Calcul du Degré de Loyauté :</a:t>
            </a:r>
          </a:p>
          <a:p>
            <a:pPr algn="l" marL="820416" indent="-273472" lvl="2">
              <a:lnSpc>
                <a:spcPts val="2659"/>
              </a:lnSpc>
              <a:spcBef>
                <a:spcPct val="0"/>
              </a:spcBef>
              <a:buFont typeface="Arial"/>
              <a:buChar char="⚬"/>
            </a:pPr>
            <a:r>
              <a:rPr lang="en-US" sz="1899">
                <a:solidFill>
                  <a:srgbClr val="646262"/>
                </a:solidFill>
                <a:latin typeface="Open Sans"/>
                <a:ea typeface="Open Sans"/>
                <a:cs typeface="Open Sans"/>
                <a:sym typeface="Open Sans"/>
              </a:rPr>
              <a:t>Calcul du nombre total de commandes par client et classification des clients selon leur fidélité </a:t>
            </a:r>
          </a:p>
        </p:txBody>
      </p:sp>
      <p:grpSp>
        <p:nvGrpSpPr>
          <p:cNvPr name="Group 25" id="25"/>
          <p:cNvGrpSpPr/>
          <p:nvPr/>
        </p:nvGrpSpPr>
        <p:grpSpPr>
          <a:xfrm rot="0">
            <a:off x="10122743" y="3925522"/>
            <a:ext cx="577969" cy="729107"/>
            <a:chOff x="0" y="0"/>
            <a:chExt cx="644314" cy="812800"/>
          </a:xfrm>
        </p:grpSpPr>
        <p:sp>
          <p:nvSpPr>
            <p:cNvPr name="Freeform 26" id="26"/>
            <p:cNvSpPr/>
            <p:nvPr/>
          </p:nvSpPr>
          <p:spPr>
            <a:xfrm flipH="false" flipV="false" rot="0">
              <a:off x="0" y="0"/>
              <a:ext cx="644314" cy="812800"/>
            </a:xfrm>
            <a:custGeom>
              <a:avLst/>
              <a:gdLst/>
              <a:ahLst/>
              <a:cxnLst/>
              <a:rect r="r" b="b" t="t" l="l"/>
              <a:pathLst>
                <a:path h="812800" w="644314">
                  <a:moveTo>
                    <a:pt x="322157" y="0"/>
                  </a:moveTo>
                  <a:cubicBezTo>
                    <a:pt x="144234" y="0"/>
                    <a:pt x="0" y="181951"/>
                    <a:pt x="0" y="406400"/>
                  </a:cubicBezTo>
                  <a:cubicBezTo>
                    <a:pt x="0" y="630849"/>
                    <a:pt x="144234" y="812800"/>
                    <a:pt x="322157" y="812800"/>
                  </a:cubicBezTo>
                  <a:cubicBezTo>
                    <a:pt x="500079" y="812800"/>
                    <a:pt x="644314" y="630849"/>
                    <a:pt x="644314" y="406400"/>
                  </a:cubicBezTo>
                  <a:cubicBezTo>
                    <a:pt x="644314" y="181951"/>
                    <a:pt x="500079" y="0"/>
                    <a:pt x="322157" y="0"/>
                  </a:cubicBezTo>
                  <a:close/>
                </a:path>
              </a:pathLst>
            </a:custGeom>
            <a:solidFill>
              <a:srgbClr val="C52A87"/>
            </a:solidFill>
          </p:spPr>
        </p:sp>
        <p:sp>
          <p:nvSpPr>
            <p:cNvPr name="TextBox 27" id="27"/>
            <p:cNvSpPr txBox="true"/>
            <p:nvPr/>
          </p:nvSpPr>
          <p:spPr>
            <a:xfrm>
              <a:off x="60404" y="19050"/>
              <a:ext cx="523505" cy="71755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1054333" y="4576527"/>
            <a:ext cx="6852078" cy="2323465"/>
          </a:xfrm>
          <a:prstGeom prst="rect">
            <a:avLst/>
          </a:prstGeom>
        </p:spPr>
        <p:txBody>
          <a:bodyPr anchor="t" rtlCol="false" tIns="0" lIns="0" bIns="0" rIns="0">
            <a:spAutoFit/>
          </a:bodyPr>
          <a:lstStyle/>
          <a:p>
            <a:pPr algn="l">
              <a:lnSpc>
                <a:spcPts val="2659"/>
              </a:lnSpc>
            </a:pPr>
            <a:r>
              <a:rPr lang="en-US" sz="1899">
                <a:solidFill>
                  <a:srgbClr val="646262"/>
                </a:solidFill>
                <a:latin typeface="Open Sans"/>
                <a:ea typeface="Open Sans"/>
                <a:cs typeface="Open Sans"/>
                <a:sym typeface="Open Sans"/>
              </a:rPr>
              <a:t>Table factuelle (fact_sales) liée aux tables dimensionnelles :</a:t>
            </a:r>
          </a:p>
          <a:p>
            <a:pPr algn="l" marL="410208" indent="-205104" lvl="1">
              <a:lnSpc>
                <a:spcPts val="2659"/>
              </a:lnSpc>
              <a:buFont typeface="Arial"/>
              <a:buChar char="•"/>
            </a:pPr>
            <a:r>
              <a:rPr lang="en-US" sz="1899">
                <a:solidFill>
                  <a:srgbClr val="646262"/>
                </a:solidFill>
                <a:latin typeface="Open Sans"/>
                <a:ea typeface="Open Sans"/>
                <a:cs typeface="Open Sans"/>
                <a:sym typeface="Open Sans"/>
              </a:rPr>
              <a:t>Par des clés normalisées (e.g., Customer_Key, Product_Key).</a:t>
            </a:r>
          </a:p>
          <a:p>
            <a:pPr algn="l" marL="410208" indent="-205104" lvl="1">
              <a:lnSpc>
                <a:spcPts val="2659"/>
              </a:lnSpc>
              <a:buFont typeface="Arial"/>
              <a:buChar char="•"/>
            </a:pPr>
            <a:r>
              <a:rPr lang="en-US" sz="1899">
                <a:solidFill>
                  <a:srgbClr val="646262"/>
                </a:solidFill>
                <a:latin typeface="Open Sans"/>
                <a:ea typeface="Open Sans"/>
                <a:cs typeface="Open Sans"/>
                <a:sym typeface="Open Sans"/>
              </a:rPr>
              <a:t>Relation de type Inner Join pour inclure toutes les ventes même en cas de données manquantes dans les dimensions.</a:t>
            </a:r>
          </a:p>
          <a:p>
            <a:pPr algn="l">
              <a:lnSpc>
                <a:spcPts val="2659"/>
              </a:lnSpc>
              <a:spcBef>
                <a:spcPct val="0"/>
              </a:spcBef>
            </a:pPr>
          </a:p>
        </p:txBody>
      </p:sp>
      <p:sp>
        <p:nvSpPr>
          <p:cNvPr name="TextBox 29" id="29"/>
          <p:cNvSpPr txBox="true"/>
          <p:nvPr/>
        </p:nvSpPr>
        <p:spPr>
          <a:xfrm rot="0">
            <a:off x="10178540" y="4092113"/>
            <a:ext cx="481476" cy="348394"/>
          </a:xfrm>
          <a:prstGeom prst="rect">
            <a:avLst/>
          </a:prstGeom>
        </p:spPr>
        <p:txBody>
          <a:bodyPr anchor="t" rtlCol="false" tIns="0" lIns="0" bIns="0" rIns="0">
            <a:spAutoFit/>
          </a:bodyPr>
          <a:lstStyle/>
          <a:p>
            <a:pPr algn="ctr">
              <a:lnSpc>
                <a:spcPts val="2859"/>
              </a:lnSpc>
              <a:spcBef>
                <a:spcPct val="0"/>
              </a:spcBef>
            </a:pPr>
            <a:r>
              <a:rPr lang="en-US" b="true" sz="2042">
                <a:solidFill>
                  <a:srgbClr val="000000"/>
                </a:solidFill>
                <a:latin typeface="Open Sans Bold"/>
                <a:ea typeface="Open Sans Bold"/>
                <a:cs typeface="Open Sans Bold"/>
                <a:sym typeface="Open Sans Bold"/>
              </a:rPr>
              <a:t>02</a:t>
            </a:r>
          </a:p>
        </p:txBody>
      </p:sp>
      <p:sp>
        <p:nvSpPr>
          <p:cNvPr name="TextBox 30" id="30"/>
          <p:cNvSpPr txBox="true"/>
          <p:nvPr/>
        </p:nvSpPr>
        <p:spPr>
          <a:xfrm rot="0">
            <a:off x="10958458" y="4071635"/>
            <a:ext cx="4767358" cy="389256"/>
          </a:xfrm>
          <a:prstGeom prst="rect">
            <a:avLst/>
          </a:prstGeom>
        </p:spPr>
        <p:txBody>
          <a:bodyPr anchor="t" rtlCol="false" tIns="0" lIns="0" bIns="0" rIns="0">
            <a:spAutoFit/>
          </a:bodyPr>
          <a:lstStyle/>
          <a:p>
            <a:pPr algn="l">
              <a:lnSpc>
                <a:spcPts val="3219"/>
              </a:lnSpc>
              <a:spcBef>
                <a:spcPct val="0"/>
              </a:spcBef>
            </a:pPr>
            <a:r>
              <a:rPr lang="en-US" sz="2299">
                <a:solidFill>
                  <a:srgbClr val="646262"/>
                </a:solidFill>
                <a:latin typeface="Open Sans"/>
                <a:ea typeface="Open Sans"/>
                <a:cs typeface="Open Sans"/>
                <a:sym typeface="Open Sans"/>
              </a:rPr>
              <a:t>Création des Joins et Relations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grpSp>
        <p:nvGrpSpPr>
          <p:cNvPr name="Group 2" id="2"/>
          <p:cNvGrpSpPr/>
          <p:nvPr/>
        </p:nvGrpSpPr>
        <p:grpSpPr>
          <a:xfrm rot="0">
            <a:off x="17532664" y="7747628"/>
            <a:ext cx="1510672" cy="151067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17050">
            <a:off x="-1153424" y="5651448"/>
            <a:ext cx="11479716" cy="9726450"/>
          </a:xfrm>
          <a:custGeom>
            <a:avLst/>
            <a:gdLst/>
            <a:ahLst/>
            <a:cxnLst/>
            <a:rect r="r" b="b" t="t" l="l"/>
            <a:pathLst>
              <a:path h="9726450" w="11479716">
                <a:moveTo>
                  <a:pt x="0" y="0"/>
                </a:moveTo>
                <a:lnTo>
                  <a:pt x="11479716" y="0"/>
                </a:lnTo>
                <a:lnTo>
                  <a:pt x="11479716" y="9726450"/>
                </a:lnTo>
                <a:lnTo>
                  <a:pt x="0" y="97264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22127" y="1939290"/>
            <a:ext cx="1570283" cy="105561"/>
            <a:chOff x="0" y="0"/>
            <a:chExt cx="413573" cy="27802"/>
          </a:xfrm>
        </p:grpSpPr>
        <p:sp>
          <p:nvSpPr>
            <p:cNvPr name="Freeform 7" id="7"/>
            <p:cNvSpPr/>
            <p:nvPr/>
          </p:nvSpPr>
          <p:spPr>
            <a:xfrm flipH="false" flipV="false" rot="0">
              <a:off x="0" y="0"/>
              <a:ext cx="413573" cy="27802"/>
            </a:xfrm>
            <a:custGeom>
              <a:avLst/>
              <a:gdLst/>
              <a:ahLst/>
              <a:cxnLst/>
              <a:rect r="r" b="b" t="t" l="l"/>
              <a:pathLst>
                <a:path h="27802" w="413573">
                  <a:moveTo>
                    <a:pt x="13901" y="0"/>
                  </a:moveTo>
                  <a:lnTo>
                    <a:pt x="399671" y="0"/>
                  </a:lnTo>
                  <a:cubicBezTo>
                    <a:pt x="403358" y="0"/>
                    <a:pt x="406894" y="1465"/>
                    <a:pt x="409501" y="4072"/>
                  </a:cubicBezTo>
                  <a:cubicBezTo>
                    <a:pt x="412108" y="6678"/>
                    <a:pt x="413573" y="10214"/>
                    <a:pt x="413573" y="13901"/>
                  </a:cubicBezTo>
                  <a:lnTo>
                    <a:pt x="413573" y="13901"/>
                  </a:lnTo>
                  <a:cubicBezTo>
                    <a:pt x="413573" y="21578"/>
                    <a:pt x="407349" y="27802"/>
                    <a:pt x="399671" y="27802"/>
                  </a:cubicBezTo>
                  <a:lnTo>
                    <a:pt x="13901" y="27802"/>
                  </a:lnTo>
                  <a:cubicBezTo>
                    <a:pt x="10214" y="27802"/>
                    <a:pt x="6678" y="26338"/>
                    <a:pt x="4072" y="23731"/>
                  </a:cubicBezTo>
                  <a:cubicBezTo>
                    <a:pt x="1465" y="21124"/>
                    <a:pt x="0" y="17588"/>
                    <a:pt x="0" y="13901"/>
                  </a:cubicBezTo>
                  <a:lnTo>
                    <a:pt x="0" y="13901"/>
                  </a:lnTo>
                  <a:cubicBezTo>
                    <a:pt x="0" y="10214"/>
                    <a:pt x="1465" y="6678"/>
                    <a:pt x="4072" y="4072"/>
                  </a:cubicBezTo>
                  <a:cubicBezTo>
                    <a:pt x="6678" y="1465"/>
                    <a:pt x="10214" y="0"/>
                    <a:pt x="13901" y="0"/>
                  </a:cubicBezTo>
                  <a:close/>
                </a:path>
              </a:pathLst>
            </a:custGeom>
            <a:solidFill>
              <a:srgbClr val="C52A87"/>
            </a:solidFill>
          </p:spPr>
        </p:sp>
        <p:sp>
          <p:nvSpPr>
            <p:cNvPr name="TextBox 8" id="8"/>
            <p:cNvSpPr txBox="true"/>
            <p:nvPr/>
          </p:nvSpPr>
          <p:spPr>
            <a:xfrm>
              <a:off x="0" y="-28575"/>
              <a:ext cx="413573" cy="56377"/>
            </a:xfrm>
            <a:prstGeom prst="rect">
              <a:avLst/>
            </a:prstGeom>
          </p:spPr>
          <p:txBody>
            <a:bodyPr anchor="ctr" rtlCol="false" tIns="50800" lIns="50800" bIns="50800" rIns="50800"/>
            <a:lstStyle/>
            <a:p>
              <a:pPr algn="ctr">
                <a:lnSpc>
                  <a:spcPts val="1960"/>
                </a:lnSpc>
              </a:pPr>
            </a:p>
          </p:txBody>
        </p:sp>
      </p:grpSp>
      <p:grpSp>
        <p:nvGrpSpPr>
          <p:cNvPr name="Group 9" id="9"/>
          <p:cNvGrpSpPr/>
          <p:nvPr/>
        </p:nvGrpSpPr>
        <p:grpSpPr>
          <a:xfrm rot="0">
            <a:off x="10020674" y="510851"/>
            <a:ext cx="729107" cy="7291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020674" y="2573793"/>
            <a:ext cx="729107" cy="7291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020674" y="4680945"/>
            <a:ext cx="729107" cy="7291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8" id="18"/>
          <p:cNvGrpSpPr>
            <a:grpSpLocks noChangeAspect="true"/>
          </p:cNvGrpSpPr>
          <p:nvPr/>
        </p:nvGrpSpPr>
        <p:grpSpPr>
          <a:xfrm rot="0">
            <a:off x="8052439" y="4238365"/>
            <a:ext cx="526559" cy="277399"/>
            <a:chOff x="0" y="0"/>
            <a:chExt cx="1610360" cy="848360"/>
          </a:xfrm>
        </p:grpSpPr>
        <p:sp>
          <p:nvSpPr>
            <p:cNvPr name="Freeform 19" id="19"/>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20" id="20"/>
          <p:cNvGrpSpPr>
            <a:grpSpLocks noChangeAspect="true"/>
          </p:cNvGrpSpPr>
          <p:nvPr/>
        </p:nvGrpSpPr>
        <p:grpSpPr>
          <a:xfrm rot="0">
            <a:off x="8880720" y="8225565"/>
            <a:ext cx="526559" cy="277399"/>
            <a:chOff x="0" y="0"/>
            <a:chExt cx="1610360" cy="848360"/>
          </a:xfrm>
        </p:grpSpPr>
        <p:sp>
          <p:nvSpPr>
            <p:cNvPr name="Freeform 21" id="21"/>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22" id="22"/>
          <p:cNvGrpSpPr>
            <a:grpSpLocks noChangeAspect="true"/>
          </p:cNvGrpSpPr>
          <p:nvPr/>
        </p:nvGrpSpPr>
        <p:grpSpPr>
          <a:xfrm rot="0">
            <a:off x="358848" y="5826101"/>
            <a:ext cx="526559" cy="277399"/>
            <a:chOff x="0" y="0"/>
            <a:chExt cx="1610360" cy="848360"/>
          </a:xfrm>
        </p:grpSpPr>
        <p:sp>
          <p:nvSpPr>
            <p:cNvPr name="Freeform 23" id="23"/>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24" id="24"/>
          <p:cNvSpPr/>
          <p:nvPr/>
        </p:nvSpPr>
        <p:spPr>
          <a:xfrm flipH="false" flipV="false" rot="0">
            <a:off x="336608" y="407222"/>
            <a:ext cx="3711605" cy="621478"/>
          </a:xfrm>
          <a:custGeom>
            <a:avLst/>
            <a:gdLst/>
            <a:ahLst/>
            <a:cxnLst/>
            <a:rect r="r" b="b" t="t" l="l"/>
            <a:pathLst>
              <a:path h="621478" w="3711605">
                <a:moveTo>
                  <a:pt x="0" y="0"/>
                </a:moveTo>
                <a:lnTo>
                  <a:pt x="3711605" y="0"/>
                </a:lnTo>
                <a:lnTo>
                  <a:pt x="3711605" y="621478"/>
                </a:lnTo>
                <a:lnTo>
                  <a:pt x="0" y="621478"/>
                </a:lnTo>
                <a:lnTo>
                  <a:pt x="0" y="0"/>
                </a:lnTo>
                <a:close/>
              </a:path>
            </a:pathLst>
          </a:custGeom>
          <a:blipFill>
            <a:blip r:embed="rId4"/>
            <a:stretch>
              <a:fillRect l="0" t="0" r="0" b="0"/>
            </a:stretch>
          </a:blipFill>
        </p:spPr>
      </p:sp>
      <p:sp>
        <p:nvSpPr>
          <p:cNvPr name="Freeform 25" id="25"/>
          <p:cNvSpPr/>
          <p:nvPr/>
        </p:nvSpPr>
        <p:spPr>
          <a:xfrm flipH="false" flipV="false" rot="0">
            <a:off x="565364" y="3316740"/>
            <a:ext cx="5973165" cy="3733228"/>
          </a:xfrm>
          <a:custGeom>
            <a:avLst/>
            <a:gdLst/>
            <a:ahLst/>
            <a:cxnLst/>
            <a:rect r="r" b="b" t="t" l="l"/>
            <a:pathLst>
              <a:path h="3733228" w="5973165">
                <a:moveTo>
                  <a:pt x="0" y="0"/>
                </a:moveTo>
                <a:lnTo>
                  <a:pt x="5973165" y="0"/>
                </a:lnTo>
                <a:lnTo>
                  <a:pt x="5973165" y="3733228"/>
                </a:lnTo>
                <a:lnTo>
                  <a:pt x="0" y="3733228"/>
                </a:lnTo>
                <a:lnTo>
                  <a:pt x="0" y="0"/>
                </a:lnTo>
                <a:close/>
              </a:path>
            </a:pathLst>
          </a:custGeom>
          <a:blipFill>
            <a:blip r:embed="rId5"/>
            <a:stretch>
              <a:fillRect l="0" t="0" r="0" b="0"/>
            </a:stretch>
          </a:blipFill>
        </p:spPr>
      </p:sp>
      <p:sp>
        <p:nvSpPr>
          <p:cNvPr name="Freeform 26" id="26"/>
          <p:cNvSpPr/>
          <p:nvPr/>
        </p:nvSpPr>
        <p:spPr>
          <a:xfrm flipH="false" flipV="false" rot="0">
            <a:off x="4415229" y="5045498"/>
            <a:ext cx="5443520" cy="4116196"/>
          </a:xfrm>
          <a:custGeom>
            <a:avLst/>
            <a:gdLst/>
            <a:ahLst/>
            <a:cxnLst/>
            <a:rect r="r" b="b" t="t" l="l"/>
            <a:pathLst>
              <a:path h="4116196" w="5443520">
                <a:moveTo>
                  <a:pt x="0" y="0"/>
                </a:moveTo>
                <a:lnTo>
                  <a:pt x="5443520" y="0"/>
                </a:lnTo>
                <a:lnTo>
                  <a:pt x="5443520" y="4116196"/>
                </a:lnTo>
                <a:lnTo>
                  <a:pt x="0" y="4116196"/>
                </a:lnTo>
                <a:lnTo>
                  <a:pt x="0" y="0"/>
                </a:lnTo>
                <a:close/>
              </a:path>
            </a:pathLst>
          </a:custGeom>
          <a:blipFill>
            <a:blip r:embed="rId6"/>
            <a:stretch>
              <a:fillRect l="-22452" t="-8977" r="-13816" b="-3654"/>
            </a:stretch>
          </a:blipFill>
        </p:spPr>
      </p:sp>
      <p:sp>
        <p:nvSpPr>
          <p:cNvPr name="Freeform 27" id="27"/>
          <p:cNvSpPr/>
          <p:nvPr/>
        </p:nvSpPr>
        <p:spPr>
          <a:xfrm flipH="false" flipV="false" rot="0">
            <a:off x="358848" y="6103500"/>
            <a:ext cx="5377598" cy="3747067"/>
          </a:xfrm>
          <a:custGeom>
            <a:avLst/>
            <a:gdLst/>
            <a:ahLst/>
            <a:cxnLst/>
            <a:rect r="r" b="b" t="t" l="l"/>
            <a:pathLst>
              <a:path h="3747067" w="5377598">
                <a:moveTo>
                  <a:pt x="0" y="0"/>
                </a:moveTo>
                <a:lnTo>
                  <a:pt x="5377598" y="0"/>
                </a:lnTo>
                <a:lnTo>
                  <a:pt x="5377598" y="3747067"/>
                </a:lnTo>
                <a:lnTo>
                  <a:pt x="0" y="3747067"/>
                </a:lnTo>
                <a:lnTo>
                  <a:pt x="0" y="0"/>
                </a:lnTo>
                <a:close/>
              </a:path>
            </a:pathLst>
          </a:custGeom>
          <a:blipFill>
            <a:blip r:embed="rId7"/>
            <a:stretch>
              <a:fillRect l="-14683" t="-12007" r="-10189" b="0"/>
            </a:stretch>
          </a:blipFill>
        </p:spPr>
      </p:sp>
      <p:sp>
        <p:nvSpPr>
          <p:cNvPr name="TextBox 28" id="28"/>
          <p:cNvSpPr txBox="true"/>
          <p:nvPr/>
        </p:nvSpPr>
        <p:spPr>
          <a:xfrm rot="0">
            <a:off x="565364" y="1000125"/>
            <a:ext cx="8841916" cy="939165"/>
          </a:xfrm>
          <a:prstGeom prst="rect">
            <a:avLst/>
          </a:prstGeom>
        </p:spPr>
        <p:txBody>
          <a:bodyPr anchor="t" rtlCol="false" tIns="0" lIns="0" bIns="0" rIns="0">
            <a:spAutoFit/>
          </a:bodyPr>
          <a:lstStyle/>
          <a:p>
            <a:pPr algn="l">
              <a:lnSpc>
                <a:spcPts val="7379"/>
              </a:lnSpc>
            </a:pPr>
            <a:r>
              <a:rPr lang="en-US" sz="5999" b="true">
                <a:solidFill>
                  <a:srgbClr val="777777"/>
                </a:solidFill>
                <a:latin typeface="Barlow Condensed Semi-Bold"/>
                <a:ea typeface="Barlow Condensed Semi-Bold"/>
                <a:cs typeface="Barlow Condensed Semi-Bold"/>
                <a:sym typeface="Barlow Condensed Semi-Bold"/>
              </a:rPr>
              <a:t>Mockups des Tableaux de Bord</a:t>
            </a:r>
          </a:p>
        </p:txBody>
      </p:sp>
      <p:sp>
        <p:nvSpPr>
          <p:cNvPr name="TextBox 29" id="29"/>
          <p:cNvSpPr txBox="true"/>
          <p:nvPr/>
        </p:nvSpPr>
        <p:spPr>
          <a:xfrm rot="0">
            <a:off x="622127" y="2257627"/>
            <a:ext cx="8258593" cy="1323340"/>
          </a:xfrm>
          <a:prstGeom prst="rect">
            <a:avLst/>
          </a:prstGeom>
        </p:spPr>
        <p:txBody>
          <a:bodyPr anchor="t" rtlCol="false" tIns="0" lIns="0" bIns="0" rIns="0">
            <a:spAutoFit/>
          </a:bodyPr>
          <a:lstStyle/>
          <a:p>
            <a:pPr algn="l">
              <a:lnSpc>
                <a:spcPts val="2659"/>
              </a:lnSpc>
            </a:pPr>
            <a:r>
              <a:rPr lang="en-US" sz="1899">
                <a:solidFill>
                  <a:srgbClr val="777777"/>
                </a:solidFill>
                <a:latin typeface="Open Sans"/>
                <a:ea typeface="Open Sans"/>
                <a:cs typeface="Open Sans"/>
                <a:sym typeface="Open Sans"/>
              </a:rPr>
              <a:t>Les mockups ont été créés pour planifier et visualiser l'organisation des tableaux de bord avant leur développement dans Tableau. Ils ont permis d’aligner la structure des visualisations avec les objectifs de la user story.</a:t>
            </a:r>
          </a:p>
          <a:p>
            <a:pPr algn="l">
              <a:lnSpc>
                <a:spcPts val="2659"/>
              </a:lnSpc>
              <a:spcBef>
                <a:spcPct val="0"/>
              </a:spcBef>
            </a:pPr>
          </a:p>
        </p:txBody>
      </p:sp>
      <p:sp>
        <p:nvSpPr>
          <p:cNvPr name="TextBox 30" id="30"/>
          <p:cNvSpPr txBox="true"/>
          <p:nvPr/>
        </p:nvSpPr>
        <p:spPr>
          <a:xfrm rot="0">
            <a:off x="10081536" y="677443"/>
            <a:ext cx="607381" cy="357690"/>
          </a:xfrm>
          <a:prstGeom prst="rect">
            <a:avLst/>
          </a:prstGeom>
        </p:spPr>
        <p:txBody>
          <a:bodyPr anchor="t" rtlCol="false" tIns="0" lIns="0" bIns="0" rIns="0">
            <a:spAutoFit/>
          </a:bodyPr>
          <a:lstStyle/>
          <a:p>
            <a:pPr algn="ctr">
              <a:lnSpc>
                <a:spcPts val="2859"/>
              </a:lnSpc>
              <a:spcBef>
                <a:spcPct val="0"/>
              </a:spcBef>
            </a:pPr>
            <a:r>
              <a:rPr lang="en-US" b="true" sz="2042">
                <a:solidFill>
                  <a:srgbClr val="000000"/>
                </a:solidFill>
                <a:latin typeface="Open Sans Bold"/>
                <a:ea typeface="Open Sans Bold"/>
                <a:cs typeface="Open Sans Bold"/>
                <a:sym typeface="Open Sans Bold"/>
              </a:rPr>
              <a:t>01</a:t>
            </a:r>
          </a:p>
        </p:txBody>
      </p:sp>
      <p:sp>
        <p:nvSpPr>
          <p:cNvPr name="TextBox 31" id="31"/>
          <p:cNvSpPr txBox="true"/>
          <p:nvPr/>
        </p:nvSpPr>
        <p:spPr>
          <a:xfrm rot="0">
            <a:off x="10847362" y="576867"/>
            <a:ext cx="7156530" cy="1921510"/>
          </a:xfrm>
          <a:prstGeom prst="rect">
            <a:avLst/>
          </a:prstGeom>
        </p:spPr>
        <p:txBody>
          <a:bodyPr anchor="t" rtlCol="false" tIns="0" lIns="0" bIns="0" rIns="0">
            <a:spAutoFit/>
          </a:bodyPr>
          <a:lstStyle/>
          <a:p>
            <a:pPr algn="l">
              <a:lnSpc>
                <a:spcPts val="2239"/>
              </a:lnSpc>
            </a:pPr>
            <a:r>
              <a:rPr lang="en-US" sz="1599">
                <a:solidFill>
                  <a:srgbClr val="000000"/>
                </a:solidFill>
                <a:latin typeface="Open Sans"/>
                <a:ea typeface="Open Sans"/>
                <a:cs typeface="Open Sans"/>
                <a:sym typeface="Open Sans"/>
              </a:rPr>
              <a:t>Tableau de Bord Résumé :</a:t>
            </a:r>
          </a:p>
          <a:p>
            <a:pPr algn="l" marL="345439" indent="-172720" lvl="1">
              <a:lnSpc>
                <a:spcPts val="2239"/>
              </a:lnSpc>
              <a:buFont typeface="Arial"/>
              <a:buChar char="•"/>
            </a:pPr>
            <a:r>
              <a:rPr lang="en-US" sz="1599">
                <a:solidFill>
                  <a:srgbClr val="000000"/>
                </a:solidFill>
                <a:latin typeface="Open Sans"/>
                <a:ea typeface="Open Sans"/>
                <a:cs typeface="Open Sans"/>
                <a:sym typeface="Open Sans"/>
              </a:rPr>
              <a:t>KPI principaux :</a:t>
            </a:r>
          </a:p>
          <a:p>
            <a:pPr algn="l" marL="345439" indent="-172720" lvl="1">
              <a:lnSpc>
                <a:spcPts val="2239"/>
              </a:lnSpc>
              <a:buFont typeface="Arial"/>
              <a:buChar char="•"/>
            </a:pPr>
            <a:r>
              <a:rPr lang="en-US" sz="1599">
                <a:solidFill>
                  <a:srgbClr val="000000"/>
                </a:solidFill>
                <a:latin typeface="Open Sans"/>
                <a:ea typeface="Open Sans"/>
                <a:cs typeface="Open Sans"/>
                <a:sym typeface="Open Sans"/>
              </a:rPr>
              <a:t>Total du chiffre d'affaires, volume total des ventes, marge brute.</a:t>
            </a:r>
          </a:p>
          <a:p>
            <a:pPr algn="l" marL="345439" indent="-172720" lvl="1">
              <a:lnSpc>
                <a:spcPts val="2239"/>
              </a:lnSpc>
              <a:buFont typeface="Arial"/>
              <a:buChar char="•"/>
            </a:pPr>
            <a:r>
              <a:rPr lang="en-US" sz="1599">
                <a:solidFill>
                  <a:srgbClr val="000000"/>
                </a:solidFill>
                <a:latin typeface="Open Sans"/>
                <a:ea typeface="Open Sans"/>
                <a:cs typeface="Open Sans"/>
                <a:sym typeface="Open Sans"/>
              </a:rPr>
              <a:t>Visualisations :</a:t>
            </a:r>
          </a:p>
          <a:p>
            <a:pPr algn="l" marL="690879" indent="-230293" lvl="2">
              <a:lnSpc>
                <a:spcPts val="2239"/>
              </a:lnSpc>
              <a:buFont typeface="Arial"/>
              <a:buChar char="⚬"/>
            </a:pPr>
            <a:r>
              <a:rPr lang="en-US" sz="1599">
                <a:solidFill>
                  <a:srgbClr val="000000"/>
                </a:solidFill>
                <a:latin typeface="Open Sans"/>
                <a:ea typeface="Open Sans"/>
                <a:cs typeface="Open Sans"/>
                <a:sym typeface="Open Sans"/>
              </a:rPr>
              <a:t>Évolution annuelle du CA et de la marge brute (graphique en ligne).</a:t>
            </a:r>
          </a:p>
          <a:p>
            <a:pPr algn="l" marL="690879" indent="-230293" lvl="2">
              <a:lnSpc>
                <a:spcPts val="2239"/>
              </a:lnSpc>
              <a:buFont typeface="Arial"/>
              <a:buChar char="⚬"/>
            </a:pPr>
            <a:r>
              <a:rPr lang="en-US" sz="1599">
                <a:solidFill>
                  <a:srgbClr val="000000"/>
                </a:solidFill>
                <a:latin typeface="Open Sans"/>
                <a:ea typeface="Open Sans"/>
                <a:cs typeface="Open Sans"/>
                <a:sym typeface="Open Sans"/>
              </a:rPr>
              <a:t>Carte géographique pour le CA par pays.</a:t>
            </a:r>
          </a:p>
          <a:p>
            <a:pPr algn="l" marL="690879" indent="-230293" lvl="2">
              <a:lnSpc>
                <a:spcPts val="2239"/>
              </a:lnSpc>
              <a:spcBef>
                <a:spcPct val="0"/>
              </a:spcBef>
              <a:buFont typeface="Arial"/>
              <a:buChar char="⚬"/>
            </a:pPr>
            <a:r>
              <a:rPr lang="en-US" sz="1599">
                <a:solidFill>
                  <a:srgbClr val="000000"/>
                </a:solidFill>
                <a:latin typeface="Open Sans"/>
                <a:ea typeface="Open Sans"/>
                <a:cs typeface="Open Sans"/>
                <a:sym typeface="Open Sans"/>
              </a:rPr>
              <a:t>Graphique barres pour les 5 produits générant le plus de CA.</a:t>
            </a:r>
          </a:p>
        </p:txBody>
      </p:sp>
      <p:sp>
        <p:nvSpPr>
          <p:cNvPr name="TextBox 32" id="32"/>
          <p:cNvSpPr txBox="true"/>
          <p:nvPr/>
        </p:nvSpPr>
        <p:spPr>
          <a:xfrm rot="0">
            <a:off x="10081536" y="2740385"/>
            <a:ext cx="607381" cy="357690"/>
          </a:xfrm>
          <a:prstGeom prst="rect">
            <a:avLst/>
          </a:prstGeom>
        </p:spPr>
        <p:txBody>
          <a:bodyPr anchor="t" rtlCol="false" tIns="0" lIns="0" bIns="0" rIns="0">
            <a:spAutoFit/>
          </a:bodyPr>
          <a:lstStyle/>
          <a:p>
            <a:pPr algn="ctr">
              <a:lnSpc>
                <a:spcPts val="2859"/>
              </a:lnSpc>
              <a:spcBef>
                <a:spcPct val="0"/>
              </a:spcBef>
            </a:pPr>
            <a:r>
              <a:rPr lang="en-US" b="true" sz="2042">
                <a:solidFill>
                  <a:srgbClr val="000000"/>
                </a:solidFill>
                <a:latin typeface="Open Sans Bold"/>
                <a:ea typeface="Open Sans Bold"/>
                <a:cs typeface="Open Sans Bold"/>
                <a:sym typeface="Open Sans Bold"/>
              </a:rPr>
              <a:t>02</a:t>
            </a:r>
          </a:p>
        </p:txBody>
      </p:sp>
      <p:sp>
        <p:nvSpPr>
          <p:cNvPr name="TextBox 33" id="33"/>
          <p:cNvSpPr txBox="true"/>
          <p:nvPr/>
        </p:nvSpPr>
        <p:spPr>
          <a:xfrm rot="0">
            <a:off x="10847362" y="4852233"/>
            <a:ext cx="7156530" cy="2197735"/>
          </a:xfrm>
          <a:prstGeom prst="rect">
            <a:avLst/>
          </a:prstGeom>
        </p:spPr>
        <p:txBody>
          <a:bodyPr anchor="t" rtlCol="false" tIns="0" lIns="0" bIns="0" rIns="0">
            <a:spAutoFit/>
          </a:bodyPr>
          <a:lstStyle/>
          <a:p>
            <a:pPr algn="l">
              <a:lnSpc>
                <a:spcPts val="2239"/>
              </a:lnSpc>
            </a:pPr>
            <a:r>
              <a:rPr lang="en-US" sz="1599">
                <a:solidFill>
                  <a:srgbClr val="000000"/>
                </a:solidFill>
                <a:latin typeface="Open Sans"/>
                <a:ea typeface="Open Sans"/>
                <a:cs typeface="Open Sans"/>
                <a:sym typeface="Open Sans"/>
              </a:rPr>
              <a:t>Tableau de Bord Produits :</a:t>
            </a:r>
          </a:p>
          <a:p>
            <a:pPr algn="l" marL="345439" indent="-172720" lvl="1">
              <a:lnSpc>
                <a:spcPts val="2239"/>
              </a:lnSpc>
              <a:buFont typeface="Arial"/>
              <a:buChar char="•"/>
            </a:pPr>
            <a:r>
              <a:rPr lang="en-US" sz="1599">
                <a:solidFill>
                  <a:srgbClr val="000000"/>
                </a:solidFill>
                <a:latin typeface="Open Sans"/>
                <a:ea typeface="Open Sans"/>
                <a:cs typeface="Open Sans"/>
                <a:sym typeface="Open Sans"/>
              </a:rPr>
              <a:t>KPI principaux :</a:t>
            </a:r>
          </a:p>
          <a:p>
            <a:pPr algn="l" marL="345439" indent="-172720" lvl="1">
              <a:lnSpc>
                <a:spcPts val="2239"/>
              </a:lnSpc>
              <a:buFont typeface="Arial"/>
              <a:buChar char="•"/>
            </a:pPr>
            <a:r>
              <a:rPr lang="en-US" sz="1599">
                <a:solidFill>
                  <a:srgbClr val="000000"/>
                </a:solidFill>
                <a:latin typeface="Open Sans"/>
                <a:ea typeface="Open Sans"/>
                <a:cs typeface="Open Sans"/>
                <a:sym typeface="Open Sans"/>
              </a:rPr>
              <a:t>CA par catégorie et sous-catégorie, top produits par CA et volume.</a:t>
            </a:r>
          </a:p>
          <a:p>
            <a:pPr algn="l" marL="345439" indent="-172720" lvl="1">
              <a:lnSpc>
                <a:spcPts val="2239"/>
              </a:lnSpc>
              <a:buFont typeface="Arial"/>
              <a:buChar char="•"/>
            </a:pPr>
            <a:r>
              <a:rPr lang="en-US" sz="1599">
                <a:solidFill>
                  <a:srgbClr val="000000"/>
                </a:solidFill>
                <a:latin typeface="Open Sans"/>
                <a:ea typeface="Open Sans"/>
                <a:cs typeface="Open Sans"/>
                <a:sym typeface="Open Sans"/>
              </a:rPr>
              <a:t>Visualisations :</a:t>
            </a:r>
          </a:p>
          <a:p>
            <a:pPr algn="l" marL="690879" indent="-230293" lvl="2">
              <a:lnSpc>
                <a:spcPts val="2239"/>
              </a:lnSpc>
              <a:buFont typeface="Arial"/>
              <a:buChar char="⚬"/>
            </a:pPr>
            <a:r>
              <a:rPr lang="en-US" sz="1599">
                <a:solidFill>
                  <a:srgbClr val="000000"/>
                </a:solidFill>
                <a:latin typeface="Open Sans"/>
                <a:ea typeface="Open Sans"/>
                <a:cs typeface="Open Sans"/>
                <a:sym typeface="Open Sans"/>
              </a:rPr>
              <a:t>Nuage de points (CA vs volume).</a:t>
            </a:r>
          </a:p>
          <a:p>
            <a:pPr algn="l" marL="690879" indent="-230293" lvl="2">
              <a:lnSpc>
                <a:spcPts val="2239"/>
              </a:lnSpc>
              <a:buFont typeface="Arial"/>
              <a:buChar char="⚬"/>
            </a:pPr>
            <a:r>
              <a:rPr lang="en-US" sz="1599">
                <a:solidFill>
                  <a:srgbClr val="000000"/>
                </a:solidFill>
                <a:latin typeface="Open Sans"/>
                <a:ea typeface="Open Sans"/>
                <a:cs typeface="Open Sans"/>
                <a:sym typeface="Open Sans"/>
              </a:rPr>
              <a:t>Graphique barres pour le CA par catégorie de produit.</a:t>
            </a:r>
          </a:p>
          <a:p>
            <a:pPr algn="l" marL="690879" indent="-230293" lvl="2">
              <a:lnSpc>
                <a:spcPts val="2239"/>
              </a:lnSpc>
              <a:buFont typeface="Arial"/>
              <a:buChar char="⚬"/>
            </a:pPr>
            <a:r>
              <a:rPr lang="en-US" sz="1599">
                <a:solidFill>
                  <a:srgbClr val="000000"/>
                </a:solidFill>
                <a:latin typeface="Open Sans"/>
                <a:ea typeface="Open Sans"/>
                <a:cs typeface="Open Sans"/>
                <a:sym typeface="Open Sans"/>
              </a:rPr>
              <a:t>Treemap pour le CA par produit.</a:t>
            </a:r>
          </a:p>
          <a:p>
            <a:pPr algn="l" marL="690879" indent="-230293" lvl="2">
              <a:lnSpc>
                <a:spcPts val="2239"/>
              </a:lnSpc>
              <a:spcBef>
                <a:spcPct val="0"/>
              </a:spcBef>
              <a:buFont typeface="Arial"/>
              <a:buChar char="⚬"/>
            </a:pPr>
            <a:r>
              <a:rPr lang="en-US" sz="1599">
                <a:solidFill>
                  <a:srgbClr val="000000"/>
                </a:solidFill>
                <a:latin typeface="Open Sans"/>
                <a:ea typeface="Open Sans"/>
                <a:cs typeface="Open Sans"/>
                <a:sym typeface="Open Sans"/>
              </a:rPr>
              <a:t>Graphique pour les produits en perte de vitesse.</a:t>
            </a:r>
          </a:p>
        </p:txBody>
      </p:sp>
      <p:sp>
        <p:nvSpPr>
          <p:cNvPr name="TextBox 34" id="34"/>
          <p:cNvSpPr txBox="true"/>
          <p:nvPr/>
        </p:nvSpPr>
        <p:spPr>
          <a:xfrm rot="0">
            <a:off x="10081536" y="4847536"/>
            <a:ext cx="607381" cy="348299"/>
          </a:xfrm>
          <a:prstGeom prst="rect">
            <a:avLst/>
          </a:prstGeom>
        </p:spPr>
        <p:txBody>
          <a:bodyPr anchor="t" rtlCol="false" tIns="0" lIns="0" bIns="0" rIns="0">
            <a:spAutoFit/>
          </a:bodyPr>
          <a:lstStyle/>
          <a:p>
            <a:pPr algn="ctr">
              <a:lnSpc>
                <a:spcPts val="2859"/>
              </a:lnSpc>
              <a:spcBef>
                <a:spcPct val="0"/>
              </a:spcBef>
            </a:pPr>
            <a:r>
              <a:rPr lang="en-US" b="true" sz="2042">
                <a:solidFill>
                  <a:srgbClr val="000000"/>
                </a:solidFill>
                <a:latin typeface="Open Sans Bold"/>
                <a:ea typeface="Open Sans Bold"/>
                <a:cs typeface="Open Sans Bold"/>
                <a:sym typeface="Open Sans Bold"/>
              </a:rPr>
              <a:t>03</a:t>
            </a:r>
          </a:p>
        </p:txBody>
      </p:sp>
      <p:sp>
        <p:nvSpPr>
          <p:cNvPr name="TextBox 35" id="35"/>
          <p:cNvSpPr txBox="true"/>
          <p:nvPr/>
        </p:nvSpPr>
        <p:spPr>
          <a:xfrm rot="0">
            <a:off x="12109012" y="7297618"/>
            <a:ext cx="5894880" cy="1990090"/>
          </a:xfrm>
          <a:prstGeom prst="rect">
            <a:avLst/>
          </a:prstGeom>
        </p:spPr>
        <p:txBody>
          <a:bodyPr anchor="t" rtlCol="false" tIns="0" lIns="0" bIns="0" rIns="0">
            <a:spAutoFit/>
          </a:bodyPr>
          <a:lstStyle/>
          <a:p>
            <a:pPr algn="l">
              <a:lnSpc>
                <a:spcPts val="2659"/>
              </a:lnSpc>
            </a:pPr>
            <a:r>
              <a:rPr lang="en-US" sz="1899">
                <a:solidFill>
                  <a:srgbClr val="000000"/>
                </a:solidFill>
                <a:latin typeface="Open Sans"/>
                <a:ea typeface="Open Sans"/>
                <a:cs typeface="Open Sans"/>
                <a:sym typeface="Open Sans"/>
              </a:rPr>
              <a:t>Importance des Mockups :</a:t>
            </a:r>
          </a:p>
          <a:p>
            <a:pPr algn="l" marL="410208" indent="-205104" lvl="1">
              <a:lnSpc>
                <a:spcPts val="2659"/>
              </a:lnSpc>
              <a:buFont typeface="Arial"/>
              <a:buChar char="•"/>
            </a:pPr>
            <a:r>
              <a:rPr lang="en-US" sz="1899">
                <a:solidFill>
                  <a:srgbClr val="000000"/>
                </a:solidFill>
                <a:latin typeface="Open Sans"/>
                <a:ea typeface="Open Sans"/>
                <a:cs typeface="Open Sans"/>
                <a:sym typeface="Open Sans"/>
              </a:rPr>
              <a:t>Validation des attentes : Alignement des mockups avec les besoins utilisateurs.</a:t>
            </a:r>
          </a:p>
          <a:p>
            <a:pPr algn="l" marL="410208" indent="-205104" lvl="1">
              <a:lnSpc>
                <a:spcPts val="2659"/>
              </a:lnSpc>
              <a:buFont typeface="Arial"/>
              <a:buChar char="•"/>
            </a:pPr>
            <a:r>
              <a:rPr lang="en-US" sz="1899">
                <a:solidFill>
                  <a:srgbClr val="000000"/>
                </a:solidFill>
                <a:latin typeface="Open Sans"/>
                <a:ea typeface="Open Sans"/>
                <a:cs typeface="Open Sans"/>
                <a:sym typeface="Open Sans"/>
              </a:rPr>
              <a:t>Optimisation du design : Réduction des erreurs et structuration intuitive des tableaux de bord.</a:t>
            </a:r>
          </a:p>
          <a:p>
            <a:pPr algn="l">
              <a:lnSpc>
                <a:spcPts val="2659"/>
              </a:lnSpc>
              <a:spcBef>
                <a:spcPct val="0"/>
              </a:spcBef>
            </a:pPr>
          </a:p>
        </p:txBody>
      </p:sp>
      <p:sp>
        <p:nvSpPr>
          <p:cNvPr name="TextBox 36" id="36"/>
          <p:cNvSpPr txBox="true"/>
          <p:nvPr/>
        </p:nvSpPr>
        <p:spPr>
          <a:xfrm rot="0">
            <a:off x="10847362" y="2759435"/>
            <a:ext cx="7156530" cy="1921510"/>
          </a:xfrm>
          <a:prstGeom prst="rect">
            <a:avLst/>
          </a:prstGeom>
        </p:spPr>
        <p:txBody>
          <a:bodyPr anchor="t" rtlCol="false" tIns="0" lIns="0" bIns="0" rIns="0">
            <a:spAutoFit/>
          </a:bodyPr>
          <a:lstStyle/>
          <a:p>
            <a:pPr algn="l">
              <a:lnSpc>
                <a:spcPts val="2239"/>
              </a:lnSpc>
            </a:pPr>
            <a:r>
              <a:rPr lang="en-US" sz="1599">
                <a:solidFill>
                  <a:srgbClr val="000000"/>
                </a:solidFill>
                <a:latin typeface="Open Sans"/>
                <a:ea typeface="Open Sans"/>
                <a:cs typeface="Open Sans"/>
                <a:sym typeface="Open Sans"/>
              </a:rPr>
              <a:t>Tableau de Bord Clients :</a:t>
            </a:r>
          </a:p>
          <a:p>
            <a:pPr algn="l" marL="345439" indent="-172720" lvl="1">
              <a:lnSpc>
                <a:spcPts val="2239"/>
              </a:lnSpc>
              <a:buFont typeface="Arial"/>
              <a:buChar char="•"/>
            </a:pPr>
            <a:r>
              <a:rPr lang="en-US" sz="1599">
                <a:solidFill>
                  <a:srgbClr val="000000"/>
                </a:solidFill>
                <a:latin typeface="Open Sans"/>
                <a:ea typeface="Open Sans"/>
                <a:cs typeface="Open Sans"/>
                <a:sym typeface="Open Sans"/>
              </a:rPr>
              <a:t>KPI principaux :</a:t>
            </a:r>
          </a:p>
          <a:p>
            <a:pPr algn="l" marL="345439" indent="-172720" lvl="1">
              <a:lnSpc>
                <a:spcPts val="2239"/>
              </a:lnSpc>
              <a:buFont typeface="Arial"/>
              <a:buChar char="•"/>
            </a:pPr>
            <a:r>
              <a:rPr lang="en-US" sz="1599">
                <a:solidFill>
                  <a:srgbClr val="000000"/>
                </a:solidFill>
                <a:latin typeface="Open Sans"/>
                <a:ea typeface="Open Sans"/>
                <a:cs typeface="Open Sans"/>
                <a:sym typeface="Open Sans"/>
              </a:rPr>
              <a:t>P</a:t>
            </a:r>
            <a:r>
              <a:rPr lang="en-US" sz="1599">
                <a:solidFill>
                  <a:srgbClr val="000000"/>
                </a:solidFill>
                <a:latin typeface="Open Sans"/>
                <a:ea typeface="Open Sans"/>
                <a:cs typeface="Open Sans"/>
                <a:sym typeface="Open Sans"/>
              </a:rPr>
              <a:t>anier moyen, segmentation des clients (B2B/B2C).</a:t>
            </a:r>
          </a:p>
          <a:p>
            <a:pPr algn="l" marL="345439" indent="-172720" lvl="1">
              <a:lnSpc>
                <a:spcPts val="2239"/>
              </a:lnSpc>
              <a:buFont typeface="Arial"/>
              <a:buChar char="•"/>
            </a:pPr>
            <a:r>
              <a:rPr lang="en-US" sz="1599">
                <a:solidFill>
                  <a:srgbClr val="000000"/>
                </a:solidFill>
                <a:latin typeface="Open Sans"/>
                <a:ea typeface="Open Sans"/>
                <a:cs typeface="Open Sans"/>
                <a:sym typeface="Open Sans"/>
              </a:rPr>
              <a:t>Visualisations :</a:t>
            </a:r>
          </a:p>
          <a:p>
            <a:pPr algn="l" marL="690879" indent="-230293" lvl="2">
              <a:lnSpc>
                <a:spcPts val="2239"/>
              </a:lnSpc>
              <a:buFont typeface="Arial"/>
              <a:buChar char="⚬"/>
            </a:pPr>
            <a:r>
              <a:rPr lang="en-US" sz="1599">
                <a:solidFill>
                  <a:srgbClr val="000000"/>
                </a:solidFill>
                <a:latin typeface="Open Sans"/>
                <a:ea typeface="Open Sans"/>
                <a:cs typeface="Open Sans"/>
                <a:sym typeface="Open Sans"/>
              </a:rPr>
              <a:t>Réparti</a:t>
            </a:r>
            <a:r>
              <a:rPr lang="en-US" sz="1599">
                <a:solidFill>
                  <a:srgbClr val="000000"/>
                </a:solidFill>
                <a:latin typeface="Open Sans"/>
                <a:ea typeface="Open Sans"/>
                <a:cs typeface="Open Sans"/>
                <a:sym typeface="Open Sans"/>
              </a:rPr>
              <a:t>tion démographique par âge et CSP (barres empilées).</a:t>
            </a:r>
          </a:p>
          <a:p>
            <a:pPr algn="l" marL="690879" indent="-230293" lvl="2">
              <a:lnSpc>
                <a:spcPts val="2239"/>
              </a:lnSpc>
              <a:buFont typeface="Arial"/>
              <a:buChar char="⚬"/>
            </a:pPr>
            <a:r>
              <a:rPr lang="en-US" sz="1599">
                <a:solidFill>
                  <a:srgbClr val="000000"/>
                </a:solidFill>
                <a:latin typeface="Open Sans"/>
                <a:ea typeface="Open Sans"/>
                <a:cs typeface="Open Sans"/>
                <a:sym typeface="Open Sans"/>
              </a:rPr>
              <a:t>To</a:t>
            </a:r>
            <a:r>
              <a:rPr lang="en-US" sz="1599">
                <a:solidFill>
                  <a:srgbClr val="000000"/>
                </a:solidFill>
                <a:latin typeface="Open Sans"/>
                <a:ea typeface="Open Sans"/>
                <a:cs typeface="Open Sans"/>
                <a:sym typeface="Open Sans"/>
              </a:rPr>
              <a:t>p 10 des clients par CA.</a:t>
            </a:r>
          </a:p>
          <a:p>
            <a:pPr algn="l" marL="690879" indent="-230293" lvl="2">
              <a:lnSpc>
                <a:spcPts val="2239"/>
              </a:lnSpc>
              <a:spcBef>
                <a:spcPct val="0"/>
              </a:spcBef>
              <a:buFont typeface="Arial"/>
              <a:buChar char="⚬"/>
            </a:pPr>
            <a:r>
              <a:rPr lang="en-US" sz="1599">
                <a:solidFill>
                  <a:srgbClr val="000000"/>
                </a:solidFill>
                <a:latin typeface="Open Sans"/>
                <a:ea typeface="Open Sans"/>
                <a:cs typeface="Open Sans"/>
                <a:sym typeface="Open Sans"/>
              </a:rPr>
              <a:t>Comparaison du CA et volume par segment.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382758" y="2114015"/>
            <a:ext cx="1570283" cy="105561"/>
            <a:chOff x="0" y="0"/>
            <a:chExt cx="413573" cy="27802"/>
          </a:xfrm>
        </p:grpSpPr>
        <p:sp>
          <p:nvSpPr>
            <p:cNvPr name="Freeform 3" id="3"/>
            <p:cNvSpPr/>
            <p:nvPr/>
          </p:nvSpPr>
          <p:spPr>
            <a:xfrm flipH="false" flipV="false" rot="0">
              <a:off x="0" y="0"/>
              <a:ext cx="413573" cy="27802"/>
            </a:xfrm>
            <a:custGeom>
              <a:avLst/>
              <a:gdLst/>
              <a:ahLst/>
              <a:cxnLst/>
              <a:rect r="r" b="b" t="t" l="l"/>
              <a:pathLst>
                <a:path h="27802" w="413573">
                  <a:moveTo>
                    <a:pt x="13901" y="0"/>
                  </a:moveTo>
                  <a:lnTo>
                    <a:pt x="399671" y="0"/>
                  </a:lnTo>
                  <a:cubicBezTo>
                    <a:pt x="403358" y="0"/>
                    <a:pt x="406894" y="1465"/>
                    <a:pt x="409501" y="4072"/>
                  </a:cubicBezTo>
                  <a:cubicBezTo>
                    <a:pt x="412108" y="6678"/>
                    <a:pt x="413573" y="10214"/>
                    <a:pt x="413573" y="13901"/>
                  </a:cubicBezTo>
                  <a:lnTo>
                    <a:pt x="413573" y="13901"/>
                  </a:lnTo>
                  <a:cubicBezTo>
                    <a:pt x="413573" y="21578"/>
                    <a:pt x="407349" y="27802"/>
                    <a:pt x="399671" y="27802"/>
                  </a:cubicBezTo>
                  <a:lnTo>
                    <a:pt x="13901" y="27802"/>
                  </a:lnTo>
                  <a:cubicBezTo>
                    <a:pt x="10214" y="27802"/>
                    <a:pt x="6678" y="26338"/>
                    <a:pt x="4072" y="23731"/>
                  </a:cubicBezTo>
                  <a:cubicBezTo>
                    <a:pt x="1465" y="21124"/>
                    <a:pt x="0" y="17588"/>
                    <a:pt x="0" y="13901"/>
                  </a:cubicBezTo>
                  <a:lnTo>
                    <a:pt x="0" y="13901"/>
                  </a:lnTo>
                  <a:cubicBezTo>
                    <a:pt x="0" y="10214"/>
                    <a:pt x="1465" y="6678"/>
                    <a:pt x="4072" y="4072"/>
                  </a:cubicBezTo>
                  <a:cubicBezTo>
                    <a:pt x="6678" y="1465"/>
                    <a:pt x="10214" y="0"/>
                    <a:pt x="13901" y="0"/>
                  </a:cubicBezTo>
                  <a:close/>
                </a:path>
              </a:pathLst>
            </a:custGeom>
            <a:solidFill>
              <a:srgbClr val="C52A87"/>
            </a:solidFill>
          </p:spPr>
        </p:sp>
        <p:sp>
          <p:nvSpPr>
            <p:cNvPr name="TextBox 4" id="4"/>
            <p:cNvSpPr txBox="true"/>
            <p:nvPr/>
          </p:nvSpPr>
          <p:spPr>
            <a:xfrm>
              <a:off x="0" y="-28575"/>
              <a:ext cx="413573" cy="56377"/>
            </a:xfrm>
            <a:prstGeom prst="rect">
              <a:avLst/>
            </a:prstGeom>
          </p:spPr>
          <p:txBody>
            <a:bodyPr anchor="ctr" rtlCol="false" tIns="50800" lIns="50800" bIns="50800" rIns="50800"/>
            <a:lstStyle/>
            <a:p>
              <a:pPr algn="ctr">
                <a:lnSpc>
                  <a:spcPts val="1960"/>
                </a:lnSpc>
              </a:pPr>
            </a:p>
          </p:txBody>
        </p:sp>
      </p:grpSp>
      <p:grpSp>
        <p:nvGrpSpPr>
          <p:cNvPr name="Group 5" id="5"/>
          <p:cNvGrpSpPr/>
          <p:nvPr/>
        </p:nvGrpSpPr>
        <p:grpSpPr>
          <a:xfrm rot="0">
            <a:off x="246121" y="3561765"/>
            <a:ext cx="5764689" cy="827438"/>
            <a:chOff x="0" y="0"/>
            <a:chExt cx="1198897" cy="172084"/>
          </a:xfrm>
        </p:grpSpPr>
        <p:sp>
          <p:nvSpPr>
            <p:cNvPr name="Freeform 6" id="6"/>
            <p:cNvSpPr/>
            <p:nvPr/>
          </p:nvSpPr>
          <p:spPr>
            <a:xfrm flipH="false" flipV="false" rot="0">
              <a:off x="0" y="0"/>
              <a:ext cx="1198897" cy="172084"/>
            </a:xfrm>
            <a:custGeom>
              <a:avLst/>
              <a:gdLst/>
              <a:ahLst/>
              <a:cxnLst/>
              <a:rect r="r" b="b" t="t" l="l"/>
              <a:pathLst>
                <a:path h="172084" w="1198897">
                  <a:moveTo>
                    <a:pt x="68492" y="0"/>
                  </a:moveTo>
                  <a:lnTo>
                    <a:pt x="1130404" y="0"/>
                  </a:lnTo>
                  <a:cubicBezTo>
                    <a:pt x="1168232" y="0"/>
                    <a:pt x="1198897" y="30665"/>
                    <a:pt x="1198897" y="68492"/>
                  </a:cubicBezTo>
                  <a:lnTo>
                    <a:pt x="1198897" y="103592"/>
                  </a:lnTo>
                  <a:cubicBezTo>
                    <a:pt x="1198897" y="121757"/>
                    <a:pt x="1191681" y="139179"/>
                    <a:pt x="1178836" y="152023"/>
                  </a:cubicBezTo>
                  <a:cubicBezTo>
                    <a:pt x="1165991" y="164868"/>
                    <a:pt x="1148570" y="172084"/>
                    <a:pt x="1130404" y="172084"/>
                  </a:cubicBezTo>
                  <a:lnTo>
                    <a:pt x="68492" y="172084"/>
                  </a:lnTo>
                  <a:cubicBezTo>
                    <a:pt x="30665" y="172084"/>
                    <a:pt x="0" y="141419"/>
                    <a:pt x="0" y="103592"/>
                  </a:cubicBezTo>
                  <a:lnTo>
                    <a:pt x="0" y="68492"/>
                  </a:lnTo>
                  <a:cubicBezTo>
                    <a:pt x="0" y="50327"/>
                    <a:pt x="7216" y="32906"/>
                    <a:pt x="20061" y="20061"/>
                  </a:cubicBezTo>
                  <a:cubicBezTo>
                    <a:pt x="32906" y="7216"/>
                    <a:pt x="50327" y="0"/>
                    <a:pt x="68492" y="0"/>
                  </a:cubicBezTo>
                  <a:close/>
                </a:path>
              </a:pathLst>
            </a:custGeom>
            <a:solidFill>
              <a:srgbClr val="C52A87"/>
            </a:solidFill>
          </p:spPr>
        </p:sp>
        <p:sp>
          <p:nvSpPr>
            <p:cNvPr name="TextBox 7" id="7"/>
            <p:cNvSpPr txBox="true"/>
            <p:nvPr/>
          </p:nvSpPr>
          <p:spPr>
            <a:xfrm>
              <a:off x="0" y="-28575"/>
              <a:ext cx="1198897" cy="200659"/>
            </a:xfrm>
            <a:prstGeom prst="rect">
              <a:avLst/>
            </a:prstGeom>
          </p:spPr>
          <p:txBody>
            <a:bodyPr anchor="ctr" rtlCol="false" tIns="50800" lIns="50800" bIns="50800" rIns="50800"/>
            <a:lstStyle/>
            <a:p>
              <a:pPr algn="ctr">
                <a:lnSpc>
                  <a:spcPts val="1960"/>
                </a:lnSpc>
              </a:pPr>
            </a:p>
          </p:txBody>
        </p:sp>
      </p:grpSp>
      <p:sp>
        <p:nvSpPr>
          <p:cNvPr name="Freeform 8" id="8"/>
          <p:cNvSpPr/>
          <p:nvPr/>
        </p:nvSpPr>
        <p:spPr>
          <a:xfrm flipH="false" flipV="false" rot="0">
            <a:off x="286171" y="481277"/>
            <a:ext cx="3269331" cy="547423"/>
          </a:xfrm>
          <a:custGeom>
            <a:avLst/>
            <a:gdLst/>
            <a:ahLst/>
            <a:cxnLst/>
            <a:rect r="r" b="b" t="t" l="l"/>
            <a:pathLst>
              <a:path h="547423" w="3269331">
                <a:moveTo>
                  <a:pt x="0" y="0"/>
                </a:moveTo>
                <a:lnTo>
                  <a:pt x="3269332" y="0"/>
                </a:lnTo>
                <a:lnTo>
                  <a:pt x="3269332" y="547423"/>
                </a:lnTo>
                <a:lnTo>
                  <a:pt x="0" y="547423"/>
                </a:lnTo>
                <a:lnTo>
                  <a:pt x="0" y="0"/>
                </a:lnTo>
                <a:close/>
              </a:path>
            </a:pathLst>
          </a:custGeom>
          <a:blipFill>
            <a:blip r:embed="rId2"/>
            <a:stretch>
              <a:fillRect l="0" t="0" r="0" b="0"/>
            </a:stretch>
          </a:blipFill>
        </p:spPr>
      </p:sp>
      <p:sp>
        <p:nvSpPr>
          <p:cNvPr name="Freeform 9" id="9"/>
          <p:cNvSpPr/>
          <p:nvPr/>
        </p:nvSpPr>
        <p:spPr>
          <a:xfrm flipH="false" flipV="false" rot="0">
            <a:off x="77101" y="4802048"/>
            <a:ext cx="5990263" cy="4492697"/>
          </a:xfrm>
          <a:custGeom>
            <a:avLst/>
            <a:gdLst/>
            <a:ahLst/>
            <a:cxnLst/>
            <a:rect r="r" b="b" t="t" l="l"/>
            <a:pathLst>
              <a:path h="4492697" w="5990263">
                <a:moveTo>
                  <a:pt x="0" y="0"/>
                </a:moveTo>
                <a:lnTo>
                  <a:pt x="5990262" y="0"/>
                </a:lnTo>
                <a:lnTo>
                  <a:pt x="5990262" y="4492697"/>
                </a:lnTo>
                <a:lnTo>
                  <a:pt x="0" y="4492697"/>
                </a:lnTo>
                <a:lnTo>
                  <a:pt x="0" y="0"/>
                </a:lnTo>
                <a:close/>
              </a:path>
            </a:pathLst>
          </a:custGeom>
          <a:blipFill>
            <a:blip r:embed="rId3"/>
            <a:stretch>
              <a:fillRect l="0" t="0" r="0" b="0"/>
            </a:stretch>
          </a:blipFill>
        </p:spPr>
      </p:sp>
      <p:grpSp>
        <p:nvGrpSpPr>
          <p:cNvPr name="Group 10" id="10"/>
          <p:cNvGrpSpPr/>
          <p:nvPr/>
        </p:nvGrpSpPr>
        <p:grpSpPr>
          <a:xfrm rot="0">
            <a:off x="6299281" y="3598210"/>
            <a:ext cx="5764689" cy="827438"/>
            <a:chOff x="0" y="0"/>
            <a:chExt cx="1198897" cy="172084"/>
          </a:xfrm>
        </p:grpSpPr>
        <p:sp>
          <p:nvSpPr>
            <p:cNvPr name="Freeform 11" id="11"/>
            <p:cNvSpPr/>
            <p:nvPr/>
          </p:nvSpPr>
          <p:spPr>
            <a:xfrm flipH="false" flipV="false" rot="0">
              <a:off x="0" y="0"/>
              <a:ext cx="1198897" cy="172084"/>
            </a:xfrm>
            <a:custGeom>
              <a:avLst/>
              <a:gdLst/>
              <a:ahLst/>
              <a:cxnLst/>
              <a:rect r="r" b="b" t="t" l="l"/>
              <a:pathLst>
                <a:path h="172084" w="1198897">
                  <a:moveTo>
                    <a:pt x="68492" y="0"/>
                  </a:moveTo>
                  <a:lnTo>
                    <a:pt x="1130404" y="0"/>
                  </a:lnTo>
                  <a:cubicBezTo>
                    <a:pt x="1168232" y="0"/>
                    <a:pt x="1198897" y="30665"/>
                    <a:pt x="1198897" y="68492"/>
                  </a:cubicBezTo>
                  <a:lnTo>
                    <a:pt x="1198897" y="103592"/>
                  </a:lnTo>
                  <a:cubicBezTo>
                    <a:pt x="1198897" y="121757"/>
                    <a:pt x="1191681" y="139179"/>
                    <a:pt x="1178836" y="152023"/>
                  </a:cubicBezTo>
                  <a:cubicBezTo>
                    <a:pt x="1165991" y="164868"/>
                    <a:pt x="1148570" y="172084"/>
                    <a:pt x="1130404" y="172084"/>
                  </a:cubicBezTo>
                  <a:lnTo>
                    <a:pt x="68492" y="172084"/>
                  </a:lnTo>
                  <a:cubicBezTo>
                    <a:pt x="30665" y="172084"/>
                    <a:pt x="0" y="141419"/>
                    <a:pt x="0" y="103592"/>
                  </a:cubicBezTo>
                  <a:lnTo>
                    <a:pt x="0" y="68492"/>
                  </a:lnTo>
                  <a:cubicBezTo>
                    <a:pt x="0" y="50327"/>
                    <a:pt x="7216" y="32906"/>
                    <a:pt x="20061" y="20061"/>
                  </a:cubicBezTo>
                  <a:cubicBezTo>
                    <a:pt x="32906" y="7216"/>
                    <a:pt x="50327" y="0"/>
                    <a:pt x="68492" y="0"/>
                  </a:cubicBezTo>
                  <a:close/>
                </a:path>
              </a:pathLst>
            </a:custGeom>
            <a:solidFill>
              <a:srgbClr val="C52A87"/>
            </a:solidFill>
          </p:spPr>
        </p:sp>
        <p:sp>
          <p:nvSpPr>
            <p:cNvPr name="TextBox 12" id="12"/>
            <p:cNvSpPr txBox="true"/>
            <p:nvPr/>
          </p:nvSpPr>
          <p:spPr>
            <a:xfrm>
              <a:off x="0" y="-28575"/>
              <a:ext cx="1198897" cy="200659"/>
            </a:xfrm>
            <a:prstGeom prst="rect">
              <a:avLst/>
            </a:prstGeom>
          </p:spPr>
          <p:txBody>
            <a:bodyPr anchor="ctr" rtlCol="false" tIns="50800" lIns="50800" bIns="50800" rIns="50800"/>
            <a:lstStyle/>
            <a:p>
              <a:pPr algn="ctr">
                <a:lnSpc>
                  <a:spcPts val="1960"/>
                </a:lnSpc>
              </a:pPr>
            </a:p>
          </p:txBody>
        </p:sp>
      </p:grpSp>
      <p:sp>
        <p:nvSpPr>
          <p:cNvPr name="Freeform 13" id="13"/>
          <p:cNvSpPr/>
          <p:nvPr/>
        </p:nvSpPr>
        <p:spPr>
          <a:xfrm flipH="false" flipV="false" rot="0">
            <a:off x="6299281" y="4975862"/>
            <a:ext cx="5764689" cy="4318883"/>
          </a:xfrm>
          <a:custGeom>
            <a:avLst/>
            <a:gdLst/>
            <a:ahLst/>
            <a:cxnLst/>
            <a:rect r="r" b="b" t="t" l="l"/>
            <a:pathLst>
              <a:path h="4318883" w="5764689">
                <a:moveTo>
                  <a:pt x="0" y="0"/>
                </a:moveTo>
                <a:lnTo>
                  <a:pt x="5764689" y="0"/>
                </a:lnTo>
                <a:lnTo>
                  <a:pt x="5764689" y="4318883"/>
                </a:lnTo>
                <a:lnTo>
                  <a:pt x="0" y="4318883"/>
                </a:lnTo>
                <a:lnTo>
                  <a:pt x="0" y="0"/>
                </a:lnTo>
                <a:close/>
              </a:path>
            </a:pathLst>
          </a:custGeom>
          <a:blipFill>
            <a:blip r:embed="rId4"/>
            <a:stretch>
              <a:fillRect l="0" t="0" r="0" b="0"/>
            </a:stretch>
          </a:blipFill>
        </p:spPr>
      </p:sp>
      <p:grpSp>
        <p:nvGrpSpPr>
          <p:cNvPr name="Group 14" id="14"/>
          <p:cNvGrpSpPr/>
          <p:nvPr/>
        </p:nvGrpSpPr>
        <p:grpSpPr>
          <a:xfrm rot="0">
            <a:off x="12444970" y="3598210"/>
            <a:ext cx="5764689" cy="827438"/>
            <a:chOff x="0" y="0"/>
            <a:chExt cx="1198897" cy="172084"/>
          </a:xfrm>
        </p:grpSpPr>
        <p:sp>
          <p:nvSpPr>
            <p:cNvPr name="Freeform 15" id="15"/>
            <p:cNvSpPr/>
            <p:nvPr/>
          </p:nvSpPr>
          <p:spPr>
            <a:xfrm flipH="false" flipV="false" rot="0">
              <a:off x="0" y="0"/>
              <a:ext cx="1198897" cy="172084"/>
            </a:xfrm>
            <a:custGeom>
              <a:avLst/>
              <a:gdLst/>
              <a:ahLst/>
              <a:cxnLst/>
              <a:rect r="r" b="b" t="t" l="l"/>
              <a:pathLst>
                <a:path h="172084" w="1198897">
                  <a:moveTo>
                    <a:pt x="68492" y="0"/>
                  </a:moveTo>
                  <a:lnTo>
                    <a:pt x="1130404" y="0"/>
                  </a:lnTo>
                  <a:cubicBezTo>
                    <a:pt x="1168232" y="0"/>
                    <a:pt x="1198897" y="30665"/>
                    <a:pt x="1198897" y="68492"/>
                  </a:cubicBezTo>
                  <a:lnTo>
                    <a:pt x="1198897" y="103592"/>
                  </a:lnTo>
                  <a:cubicBezTo>
                    <a:pt x="1198897" y="121757"/>
                    <a:pt x="1191681" y="139179"/>
                    <a:pt x="1178836" y="152023"/>
                  </a:cubicBezTo>
                  <a:cubicBezTo>
                    <a:pt x="1165991" y="164868"/>
                    <a:pt x="1148570" y="172084"/>
                    <a:pt x="1130404" y="172084"/>
                  </a:cubicBezTo>
                  <a:lnTo>
                    <a:pt x="68492" y="172084"/>
                  </a:lnTo>
                  <a:cubicBezTo>
                    <a:pt x="30665" y="172084"/>
                    <a:pt x="0" y="141419"/>
                    <a:pt x="0" y="103592"/>
                  </a:cubicBezTo>
                  <a:lnTo>
                    <a:pt x="0" y="68492"/>
                  </a:lnTo>
                  <a:cubicBezTo>
                    <a:pt x="0" y="50327"/>
                    <a:pt x="7216" y="32906"/>
                    <a:pt x="20061" y="20061"/>
                  </a:cubicBezTo>
                  <a:cubicBezTo>
                    <a:pt x="32906" y="7216"/>
                    <a:pt x="50327" y="0"/>
                    <a:pt x="68492" y="0"/>
                  </a:cubicBezTo>
                  <a:close/>
                </a:path>
              </a:pathLst>
            </a:custGeom>
            <a:solidFill>
              <a:srgbClr val="C52A87"/>
            </a:solidFill>
          </p:spPr>
        </p:sp>
        <p:sp>
          <p:nvSpPr>
            <p:cNvPr name="TextBox 16" id="16"/>
            <p:cNvSpPr txBox="true"/>
            <p:nvPr/>
          </p:nvSpPr>
          <p:spPr>
            <a:xfrm>
              <a:off x="0" y="-28575"/>
              <a:ext cx="1198897" cy="200659"/>
            </a:xfrm>
            <a:prstGeom prst="rect">
              <a:avLst/>
            </a:prstGeom>
          </p:spPr>
          <p:txBody>
            <a:bodyPr anchor="ctr" rtlCol="false" tIns="50800" lIns="50800" bIns="50800" rIns="50800"/>
            <a:lstStyle/>
            <a:p>
              <a:pPr algn="ctr">
                <a:lnSpc>
                  <a:spcPts val="1960"/>
                </a:lnSpc>
              </a:pPr>
            </a:p>
          </p:txBody>
        </p:sp>
      </p:grpSp>
      <p:sp>
        <p:nvSpPr>
          <p:cNvPr name="Freeform 17" id="17"/>
          <p:cNvSpPr/>
          <p:nvPr/>
        </p:nvSpPr>
        <p:spPr>
          <a:xfrm flipH="false" flipV="false" rot="0">
            <a:off x="12444970" y="4975862"/>
            <a:ext cx="5764689" cy="4323517"/>
          </a:xfrm>
          <a:custGeom>
            <a:avLst/>
            <a:gdLst/>
            <a:ahLst/>
            <a:cxnLst/>
            <a:rect r="r" b="b" t="t" l="l"/>
            <a:pathLst>
              <a:path h="4323517" w="5764689">
                <a:moveTo>
                  <a:pt x="0" y="0"/>
                </a:moveTo>
                <a:lnTo>
                  <a:pt x="5764689" y="0"/>
                </a:lnTo>
                <a:lnTo>
                  <a:pt x="5764689" y="4323517"/>
                </a:lnTo>
                <a:lnTo>
                  <a:pt x="0" y="4323517"/>
                </a:lnTo>
                <a:lnTo>
                  <a:pt x="0" y="0"/>
                </a:lnTo>
                <a:close/>
              </a:path>
            </a:pathLst>
          </a:custGeom>
          <a:blipFill>
            <a:blip r:embed="rId5"/>
            <a:stretch>
              <a:fillRect l="0" t="0" r="0" b="0"/>
            </a:stretch>
          </a:blipFill>
        </p:spPr>
      </p:sp>
      <p:sp>
        <p:nvSpPr>
          <p:cNvPr name="TextBox 18" id="18"/>
          <p:cNvSpPr txBox="true"/>
          <p:nvPr/>
        </p:nvSpPr>
        <p:spPr>
          <a:xfrm rot="0">
            <a:off x="1382758" y="1052390"/>
            <a:ext cx="14600980" cy="939165"/>
          </a:xfrm>
          <a:prstGeom prst="rect">
            <a:avLst/>
          </a:prstGeom>
        </p:spPr>
        <p:txBody>
          <a:bodyPr anchor="t" rtlCol="false" tIns="0" lIns="0" bIns="0" rIns="0">
            <a:spAutoFit/>
          </a:bodyPr>
          <a:lstStyle/>
          <a:p>
            <a:pPr algn="l">
              <a:lnSpc>
                <a:spcPts val="7379"/>
              </a:lnSpc>
            </a:pPr>
            <a:r>
              <a:rPr lang="en-US" sz="5999" b="true">
                <a:solidFill>
                  <a:srgbClr val="777777"/>
                </a:solidFill>
                <a:latin typeface="Barlow Condensed Semi-Bold"/>
                <a:ea typeface="Barlow Condensed Semi-Bold"/>
                <a:cs typeface="Barlow Condensed Semi-Bold"/>
                <a:sym typeface="Barlow Condensed Semi-Bold"/>
              </a:rPr>
              <a:t>Plan de Conteneurisation des Dashboards</a:t>
            </a:r>
          </a:p>
        </p:txBody>
      </p:sp>
      <p:sp>
        <p:nvSpPr>
          <p:cNvPr name="TextBox 19" id="19"/>
          <p:cNvSpPr txBox="true"/>
          <p:nvPr/>
        </p:nvSpPr>
        <p:spPr>
          <a:xfrm rot="0">
            <a:off x="341960" y="3794660"/>
            <a:ext cx="5501639" cy="323548"/>
          </a:xfrm>
          <a:prstGeom prst="rect">
            <a:avLst/>
          </a:prstGeom>
        </p:spPr>
        <p:txBody>
          <a:bodyPr anchor="t" rtlCol="false" tIns="0" lIns="0" bIns="0" rIns="0">
            <a:spAutoFit/>
          </a:bodyPr>
          <a:lstStyle/>
          <a:p>
            <a:pPr algn="ctr">
              <a:lnSpc>
                <a:spcPts val="2641"/>
              </a:lnSpc>
              <a:spcBef>
                <a:spcPct val="0"/>
              </a:spcBef>
            </a:pPr>
            <a:r>
              <a:rPr lang="en-US" sz="1886">
                <a:solidFill>
                  <a:srgbClr val="000000"/>
                </a:solidFill>
                <a:latin typeface="Open Sans"/>
                <a:ea typeface="Open Sans"/>
                <a:cs typeface="Open Sans"/>
                <a:sym typeface="Open Sans"/>
              </a:rPr>
              <a:t>Dashboard Résumé</a:t>
            </a:r>
          </a:p>
        </p:txBody>
      </p:sp>
      <p:sp>
        <p:nvSpPr>
          <p:cNvPr name="TextBox 20" id="20"/>
          <p:cNvSpPr txBox="true"/>
          <p:nvPr/>
        </p:nvSpPr>
        <p:spPr>
          <a:xfrm rot="0">
            <a:off x="1382758" y="2224216"/>
            <a:ext cx="16163330" cy="1053434"/>
          </a:xfrm>
          <a:prstGeom prst="rect">
            <a:avLst/>
          </a:prstGeom>
        </p:spPr>
        <p:txBody>
          <a:bodyPr anchor="t" rtlCol="false" tIns="0" lIns="0" bIns="0" rIns="0">
            <a:spAutoFit/>
          </a:bodyPr>
          <a:lstStyle/>
          <a:p>
            <a:pPr algn="l">
              <a:lnSpc>
                <a:spcPts val="2836"/>
              </a:lnSpc>
            </a:pPr>
            <a:r>
              <a:rPr lang="en-US" sz="2026">
                <a:solidFill>
                  <a:srgbClr val="777777"/>
                </a:solidFill>
                <a:latin typeface="Open Sans"/>
                <a:ea typeface="Open Sans"/>
                <a:cs typeface="Open Sans"/>
                <a:sym typeface="Open Sans"/>
              </a:rPr>
              <a:t>La conteneurisation joue un rôle clé dans l'organisation des dashboards pour offrir une expérience utilisateur fluide et cohérente.</a:t>
            </a:r>
          </a:p>
          <a:p>
            <a:pPr algn="l" marL="437461" indent="-218731" lvl="1">
              <a:lnSpc>
                <a:spcPts val="2836"/>
              </a:lnSpc>
              <a:buFont typeface="Arial"/>
              <a:buChar char="•"/>
            </a:pPr>
            <a:r>
              <a:rPr lang="en-US" sz="2026">
                <a:solidFill>
                  <a:srgbClr val="777777"/>
                </a:solidFill>
                <a:latin typeface="Open Sans"/>
                <a:ea typeface="Open Sans"/>
                <a:cs typeface="Open Sans"/>
                <a:sym typeface="Open Sans"/>
              </a:rPr>
              <a:t>La refonte de la conteneurisation permet de mieux gérer les graphiques et de valoriser l'analyse des données.</a:t>
            </a:r>
          </a:p>
          <a:p>
            <a:pPr algn="l" marL="437461" indent="-218731" lvl="1">
              <a:lnSpc>
                <a:spcPts val="2836"/>
              </a:lnSpc>
              <a:buFont typeface="Arial"/>
              <a:buChar char="•"/>
            </a:pPr>
            <a:r>
              <a:rPr lang="en-US" sz="2026">
                <a:solidFill>
                  <a:srgbClr val="777777"/>
                </a:solidFill>
                <a:latin typeface="Open Sans"/>
                <a:ea typeface="Open Sans"/>
                <a:cs typeface="Open Sans"/>
                <a:sym typeface="Open Sans"/>
              </a:rPr>
              <a:t>Les dashboards sont ainsi plus adaptables et répondent efficacement aux besoins des utilisateurs finaux.</a:t>
            </a:r>
          </a:p>
        </p:txBody>
      </p:sp>
      <p:sp>
        <p:nvSpPr>
          <p:cNvPr name="TextBox 21" id="21"/>
          <p:cNvSpPr txBox="true"/>
          <p:nvPr/>
        </p:nvSpPr>
        <p:spPr>
          <a:xfrm rot="0">
            <a:off x="6395120" y="3831105"/>
            <a:ext cx="5501639" cy="323548"/>
          </a:xfrm>
          <a:prstGeom prst="rect">
            <a:avLst/>
          </a:prstGeom>
        </p:spPr>
        <p:txBody>
          <a:bodyPr anchor="t" rtlCol="false" tIns="0" lIns="0" bIns="0" rIns="0">
            <a:spAutoFit/>
          </a:bodyPr>
          <a:lstStyle/>
          <a:p>
            <a:pPr algn="ctr">
              <a:lnSpc>
                <a:spcPts val="2641"/>
              </a:lnSpc>
              <a:spcBef>
                <a:spcPct val="0"/>
              </a:spcBef>
            </a:pPr>
            <a:r>
              <a:rPr lang="en-US" sz="1886">
                <a:solidFill>
                  <a:srgbClr val="000000"/>
                </a:solidFill>
                <a:latin typeface="Open Sans"/>
                <a:ea typeface="Open Sans"/>
                <a:cs typeface="Open Sans"/>
                <a:sym typeface="Open Sans"/>
              </a:rPr>
              <a:t>Dashboard Clients</a:t>
            </a:r>
          </a:p>
        </p:txBody>
      </p:sp>
      <p:sp>
        <p:nvSpPr>
          <p:cNvPr name="TextBox 22" id="22"/>
          <p:cNvSpPr txBox="true"/>
          <p:nvPr/>
        </p:nvSpPr>
        <p:spPr>
          <a:xfrm rot="0">
            <a:off x="12540809" y="3831105"/>
            <a:ext cx="5501639" cy="323548"/>
          </a:xfrm>
          <a:prstGeom prst="rect">
            <a:avLst/>
          </a:prstGeom>
        </p:spPr>
        <p:txBody>
          <a:bodyPr anchor="t" rtlCol="false" tIns="0" lIns="0" bIns="0" rIns="0">
            <a:spAutoFit/>
          </a:bodyPr>
          <a:lstStyle/>
          <a:p>
            <a:pPr algn="ctr">
              <a:lnSpc>
                <a:spcPts val="2641"/>
              </a:lnSpc>
              <a:spcBef>
                <a:spcPct val="0"/>
              </a:spcBef>
            </a:pPr>
            <a:r>
              <a:rPr lang="en-US" sz="1886">
                <a:solidFill>
                  <a:srgbClr val="000000"/>
                </a:solidFill>
                <a:latin typeface="Open Sans"/>
                <a:ea typeface="Open Sans"/>
                <a:cs typeface="Open Sans"/>
                <a:sym typeface="Open Sans"/>
              </a:rPr>
              <a:t>Dashboard Produits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7532664" y="7747628"/>
            <a:ext cx="1510672" cy="151067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137487" y="1028700"/>
            <a:ext cx="1570283" cy="105561"/>
            <a:chOff x="0" y="0"/>
            <a:chExt cx="413573" cy="27802"/>
          </a:xfrm>
        </p:grpSpPr>
        <p:sp>
          <p:nvSpPr>
            <p:cNvPr name="Freeform 6" id="6"/>
            <p:cNvSpPr/>
            <p:nvPr/>
          </p:nvSpPr>
          <p:spPr>
            <a:xfrm flipH="false" flipV="false" rot="0">
              <a:off x="0" y="0"/>
              <a:ext cx="413573" cy="27802"/>
            </a:xfrm>
            <a:custGeom>
              <a:avLst/>
              <a:gdLst/>
              <a:ahLst/>
              <a:cxnLst/>
              <a:rect r="r" b="b" t="t" l="l"/>
              <a:pathLst>
                <a:path h="27802" w="413573">
                  <a:moveTo>
                    <a:pt x="13901" y="0"/>
                  </a:moveTo>
                  <a:lnTo>
                    <a:pt x="399671" y="0"/>
                  </a:lnTo>
                  <a:cubicBezTo>
                    <a:pt x="403358" y="0"/>
                    <a:pt x="406894" y="1465"/>
                    <a:pt x="409501" y="4072"/>
                  </a:cubicBezTo>
                  <a:cubicBezTo>
                    <a:pt x="412108" y="6678"/>
                    <a:pt x="413573" y="10214"/>
                    <a:pt x="413573" y="13901"/>
                  </a:cubicBezTo>
                  <a:lnTo>
                    <a:pt x="413573" y="13901"/>
                  </a:lnTo>
                  <a:cubicBezTo>
                    <a:pt x="413573" y="21578"/>
                    <a:pt x="407349" y="27802"/>
                    <a:pt x="399671" y="27802"/>
                  </a:cubicBezTo>
                  <a:lnTo>
                    <a:pt x="13901" y="27802"/>
                  </a:lnTo>
                  <a:cubicBezTo>
                    <a:pt x="10214" y="27802"/>
                    <a:pt x="6678" y="26338"/>
                    <a:pt x="4072" y="23731"/>
                  </a:cubicBezTo>
                  <a:cubicBezTo>
                    <a:pt x="1465" y="21124"/>
                    <a:pt x="0" y="17588"/>
                    <a:pt x="0" y="13901"/>
                  </a:cubicBezTo>
                  <a:lnTo>
                    <a:pt x="0" y="13901"/>
                  </a:lnTo>
                  <a:cubicBezTo>
                    <a:pt x="0" y="10214"/>
                    <a:pt x="1465" y="6678"/>
                    <a:pt x="4072" y="4072"/>
                  </a:cubicBezTo>
                  <a:cubicBezTo>
                    <a:pt x="6678" y="1465"/>
                    <a:pt x="10214" y="0"/>
                    <a:pt x="13901" y="0"/>
                  </a:cubicBezTo>
                  <a:close/>
                </a:path>
              </a:pathLst>
            </a:custGeom>
            <a:solidFill>
              <a:srgbClr val="C52A87"/>
            </a:solidFill>
          </p:spPr>
        </p:sp>
        <p:sp>
          <p:nvSpPr>
            <p:cNvPr name="TextBox 7" id="7"/>
            <p:cNvSpPr txBox="true"/>
            <p:nvPr/>
          </p:nvSpPr>
          <p:spPr>
            <a:xfrm>
              <a:off x="0" y="-28575"/>
              <a:ext cx="413573" cy="56377"/>
            </a:xfrm>
            <a:prstGeom prst="rect">
              <a:avLst/>
            </a:prstGeom>
          </p:spPr>
          <p:txBody>
            <a:bodyPr anchor="ctr" rtlCol="false" tIns="50800" lIns="50800" bIns="50800" rIns="50800"/>
            <a:lstStyle/>
            <a:p>
              <a:pPr algn="ctr">
                <a:lnSpc>
                  <a:spcPts val="1960"/>
                </a:lnSpc>
              </a:pPr>
            </a:p>
          </p:txBody>
        </p:sp>
      </p:grpSp>
      <p:grpSp>
        <p:nvGrpSpPr>
          <p:cNvPr name="Group 8" id="8"/>
          <p:cNvGrpSpPr>
            <a:grpSpLocks noChangeAspect="true"/>
          </p:cNvGrpSpPr>
          <p:nvPr/>
        </p:nvGrpSpPr>
        <p:grpSpPr>
          <a:xfrm rot="0">
            <a:off x="15072668" y="555445"/>
            <a:ext cx="526559" cy="277399"/>
            <a:chOff x="0" y="0"/>
            <a:chExt cx="1610360" cy="848360"/>
          </a:xfrm>
        </p:grpSpPr>
        <p:sp>
          <p:nvSpPr>
            <p:cNvPr name="Freeform 9" id="9"/>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0" id="10"/>
          <p:cNvGrpSpPr>
            <a:grpSpLocks noChangeAspect="true"/>
          </p:cNvGrpSpPr>
          <p:nvPr/>
        </p:nvGrpSpPr>
        <p:grpSpPr>
          <a:xfrm rot="0">
            <a:off x="2688773" y="555445"/>
            <a:ext cx="526559" cy="277399"/>
            <a:chOff x="0" y="0"/>
            <a:chExt cx="1610360" cy="848360"/>
          </a:xfrm>
        </p:grpSpPr>
        <p:sp>
          <p:nvSpPr>
            <p:cNvPr name="Freeform 11" id="11"/>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12" id="12"/>
          <p:cNvSpPr/>
          <p:nvPr/>
        </p:nvSpPr>
        <p:spPr>
          <a:xfrm flipH="false" flipV="false" rot="0">
            <a:off x="1105666" y="1334286"/>
            <a:ext cx="16426998" cy="8952714"/>
          </a:xfrm>
          <a:custGeom>
            <a:avLst/>
            <a:gdLst/>
            <a:ahLst/>
            <a:cxnLst/>
            <a:rect r="r" b="b" t="t" l="l"/>
            <a:pathLst>
              <a:path h="8952714" w="16426998">
                <a:moveTo>
                  <a:pt x="0" y="0"/>
                </a:moveTo>
                <a:lnTo>
                  <a:pt x="16426998" y="0"/>
                </a:lnTo>
                <a:lnTo>
                  <a:pt x="16426998" y="8952714"/>
                </a:lnTo>
                <a:lnTo>
                  <a:pt x="0" y="8952714"/>
                </a:lnTo>
                <a:lnTo>
                  <a:pt x="0" y="0"/>
                </a:lnTo>
                <a:close/>
              </a:path>
            </a:pathLst>
          </a:custGeom>
          <a:blipFill>
            <a:blip r:embed="rId3"/>
            <a:stretch>
              <a:fillRect l="0" t="0" r="0" b="0"/>
            </a:stretch>
          </a:blipFill>
          <a:ln w="19050" cap="sq">
            <a:solidFill>
              <a:srgbClr val="646262"/>
            </a:solidFill>
            <a:prstDash val="solid"/>
            <a:miter/>
          </a:ln>
        </p:spPr>
      </p:sp>
      <p:sp>
        <p:nvSpPr>
          <p:cNvPr name="Freeform 13" id="13"/>
          <p:cNvSpPr/>
          <p:nvPr/>
        </p:nvSpPr>
        <p:spPr>
          <a:xfrm flipH="false" flipV="false" rot="0">
            <a:off x="106065" y="400391"/>
            <a:ext cx="2582708" cy="432453"/>
          </a:xfrm>
          <a:custGeom>
            <a:avLst/>
            <a:gdLst/>
            <a:ahLst/>
            <a:cxnLst/>
            <a:rect r="r" b="b" t="t" l="l"/>
            <a:pathLst>
              <a:path h="432453" w="2582708">
                <a:moveTo>
                  <a:pt x="0" y="0"/>
                </a:moveTo>
                <a:lnTo>
                  <a:pt x="2582708" y="0"/>
                </a:lnTo>
                <a:lnTo>
                  <a:pt x="2582708" y="432453"/>
                </a:lnTo>
                <a:lnTo>
                  <a:pt x="0" y="432453"/>
                </a:lnTo>
                <a:lnTo>
                  <a:pt x="0" y="0"/>
                </a:lnTo>
                <a:close/>
              </a:path>
            </a:pathLst>
          </a:custGeom>
          <a:blipFill>
            <a:blip r:embed="rId4"/>
            <a:stretch>
              <a:fillRect l="0" t="0" r="0" b="0"/>
            </a:stretch>
          </a:blipFill>
        </p:spPr>
      </p:sp>
      <p:sp>
        <p:nvSpPr>
          <p:cNvPr name="TextBox 14" id="14"/>
          <p:cNvSpPr txBox="true"/>
          <p:nvPr/>
        </p:nvSpPr>
        <p:spPr>
          <a:xfrm rot="0">
            <a:off x="3215332" y="229362"/>
            <a:ext cx="11748037" cy="799338"/>
          </a:xfrm>
          <a:prstGeom prst="rect">
            <a:avLst/>
          </a:prstGeom>
        </p:spPr>
        <p:txBody>
          <a:bodyPr anchor="t" rtlCol="false" tIns="0" lIns="0" bIns="0" rIns="0">
            <a:spAutoFit/>
          </a:bodyPr>
          <a:lstStyle/>
          <a:p>
            <a:pPr algn="ctr">
              <a:lnSpc>
                <a:spcPts val="6396"/>
              </a:lnSpc>
            </a:pPr>
            <a:r>
              <a:rPr lang="en-US" sz="5200" b="true">
                <a:solidFill>
                  <a:srgbClr val="777777"/>
                </a:solidFill>
                <a:latin typeface="Barlow Condensed Semi-Bold"/>
                <a:ea typeface="Barlow Condensed Semi-Bold"/>
                <a:cs typeface="Barlow Condensed Semi-Bold"/>
                <a:sym typeface="Barlow Condensed Semi-Bold"/>
              </a:rPr>
              <a:t>Présentation des Vues - Tableau de Bord Résumé</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7532664" y="7747628"/>
            <a:ext cx="1510672" cy="151067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2A87"/>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137487" y="1028700"/>
            <a:ext cx="1570283" cy="105561"/>
            <a:chOff x="0" y="0"/>
            <a:chExt cx="413573" cy="27802"/>
          </a:xfrm>
        </p:grpSpPr>
        <p:sp>
          <p:nvSpPr>
            <p:cNvPr name="Freeform 6" id="6"/>
            <p:cNvSpPr/>
            <p:nvPr/>
          </p:nvSpPr>
          <p:spPr>
            <a:xfrm flipH="false" flipV="false" rot="0">
              <a:off x="0" y="0"/>
              <a:ext cx="413573" cy="27802"/>
            </a:xfrm>
            <a:custGeom>
              <a:avLst/>
              <a:gdLst/>
              <a:ahLst/>
              <a:cxnLst/>
              <a:rect r="r" b="b" t="t" l="l"/>
              <a:pathLst>
                <a:path h="27802" w="413573">
                  <a:moveTo>
                    <a:pt x="13901" y="0"/>
                  </a:moveTo>
                  <a:lnTo>
                    <a:pt x="399671" y="0"/>
                  </a:lnTo>
                  <a:cubicBezTo>
                    <a:pt x="403358" y="0"/>
                    <a:pt x="406894" y="1465"/>
                    <a:pt x="409501" y="4072"/>
                  </a:cubicBezTo>
                  <a:cubicBezTo>
                    <a:pt x="412108" y="6678"/>
                    <a:pt x="413573" y="10214"/>
                    <a:pt x="413573" y="13901"/>
                  </a:cubicBezTo>
                  <a:lnTo>
                    <a:pt x="413573" y="13901"/>
                  </a:lnTo>
                  <a:cubicBezTo>
                    <a:pt x="413573" y="21578"/>
                    <a:pt x="407349" y="27802"/>
                    <a:pt x="399671" y="27802"/>
                  </a:cubicBezTo>
                  <a:lnTo>
                    <a:pt x="13901" y="27802"/>
                  </a:lnTo>
                  <a:cubicBezTo>
                    <a:pt x="10214" y="27802"/>
                    <a:pt x="6678" y="26338"/>
                    <a:pt x="4072" y="23731"/>
                  </a:cubicBezTo>
                  <a:cubicBezTo>
                    <a:pt x="1465" y="21124"/>
                    <a:pt x="0" y="17588"/>
                    <a:pt x="0" y="13901"/>
                  </a:cubicBezTo>
                  <a:lnTo>
                    <a:pt x="0" y="13901"/>
                  </a:lnTo>
                  <a:cubicBezTo>
                    <a:pt x="0" y="10214"/>
                    <a:pt x="1465" y="6678"/>
                    <a:pt x="4072" y="4072"/>
                  </a:cubicBezTo>
                  <a:cubicBezTo>
                    <a:pt x="6678" y="1465"/>
                    <a:pt x="10214" y="0"/>
                    <a:pt x="13901" y="0"/>
                  </a:cubicBezTo>
                  <a:close/>
                </a:path>
              </a:pathLst>
            </a:custGeom>
            <a:solidFill>
              <a:srgbClr val="C52A87"/>
            </a:solidFill>
          </p:spPr>
        </p:sp>
        <p:sp>
          <p:nvSpPr>
            <p:cNvPr name="TextBox 7" id="7"/>
            <p:cNvSpPr txBox="true"/>
            <p:nvPr/>
          </p:nvSpPr>
          <p:spPr>
            <a:xfrm>
              <a:off x="0" y="-28575"/>
              <a:ext cx="413573" cy="56377"/>
            </a:xfrm>
            <a:prstGeom prst="rect">
              <a:avLst/>
            </a:prstGeom>
          </p:spPr>
          <p:txBody>
            <a:bodyPr anchor="ctr" rtlCol="false" tIns="50800" lIns="50800" bIns="50800" rIns="50800"/>
            <a:lstStyle/>
            <a:p>
              <a:pPr algn="ctr">
                <a:lnSpc>
                  <a:spcPts val="1960"/>
                </a:lnSpc>
              </a:pPr>
            </a:p>
          </p:txBody>
        </p:sp>
      </p:grpSp>
      <p:grpSp>
        <p:nvGrpSpPr>
          <p:cNvPr name="Group 8" id="8"/>
          <p:cNvGrpSpPr>
            <a:grpSpLocks noChangeAspect="true"/>
          </p:cNvGrpSpPr>
          <p:nvPr/>
        </p:nvGrpSpPr>
        <p:grpSpPr>
          <a:xfrm rot="0">
            <a:off x="15072668" y="555445"/>
            <a:ext cx="526559" cy="277399"/>
            <a:chOff x="0" y="0"/>
            <a:chExt cx="1610360" cy="848360"/>
          </a:xfrm>
        </p:grpSpPr>
        <p:sp>
          <p:nvSpPr>
            <p:cNvPr name="Freeform 9" id="9"/>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grpSp>
        <p:nvGrpSpPr>
          <p:cNvPr name="Group 10" id="10"/>
          <p:cNvGrpSpPr>
            <a:grpSpLocks noChangeAspect="true"/>
          </p:cNvGrpSpPr>
          <p:nvPr/>
        </p:nvGrpSpPr>
        <p:grpSpPr>
          <a:xfrm rot="0">
            <a:off x="2688773" y="555445"/>
            <a:ext cx="526559" cy="277399"/>
            <a:chOff x="0" y="0"/>
            <a:chExt cx="1610360" cy="848360"/>
          </a:xfrm>
        </p:grpSpPr>
        <p:sp>
          <p:nvSpPr>
            <p:cNvPr name="Freeform 11" id="11"/>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C52A87"/>
            </a:solidFill>
          </p:spPr>
        </p:sp>
      </p:grpSp>
      <p:sp>
        <p:nvSpPr>
          <p:cNvPr name="Freeform 12" id="12"/>
          <p:cNvSpPr/>
          <p:nvPr/>
        </p:nvSpPr>
        <p:spPr>
          <a:xfrm flipH="false" flipV="false" rot="0">
            <a:off x="106065" y="400391"/>
            <a:ext cx="2582708" cy="432453"/>
          </a:xfrm>
          <a:custGeom>
            <a:avLst/>
            <a:gdLst/>
            <a:ahLst/>
            <a:cxnLst/>
            <a:rect r="r" b="b" t="t" l="l"/>
            <a:pathLst>
              <a:path h="432453" w="2582708">
                <a:moveTo>
                  <a:pt x="0" y="0"/>
                </a:moveTo>
                <a:lnTo>
                  <a:pt x="2582708" y="0"/>
                </a:lnTo>
                <a:lnTo>
                  <a:pt x="2582708" y="432453"/>
                </a:lnTo>
                <a:lnTo>
                  <a:pt x="0" y="432453"/>
                </a:lnTo>
                <a:lnTo>
                  <a:pt x="0" y="0"/>
                </a:lnTo>
                <a:close/>
              </a:path>
            </a:pathLst>
          </a:custGeom>
          <a:blipFill>
            <a:blip r:embed="rId3"/>
            <a:stretch>
              <a:fillRect l="0" t="0" r="0" b="0"/>
            </a:stretch>
          </a:blipFill>
        </p:spPr>
      </p:sp>
      <p:sp>
        <p:nvSpPr>
          <p:cNvPr name="Freeform 13" id="13"/>
          <p:cNvSpPr/>
          <p:nvPr/>
        </p:nvSpPr>
        <p:spPr>
          <a:xfrm flipH="false" flipV="false" rot="0">
            <a:off x="521865" y="1081481"/>
            <a:ext cx="16801526" cy="8962858"/>
          </a:xfrm>
          <a:custGeom>
            <a:avLst/>
            <a:gdLst/>
            <a:ahLst/>
            <a:cxnLst/>
            <a:rect r="r" b="b" t="t" l="l"/>
            <a:pathLst>
              <a:path h="8962858" w="16801526">
                <a:moveTo>
                  <a:pt x="0" y="0"/>
                </a:moveTo>
                <a:lnTo>
                  <a:pt x="16801527" y="0"/>
                </a:lnTo>
                <a:lnTo>
                  <a:pt x="16801527" y="8962858"/>
                </a:lnTo>
                <a:lnTo>
                  <a:pt x="0" y="8962858"/>
                </a:lnTo>
                <a:lnTo>
                  <a:pt x="0" y="0"/>
                </a:lnTo>
                <a:close/>
              </a:path>
            </a:pathLst>
          </a:custGeom>
          <a:blipFill>
            <a:blip r:embed="rId4"/>
            <a:stretch>
              <a:fillRect l="0" t="0" r="0" b="0"/>
            </a:stretch>
          </a:blipFill>
        </p:spPr>
      </p:sp>
      <p:sp>
        <p:nvSpPr>
          <p:cNvPr name="TextBox 14" id="14"/>
          <p:cNvSpPr txBox="true"/>
          <p:nvPr/>
        </p:nvSpPr>
        <p:spPr>
          <a:xfrm rot="0">
            <a:off x="3215332" y="229362"/>
            <a:ext cx="11748037" cy="799338"/>
          </a:xfrm>
          <a:prstGeom prst="rect">
            <a:avLst/>
          </a:prstGeom>
        </p:spPr>
        <p:txBody>
          <a:bodyPr anchor="t" rtlCol="false" tIns="0" lIns="0" bIns="0" rIns="0">
            <a:spAutoFit/>
          </a:bodyPr>
          <a:lstStyle/>
          <a:p>
            <a:pPr algn="ctr">
              <a:lnSpc>
                <a:spcPts val="6396"/>
              </a:lnSpc>
            </a:pPr>
            <a:r>
              <a:rPr lang="en-US" sz="5200" b="true">
                <a:solidFill>
                  <a:srgbClr val="777777"/>
                </a:solidFill>
                <a:latin typeface="Barlow Condensed Semi-Bold"/>
                <a:ea typeface="Barlow Condensed Semi-Bold"/>
                <a:cs typeface="Barlow Condensed Semi-Bold"/>
                <a:sym typeface="Barlow Condensed Semi-Bold"/>
              </a:rPr>
              <a:t>Présentation des Vues - Tableau de Bord Clients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DAGcBcP_WN0</dc:identifier>
  <dcterms:modified xsi:type="dcterms:W3CDTF">2011-08-01T06:04:30Z</dcterms:modified>
  <cp:revision>1</cp:revision>
  <dc:title>Sales Strategy Presentation</dc:title>
</cp:coreProperties>
</file>