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2404050" cy="432069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gU7BhVKwWCm4T5qHHo8A4JBc2c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160" y="-14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Times New Roman"/>
              <a:buNone/>
            </a:pPr>
            <a:endParaRPr sz="8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Times New Roman"/>
              <a:buNone/>
            </a:pPr>
            <a:endParaRPr sz="8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Times New Roman"/>
              <a:buNone/>
            </a:pPr>
            <a:endParaRPr sz="8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2"/>
          </p:nvPr>
        </p:nvSpPr>
        <p:spPr>
          <a:xfrm>
            <a:off x="-11798300" y="-11890375"/>
            <a:ext cx="11793537" cy="12677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0050" cy="41084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655300" y="-11890375"/>
            <a:ext cx="9507537" cy="12677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1620838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 rot="5400000">
            <a:off x="1944688" y="9758363"/>
            <a:ext cx="28514675" cy="2916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SzPts val="1400"/>
              <a:buNone/>
              <a:defRPr sz="15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SzPts val="1400"/>
              <a:buNone/>
              <a:defRPr sz="1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 rot="5400000">
            <a:off x="8705057" y="16518732"/>
            <a:ext cx="36866513" cy="7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 rot="5400000">
            <a:off x="-5952331" y="9303544"/>
            <a:ext cx="36866513" cy="2172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SzPts val="1400"/>
              <a:buNone/>
              <a:defRPr sz="15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SzPts val="1400"/>
              <a:buNone/>
              <a:defRPr sz="1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ctrTitle"/>
          </p:nvPr>
        </p:nvSpPr>
        <p:spPr>
          <a:xfrm>
            <a:off x="2430463" y="13422313"/>
            <a:ext cx="27543125" cy="926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ubTitle" idx="1"/>
          </p:nvPr>
        </p:nvSpPr>
        <p:spPr>
          <a:xfrm>
            <a:off x="4860925" y="24484013"/>
            <a:ext cx="22682200" cy="1104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775"/>
              </a:spcBef>
              <a:spcAft>
                <a:spcPts val="0"/>
              </a:spcAft>
              <a:buClr>
                <a:srgbClr val="000000"/>
              </a:buClr>
              <a:buSzPts val="15100"/>
              <a:buFont typeface="Times New Roman"/>
              <a:buNone/>
              <a:defRPr sz="15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13200"/>
              <a:buFont typeface="Times New Roman"/>
              <a:buNone/>
              <a:defRPr sz="1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SzPts val="11300"/>
              <a:buFont typeface="Times New Roman"/>
              <a:buNone/>
              <a:defRPr sz="1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Times New Roman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Times New Roman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Times New Roman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Times New Roman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Times New Roman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500"/>
              <a:buFont typeface="Times New Roman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1620838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1620838" y="10082213"/>
            <a:ext cx="29162375" cy="2851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SzPts val="1400"/>
              <a:buNone/>
              <a:defRPr sz="15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SzPts val="1400"/>
              <a:buNone/>
              <a:defRPr sz="1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2559050" y="27763788"/>
            <a:ext cx="27544713" cy="858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2559050" y="18313400"/>
            <a:ext cx="27544713" cy="9450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1620838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1620838" y="10082213"/>
            <a:ext cx="14504987" cy="2851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2"/>
          </p:nvPr>
        </p:nvSpPr>
        <p:spPr>
          <a:xfrm>
            <a:off x="16278225" y="10082213"/>
            <a:ext cx="14504988" cy="2851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1620838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1"/>
          </p:nvPr>
        </p:nvSpPr>
        <p:spPr>
          <a:xfrm>
            <a:off x="1620838" y="9671050"/>
            <a:ext cx="14316075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2"/>
          </p:nvPr>
        </p:nvSpPr>
        <p:spPr>
          <a:xfrm>
            <a:off x="1620838" y="13701713"/>
            <a:ext cx="14316075" cy="248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3"/>
          </p:nvPr>
        </p:nvSpPr>
        <p:spPr>
          <a:xfrm>
            <a:off x="16460788" y="9671050"/>
            <a:ext cx="14322425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4"/>
          </p:nvPr>
        </p:nvSpPr>
        <p:spPr>
          <a:xfrm>
            <a:off x="16460788" y="13701713"/>
            <a:ext cx="14322425" cy="248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620838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1620838" y="1720850"/>
            <a:ext cx="10660062" cy="731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12669838" y="1720850"/>
            <a:ext cx="18113375" cy="368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1620838" y="9040813"/>
            <a:ext cx="10660062" cy="295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6351588" y="30245050"/>
            <a:ext cx="19442112" cy="357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>
            <a:spLocks noGrp="1"/>
          </p:cNvSpPr>
          <p:nvPr>
            <p:ph type="pic" idx="2"/>
          </p:nvPr>
        </p:nvSpPr>
        <p:spPr>
          <a:xfrm>
            <a:off x="6351588" y="3860800"/>
            <a:ext cx="19442112" cy="2592387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2"/>
          <p:cNvSpPr txBox="1">
            <a:spLocks noGrp="1"/>
          </p:cNvSpPr>
          <p:nvPr>
            <p:ph type="body" idx="1"/>
          </p:nvPr>
        </p:nvSpPr>
        <p:spPr>
          <a:xfrm>
            <a:off x="6351588" y="33815338"/>
            <a:ext cx="19442112" cy="507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216" y="0"/>
            <a:ext cx="32178441" cy="70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0278050"/>
            <a:ext cx="32400875" cy="2928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/>
          <p:nvPr/>
        </p:nvSpPr>
        <p:spPr>
          <a:xfrm>
            <a:off x="647700" y="8786813"/>
            <a:ext cx="31035625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Título do trabalho: </a:t>
            </a:r>
            <a:r>
              <a:rPr lang="pt-BR" sz="75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Brinquedo Sustentável </a:t>
            </a:r>
            <a:endParaRPr dirty="0"/>
          </a:p>
        </p:txBody>
      </p:sp>
      <p:sp>
        <p:nvSpPr>
          <p:cNvPr id="52" name="Google Shape;52;p1"/>
          <p:cNvSpPr/>
          <p:nvPr/>
        </p:nvSpPr>
        <p:spPr>
          <a:xfrm>
            <a:off x="720725" y="10587038"/>
            <a:ext cx="15265400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Estudante: </a:t>
            </a:r>
            <a:r>
              <a:rPr lang="pt-BR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Aya </a:t>
            </a:r>
            <a:r>
              <a:rPr lang="pt-BR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Pétra</a:t>
            </a:r>
            <a:r>
              <a:rPr lang="pt-BR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Cancio</a:t>
            </a:r>
            <a:r>
              <a:rPr lang="pt-BR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Campos - e-mail: </a:t>
            </a:r>
            <a:r>
              <a:rPr lang="pt-BR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aluno@aluno.email</a:t>
            </a:r>
            <a:endParaRPr lang="pt-BR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Estudante:</a:t>
            </a:r>
            <a:r>
              <a:rPr lang="pt-BR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Iasmin Ferreira dos Santos - e-mail: </a:t>
            </a:r>
            <a:r>
              <a:rPr lang="pt-BR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aluno@aluno.email</a:t>
            </a:r>
            <a:endParaRPr lang="pt-BR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Orientador:</a:t>
            </a:r>
            <a:r>
              <a:rPr lang="pt-BR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Pablo Teixeira Salomão - e-mail: pablo.salomao@ifms.edu.br</a:t>
            </a:r>
          </a:p>
        </p:txBody>
      </p:sp>
      <p:sp>
        <p:nvSpPr>
          <p:cNvPr id="53" name="Google Shape;53;p1"/>
          <p:cNvSpPr/>
          <p:nvPr/>
        </p:nvSpPr>
        <p:spPr>
          <a:xfrm>
            <a:off x="16706850" y="10658475"/>
            <a:ext cx="15120938" cy="21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Instituto Federal de Mato Grosso do Sul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reitoria@ifms.edu.br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4º Semestre de Informática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Anastácio/MS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54" name="Google Shape;54;p1"/>
          <p:cNvSpPr/>
          <p:nvPr/>
        </p:nvSpPr>
        <p:spPr>
          <a:xfrm>
            <a:off x="328613" y="30490062"/>
            <a:ext cx="31643637" cy="8826757"/>
          </a:xfrm>
          <a:prstGeom prst="rect">
            <a:avLst/>
          </a:prstGeom>
          <a:noFill/>
          <a:ln w="25550" cap="flat" cmpd="sng">
            <a:solidFill>
              <a:srgbClr val="9BBB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Times New Roman"/>
              <a:buNone/>
            </a:pPr>
            <a:endParaRPr sz="8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60363" y="13323888"/>
            <a:ext cx="31611887" cy="16635412"/>
          </a:xfrm>
          <a:prstGeom prst="rect">
            <a:avLst/>
          </a:prstGeom>
          <a:noFill/>
          <a:ln w="25550" cap="flat" cmpd="sng">
            <a:solidFill>
              <a:srgbClr val="9BBB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Times New Roman"/>
              <a:buNone/>
            </a:pPr>
            <a:endParaRPr sz="8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720725" y="13466763"/>
            <a:ext cx="31035625" cy="15698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3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lang="pt-BR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conscientização ambiental é uma necessidade crescente, e as crianças podem ser grandes agentes de mudança quando incentivadas a adotar hábitos sustentáveis desde cedo. O projeto “Brinquedo Sustentável” propõe o uso de uma plataforma online interativa para ensinar a reutilizar materiais recicláveis de maneira criativa e educativa, aliando diversão, tecnologia e aprendizado. </a:t>
            </a:r>
            <a:endParaRPr lang="pt-BR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3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Objetivo(s)</a:t>
            </a:r>
            <a:endParaRPr lang="pt-BR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O objetivo do projeto é desenvolver um site interativo que incentive crianças a realizar missões de reciclagem e, a partir disso, criar brinquedos sustentáveis. Além de promover hábitos ecológicos, o projeto busca estimular a criatividade e o senso de responsabilidade ambiental entre as novas gerações.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3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 lang="pt-BR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desenvolvimento do projeto foi realizado em etapas. Primeiro, realizou-se uma pesquisa bibliográfica sobre estratégias educativas e sustentáveis, bem como uma análise de plataformas que utilizam gamificação para engajamento infantil. Com base nisso, planejou-se a estrutura do site, definindo páginas específicas para missões de reciclagem, tutoriais de criação de brinquedos e registros de progresso. O desenvolvimento tecnológico envolveu a criação de um design responsivo, acessível em diferentes dispositivos, e a implementação de um sistema de gamificação. Este sistema permite que as crianças avancem no site ao completar desafios, como recolher garrafas PET, tampas e papelão. Após concluir as missões, tutoriais interativos são desbloqueados, ensinando como transformar os materiais reciclados em brinquedos. A fase de testes incluiu a aplicação da plataforma em um grupo-piloto de crianças de diferentes idades. O feedback dos usuários foi usado para ajustar tanto a usabilidade quanto a experiência interativa, garantindo que o site fosse intuitivo e atraente.</a:t>
            </a:r>
            <a:endParaRPr lang="pt-BR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3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 e análises</a:t>
            </a:r>
            <a:endParaRPr lang="pt-BR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projeto demonstrou um alto potencial de engajamento infantil. A gamificação, com efeitos visuais e sonoros para comemorar o progresso, foi eficaz em manter o interesse das crianças. Os tutoriais de brinquedos proporcionaram aprendizado prático, enquanto a coleta de materiais recicláveis trouxe um impacto direto na redução de resíduos. Além disso, o feedback dos testes destacou o entusiasmo das crianças em participar das missões e criar seus próprios brinquedos, reforçando o sucesso do modelo proposto.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</a:pPr>
            <a:r>
              <a:rPr lang="pt-BR" sz="63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Considerações finais</a:t>
            </a:r>
            <a:endParaRPr lang="pt-BR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None/>
            </a:pPr>
            <a:r>
              <a:rPr lang="pt-BR" sz="33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“Brinquedo Sustentável” provou ser uma ferramenta acessível e inovadora para promover a educação ambiental entre crianças. Sua combinação de tecnologia e criatividade oferece uma maneira eficaz de estimular a reutilização de materiais e o aprendizado sustentável. Com potencial para ser ampliado, o projeto pode atingir um público ainda maior e contribuir significativamente para a formação de uma geração mais consciente. </a:t>
            </a:r>
            <a:endParaRPr lang="pt-BR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3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lang="pt-BR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1].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Phasellus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commodo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tellus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molestie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convallis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arcu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est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dictum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lacus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quis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pellentesque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arcu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sem eu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leo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fringilla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malesuada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egestas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Phasellus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viverra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tincidunt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vulputate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In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pretium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tristique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blandit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pt-BR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[2].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Phasellus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commodo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tellus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molestie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convallis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arcu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est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dictum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lacus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quis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pellentesque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arcu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sem eu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leo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fringilla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malesuada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egestas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Phasellus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viverra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tincidunt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vulputate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In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pretium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tristique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blandit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pt-BR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[3].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Phasellus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commodo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tellus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molestie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convallis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arcu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est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dictum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lacus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quis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pellentesque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arcu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sem eu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leo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fringilla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malesuada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egestas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Phasellus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viverra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tincidunt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vulputate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In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pretium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tristique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blandit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pt-BR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" y="30863303"/>
            <a:ext cx="11306175" cy="55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79324" y="30857031"/>
            <a:ext cx="7718425" cy="712628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/>
          <p:nvPr/>
        </p:nvSpPr>
        <p:spPr>
          <a:xfrm>
            <a:off x="12488069" y="38147112"/>
            <a:ext cx="6313488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INSERIR IMAGENS</a:t>
            </a:r>
            <a:endParaRPr dirty="0"/>
          </a:p>
        </p:txBody>
      </p:sp>
      <p:sp>
        <p:nvSpPr>
          <p:cNvPr id="60" name="Google Shape;60;p1"/>
          <p:cNvSpPr/>
          <p:nvPr/>
        </p:nvSpPr>
        <p:spPr>
          <a:xfrm>
            <a:off x="720725" y="37590413"/>
            <a:ext cx="9488488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INSERIR FLUXOGRAMAS</a:t>
            </a:r>
            <a:endParaRPr dirty="0"/>
          </a:p>
        </p:txBody>
      </p:sp>
      <p:sp>
        <p:nvSpPr>
          <p:cNvPr id="61" name="Google Shape;61;p1"/>
          <p:cNvSpPr/>
          <p:nvPr/>
        </p:nvSpPr>
        <p:spPr>
          <a:xfrm>
            <a:off x="21448868" y="36905407"/>
            <a:ext cx="7521575" cy="151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INSERIR GRÁFICOS</a:t>
            </a:r>
            <a:endParaRPr dirty="0"/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448868" y="30910214"/>
            <a:ext cx="9971088" cy="590391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/>
          <p:nvPr/>
        </p:nvSpPr>
        <p:spPr>
          <a:xfrm>
            <a:off x="360363" y="8426450"/>
            <a:ext cx="31611887" cy="1871663"/>
          </a:xfrm>
          <a:prstGeom prst="rect">
            <a:avLst/>
          </a:prstGeom>
          <a:noFill/>
          <a:ln w="25550" cap="flat" cmpd="sng">
            <a:solidFill>
              <a:srgbClr val="9BBB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Times New Roman"/>
              <a:buNone/>
            </a:pPr>
            <a:endParaRPr sz="8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60363" y="10514013"/>
            <a:ext cx="15841662" cy="2592387"/>
          </a:xfrm>
          <a:prstGeom prst="rect">
            <a:avLst/>
          </a:prstGeom>
          <a:noFill/>
          <a:ln w="25550" cap="flat" cmpd="sng">
            <a:solidFill>
              <a:srgbClr val="9BBB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Times New Roman"/>
              <a:buNone/>
            </a:pPr>
            <a:endParaRPr sz="8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16489363" y="10514013"/>
            <a:ext cx="15482887" cy="2592387"/>
          </a:xfrm>
          <a:prstGeom prst="rect">
            <a:avLst/>
          </a:prstGeom>
          <a:noFill/>
          <a:ln w="25550" cap="flat" cmpd="sng">
            <a:solidFill>
              <a:srgbClr val="9BBB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Times New Roman"/>
              <a:buNone/>
            </a:pPr>
            <a:endParaRPr sz="8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 descr="C:\Users\86797999120\Desktop\fetec_carimb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506613" y="11450638"/>
            <a:ext cx="2520950" cy="25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C7D8E7-4A9F-6255-0F02-5E6B12956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18" y="8035926"/>
            <a:ext cx="310356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 eaLnBrk="1" hangingPunct="1">
              <a:buSzPct val="100000"/>
            </a:pPr>
            <a:r>
              <a:rPr lang="pt-BR" altLang="pt-BR" sz="7500" b="1" dirty="0">
                <a:solidFill>
                  <a:srgbClr val="000000"/>
                </a:solidFill>
                <a:latin typeface="Calibri" panose="020F0502020204030204" pitchFamily="34" charset="0"/>
              </a:rPr>
              <a:t>Título do trabalho: Brinquedo Sustentável</a:t>
            </a:r>
            <a:endParaRPr lang="pt-BR" altLang="pt-BR" sz="7500" b="1" dirty="0">
              <a:solidFill>
                <a:srgbClr val="A6A6A6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131B1D-C55E-6E34-8F99-2F88708E8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43" y="9836151"/>
            <a:ext cx="152654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 hangingPunct="1">
              <a:buSzPct val="100000"/>
            </a:pPr>
            <a:r>
              <a:rPr lang="pt-BR" altLang="pt-BR" sz="3000" b="1" dirty="0">
                <a:solidFill>
                  <a:schemeClr val="tx1"/>
                </a:solidFill>
                <a:latin typeface="Calibri" panose="020F0502020204030204" pitchFamily="34" charset="0"/>
              </a:rPr>
              <a:t>Estudante: </a:t>
            </a:r>
            <a:r>
              <a:rPr lang="pt-BR" altLang="pt-BR" sz="3000" dirty="0">
                <a:solidFill>
                  <a:schemeClr val="tx1"/>
                </a:solidFill>
                <a:latin typeface="Calibri" panose="020F0502020204030204" pitchFamily="34" charset="0"/>
              </a:rPr>
              <a:t>Aya </a:t>
            </a:r>
            <a:r>
              <a:rPr lang="pt-BR" altLang="pt-BR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Pétra</a:t>
            </a:r>
            <a:r>
              <a:rPr lang="pt-BR" altLang="pt-BR" sz="3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Cancio</a:t>
            </a:r>
            <a:r>
              <a:rPr lang="pt-BR" altLang="pt-BR" sz="3000" dirty="0">
                <a:solidFill>
                  <a:schemeClr val="tx1"/>
                </a:solidFill>
                <a:latin typeface="Calibri" panose="020F0502020204030204" pitchFamily="34" charset="0"/>
              </a:rPr>
              <a:t> Campos - e-mail: </a:t>
            </a:r>
            <a:r>
              <a:rPr lang="pt-BR" altLang="pt-BR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aluno@aluno.email</a:t>
            </a:r>
            <a:endParaRPr lang="pt-BR" altLang="pt-BR" sz="3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buSzPct val="100000"/>
            </a:pPr>
            <a:r>
              <a:rPr lang="pt-BR" altLang="pt-BR" sz="3000" b="1" dirty="0">
                <a:solidFill>
                  <a:schemeClr val="tx1"/>
                </a:solidFill>
                <a:latin typeface="Calibri" panose="020F0502020204030204" pitchFamily="34" charset="0"/>
              </a:rPr>
              <a:t>Estudante: </a:t>
            </a:r>
            <a:r>
              <a:rPr lang="pt-BR" altLang="pt-BR" sz="3000" dirty="0">
                <a:solidFill>
                  <a:schemeClr val="tx1"/>
                </a:solidFill>
                <a:latin typeface="Calibri" panose="020F0502020204030204" pitchFamily="34" charset="0"/>
              </a:rPr>
              <a:t>Iasmin Ferreira dos Santos - e-mail: </a:t>
            </a:r>
            <a:r>
              <a:rPr lang="pt-BR" altLang="pt-BR" sz="3000" dirty="0" err="1">
                <a:solidFill>
                  <a:schemeClr val="tx1"/>
                </a:solidFill>
                <a:latin typeface="Calibri" panose="020F0502020204030204" pitchFamily="34" charset="0"/>
              </a:rPr>
              <a:t>aluno@aluno.email</a:t>
            </a:r>
            <a:endParaRPr lang="pt-BR" altLang="pt-BR" sz="3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>
              <a:buSzPct val="100000"/>
            </a:pPr>
            <a:r>
              <a:rPr lang="pt-BR" altLang="pt-BR" sz="3000" b="1" dirty="0">
                <a:solidFill>
                  <a:schemeClr val="tx1"/>
                </a:solidFill>
                <a:latin typeface="Calibri" panose="020F0502020204030204" pitchFamily="34" charset="0"/>
              </a:rPr>
              <a:t>Orientador: </a:t>
            </a:r>
            <a:r>
              <a:rPr lang="pt-BR" altLang="pt-BR" sz="3000" dirty="0">
                <a:solidFill>
                  <a:schemeClr val="tx1"/>
                </a:solidFill>
                <a:latin typeface="Calibri" panose="020F0502020204030204" pitchFamily="34" charset="0"/>
              </a:rPr>
              <a:t>Pablo Teixeira Salomão - e-mail: pablo.salomao@ifms.edu.br</a:t>
            </a:r>
          </a:p>
          <a:p>
            <a:pPr eaLnBrk="1" hangingPunct="1">
              <a:buSzPct val="100000"/>
            </a:pPr>
            <a:endParaRPr lang="pt-BR" altLang="pt-BR" sz="3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4DA3AD-026B-0BD9-1880-81E625E9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2568" y="9907588"/>
            <a:ext cx="11952288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 hangingPunct="1">
              <a:buSzPct val="100000"/>
            </a:pPr>
            <a:r>
              <a:rPr lang="pt-BR" altLang="pt-BR" sz="3000" b="1" dirty="0">
                <a:solidFill>
                  <a:schemeClr val="tx1"/>
                </a:solidFill>
                <a:latin typeface="Calibri" panose="020F0502020204030204" pitchFamily="34" charset="0"/>
              </a:rPr>
              <a:t>Instituto Federal de Mato Grosso do Sul</a:t>
            </a:r>
          </a:p>
          <a:p>
            <a:pPr eaLnBrk="1" hangingPunct="1">
              <a:buSzPct val="100000"/>
            </a:pPr>
            <a:r>
              <a:rPr lang="pt-BR" altLang="pt-BR" sz="3000" dirty="0">
                <a:solidFill>
                  <a:schemeClr val="tx1"/>
                </a:solidFill>
                <a:latin typeface="Calibri" panose="020F0502020204030204" pitchFamily="34" charset="0"/>
              </a:rPr>
              <a:t>reitoria@ifms.edu.br</a:t>
            </a:r>
          </a:p>
          <a:p>
            <a:pPr eaLnBrk="1" hangingPunct="1">
              <a:buSzPct val="100000"/>
            </a:pPr>
            <a:r>
              <a:rPr lang="pt-BR" altLang="pt-BR" sz="3000" dirty="0">
                <a:solidFill>
                  <a:schemeClr val="tx1"/>
                </a:solidFill>
                <a:latin typeface="Calibri" panose="020F0502020204030204" pitchFamily="34" charset="0"/>
              </a:rPr>
              <a:t>4º Semestre de Informática </a:t>
            </a:r>
          </a:p>
          <a:p>
            <a:pPr eaLnBrk="1" hangingPunct="1">
              <a:buSzPct val="100000"/>
            </a:pPr>
            <a:r>
              <a:rPr lang="pt-BR" altLang="pt-BR" sz="3000" dirty="0">
                <a:solidFill>
                  <a:schemeClr val="tx1"/>
                </a:solidFill>
                <a:latin typeface="Calibri" panose="020F0502020204030204" pitchFamily="34" charset="0"/>
              </a:rPr>
              <a:t>Anastácio/MS</a:t>
            </a:r>
          </a:p>
          <a:p>
            <a:pPr eaLnBrk="1" hangingPunct="1">
              <a:buSzPct val="100000"/>
            </a:pPr>
            <a:endParaRPr lang="pt-BR" altLang="pt-BR" sz="3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F2FACF-3290-5F68-84D1-97B96C2EB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" y="12573001"/>
            <a:ext cx="31611887" cy="26209625"/>
          </a:xfrm>
          <a:prstGeom prst="rect">
            <a:avLst/>
          </a:prstGeom>
          <a:noFill/>
          <a:ln w="25560">
            <a:solidFill>
              <a:srgbClr val="9BBB5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C9825D-B82F-5C05-9EA3-D442DA865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43" y="12715876"/>
            <a:ext cx="30962600" cy="25850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numCol="2" spcCol="540000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just" eaLnBrk="1" hangingPunct="1">
              <a:buSzPct val="100000"/>
              <a:defRPr/>
            </a:pPr>
            <a:r>
              <a:rPr lang="pt-BR" altLang="pt-BR" sz="6300" b="1" dirty="0">
                <a:solidFill>
                  <a:srgbClr val="000000"/>
                </a:solidFill>
                <a:latin typeface="Calibri" pitchFamily="32" charset="0"/>
              </a:rPr>
              <a:t>Introdução</a:t>
            </a:r>
          </a:p>
          <a:p>
            <a:pPr algn="just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133850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925800" algn="l"/>
                <a:tab pos="16649700" algn="l"/>
              </a:tabLst>
              <a:defRPr/>
            </a:pPr>
            <a:r>
              <a:rPr lang="pt-BR" sz="33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conscientização ambiental é uma necessidade crescente, e as crianças podem ser grandes agentes de mudança quando incentivadas a adotar hábitos sustentáveis desde cedo. O projeto “Brinquedo Sustentável” propõe o uso de uma plataforma online interativa para ensinar a reutilizar materiais recicláveis de maneira criativa e educativa, aliando diversão, tecnologia e aprendizado</a:t>
            </a:r>
            <a:r>
              <a:rPr lang="pt-BR" altLang="pt-BR" sz="3300" dirty="0">
                <a:solidFill>
                  <a:srgbClr val="000000"/>
                </a:solidFill>
                <a:latin typeface="Calibri" pitchFamily="32" charset="0"/>
              </a:rPr>
              <a:t>. </a:t>
            </a:r>
          </a:p>
          <a:p>
            <a:pPr algn="just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133850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925800" algn="l"/>
                <a:tab pos="16649700" algn="l"/>
              </a:tabLst>
              <a:defRPr/>
            </a:pPr>
            <a:endParaRPr lang="pt-BR" altLang="pt-BR" sz="4800" b="1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r>
              <a:rPr lang="pt-BR" altLang="pt-BR" sz="6300" b="1" dirty="0">
                <a:solidFill>
                  <a:srgbClr val="000000"/>
                </a:solidFill>
                <a:latin typeface="Calibri" pitchFamily="32" charset="0"/>
              </a:rPr>
              <a:t>Objetivo(s)</a:t>
            </a:r>
          </a:p>
          <a:p>
            <a:pPr algn="just" eaLnBrk="1" hangingPunct="1">
              <a:buSzPct val="100000"/>
              <a:defRPr/>
            </a:pPr>
            <a:r>
              <a:rPr lang="pt-BR" sz="33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O objetivo do projeto é desenvolver um site interativo que incentive crianças a realizar missões de reciclagem e, a partir disso, criar brinquedos sustentáveis. Além de promover hábitos ecológicos, o projeto busca estimular a criatividade e o senso de responsabilidade ambiental entre as novas gerações.</a:t>
            </a: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SzPct val="100000"/>
              <a:defRPr/>
            </a:pPr>
            <a:r>
              <a:rPr lang="pt-BR" altLang="pt-BR" sz="3300" dirty="0">
                <a:solidFill>
                  <a:srgbClr val="000000"/>
                </a:solidFill>
                <a:latin typeface="Calibri" pitchFamily="32" charset="0"/>
              </a:rPr>
              <a:t>. </a:t>
            </a:r>
          </a:p>
          <a:p>
            <a:pPr algn="just" eaLnBrk="1" hangingPunct="1">
              <a:buSzPct val="100000"/>
              <a:defRPr/>
            </a:pPr>
            <a:endParaRPr lang="pt-BR" altLang="pt-BR" sz="4800" b="1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r>
              <a:rPr lang="pt-BR" altLang="pt-BR" sz="6300" b="1" dirty="0">
                <a:solidFill>
                  <a:srgbClr val="000000"/>
                </a:solidFill>
                <a:latin typeface="Calibri" pitchFamily="32" charset="0"/>
              </a:rPr>
              <a:t>Metodologia</a:t>
            </a:r>
          </a:p>
          <a:p>
            <a:pPr algn="just" eaLnBrk="1" hangingPunct="1">
              <a:buSzPct val="100000"/>
              <a:defRPr/>
            </a:pPr>
            <a:r>
              <a:rPr lang="pt-BR" sz="33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desenvolvimento do projeto foi realizado em etapas. Primeiro, realizou-se uma pesquisa bibliográfica sobre estratégias educativas e sustentáveis, bem como uma análise de plataformas que utilizam gamificação para engajamento infantil. Com base nisso, planejou-se a estrutura do site, definindo páginas específicas para missões de reciclagem, tutoriais de criação de brinquedos e registros de progresso. O desenvolvimento tecnológico envolveu a criação de um design responsivo, acessível em diferentes dispositivos, e a implementação de um sistema de gamificação. Este sistema permite que as crianças avancem no site ao completar desafios, como recolher garrafas PET, tampas e papelão. Após concluir as missões, tutoriais interativos são desbloqueados, ensinando como transformar os materiais reciclados em brinquedos. A fase de testes incluiu a aplicação da plataforma em um grupo-piloto de crianças de diferentes idades. O feedback dos usuários foi usado para ajustar tanto a usabilidade quanto a experiência interativa, garantindo que o site fosse intuitivo e atraente.</a:t>
            </a:r>
            <a:endParaRPr lang="pt-BR" sz="800" dirty="0"/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r>
              <a:rPr lang="pt-BR" altLang="pt-BR" sz="6300" b="1" dirty="0">
                <a:solidFill>
                  <a:srgbClr val="000000"/>
                </a:solidFill>
                <a:latin typeface="Calibri" pitchFamily="32" charset="0"/>
              </a:rPr>
              <a:t>Resultados e análises</a:t>
            </a:r>
          </a:p>
          <a:p>
            <a:pPr algn="just" eaLnBrk="1" hangingPunct="1">
              <a:buSzPct val="100000"/>
              <a:defRPr/>
            </a:pPr>
            <a:r>
              <a:rPr lang="pt-BR" sz="33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projeto demonstrou um alto potencial de engajamento infantil. A gamificação, com efeitos visuais e sonoros para comemorar o progresso, foi eficaz em manter o interesse das crianças. Os tutoriais de brinquedos proporcionaram aprendizado prático, enquanto a coleta de materiais recicláveis trouxe um impacto direto na redução de resíduos. Além disso, o feedback dos testes destacou o entusiasmo das crianças em participar das missões e criar seus próprios brinquedos, reforçando o sucesso do modelo proposto.</a:t>
            </a: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3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buFont typeface="Times New Roman" pitchFamily="16" charset="0"/>
              <a:buNone/>
              <a:defRPr/>
            </a:pPr>
            <a:endParaRPr lang="pt-BR" altLang="pt-BR" sz="4800" b="1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buFont typeface="Times New Roman" pitchFamily="16" charset="0"/>
              <a:buNone/>
              <a:defRPr/>
            </a:pPr>
            <a:r>
              <a:rPr lang="pt-BR" altLang="pt-BR" sz="6300" b="1" dirty="0">
                <a:solidFill>
                  <a:srgbClr val="000000"/>
                </a:solidFill>
                <a:latin typeface="Calibri" pitchFamily="32" charset="0"/>
              </a:rPr>
              <a:t>Considerações finais</a:t>
            </a:r>
          </a:p>
          <a:p>
            <a:pPr algn="just" eaLnBrk="1" hangingPunct="1">
              <a:buSzPct val="100000"/>
              <a:defRPr/>
            </a:pPr>
            <a:r>
              <a:rPr lang="pt-BR" sz="33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O “Brinquedo Sustentável” provou ser uma ferramenta acessível e inovadora para promover a educação ambiental entre crianças. Sua combinação de tecnologia e criatividade oferece uma maneira eficaz de estimular a reutilização de materiais e o aprendizado sustentável. Com potencial para ser ampliado, o projeto pode atingir um público ainda maior e contribuir significativamente para a formação de uma geração mais consciente. </a:t>
            </a:r>
            <a:endParaRPr lang="pt-BR" sz="3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SzPct val="100000"/>
              <a:buFont typeface="Times New Roman" pitchFamily="16" charset="0"/>
              <a:buNone/>
              <a:defRPr/>
            </a:pPr>
            <a:endParaRPr lang="pt-BR" altLang="pt-BR" sz="4800" b="1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r>
              <a:rPr lang="pt-BR" altLang="pt-BR" sz="6300" b="1" dirty="0">
                <a:solidFill>
                  <a:srgbClr val="000000"/>
                </a:solidFill>
                <a:latin typeface="Calibri" pitchFamily="32" charset="0"/>
              </a:rPr>
              <a:t>Referências</a:t>
            </a:r>
          </a:p>
          <a:p>
            <a:pPr algn="just" eaLnBrk="1" hangingPunct="1">
              <a:buSzPct val="100000"/>
              <a:defRPr/>
            </a:pP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[1]</a:t>
            </a:r>
            <a:r>
              <a:rPr lang="pt-BR" altLang="pt-BR" sz="2400" dirty="0">
                <a:solidFill>
                  <a:srgbClr val="000000"/>
                </a:solidFill>
                <a:latin typeface="Calibri" pitchFamily="32" charset="0"/>
              </a:rPr>
              <a:t>.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Phasellus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commodo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,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tellus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in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molestie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convallis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,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arcu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est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dictum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lacus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, quis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pellentesque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arcu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sem eu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leo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.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Integer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fringilla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malesuada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egestas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.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Phasellus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viverra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tincidunt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vulputate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. In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pretium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tristique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blandit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. </a:t>
            </a:r>
          </a:p>
          <a:p>
            <a:pPr algn="just" eaLnBrk="1" hangingPunct="1">
              <a:buSzPct val="100000"/>
              <a:defRPr/>
            </a:pP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[2].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Phasellus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commodo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,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tellus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in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molestie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convallis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,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arcu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est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dictum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lacus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, quis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pellentesque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arcu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sem eu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leo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.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Integer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fringilla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malesuada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egestas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.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Phasellus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viverra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tincidunt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vulputate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. In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pretium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tristique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blandit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.</a:t>
            </a:r>
          </a:p>
          <a:p>
            <a:pPr algn="just" eaLnBrk="1" hangingPunct="1">
              <a:buSzPct val="100000"/>
              <a:defRPr/>
            </a:pP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[3].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Phasellus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commodo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,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tellus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in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molestie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convallis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,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arcu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est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dictum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lacus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, quis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pellentesque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arcu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sem eu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leo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.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Integer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fringilla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malesuada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egestas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.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Phasellus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viverra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tincidunt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vulputate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. In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pretium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tristique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Calibri" pitchFamily="32" charset="0"/>
              </a:rPr>
              <a:t>blandit</a:t>
            </a:r>
            <a:r>
              <a:rPr lang="pt-BR" altLang="pt-BR" sz="2800" dirty="0">
                <a:solidFill>
                  <a:srgbClr val="000000"/>
                </a:solidFill>
                <a:latin typeface="Calibri" pitchFamily="32" charset="0"/>
              </a:rPr>
              <a:t>.</a:t>
            </a:r>
            <a:endParaRPr lang="pt-BR" altLang="pt-BR" sz="2400" dirty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buSzPct val="100000"/>
              <a:defRPr/>
            </a:pPr>
            <a:endParaRPr lang="pt-BR" altLang="pt-BR" sz="3600" dirty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43AD3A7-0F9D-CFF3-EDCC-B24C76973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" y="7675563"/>
            <a:ext cx="31611887" cy="1871663"/>
          </a:xfrm>
          <a:prstGeom prst="rect">
            <a:avLst/>
          </a:prstGeom>
          <a:noFill/>
          <a:ln w="25560">
            <a:solidFill>
              <a:srgbClr val="9BBB5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0A85CA1-E040-BA59-1426-56B9AADA7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" y="9763126"/>
            <a:ext cx="15841662" cy="2592387"/>
          </a:xfrm>
          <a:prstGeom prst="rect">
            <a:avLst/>
          </a:prstGeom>
          <a:noFill/>
          <a:ln w="25560">
            <a:solidFill>
              <a:srgbClr val="9BBB5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93C6D651-9452-216C-6779-9EBB55895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081" y="9763126"/>
            <a:ext cx="15482887" cy="2592387"/>
          </a:xfrm>
          <a:prstGeom prst="rect">
            <a:avLst/>
          </a:prstGeom>
          <a:noFill/>
          <a:ln w="25560">
            <a:solidFill>
              <a:srgbClr val="9BBB5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pic>
        <p:nvPicPr>
          <p:cNvPr id="10" name="Picture 21">
            <a:extLst>
              <a:ext uri="{FF2B5EF4-FFF2-40B4-BE49-F238E27FC236}">
                <a16:creationId xmlns:a16="http://schemas.microsoft.com/office/drawing/2014/main" id="{F8DC1801-8A2D-4BBC-ECFD-872958949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5218" y="10267951"/>
            <a:ext cx="24479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FE6AADC8-638C-94D6-649D-2A753FD12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44" y="29351289"/>
            <a:ext cx="475138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AEE460-BC40-4D55-09B4-A5C726373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086" y="17630776"/>
            <a:ext cx="8027987" cy="47529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E5A24E3-50F1-7CA1-7787-EF6FF62A7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032" y="29351289"/>
            <a:ext cx="48244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800" b="1" dirty="0">
                <a:solidFill>
                  <a:schemeClr val="tx1"/>
                </a:solidFill>
              </a:rPr>
              <a:t>Figura 1</a:t>
            </a:r>
            <a:r>
              <a:rPr lang="pt-BR" altLang="pt-BR" sz="2800" dirty="0">
                <a:solidFill>
                  <a:schemeClr val="tx1"/>
                </a:solidFill>
              </a:rPr>
              <a:t>. Título da figura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800" b="1" dirty="0">
                <a:solidFill>
                  <a:schemeClr val="tx1"/>
                </a:solidFill>
              </a:rPr>
              <a:t>Fonte: </a:t>
            </a:r>
            <a:r>
              <a:rPr lang="pt-BR" altLang="pt-BR" sz="2800" dirty="0">
                <a:solidFill>
                  <a:schemeClr val="tx1"/>
                </a:solidFill>
              </a:rPr>
              <a:t>AUTOR, ano, p.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982890F-3F1B-FD8B-1900-8D85BB4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030" y="35896551"/>
            <a:ext cx="54721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800" b="1" dirty="0">
                <a:solidFill>
                  <a:schemeClr val="tx1"/>
                </a:solidFill>
              </a:rPr>
              <a:t>Figura 2. </a:t>
            </a:r>
            <a:r>
              <a:rPr lang="pt-BR" altLang="pt-BR" sz="2800" dirty="0">
                <a:solidFill>
                  <a:schemeClr val="tx1"/>
                </a:solidFill>
              </a:rPr>
              <a:t>Título da figura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800" b="1" dirty="0">
                <a:solidFill>
                  <a:schemeClr val="tx1"/>
                </a:solidFill>
              </a:rPr>
              <a:t>Fonte: </a:t>
            </a:r>
            <a:r>
              <a:rPr lang="pt-BR" altLang="pt-BR" sz="2800" dirty="0">
                <a:solidFill>
                  <a:schemeClr val="tx1"/>
                </a:solidFill>
              </a:rPr>
              <a:t>AUTOR, ano, p. </a:t>
            </a:r>
          </a:p>
        </p:txBody>
      </p:sp>
      <p:sp>
        <p:nvSpPr>
          <p:cNvPr id="16" name="CaixaDeTexto 16">
            <a:extLst>
              <a:ext uri="{FF2B5EF4-FFF2-40B4-BE49-F238E27FC236}">
                <a16:creationId xmlns:a16="http://schemas.microsoft.com/office/drawing/2014/main" id="{98CA5D14-F900-AA0C-DCBE-7052C7D05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2650" y="17630776"/>
            <a:ext cx="48244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8500"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800" b="1" dirty="0">
                <a:solidFill>
                  <a:schemeClr val="tx1"/>
                </a:solidFill>
              </a:rPr>
              <a:t>Gráfico 1</a:t>
            </a:r>
            <a:r>
              <a:rPr lang="pt-BR" altLang="pt-BR" sz="2800" dirty="0">
                <a:solidFill>
                  <a:schemeClr val="tx1"/>
                </a:solidFill>
              </a:rPr>
              <a:t>. Título do gráfico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800" b="1" dirty="0">
                <a:solidFill>
                  <a:schemeClr val="tx1"/>
                </a:solidFill>
              </a:rPr>
              <a:t>Fonte: </a:t>
            </a:r>
            <a:r>
              <a:rPr lang="pt-BR" altLang="pt-BR" sz="2800" dirty="0">
                <a:solidFill>
                  <a:schemeClr val="tx1"/>
                </a:solidFill>
              </a:rPr>
              <a:t>AUTOR, ano, p. 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BB5AE2C5-A770-49A4-8DAB-07DF2B4B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43" y="34180464"/>
            <a:ext cx="475138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5114</TotalTime>
  <Words>1309</Words>
  <Application>Microsoft Office PowerPoint</Application>
  <PresentationFormat>Personalizar</PresentationFormat>
  <Paragraphs>88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wilmara.rios</dc:creator>
  <cp:lastModifiedBy>Delson182</cp:lastModifiedBy>
  <cp:revision>4</cp:revision>
  <dcterms:created xsi:type="dcterms:W3CDTF">2012-08-20T21:07:48Z</dcterms:created>
  <dcterms:modified xsi:type="dcterms:W3CDTF">2024-11-21T15:26:16Z</dcterms:modified>
</cp:coreProperties>
</file>