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7" r:id="rId3"/>
    <p:sldId id="286" r:id="rId4"/>
    <p:sldId id="268" r:id="rId5"/>
    <p:sldId id="259" r:id="rId6"/>
    <p:sldId id="271" r:id="rId7"/>
    <p:sldId id="287" r:id="rId8"/>
    <p:sldId id="272" r:id="rId9"/>
    <p:sldId id="273" r:id="rId10"/>
    <p:sldId id="288" r:id="rId11"/>
    <p:sldId id="276" r:id="rId12"/>
    <p:sldId id="289" r:id="rId13"/>
    <p:sldId id="278" r:id="rId14"/>
    <p:sldId id="280" r:id="rId15"/>
    <p:sldId id="290" r:id="rId16"/>
    <p:sldId id="282" r:id="rId17"/>
    <p:sldId id="291" r:id="rId18"/>
    <p:sldId id="283" r:id="rId19"/>
    <p:sldId id="260" r:id="rId20"/>
    <p:sldId id="269" r:id="rId21"/>
    <p:sldId id="293" r:id="rId22"/>
    <p:sldId id="263" r:id="rId23"/>
    <p:sldId id="295" r:id="rId24"/>
    <p:sldId id="264" r:id="rId25"/>
    <p:sldId id="284" r:id="rId26"/>
    <p:sldId id="265" r:id="rId27"/>
    <p:sldId id="285" r:id="rId28"/>
    <p:sldId id="296" r:id="rId29"/>
    <p:sldId id="297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20E1B-452F-4136-8BF5-9087857B3AA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5F188-41BA-4BD6-8F6F-5332EE63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F188-41BA-4BD6-8F6F-5332EE6376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13EE-C791-5A88-CFFE-4D23D80B3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8ED11-2E06-E48F-94C8-0D4B3399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67C4-CC93-DE0A-F3DA-540621D7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3B6C-BEC5-3591-5C0F-F0EF492F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74C7-3181-1FB6-6678-673F4AEA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15EE-3218-FC51-4C7C-E35ADF24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F229F-EAF9-7459-871D-7D3543465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710A-712F-3A91-B80B-40EB8B6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1299-A34C-7F68-F894-76E04A82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7557-A315-BA21-1753-817BDE0F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A36DA-E6DD-F276-5F07-D99941F91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42306-E63B-7CF0-E956-95CE33C46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EB2A-E775-F4C2-E370-44072D78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578B-ABD9-443D-0EA0-F2C867AA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3EB7-1854-0A11-A420-977A05CB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7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EBA6-07A2-3876-671B-76A82FE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3077-7F66-4600-0B43-0FCC581C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1B30-DD7C-44AC-54DA-8E1A050D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AAE6-5D3A-101D-C81F-833255E2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78DE5-E0BE-9668-DC69-FDE3891F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DBD0-243C-EA74-4B40-85759B3A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2E693-03D7-0A82-AB4D-084257F2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2544B-3957-6D20-7B27-6DB14D0E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23E5-4639-C783-CA0F-ACEDA019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E127-0875-2C63-207D-0C29A54D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9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1852-79CF-296E-AC20-BA464284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D8F3-F561-58EE-F09F-0C8AA11F8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E2B76-AEE4-90E8-EFA9-1D69BBC2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089C-468F-13FB-67AD-BDBB1752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97427-A017-8252-9BF0-1EBE1031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2F92A-2A40-5C74-625C-206B61C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8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39D0-D1D8-816C-3939-67A3E7B5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78543-370F-7674-50F4-7EEE38969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8A3EC-EC0F-0785-0EBF-6E34FF77A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8318A-4D92-DAF4-2833-D593B3863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194CE-0984-BCD2-E844-9EB5AF0FC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20307-63AC-E2A7-0D39-D51B4FB6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FFB11-CFAB-8FA4-E462-25CB6403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5C241-C7E6-7B90-4761-42CBE451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6BF6-0505-36FD-FA91-011A706C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71119-742E-0A49-EDC9-689F9122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D0B43-5D41-D94C-DB1D-CB8F55F1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17316-55F7-2895-8670-1CE970D2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E978-F219-9708-226A-0A9F923C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E0C19-A0D6-A51F-CDDB-4F2AC926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F4AD4-3F41-81B1-EE0E-2286EDC0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9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B59E-5B05-38B9-5F82-1549E02F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DE01-8BCF-EEDC-37B9-30151A19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E1793-DEE8-C448-9990-2E160F00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CC9A0-2698-881E-0F41-0888A7B4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43F5-BEC5-7382-E50E-73F27C9D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00D8-4215-4583-87B5-39AB057A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5904-EB81-A38F-89C4-E9A9877F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2DE3F-647A-14CF-69D3-CF13CBF4A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0E97-DC79-F6D4-05F0-722F7CE5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20226-9EB2-088F-6BA7-3B776662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B12C7-EEFC-8A28-721D-8F26BF36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62BAB-7F90-44FD-D49B-26229158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8A264-E108-1E60-D51A-5ABA4C9A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DB518-905B-77EB-2387-A0A5B2C31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1C932-9FBA-858A-85BF-54F0E4535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03FB0-37B9-428F-8E0F-630A653418D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4283-9C53-5A6F-FB50-1DA779C87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B400-B1A5-234D-CD76-47E48F710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2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صورة 6" descr="صورة تحتوي على شعار, رمز, علامة تجارية, دائرة  تم إنشاء الوصف تلقائيا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6728" y="200660"/>
            <a:ext cx="1630680" cy="1624965"/>
          </a:xfrm>
          <a:prstGeom prst="rect">
            <a:avLst/>
          </a:prstGeom>
        </p:spPr>
      </p:pic>
      <p:sp>
        <p:nvSpPr>
          <p:cNvPr id="1048586" name="Rectangle 2"/>
          <p:cNvSpPr>
            <a:spLocks noChangeArrowheads="1"/>
          </p:cNvSpPr>
          <p:nvPr/>
        </p:nvSpPr>
        <p:spPr bwMode="auto">
          <a:xfrm>
            <a:off x="-76200" y="1875155"/>
            <a:ext cx="12192000" cy="358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JO"/>
          </a:p>
        </p:txBody>
      </p:sp>
      <p:sp>
        <p:nvSpPr>
          <p:cNvPr id="1048587" name="Rectangle 3"/>
          <p:cNvSpPr>
            <a:spLocks noChangeArrowheads="1"/>
          </p:cNvSpPr>
          <p:nvPr/>
        </p:nvSpPr>
        <p:spPr bwMode="auto">
          <a:xfrm>
            <a:off x="3268084" y="1755956"/>
            <a:ext cx="550343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ar-J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en-US" altLang="ar-J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Jordan University of Science and Technology </a:t>
            </a:r>
            <a:endParaRPr kumimoji="0" lang="en-US" altLang="ar-J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J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Faculty of Computer and Information Technology</a:t>
            </a:r>
            <a:endParaRPr kumimoji="0" lang="en-US" altLang="ar-J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J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Department of Computer Engineering</a:t>
            </a:r>
            <a:endParaRPr kumimoji="0" lang="en-US" altLang="ar-J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J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CPE 591: Graduation Project II Report</a:t>
            </a:r>
            <a:endParaRPr kumimoji="0" lang="en-US" altLang="ar-J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1048588" name="مربع نص 9"/>
          <p:cNvSpPr txBox="1"/>
          <p:nvPr/>
        </p:nvSpPr>
        <p:spPr>
          <a:xfrm>
            <a:off x="1718496" y="3559628"/>
            <a:ext cx="8602612" cy="276998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>
                <a:effectLst/>
                <a:latin typeface="Bodoni MT" panose="02070603080606020203" pitchFamily="18" charset="0"/>
                <a:ea typeface="Aptos" panose="020B0004020202020204" pitchFamily="34" charset="0"/>
              </a:rPr>
              <a:t>AI-BASED </a:t>
            </a:r>
            <a:r>
              <a:rPr lang="en-US" sz="2400" b="1" dirty="0">
                <a:latin typeface="Bodoni MT" panose="02070603080606020203" pitchFamily="18" charset="0"/>
                <a:ea typeface="Aptos" panose="020B0004020202020204" pitchFamily="34" charset="0"/>
              </a:rPr>
              <a:t>INTERACTIVE DIGITAL CONTENT APPLICATION:</a:t>
            </a:r>
            <a:endParaRPr lang="en-US" sz="2400" b="1" dirty="0">
              <a:effectLst/>
              <a:latin typeface="Bodoni MT" panose="02070603080606020203" pitchFamily="18" charset="0"/>
              <a:ea typeface="Aptos" panose="020B0004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effectLst/>
                <a:latin typeface="Bodoni MT" panose="02070603080606020203" pitchFamily="18" charset="0"/>
                <a:ea typeface="Aptos" panose="020B0004020202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effectLst/>
                <a:latin typeface="Bodoni MT" panose="02070603080606020203" pitchFamily="18" charset="0"/>
                <a:ea typeface="Aptos" panose="020B0004020202020204" pitchFamily="34" charset="0"/>
              </a:rPr>
              <a:t>[</a:t>
            </a:r>
            <a:r>
              <a:rPr lang="en-US" sz="2400" b="1" dirty="0" err="1">
                <a:solidFill>
                  <a:srgbClr val="002060"/>
                </a:solidFill>
                <a:latin typeface="Bodoni MT" panose="02070603080606020203" pitchFamily="18" charset="0"/>
                <a:ea typeface="Aptos" panose="020B0004020202020204" pitchFamily="34" charset="0"/>
              </a:rPr>
              <a:t>search|summarize|save|translate|integrate|chat</a:t>
            </a:r>
            <a:r>
              <a:rPr lang="en-US" sz="2400" b="1" dirty="0">
                <a:solidFill>
                  <a:srgbClr val="002060"/>
                </a:solidFill>
                <a:latin typeface="Bodoni MT" panose="02070603080606020203" pitchFamily="18" charset="0"/>
                <a:ea typeface="Aptos" panose="020B0004020202020204" pitchFamily="34" charset="0"/>
              </a:rPr>
              <a:t> and present</a:t>
            </a:r>
            <a:r>
              <a:rPr lang="en-US" sz="2400" b="1" dirty="0">
                <a:solidFill>
                  <a:srgbClr val="002060"/>
                </a:solidFill>
                <a:effectLst/>
                <a:latin typeface="Bodoni MT" panose="02070603080606020203" pitchFamily="18" charset="0"/>
                <a:ea typeface="Aptos" panose="020B0004020202020204" pitchFamily="34" charset="0"/>
              </a:rPr>
              <a:t>]</a:t>
            </a:r>
            <a:endParaRPr lang="en-US" sz="2400" b="1" dirty="0">
              <a:solidFill>
                <a:srgbClr val="002060"/>
              </a:solidFill>
              <a:latin typeface="Bodoni MT" panose="02070603080606020203" pitchFamily="18" charset="0"/>
            </a:endParaRPr>
          </a:p>
          <a:p>
            <a:pPr algn="ctr"/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</a:rPr>
              <a:t>Presented: by Aya Mahmoud &amp; Noor </a:t>
            </a:r>
            <a:r>
              <a:rPr lang="en-US" b="1" dirty="0" err="1">
                <a:latin typeface="Times New Roman" panose="02020603050405020304" pitchFamily="18" charset="0"/>
              </a:rPr>
              <a:t>Sharqawi</a:t>
            </a:r>
            <a:endParaRPr lang="en-US" b="1" dirty="0">
              <a:latin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</a:rPr>
              <a:t> Supervised by: Dr. Lo’ai Tawalbeh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</a:rPr>
              <a:t>Fall 2024</a:t>
            </a: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pPr algn="ctr"/>
            <a:endParaRPr lang="ar-J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E17AE-D5D9-917A-1D7E-583A707B7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C4CA-9CB3-8AAC-EF3E-C178C214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Summarization sequence diagram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29296-D70F-F854-A4E7-EB6E9834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52" y="1411454"/>
            <a:ext cx="6005080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8E71-5A5D-4064-BFFF-749F7ACC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Component 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D60D9-D982-B6DA-076C-7CA8EF0F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10" y="1554868"/>
            <a:ext cx="6206247" cy="5303132"/>
          </a:xfrm>
          <a:prstGeom prst="rect">
            <a:avLst/>
          </a:prstGeom>
        </p:spPr>
      </p:pic>
      <p:pic>
        <p:nvPicPr>
          <p:cNvPr id="7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2DCD9A8-600B-AF5A-4AA9-2F174FD62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52"/>
          <a:stretch/>
        </p:blipFill>
        <p:spPr>
          <a:xfrm>
            <a:off x="701458" y="1878578"/>
            <a:ext cx="3407079" cy="38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8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B57A8-2D59-F405-361B-994D314C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C912-3FE7-72E1-72D1-E70930CC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sequence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07029-992E-1C7E-05D6-DC3332078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</a:p>
        </p:txBody>
      </p:sp>
      <p:pic>
        <p:nvPicPr>
          <p:cNvPr id="6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F51B156-56CC-D327-E321-D7D5079DF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52"/>
          <a:stretch/>
        </p:blipFill>
        <p:spPr>
          <a:xfrm>
            <a:off x="1164921" y="1825625"/>
            <a:ext cx="3407079" cy="3880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A0904-42BD-D55B-D4D7-6332DEAF5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55" y="1653359"/>
            <a:ext cx="5853145" cy="46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5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BBBD2-5A3C-FAE5-6C74-016D6239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C384-6747-495D-5290-1D0F82FA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Component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699FB-CCD5-4120-4749-87B1EA19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" y="1690688"/>
            <a:ext cx="7658149" cy="436098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546B7-B569-FD0E-DD2C-4D7955513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75"/>
            <a:ext cx="7006871" cy="4648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</a:p>
        </p:txBody>
      </p:sp>
      <p:pic>
        <p:nvPicPr>
          <p:cNvPr id="7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D6776357-DFF0-63E7-C1BE-F8D53F9C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" b="3937"/>
          <a:stretch/>
        </p:blipFill>
        <p:spPr>
          <a:xfrm>
            <a:off x="8288528" y="365125"/>
            <a:ext cx="2961362" cy="59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1A1CF-7737-1529-BB6C-CB1E4C567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9143-5B6E-8DF5-4F8A-0A751B3D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Component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45D31-9620-4977-5D8B-AB5B09F8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551"/>
            <a:ext cx="6572741" cy="478141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04F40-31E8-2609-D7DD-6D3E0502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</a:t>
            </a:r>
          </a:p>
        </p:txBody>
      </p:sp>
      <p:pic>
        <p:nvPicPr>
          <p:cNvPr id="7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9D6BA59F-B408-9911-1B72-7C5F7E22C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" b="5355"/>
          <a:stretch/>
        </p:blipFill>
        <p:spPr>
          <a:xfrm>
            <a:off x="8267700" y="365124"/>
            <a:ext cx="3086100" cy="61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9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27ED-FBF6-BA88-9E0C-E2FE6D72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C582-0656-4329-C43C-3FC85E41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sequence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75069-536B-6CC4-7CF2-BCA09322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611" y="1495758"/>
            <a:ext cx="7741417" cy="528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7545F-83B2-D20F-947E-0432BDFE5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900C-E07E-45B8-A085-7F7D5CAE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 Component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2AE63-A076-986F-EE47-CFDC56E4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526"/>
            <a:ext cx="6832552" cy="4819349"/>
          </a:xfrm>
          <a:prstGeom prst="rect">
            <a:avLst/>
          </a:prstGeom>
        </p:spPr>
      </p:pic>
      <p:pic>
        <p:nvPicPr>
          <p:cNvPr id="9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9F2D047-F41F-819A-3F22-1B7F46514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" b="4422"/>
          <a:stretch/>
        </p:blipFill>
        <p:spPr>
          <a:xfrm>
            <a:off x="7954027" y="475989"/>
            <a:ext cx="3399773" cy="60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1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AC3A-B839-0E8E-E7F1-C08EDF54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93B6-457C-AEAF-8C6D-D0B4D489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 sequence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A410C4-A6D7-1713-786E-AE43B03D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0439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A8497-BA91-3AB9-B031-4C74177C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0" y="1673471"/>
            <a:ext cx="8410200" cy="46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2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C73F-1428-E726-7B49-B17EC23B0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93FE-8E09-0570-1725-F2A3CA8D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1325563"/>
          </a:xfrm>
        </p:spPr>
        <p:txBody>
          <a:bodyPr/>
          <a:lstStyle/>
          <a:p>
            <a:r>
              <a:rPr lang="en-US" b="1" dirty="0"/>
              <a:t>App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91A2-8A52-2286-05C4-2F50ADC53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360167"/>
            <a:ext cx="10925783" cy="4805363"/>
          </a:xfrm>
        </p:spPr>
        <p:txBody>
          <a:bodyPr/>
          <a:lstStyle/>
          <a:p>
            <a:r>
              <a:rPr lang="en-US" dirty="0"/>
              <a:t>                                                     </a:t>
            </a:r>
          </a:p>
        </p:txBody>
      </p:sp>
      <p:pic>
        <p:nvPicPr>
          <p:cNvPr id="5" name="صورة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9C1437B4-1A2A-58C8-634D-3E80FD48C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2306864"/>
            <a:ext cx="4249960" cy="3421218"/>
          </a:xfrm>
          <a:prstGeom prst="rect">
            <a:avLst/>
          </a:prstGeom>
        </p:spPr>
      </p:pic>
      <p:pic>
        <p:nvPicPr>
          <p:cNvPr id="8" name="صورة 6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F9DFA38-537E-FFEC-8500-853842B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66" y="2306864"/>
            <a:ext cx="3844065" cy="34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874-C39E-7554-DDD9-ABE6FD2C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System Architecture</a:t>
            </a:r>
            <a:br>
              <a:rPr lang="en-US" b="1" dirty="0"/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with major components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8DCE21-8FB6-4E37-1E4F-D3B28434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98" y="1440834"/>
            <a:ext cx="9923318" cy="54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5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25B8-CF49-0751-008C-E1F08AAD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20" y="555941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/>
              <a:t>Table of content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E95B-814E-FFF6-C0D1-8ABC10BCE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62" y="2354702"/>
            <a:ext cx="9849751" cy="4029469"/>
          </a:xfrm>
        </p:spPr>
        <p:txBody>
          <a:bodyPr anchor="ctr">
            <a:normAutofit/>
          </a:bodyPr>
          <a:lstStyle/>
          <a:p>
            <a:r>
              <a:rPr lang="en-US" sz="1600"/>
              <a:t>Problem Statement</a:t>
            </a:r>
          </a:p>
          <a:p>
            <a:r>
              <a:rPr lang="en-US" sz="1600"/>
              <a:t>Our solution</a:t>
            </a:r>
          </a:p>
          <a:p>
            <a:r>
              <a:rPr lang="en-US" sz="1600"/>
              <a:t>Application Walkthrough</a:t>
            </a:r>
          </a:p>
          <a:p>
            <a:r>
              <a:rPr lang="en-US" sz="1600"/>
              <a:t>System Architecture</a:t>
            </a:r>
          </a:p>
          <a:p>
            <a:r>
              <a:rPr lang="en-US" sz="1600"/>
              <a:t>Database Architecture</a:t>
            </a:r>
          </a:p>
          <a:p>
            <a:r>
              <a:rPr lang="en-US" sz="1600"/>
              <a:t>Technology stack</a:t>
            </a:r>
          </a:p>
          <a:p>
            <a:r>
              <a:rPr lang="en-US" sz="1600"/>
              <a:t>Future work</a:t>
            </a:r>
          </a:p>
          <a:p>
            <a:r>
              <a:rPr lang="en-US" sz="1600"/>
              <a:t>Conclusion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532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3E11-6105-E3F8-C162-6AD73652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33" y="-100673"/>
            <a:ext cx="10515600" cy="1325563"/>
          </a:xfrm>
        </p:spPr>
        <p:txBody>
          <a:bodyPr/>
          <a:lstStyle/>
          <a:p>
            <a:r>
              <a:rPr lang="en-US" b="1"/>
              <a:t>Database</a:t>
            </a:r>
            <a:r>
              <a:rPr lang="en-US"/>
              <a:t> </a:t>
            </a:r>
            <a:r>
              <a:rPr lang="en-US" b="1"/>
              <a:t>Architecture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132AFB-833C-E9DE-C4BF-C239FD10F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10" y="950876"/>
            <a:ext cx="4522914" cy="5525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E1F7C-F52D-338A-3C92-A1FA3C877E6A}"/>
              </a:ext>
            </a:extLst>
          </p:cNvPr>
          <p:cNvSpPr txBox="1"/>
          <p:nvPr/>
        </p:nvSpPr>
        <p:spPr>
          <a:xfrm>
            <a:off x="5372994" y="1251638"/>
            <a:ext cx="6359596" cy="6031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Firebase (NoSQL – Cloud Firestore / Realtime Database) </a:t>
            </a:r>
          </a:p>
          <a:p>
            <a:endParaRPr lang="en-US" kern="10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Type:  Unstructured (JSON Format)</a:t>
            </a:r>
          </a:p>
          <a:p>
            <a:r>
              <a:rPr lang="en-US" sz="1800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Firebase stores data in documents or JSON trees (Realtime Database). </a:t>
            </a:r>
          </a:p>
          <a:p>
            <a:endParaRPr lang="en-US" kern="10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is stored in key-value pairs, with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flexible structure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Firebase supports: Flexible schema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don’t need to define the structure before inserting</a:t>
            </a:r>
            <a:r>
              <a:rPr lang="en-US" b="1" kern="1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data</a:t>
            </a: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15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AF378-D444-6080-B51F-53A635DB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E478-EEA3-709D-A5D0-9EB0B386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33" y="-100673"/>
            <a:ext cx="10515600" cy="1325563"/>
          </a:xfrm>
        </p:spPr>
        <p:txBody>
          <a:bodyPr/>
          <a:lstStyle/>
          <a:p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Architecture</a:t>
            </a:r>
            <a:endParaRPr lang="en-US" dirty="0"/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78DD5BE3-2100-69A7-E972-3120A8DF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2" y="855338"/>
            <a:ext cx="5292879" cy="5321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555953-D2BD-31C0-CF18-6D56FD3C0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855338"/>
            <a:ext cx="4869382" cy="41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7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C9A1-6887-0560-98BD-AADDEE8A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72" y="1271531"/>
            <a:ext cx="4426755" cy="761271"/>
          </a:xfrm>
        </p:spPr>
        <p:txBody>
          <a:bodyPr>
            <a:normAutofit/>
          </a:bodyPr>
          <a:lstStyle/>
          <a:p>
            <a:r>
              <a:rPr lang="en-US" sz="3200" b="1"/>
              <a:t>Tech Stack</a:t>
            </a:r>
            <a:endParaRPr lang="en-US" sz="3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1975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blue and yellow logo&#10;&#10;AI-generated content may be incorrect.">
            <a:extLst>
              <a:ext uri="{FF2B5EF4-FFF2-40B4-BE49-F238E27FC236}">
                <a16:creationId xmlns:a16="http://schemas.microsoft.com/office/drawing/2014/main" id="{47D5332B-2FB3-E056-5126-FB7504B7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11" y="774675"/>
            <a:ext cx="1094369" cy="865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3788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14950"/>
            <a:ext cx="1568092" cy="1847088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black and white image of a flask&#10;&#10;AI-generated content may be incorrect.">
            <a:extLst>
              <a:ext uri="{FF2B5EF4-FFF2-40B4-BE49-F238E27FC236}">
                <a16:creationId xmlns:a16="http://schemas.microsoft.com/office/drawing/2014/main" id="{12141A65-1FD9-C7DB-11DA-B2D350BD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" y="4794931"/>
            <a:ext cx="1067540" cy="1122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6382" y="4769538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logo with a red and yellow flame&#10;&#10;AI-generated content may be incorrect.">
            <a:extLst>
              <a:ext uri="{FF2B5EF4-FFF2-40B4-BE49-F238E27FC236}">
                <a16:creationId xmlns:a16="http://schemas.microsoft.com/office/drawing/2014/main" id="{A161FF25-3CEB-3064-EF40-F7A8FEFF8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530" y="3276384"/>
            <a:ext cx="1751717" cy="1621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 descr="A black and white logo&#10;&#10;AI-generated content may be incorrect.">
            <a:extLst>
              <a:ext uri="{FF2B5EF4-FFF2-40B4-BE49-F238E27FC236}">
                <a16:creationId xmlns:a16="http://schemas.microsoft.com/office/drawing/2014/main" id="{901AFFA6-ADEC-1179-1C94-5122FC67E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499" y="5498684"/>
            <a:ext cx="2394581" cy="670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logo with blue and grey triangles&#10;&#10;AI-generated content may be incorrect.">
            <a:extLst>
              <a:ext uri="{FF2B5EF4-FFF2-40B4-BE49-F238E27FC236}">
                <a16:creationId xmlns:a16="http://schemas.microsoft.com/office/drawing/2014/main" id="{B95DA5AC-B391-FFF9-A32E-6D85698BB9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382" y="372878"/>
            <a:ext cx="3065082" cy="1502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 descr="A close-up of a logo&#10;&#10;AI-generated content may be incorrect.">
            <a:extLst>
              <a:ext uri="{FF2B5EF4-FFF2-40B4-BE49-F238E27FC236}">
                <a16:creationId xmlns:a16="http://schemas.microsoft.com/office/drawing/2014/main" id="{1113C8F1-BAE4-AA38-6BFB-EB55F5A67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5466" y="5182729"/>
            <a:ext cx="2852862" cy="1302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07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data&#10;&#10;AI-generated content may be incorrect.">
            <a:extLst>
              <a:ext uri="{FF2B5EF4-FFF2-40B4-BE49-F238E27FC236}">
                <a16:creationId xmlns:a16="http://schemas.microsoft.com/office/drawing/2014/main" id="{AF260754-6807-ABD1-1FCB-613DA0B92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8" b="1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E0B77-61EC-6466-00D6-9C56AADAA8AC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https://firebase.google.com/docs/firestore/quotas</a:t>
            </a:r>
          </a:p>
        </p:txBody>
      </p:sp>
    </p:spTree>
    <p:extLst>
      <p:ext uri="{BB962C8B-B14F-4D97-AF65-F5344CB8AC3E}">
        <p14:creationId xmlns:p14="http://schemas.microsoft.com/office/powerpoint/2010/main" val="418663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8A3FA-E2D3-65A6-6999-F88E2E39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 dirty="0"/>
              <a:t>Future Work</a:t>
            </a:r>
            <a:endParaRPr lang="en-US" sz="4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9BCF-AF96-3E5E-0C5C-0AEDD374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uture Improvements and Expansions based on the knowledge and experience gained during the development and piloting of the AI-Based Interactive Digital Content Application, the following are the recommendations for future improvements and expansions:</a:t>
            </a:r>
          </a:p>
          <a:p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 rtl="0"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Enhance AI Capabilities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Enhance the accuracy and contextual awareness of the AI-powered chatbot and summarization features. Adding more advanced natural language processing (NLP) models can enhance the user experience.</a:t>
            </a:r>
          </a:p>
          <a:p>
            <a:pPr marR="0" lvl="0" rtl="0"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Expand Language Support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Extend the translation widget to support additional languages, making the app usable by a global user community.</a:t>
            </a:r>
          </a:p>
          <a:p>
            <a:pPr marR="0" lvl="0" rtl="0"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 Offline Mode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Offer offline functionality for certain features, such as viewing previously summarized content, saved notes, and bookmarked PDFs. This will render it more functional where connectivity is poor.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680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CE3137-8AA7-86FC-340B-563D1B097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F5CBC-82CD-143B-D7C3-723C135B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/>
              <a:t>Future Work</a:t>
            </a:r>
            <a:endParaRPr lang="en-US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F39F-35BE-FD4A-2125-F627D808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Advanced Search and Filter Options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Implement additional advanced search functionality, including keyword suggestions and voice search, to facilitate easy content discovery.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 Customization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Provide options for users to customize the look and feel of the app, font size, reading themes, and layout options for a personalized reading experience.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Multi-Platform Support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Develop desktop and web-based application versions, with a consistent user experience across devices.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Security Improvements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Incorporate additional security measures, like two-factor authentication (2FA) and more robust data encryption, to protect user information.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Integration of User Feedback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Design a feedback system within the app, where users can report issues and suggest features for subsequent updates.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Video summarization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r>
              <a:rPr lang="en-US" sz="1200" kern="100" spc="10">
                <a:effectLst/>
                <a:latin typeface="Open Sans" panose="020B0606030504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Make the users not only summarize files but also videos.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32428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8A3AC-56FA-0004-940F-9995B9CC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en-US" sz="5400" b="1"/>
              <a:t>Conclusion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690C-BEFB-315C-5176-B3677848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933" y="1372905"/>
            <a:ext cx="5533339" cy="452559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Created and designed an AI-powered interactive digital content application to enhance the e-reading experience through smart features.</a:t>
            </a:r>
          </a:p>
          <a:p>
            <a:r>
              <a:rPr lang="en-US" sz="2000" dirty="0"/>
              <a:t>Implemented AI-powered tools using Gemini API such as: </a:t>
            </a:r>
            <a:r>
              <a:rPr lang="en-US" sz="2000" dirty="0" err="1"/>
              <a:t>Summarizatoin,chatbot</a:t>
            </a:r>
            <a:endParaRPr lang="en-US" sz="2000" dirty="0"/>
          </a:p>
          <a:p>
            <a:r>
              <a:rPr lang="en-US" sz="2000" dirty="0"/>
              <a:t>Tackled and resolved key development </a:t>
            </a:r>
            <a:r>
              <a:rPr lang="en-US" sz="2000" dirty="0" err="1"/>
              <a:t>challenges:Real-time</a:t>
            </a:r>
            <a:r>
              <a:rPr lang="en-US" sz="2000" dirty="0"/>
              <a:t> data </a:t>
            </a:r>
            <a:r>
              <a:rPr lang="en-US" sz="2000" dirty="0" err="1"/>
              <a:t>synchtonization,designing</a:t>
            </a:r>
            <a:r>
              <a:rPr lang="en-US" sz="2000" dirty="0"/>
              <a:t> user-friendly </a:t>
            </a:r>
            <a:r>
              <a:rPr lang="en-US" sz="2000" dirty="0" err="1"/>
              <a:t>interface,API</a:t>
            </a:r>
            <a:r>
              <a:rPr lang="en-US" sz="2000" dirty="0"/>
              <a:t> integration</a:t>
            </a:r>
          </a:p>
          <a:p>
            <a:r>
              <a:rPr lang="en-US" sz="2000" dirty="0"/>
              <a:t>Using technologies </a:t>
            </a:r>
            <a:r>
              <a:rPr lang="en-US" sz="2000" dirty="0" err="1"/>
              <a:t>Flutter,python</a:t>
            </a:r>
            <a:r>
              <a:rPr lang="en-US" sz="2000" dirty="0"/>
              <a:t> with flask Firebase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D5A43B-5CA3-B24F-A86F-BFB65D9D5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0B8CA-24AF-3030-6BAA-A269A3B0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Conclusion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2B0F-A033-2E6A-2AD5-509C628E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Enhanced usability with additional features: Translation, Note-taking, To-do list.</a:t>
            </a:r>
          </a:p>
          <a:p>
            <a:r>
              <a:rPr lang="en-US" sz="2400"/>
              <a:t>Overall, the project successfully delivered a functional and user-friendly digital content management platform.</a:t>
            </a:r>
          </a:p>
          <a:p>
            <a:r>
              <a:rPr lang="en-US" sz="2400"/>
              <a:t>Demonstrated how AI can significantly improve the digital reading experience and open doors for future innovations in e-reading.</a:t>
            </a:r>
          </a:p>
          <a:p>
            <a:endParaRPr lang="en-US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94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60F83-1196-1326-67EF-959ABB48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Feature Comparison Table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512053-E91A-D120-DE74-FE8B24D8C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65" y="1603915"/>
            <a:ext cx="8176969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5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F494E3-E17D-AFB7-EA3B-68010AE08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0F371A-3698-D9D7-E541-8DADFFD8A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7B3610-88B3-602D-6126-2B026C97C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4DF7F-9848-83A0-82B1-1DC0E409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F9C683-81D5-5589-A15B-57E74D73D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D3FC5-A1A2-186A-022B-6D631E9DA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4756A-4402-7E4F-9338-1E81FAE4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Feature Comparison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AF1005-E8C6-CB10-A333-39D7DCD4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2956"/>
            <a:ext cx="94869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4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6BEA72-09B2-182D-B94E-40D3A3A5F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50627CD-3C11-9759-5F42-1324A87DC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34E894E-71F1-528C-8FC3-7D8FDF980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6581E7F-A13D-E588-7BAF-DBE6F64A8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FDC847-D7DF-5D34-25B6-74BB5D27B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8AAF173-B962-28C1-2285-1CF5C3797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AC84D-EF0B-E217-75BF-692EABA1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20" y="555941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7421-BDD4-672E-A203-DEEFB8B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US" sz="16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21% of people feel like they never have work under control !</a:t>
            </a:r>
          </a:p>
          <a:p>
            <a:endParaRPr lang="en-US" sz="16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the modern digital era, document management and staying productive mean switching between several applications. </a:t>
            </a:r>
          </a:p>
          <a:p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Most file readers available are merely content displayers without features that actually increase productivity. </a:t>
            </a:r>
          </a:p>
          <a:p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Users spend precious time navigating between apps to summarize information, take notes, or manage their documents. </a:t>
            </a:r>
          </a:p>
          <a:p>
            <a:r>
              <a:rPr lang="en-US" sz="16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</a:t>
            </a: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ools lack an integrated solution that harmoniously integrates smart AI-driven summarization, note-taking, and document organization all within one single workspace.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665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0B1ACC-02D5-5D7D-917A-84B287437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8DC91-91BB-715C-8C59-B1E225F6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2" name="Graphic 61" descr="Smiling Face with No Fill">
            <a:extLst>
              <a:ext uri="{FF2B5EF4-FFF2-40B4-BE49-F238E27FC236}">
                <a16:creationId xmlns:a16="http://schemas.microsoft.com/office/drawing/2014/main" id="{22DBCA01-452E-500F-8B19-247E86FBF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070" y="1133637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0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75631-83D1-6B8C-A70C-0A096F69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The All-in-One Productivity App</a:t>
            </a:r>
            <a:br>
              <a:rPr lang="en-US" sz="3600" b="1" dirty="0"/>
            </a:br>
            <a:br>
              <a:rPr lang="en-US" sz="3600" b="1" dirty="0"/>
            </a:br>
            <a:br>
              <a:rPr lang="en-US" sz="3600" dirty="0"/>
            </a:br>
            <a:r>
              <a:rPr lang="en-US" sz="3600" i="1" dirty="0"/>
              <a:t>AI-powered tools for chatting, summarizing, and organizing documents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2DDA-931B-A7AE-018A-2BF4BBA1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It’s a Flutter-based mobile app that helps users manage tasks efficiently, combining Firebase Firestore and Auth for data storage and authentication, with a custom Python Flask backend to handle advanced logic and API integration.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96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89EE-9DB2-731C-F6B6-AE2C209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AA8C-BB13-246E-C19F-96F5DC28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371600"/>
            <a:ext cx="10925783" cy="4805363"/>
          </a:xfrm>
        </p:spPr>
        <p:txBody>
          <a:bodyPr/>
          <a:lstStyle/>
          <a:p>
            <a:r>
              <a:rPr lang="en-US" dirty="0"/>
              <a:t>                                                    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8628F8F-63F2-F632-6D26-CDB8850FD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16" y="1546699"/>
            <a:ext cx="2390086" cy="531130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43B16-848E-BD88-BB7B-6F94EEC5E5FE}"/>
              </a:ext>
            </a:extLst>
          </p:cNvPr>
          <p:cNvCxnSpPr/>
          <p:nvPr/>
        </p:nvCxnSpPr>
        <p:spPr>
          <a:xfrm>
            <a:off x="1099226" y="1984443"/>
            <a:ext cx="4791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D167CA0-1FAA-ED8F-7D27-2A6A81A7D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7"/>
            <a:ext cx="2890942" cy="60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4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D4E63-18BB-FFA7-BBA4-3EAAA6362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07C7-6015-4593-C0FE-56C1E50B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B341-7F92-3925-B3E7-ECC172E0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371600"/>
            <a:ext cx="10925783" cy="4805363"/>
          </a:xfrm>
        </p:spPr>
        <p:txBody>
          <a:bodyPr/>
          <a:lstStyle/>
          <a:p>
            <a:r>
              <a:rPr lang="en-US" dirty="0"/>
              <a:t>                                                    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6301918-5784-AA27-7A5E-0D2D59805EBB}"/>
              </a:ext>
            </a:extLst>
          </p:cNvPr>
          <p:cNvCxnSpPr>
            <a:cxnSpLocks/>
          </p:cNvCxnSpPr>
          <p:nvPr/>
        </p:nvCxnSpPr>
        <p:spPr>
          <a:xfrm flipV="1">
            <a:off x="3152465" y="4202349"/>
            <a:ext cx="2552596" cy="21109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صورة 4">
            <a:extLst>
              <a:ext uri="{FF2B5EF4-FFF2-40B4-BE49-F238E27FC236}">
                <a16:creationId xmlns:a16="http://schemas.microsoft.com/office/drawing/2014/main" id="{97BF4C92-CF96-5E42-1FD2-F1AF3DE51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9" y="1546699"/>
            <a:ext cx="2390086" cy="5311301"/>
          </a:xfrm>
          <a:prstGeom prst="rect">
            <a:avLst/>
          </a:prstGeom>
        </p:spPr>
      </p:pic>
      <p:pic>
        <p:nvPicPr>
          <p:cNvPr id="14" name="صورة 4">
            <a:extLst>
              <a:ext uri="{FF2B5EF4-FFF2-40B4-BE49-F238E27FC236}">
                <a16:creationId xmlns:a16="http://schemas.microsoft.com/office/drawing/2014/main" id="{10B4D7D5-CDB7-7B35-2E45-726BB26DC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41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6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CACEA-F692-E20F-3A40-243509661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7C69-C3EB-1B17-B1B3-8D97CDD0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C489D-DB94-E7F7-8137-045880E5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568"/>
            <a:ext cx="5664148" cy="498345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FCDEC-9E6E-0A35-F1E9-9FD78F1E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</a:t>
            </a:r>
          </a:p>
        </p:txBody>
      </p:sp>
      <p:pic>
        <p:nvPicPr>
          <p:cNvPr id="9" name="صورة 4">
            <a:extLst>
              <a:ext uri="{FF2B5EF4-FFF2-40B4-BE49-F238E27FC236}">
                <a16:creationId xmlns:a16="http://schemas.microsoft.com/office/drawing/2014/main" id="{A559AE73-31DE-CB09-50D7-C65B30563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75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642C-0944-D199-609D-E509368D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Page Component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D453C-3442-C769-78DF-A26907D0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81" y="1634040"/>
            <a:ext cx="6181702" cy="5181625"/>
          </a:xfrm>
          <a:prstGeom prst="rect">
            <a:avLst/>
          </a:prstGeom>
        </p:spPr>
      </p:pic>
      <p:pic>
        <p:nvPicPr>
          <p:cNvPr id="11" name="صورة 4" descr="صورة تحتوي على نص, لقطة شاشة, رسالة, المستند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A3183E5-F99E-E527-5C07-010232076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37" y="0"/>
            <a:ext cx="3086100" cy="6773333"/>
          </a:xfrm>
          <a:prstGeom prst="rect">
            <a:avLst/>
          </a:prstGeom>
        </p:spPr>
      </p:pic>
      <p:pic>
        <p:nvPicPr>
          <p:cNvPr id="13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9DE9E54-89DC-1F61-3EC6-AD662A790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16" y="161426"/>
            <a:ext cx="1457325" cy="354937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E818CE-3D68-A8DB-C505-C62CD090CF24}"/>
              </a:ext>
            </a:extLst>
          </p:cNvPr>
          <p:cNvCxnSpPr/>
          <p:nvPr/>
        </p:nvCxnSpPr>
        <p:spPr>
          <a:xfrm flipH="1" flipV="1">
            <a:off x="8267700" y="3386666"/>
            <a:ext cx="3368043" cy="2575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71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C0C7-EE43-74F8-A23E-CE653B9E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614" y="301589"/>
            <a:ext cx="10515600" cy="1325563"/>
          </a:xfrm>
        </p:spPr>
        <p:txBody>
          <a:bodyPr/>
          <a:lstStyle/>
          <a:p>
            <a:r>
              <a:rPr lang="en-US" dirty="0"/>
              <a:t>Summarization</a:t>
            </a:r>
            <a:br>
              <a:rPr lang="en-US" dirty="0"/>
            </a:br>
            <a:r>
              <a:rPr lang="en-US" dirty="0"/>
              <a:t> Component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82913E-B090-D1F2-8299-18E952D97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525" y="149087"/>
            <a:ext cx="3086100" cy="6407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9F8CF-4A69-A858-B2E5-792562A85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8" y="3875863"/>
            <a:ext cx="6144533" cy="2964881"/>
          </a:xfrm>
          <a:prstGeom prst="rect">
            <a:avLst/>
          </a:prstGeom>
        </p:spPr>
      </p:pic>
      <p:pic>
        <p:nvPicPr>
          <p:cNvPr id="10" name="صورة 4">
            <a:extLst>
              <a:ext uri="{FF2B5EF4-FFF2-40B4-BE49-F238E27FC236}">
                <a16:creationId xmlns:a16="http://schemas.microsoft.com/office/drawing/2014/main" id="{E7A5B9AF-1E13-F155-67DC-A0D0CBA02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0" b="38659"/>
          <a:stretch/>
        </p:blipFill>
        <p:spPr>
          <a:xfrm>
            <a:off x="0" y="17256"/>
            <a:ext cx="3086100" cy="39087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2BC43C-7622-BE8D-5466-0015AB2014C5}"/>
              </a:ext>
            </a:extLst>
          </p:cNvPr>
          <p:cNvCxnSpPr>
            <a:cxnSpLocks/>
          </p:cNvCxnSpPr>
          <p:nvPr/>
        </p:nvCxnSpPr>
        <p:spPr>
          <a:xfrm>
            <a:off x="1987826" y="3617843"/>
            <a:ext cx="1351722" cy="52677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5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744</Words>
  <Application>Microsoft Office PowerPoint</Application>
  <PresentationFormat>شاشة عريضة</PresentationFormat>
  <Paragraphs>102</Paragraphs>
  <Slides>30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30</vt:i4>
      </vt:variant>
    </vt:vector>
  </HeadingPairs>
  <TitlesOfParts>
    <vt:vector size="40" baseType="lpstr">
      <vt:lpstr>Aptos</vt:lpstr>
      <vt:lpstr>Aptos Display</vt:lpstr>
      <vt:lpstr>Arial</vt:lpstr>
      <vt:lpstr>Bodoni MT</vt:lpstr>
      <vt:lpstr>Calibri</vt:lpstr>
      <vt:lpstr>Century Schoolbook</vt:lpstr>
      <vt:lpstr>Open Sans</vt:lpstr>
      <vt:lpstr>Times New Roman</vt:lpstr>
      <vt:lpstr>Wingdings</vt:lpstr>
      <vt:lpstr>Office Theme</vt:lpstr>
      <vt:lpstr>عرض تقديمي في PowerPoint</vt:lpstr>
      <vt:lpstr>Table of content</vt:lpstr>
      <vt:lpstr>Problem Statement</vt:lpstr>
      <vt:lpstr>The All-in-One Productivity App   AI-powered tools for chatting, summarizing, and organizing documents</vt:lpstr>
      <vt:lpstr>App Walkthrough</vt:lpstr>
      <vt:lpstr>App Walkthrough</vt:lpstr>
      <vt:lpstr>Add file sequence diagram</vt:lpstr>
      <vt:lpstr>File Page Component  diagram</vt:lpstr>
      <vt:lpstr>Summarization  Component diagram</vt:lpstr>
      <vt:lpstr>Summarization sequence diagram</vt:lpstr>
      <vt:lpstr>Translation Component diagram</vt:lpstr>
      <vt:lpstr>Translation sequence diagram</vt:lpstr>
      <vt:lpstr>Chatbot Component diagram</vt:lpstr>
      <vt:lpstr>Notes Component diagram</vt:lpstr>
      <vt:lpstr>Notes sequence diagram</vt:lpstr>
      <vt:lpstr>Todo List Component diagram</vt:lpstr>
      <vt:lpstr>Todo List sequence diagram</vt:lpstr>
      <vt:lpstr>App Walkthrough</vt:lpstr>
      <vt:lpstr>System Architecture with major components</vt:lpstr>
      <vt:lpstr>Database Architecture</vt:lpstr>
      <vt:lpstr>Database Architecture</vt:lpstr>
      <vt:lpstr>Tech Stack</vt:lpstr>
      <vt:lpstr>عرض تقديمي في PowerPoint</vt:lpstr>
      <vt:lpstr>Future Work</vt:lpstr>
      <vt:lpstr>Future Work</vt:lpstr>
      <vt:lpstr>Conclusion</vt:lpstr>
      <vt:lpstr>Conclusion</vt:lpstr>
      <vt:lpstr>Feature Comparison Table</vt:lpstr>
      <vt:lpstr>Feature Comparison 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 SALEH SHARKAWI</dc:creator>
  <cp:lastModifiedBy>AYAH AMJAD MAHMOUD</cp:lastModifiedBy>
  <cp:revision>15</cp:revision>
  <dcterms:created xsi:type="dcterms:W3CDTF">2025-04-18T12:09:16Z</dcterms:created>
  <dcterms:modified xsi:type="dcterms:W3CDTF">2025-05-03T21:23:11Z</dcterms:modified>
</cp:coreProperties>
</file>