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343" r:id="rId5"/>
    <p:sldId id="342" r:id="rId6"/>
    <p:sldId id="321" r:id="rId7"/>
    <p:sldId id="322" r:id="rId8"/>
    <p:sldId id="326" r:id="rId9"/>
    <p:sldId id="328" r:id="rId10"/>
    <p:sldId id="332" r:id="rId11"/>
    <p:sldId id="341" r:id="rId12"/>
    <p:sldId id="340" r:id="rId13"/>
    <p:sldId id="333" r:id="rId14"/>
    <p:sldId id="317" r:id="rId15"/>
    <p:sldId id="318" r:id="rId16"/>
    <p:sldId id="316" r:id="rId17"/>
    <p:sldId id="339" r:id="rId18"/>
    <p:sldId id="319" r:id="rId19"/>
    <p:sldId id="314" r:id="rId20"/>
    <p:sldId id="3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 autoAdjust="0"/>
    <p:restoredTop sz="90038" autoAdjust="0"/>
  </p:normalViewPr>
  <p:slideViewPr>
    <p:cSldViewPr snapToGrid="0">
      <p:cViewPr varScale="1">
        <p:scale>
          <a:sx n="64" d="100"/>
          <a:sy n="64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EAADBC-5CD3-4703-BFB6-E904E294A1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14090D-D3B7-4000-9535-2C92A6FAB76E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Standard Class dominates:                       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 majority of shipments are via Standard Class —Likely due to its balance between cost-efficiency &amp; delivery time</a:t>
          </a:r>
        </a:p>
      </dgm:t>
    </dgm:pt>
    <dgm:pt modelId="{48EAAC34-88BF-4160-AAFE-EFF9B4FC658C}" type="parTrans" cxnId="{C6A34E01-E8DB-4542-ADD0-EFCFF8E5C635}">
      <dgm:prSet/>
      <dgm:spPr/>
      <dgm:t>
        <a:bodyPr/>
        <a:lstStyle/>
        <a:p>
          <a:endParaRPr lang="en-US"/>
        </a:p>
      </dgm:t>
    </dgm:pt>
    <dgm:pt modelId="{51BAD6AE-CC00-4E7F-B554-A318A8967E51}" type="sibTrans" cxnId="{C6A34E01-E8DB-4542-ADD0-EFCFF8E5C635}">
      <dgm:prSet/>
      <dgm:spPr/>
      <dgm:t>
        <a:bodyPr/>
        <a:lstStyle/>
        <a:p>
          <a:endParaRPr lang="en-US"/>
        </a:p>
      </dgm:t>
    </dgm:pt>
    <dgm:pt modelId="{B4447073-7B44-4561-9B45-7564FBE49755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Fast Shipping Modes Same Day: </a:t>
          </a:r>
        </a:p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Remained low possible room for growth if customer demand increases</a:t>
          </a:r>
        </a:p>
      </dgm:t>
    </dgm:pt>
    <dgm:pt modelId="{01331BE6-FB68-44FD-BA71-6C17B2DF0DB1}" type="parTrans" cxnId="{A15EEBC6-D31A-476D-A631-2EE0C0B5F525}">
      <dgm:prSet/>
      <dgm:spPr/>
      <dgm:t>
        <a:bodyPr/>
        <a:lstStyle/>
        <a:p>
          <a:endParaRPr lang="en-US"/>
        </a:p>
      </dgm:t>
    </dgm:pt>
    <dgm:pt modelId="{0343C626-266A-49A7-9330-E9008A31CAE1}" type="sibTrans" cxnId="{A15EEBC6-D31A-476D-A631-2EE0C0B5F525}">
      <dgm:prSet/>
      <dgm:spPr/>
      <dgm:t>
        <a:bodyPr/>
        <a:lstStyle/>
        <a:p>
          <a:endParaRPr lang="en-US"/>
        </a:p>
      </dgm:t>
    </dgm:pt>
    <dgm:pt modelId="{50D08A99-4285-4AC1-AD44-3FF631ACFB18}">
      <dgm:prSet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- Second Class Shipping: </a:t>
          </a:r>
        </a:p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Shows moderate growth from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4%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6%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stable contributor 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~20% overall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gm:t>
    </dgm:pt>
    <dgm:pt modelId="{469424D3-2E88-4489-9183-FAC94B38745D}" type="parTrans" cxnId="{DBF48819-5410-4CAA-B2E8-70BA187F7B19}">
      <dgm:prSet/>
      <dgm:spPr/>
      <dgm:t>
        <a:bodyPr/>
        <a:lstStyle/>
        <a:p>
          <a:endParaRPr lang="en-US"/>
        </a:p>
      </dgm:t>
    </dgm:pt>
    <dgm:pt modelId="{F0DC2D83-71FE-44FA-81A1-653560607AC1}" type="sibTrans" cxnId="{DBF48819-5410-4CAA-B2E8-70BA187F7B19}">
      <dgm:prSet/>
      <dgm:spPr/>
      <dgm:t>
        <a:bodyPr/>
        <a:lstStyle/>
        <a:p>
          <a:endParaRPr lang="en-US"/>
        </a:p>
      </dgm:t>
    </dgm:pt>
    <dgm:pt modelId="{8D942D82-6DF0-4543-B653-A504396AE8EE}" type="pres">
      <dgm:prSet presAssocID="{2BEAADBC-5CD3-4703-BFB6-E904E294A147}" presName="linear" presStyleCnt="0">
        <dgm:presLayoutVars>
          <dgm:animLvl val="lvl"/>
          <dgm:resizeHandles val="exact"/>
        </dgm:presLayoutVars>
      </dgm:prSet>
      <dgm:spPr/>
    </dgm:pt>
    <dgm:pt modelId="{A4AC4431-8023-45E7-9DB8-3F00468A441C}" type="pres">
      <dgm:prSet presAssocID="{7114090D-D3B7-4000-9535-2C92A6FAB7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C61733-7F5E-421A-8626-6ECBE1F234D1}" type="pres">
      <dgm:prSet presAssocID="{51BAD6AE-CC00-4E7F-B554-A318A8967E51}" presName="spacer" presStyleCnt="0"/>
      <dgm:spPr/>
    </dgm:pt>
    <dgm:pt modelId="{23AEBF0A-D234-4111-9456-2B7C9089A638}" type="pres">
      <dgm:prSet presAssocID="{B4447073-7B44-4561-9B45-7564FBE497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0D1CEA1-91FE-4866-AD8C-CE173EE13C51}" type="pres">
      <dgm:prSet presAssocID="{0343C626-266A-49A7-9330-E9008A31CAE1}" presName="spacer" presStyleCnt="0"/>
      <dgm:spPr/>
    </dgm:pt>
    <dgm:pt modelId="{28909E7A-6E7D-4CB8-A7C0-9549D10AB423}" type="pres">
      <dgm:prSet presAssocID="{50D08A99-4285-4AC1-AD44-3FF631ACFB1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6A34E01-E8DB-4542-ADD0-EFCFF8E5C635}" srcId="{2BEAADBC-5CD3-4703-BFB6-E904E294A147}" destId="{7114090D-D3B7-4000-9535-2C92A6FAB76E}" srcOrd="0" destOrd="0" parTransId="{48EAAC34-88BF-4160-AAFE-EFF9B4FC658C}" sibTransId="{51BAD6AE-CC00-4E7F-B554-A318A8967E51}"/>
    <dgm:cxn modelId="{DBF48819-5410-4CAA-B2E8-70BA187F7B19}" srcId="{2BEAADBC-5CD3-4703-BFB6-E904E294A147}" destId="{50D08A99-4285-4AC1-AD44-3FF631ACFB18}" srcOrd="2" destOrd="0" parTransId="{469424D3-2E88-4489-9183-FAC94B38745D}" sibTransId="{F0DC2D83-71FE-44FA-81A1-653560607AC1}"/>
    <dgm:cxn modelId="{C9D3823E-5B80-4CB3-B5C5-AE5BED1093B2}" type="presOf" srcId="{50D08A99-4285-4AC1-AD44-3FF631ACFB18}" destId="{28909E7A-6E7D-4CB8-A7C0-9549D10AB423}" srcOrd="0" destOrd="0" presId="urn:microsoft.com/office/officeart/2005/8/layout/vList2"/>
    <dgm:cxn modelId="{5669C180-AB1F-4871-AC38-324F9D801F5A}" type="presOf" srcId="{7114090D-D3B7-4000-9535-2C92A6FAB76E}" destId="{A4AC4431-8023-45E7-9DB8-3F00468A441C}" srcOrd="0" destOrd="0" presId="urn:microsoft.com/office/officeart/2005/8/layout/vList2"/>
    <dgm:cxn modelId="{A15EEBC6-D31A-476D-A631-2EE0C0B5F525}" srcId="{2BEAADBC-5CD3-4703-BFB6-E904E294A147}" destId="{B4447073-7B44-4561-9B45-7564FBE49755}" srcOrd="1" destOrd="0" parTransId="{01331BE6-FB68-44FD-BA71-6C17B2DF0DB1}" sibTransId="{0343C626-266A-49A7-9330-E9008A31CAE1}"/>
    <dgm:cxn modelId="{5139FBCD-12D0-4E6B-B733-C0DA50FC1D7E}" type="presOf" srcId="{2BEAADBC-5CD3-4703-BFB6-E904E294A147}" destId="{8D942D82-6DF0-4543-B653-A504396AE8EE}" srcOrd="0" destOrd="0" presId="urn:microsoft.com/office/officeart/2005/8/layout/vList2"/>
    <dgm:cxn modelId="{CB829ACE-3567-4301-A82A-9560AC9637D2}" type="presOf" srcId="{B4447073-7B44-4561-9B45-7564FBE49755}" destId="{23AEBF0A-D234-4111-9456-2B7C9089A638}" srcOrd="0" destOrd="0" presId="urn:microsoft.com/office/officeart/2005/8/layout/vList2"/>
    <dgm:cxn modelId="{E6D2FCEE-02D2-49E1-B7B4-C25997B9C5DC}" type="presParOf" srcId="{8D942D82-6DF0-4543-B653-A504396AE8EE}" destId="{A4AC4431-8023-45E7-9DB8-3F00468A441C}" srcOrd="0" destOrd="0" presId="urn:microsoft.com/office/officeart/2005/8/layout/vList2"/>
    <dgm:cxn modelId="{77ED161D-C53B-4C60-9E13-C29368F52F94}" type="presParOf" srcId="{8D942D82-6DF0-4543-B653-A504396AE8EE}" destId="{05C61733-7F5E-421A-8626-6ECBE1F234D1}" srcOrd="1" destOrd="0" presId="urn:microsoft.com/office/officeart/2005/8/layout/vList2"/>
    <dgm:cxn modelId="{18E996AD-B404-447D-9FA5-1944F9F3FF63}" type="presParOf" srcId="{8D942D82-6DF0-4543-B653-A504396AE8EE}" destId="{23AEBF0A-D234-4111-9456-2B7C9089A638}" srcOrd="2" destOrd="0" presId="urn:microsoft.com/office/officeart/2005/8/layout/vList2"/>
    <dgm:cxn modelId="{4A2F4AC6-B7EC-4C0C-94DC-C19EECD5BE8E}" type="presParOf" srcId="{8D942D82-6DF0-4543-B653-A504396AE8EE}" destId="{D0D1CEA1-91FE-4866-AD8C-CE173EE13C51}" srcOrd="3" destOrd="0" presId="urn:microsoft.com/office/officeart/2005/8/layout/vList2"/>
    <dgm:cxn modelId="{D1449BEE-B783-480E-B956-4BD97E270441}" type="presParOf" srcId="{8D942D82-6DF0-4543-B653-A504396AE8EE}" destId="{28909E7A-6E7D-4CB8-A7C0-9549D10AB42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AC4431-8023-45E7-9DB8-3F00468A441C}">
      <dsp:nvSpPr>
        <dsp:cNvPr id="0" name=""/>
        <dsp:cNvSpPr/>
      </dsp:nvSpPr>
      <dsp:spPr>
        <a:xfrm>
          <a:off x="0" y="28751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Standard Class dominates:                      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The  majority of shipments are via Standard Class —Likely due to its balance between cost-efficiency &amp; delivery time</a:t>
          </a:r>
        </a:p>
      </dsp:txBody>
      <dsp:txXfrm>
        <a:off x="60199" y="347716"/>
        <a:ext cx="4387563" cy="1112781"/>
      </dsp:txXfrm>
    </dsp:sp>
    <dsp:sp modelId="{23AEBF0A-D234-4111-9456-2B7C9089A638}">
      <dsp:nvSpPr>
        <dsp:cNvPr id="0" name=""/>
        <dsp:cNvSpPr/>
      </dsp:nvSpPr>
      <dsp:spPr>
        <a:xfrm>
          <a:off x="0" y="156965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Fast Shipping Modes Same Day: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Remained low possible room for growth if customer demand increases</a:t>
          </a:r>
        </a:p>
      </dsp:txBody>
      <dsp:txXfrm>
        <a:off x="60199" y="1629856"/>
        <a:ext cx="4387563" cy="1112781"/>
      </dsp:txXfrm>
    </dsp:sp>
    <dsp:sp modelId="{28909E7A-6E7D-4CB8-A7C0-9549D10AB423}">
      <dsp:nvSpPr>
        <dsp:cNvPr id="0" name=""/>
        <dsp:cNvSpPr/>
      </dsp:nvSpPr>
      <dsp:spPr>
        <a:xfrm>
          <a:off x="0" y="2851797"/>
          <a:ext cx="4507961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- Second Class Shipping: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Shows moderate growth from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4% 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to 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6%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, stable contributor </a:t>
          </a:r>
          <a:r>
            <a:rPr lang="en-US" sz="1700" b="0" kern="1200" dirty="0">
              <a:latin typeface="Arial" panose="020B0604020202020204" pitchFamily="34" charset="0"/>
              <a:cs typeface="Arial" panose="020B0604020202020204" pitchFamily="34" charset="0"/>
            </a:rPr>
            <a:t>(</a:t>
          </a:r>
          <a:r>
            <a:rPr lang="en-US" sz="1700" b="1" kern="1200" dirty="0">
              <a:latin typeface="Arial" panose="020B0604020202020204" pitchFamily="34" charset="0"/>
              <a:cs typeface="Arial" panose="020B0604020202020204" pitchFamily="34" charset="0"/>
            </a:rPr>
            <a:t>~20% overall</a:t>
          </a:r>
          <a:r>
            <a:rPr lang="en-US" sz="1700" kern="1200" dirty="0">
              <a:latin typeface="Arial" panose="020B0604020202020204" pitchFamily="34" charset="0"/>
              <a:cs typeface="Arial" panose="020B0604020202020204" pitchFamily="34" charset="0"/>
            </a:rPr>
            <a:t>)</a:t>
          </a:r>
        </a:p>
      </dsp:txBody>
      <dsp:txXfrm>
        <a:off x="60199" y="2911996"/>
        <a:ext cx="4387563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AA9FE-34F5-4C94-B077-24FE58BE6BCC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7451F-2840-4679-883F-9BA6FC3D8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3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4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610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heatmap identifies Sean Miller's order (CA-2015-143317) as the single largest sale of $23,561.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Utilize this data to identify the most suitable customers for VIP loyalty programs or targeted upselling campaigns.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Order Value (AOV) Analysis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Despite overall sales growth, the AOV trend is declining, </a:t>
            </a:r>
            <a:r>
              <a:rPr lang="en-US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suggesting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need for improved bundling or upselling.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397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524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59210-B407-243F-5488-A1861759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3C34C-4E6F-9B71-852A-1391FC458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5B7CA-294E-AD60-6AC9-FD6CD7EBC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C494E-04A7-E895-25EF-EA35639CC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6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7451F-2840-4679-883F-9BA6FC3D8D5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6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AEB1D-EFF4-8BC8-F737-0B2AA0F4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64DDF-B54E-7980-BEF0-ECE787F40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92" y="459355"/>
            <a:ext cx="4010828" cy="16665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Store Sales Dataset Analysis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D795450-FDBA-4C3A-B224-6AD107FBF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192" y="2610419"/>
            <a:ext cx="4274863" cy="3561905"/>
          </a:xfr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By Group 3 (Data witchers):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Ahmed Mohammed Sayed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Aya Mohamed Farouk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Inas Azmy Abdelhamid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Lina Samir Shalaby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cap="none" dirty="0">
                <a:solidFill>
                  <a:srgbClr val="FFFFFF"/>
                </a:solidFill>
              </a:rPr>
              <a:t>Samah Ezzat Ahmed</a:t>
            </a:r>
          </a:p>
          <a:p>
            <a:pPr>
              <a:lnSpc>
                <a:spcPct val="100000"/>
              </a:lnSpc>
            </a:pPr>
            <a:r>
              <a:rPr lang="en-US" sz="2000" b="1" cap="none" dirty="0">
                <a:solidFill>
                  <a:srgbClr val="FF0000"/>
                </a:solidFill>
              </a:rPr>
              <a:t>Tools Used  In Project: </a:t>
            </a:r>
            <a:r>
              <a:rPr lang="en-US" sz="2000" b="1" cap="none" dirty="0">
                <a:solidFill>
                  <a:srgbClr val="FFFFFF"/>
                </a:solidFill>
              </a:rPr>
              <a:t>Python, SQL Server, Tableau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C7618-B6C5-A95E-1637-334A00822F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35" r="-1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EBCBFC-EA66-3F78-498A-6F67CFA9806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16" t="11429" r="5218" b="8258"/>
          <a:stretch/>
        </p:blipFill>
        <p:spPr>
          <a:xfrm>
            <a:off x="3200401" y="714765"/>
            <a:ext cx="1005840" cy="99957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013161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5E216-EACB-997A-580E-07F16C22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731D0A-E594-D90E-B668-B45927D1C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BA074C-14C1-8D11-FDFB-32E664B3D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5736F1-2EFD-3586-C8EE-E4216FA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908155-82CC-4A5D-3114-93E884D62573}"/>
              </a:ext>
            </a:extLst>
          </p:cNvPr>
          <p:cNvSpPr txBox="1"/>
          <p:nvPr/>
        </p:nvSpPr>
        <p:spPr>
          <a:xfrm>
            <a:off x="3799329" y="4577715"/>
            <a:ext cx="8392671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Profitable Products, Top performers are: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FUR-CH-1000024 ($11,573)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TEC-AC-10003 ($11,204)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GB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FUR-FU-100014 ($8,209)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high-value products with targeted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campaigns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maybe through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financing </a:t>
            </a:r>
            <a:r>
              <a:rPr lang="en-GB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GB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bulk pricing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569E9C4-E01F-390B-5D0E-209547F1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E9B587-2CE0-B28F-31F9-34C8CE35C876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0A7AEC9-9820-D5BF-BDD7-64DF928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3.Timeline Analysis</a:t>
            </a:r>
            <a:r>
              <a:rPr lang="en-US" sz="4000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88E650-2B41-4846-BD7D-885231570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8819" y="1961189"/>
            <a:ext cx="5956534" cy="41652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D371EF-37E4-4842-A23B-E28B54977F7D}"/>
              </a:ext>
            </a:extLst>
          </p:cNvPr>
          <p:cNvSpPr txBox="1"/>
          <p:nvPr/>
        </p:nvSpPr>
        <p:spPr>
          <a:xfrm>
            <a:off x="246647" y="1961189"/>
            <a:ext cx="5742172" cy="4421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Yearly Sales Performance: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Sales per Year:</a:t>
            </a:r>
            <a:endParaRPr lang="en-US" sz="1600" dirty="0">
              <a:solidFill>
                <a:srgbClr val="C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2015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$479,856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 Growth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:( 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$459,436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 =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-4.26%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(Sales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=$600,193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 =	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+30.64%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Growth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: (Sales=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$722,052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Growth=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+20.30%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slight dip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2016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could have been due to market downturns (e.g., declining commodity prices)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A spectacular rebound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&amp; consistent growth in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2018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indicate </a:t>
            </a:r>
            <a:r>
              <a:rPr lang="en-US" sz="16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good strategy implementation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Investigate what brought about the </a:t>
            </a:r>
            <a:r>
              <a:rPr lang="en-U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turnaround to do it again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220333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00106"/>
            <a:ext cx="10058400" cy="1450757"/>
          </a:xfrm>
        </p:spPr>
        <p:txBody>
          <a:bodyPr>
            <a:normAutofit/>
          </a:bodyPr>
          <a:lstStyle/>
          <a:p>
            <a:r>
              <a:rPr lang="en-US" sz="6000" dirty="0"/>
              <a:t>Geographic Analysis: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83FFD-A8F7-4A8E-BD4B-3897B406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923" y="1846263"/>
            <a:ext cx="6986953" cy="444902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4DE4C-AB90-4E8F-ABE2-5119F4812E02}"/>
              </a:ext>
            </a:extLst>
          </p:cNvPr>
          <p:cNvSpPr txBox="1"/>
          <p:nvPr/>
        </p:nvSpPr>
        <p:spPr>
          <a:xfrm>
            <a:off x="336683" y="1846263"/>
            <a:ext cx="458700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Sales by Region :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 East region is the highest performer with 31.4%, followed by the West (29.6%).</a:t>
            </a:r>
            <a:b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Recommendation: </a:t>
            </a:r>
            <a:r>
              <a:rPr lang="en-US" sz="2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Maintain momentum in the East while exploring growth strategies in the Central and South regions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7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884C-BDD9-43ED-ADED-0A34043D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Geographic Analysis: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83FFD-A8F7-4A8E-BD4B-3897B4062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4708" y="1846263"/>
            <a:ext cx="6910031" cy="4472475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4DE4C-AB90-4E8F-ABE2-5119F4812E02}"/>
              </a:ext>
            </a:extLst>
          </p:cNvPr>
          <p:cNvSpPr txBox="1"/>
          <p:nvPr/>
        </p:nvSpPr>
        <p:spPr>
          <a:xfrm>
            <a:off x="252769" y="1846263"/>
            <a:ext cx="4881939" cy="4258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Sales by State: 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California dominates with 19.73% of total sales.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Other top performers include New York (11.16%) and Washington (5.98%).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Insight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: Prioritize marketing, promotions, and logistics in these high-performing states.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Top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rPr>
              <a:t>Cities: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New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York City leads with $252K in sales, followed by Los Angeles, Seattle, and San Francisco.</a:t>
            </a:r>
            <a:b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Opportunity: 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Target these cities with customer loyalty initiatives or product expansion campaigns.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7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4C492-0983-9CA8-E2C5-459C39E4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0A8391-2737-4F1C-B27A-C44629DB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74F221-F1B4-6820-08EA-C549A6CD9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02189" y="228869"/>
            <a:ext cx="7149805" cy="339615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D5EC01C-B438-4398-919E-A345C83ED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C80D9-6B34-F8D1-EDCE-CC5984A01393}"/>
              </a:ext>
            </a:extLst>
          </p:cNvPr>
          <p:cNvSpPr txBox="1"/>
          <p:nvPr/>
        </p:nvSpPr>
        <p:spPr>
          <a:xfrm>
            <a:off x="4847968" y="3574781"/>
            <a:ext cx="7344032" cy="27447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 &amp; Recommendations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Standard Class logistics: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it’s the most used, improving its efficiency could significantly    impact customer satisfaction and shipping costs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Promote Fast Shipping Options (First Class / Same Day):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Bundle fast shipping with premium product purchases or loyalty tiers 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customers are willing to pay extra for faster delivery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offer flexible shipping modes based on the product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" name="TextBox 9">
            <a:extLst>
              <a:ext uri="{FF2B5EF4-FFF2-40B4-BE49-F238E27FC236}">
                <a16:creationId xmlns:a16="http://schemas.microsoft.com/office/drawing/2014/main" id="{E343F4C4-6E72-6A0F-237B-27F905C498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587959"/>
              </p:ext>
            </p:extLst>
          </p:nvPr>
        </p:nvGraphicFramePr>
        <p:xfrm>
          <a:off x="200004" y="2030790"/>
          <a:ext cx="4507961" cy="4372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312B9BE-5961-1FE7-7C65-CCD6A7E4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06" y="663339"/>
            <a:ext cx="4362183" cy="1367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5. Shipping Analysis:</a:t>
            </a:r>
          </a:p>
        </p:txBody>
      </p:sp>
    </p:spTree>
    <p:extLst>
      <p:ext uri="{BB962C8B-B14F-4D97-AF65-F5344CB8AC3E}">
        <p14:creationId xmlns:p14="http://schemas.microsoft.com/office/powerpoint/2010/main" val="372794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39A4-AABD-4F05-A43E-12C1952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6. Final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D94D-6506-4A7A-95AE-B85E780D6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905001"/>
            <a:ext cx="11567160" cy="4666396"/>
          </a:xfrm>
        </p:spPr>
        <p:txBody>
          <a:bodyPr>
            <a:normAutofit fontScale="85000" lnSpcReduction="20000"/>
          </a:bodyPr>
          <a:lstStyle/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Customer Retention: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2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Reward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loyal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high-value buyers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,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re-engage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dormant ones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Regional Focus: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Prioritize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high-performing cities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and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states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for localized marketing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Product Strategy: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</a:t>
            </a:r>
            <a:r>
              <a:rPr lang="en-US" sz="2600" dirty="0">
                <a:solidFill>
                  <a:schemeClr val="tx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-</a:t>
            </a:r>
            <a:r>
              <a:rPr lang="en-US" sz="2600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Push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high-frequency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and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high-value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products with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bundling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promotions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Shipping Optimization: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Improve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logistics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&amp;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test incentives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for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faster delivery options</a:t>
            </a:r>
          </a:p>
          <a:p>
            <a:pPr marL="251460" marR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Strategic Review: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            - Study what led to the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2017 rebound </a:t>
            </a:r>
            <a:r>
              <a:rPr lang="en-US" sz="26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to inform </a:t>
            </a:r>
            <a:r>
              <a:rPr lang="en-US" sz="2600" u="sng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future campaigns</a:t>
            </a:r>
          </a:p>
          <a:p>
            <a:endParaRPr lang="en-US" dirty="0"/>
          </a:p>
        </p:txBody>
      </p:sp>
      <p:pic>
        <p:nvPicPr>
          <p:cNvPr id="1028" name="Picture 4" descr="Suggestion icons for free download ...">
            <a:extLst>
              <a:ext uri="{FF2B5EF4-FFF2-40B4-BE49-F238E27FC236}">
                <a16:creationId xmlns:a16="http://schemas.microsoft.com/office/drawing/2014/main" id="{DC5EDE3A-B0DF-64F0-514E-975B85D80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422" y="246611"/>
            <a:ext cx="2981498" cy="298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EEFBB6-0C23-4BDD-A7B9-6C08052E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67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0443-109E-4955-853F-903CFC4A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91" y="974839"/>
            <a:ext cx="5015309" cy="71679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for future sales: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262626">
                  <a:alpha val="24000"/>
                </a:srgbClr>
              </a:gs>
              <a:gs pos="85000">
                <a:srgbClr val="262626">
                  <a:alpha val="45000"/>
                </a:srgb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17830-D9DD-1B69-1A30-4A3FC71D1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DA9D5E3-3A22-4873-81C8-59749E21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02783-5A02-19E8-4F4F-93B632753CA3}"/>
              </a:ext>
            </a:extLst>
          </p:cNvPr>
          <p:cNvSpPr txBox="1"/>
          <p:nvPr/>
        </p:nvSpPr>
        <p:spPr>
          <a:xfrm>
            <a:off x="7381702" y="4156363"/>
            <a:ext cx="39402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3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B7BE-4349-455A-6C9F-4AFAE0EE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6514622" cy="4103957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Geographic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Shipping Analysis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r>
              <a: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 </a:t>
            </a:r>
          </a:p>
          <a:p>
            <a:pPr marL="457200" indent="-457200">
              <a:buClr>
                <a:srgbClr val="C00000"/>
              </a:buClr>
              <a:buFont typeface="+mj-lt"/>
              <a:buAutoNum type="arabicPeriod"/>
            </a:pPr>
            <a:endParaRPr lang="en-GB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AA19C6C-F8BF-D188-D7BD-64AA81155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42" r="4417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563DFC-8022-F108-AEA2-F4F9E6F1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9" y="1203959"/>
            <a:ext cx="979377" cy="979377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377FA-9B23-9D58-EB6D-E544E9FB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Store Sales Dataset Analysis outline: </a:t>
            </a:r>
            <a:endParaRPr lang="en-GB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28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F164B-F3D2-AD91-B53D-C5E860CD6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9B4056F-1959-4627-A683-77F6C0603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D7349B-C9FA-4FCE-A1FF-948F460A3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646586-8E5D-4A2B-BDA9-01CE28AC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33483-69CA-4BEC-B6B8-5307FB61D9AD}"/>
              </a:ext>
            </a:extLst>
          </p:cNvPr>
          <p:cNvSpPr txBox="1"/>
          <p:nvPr/>
        </p:nvSpPr>
        <p:spPr>
          <a:xfrm>
            <a:off x="2927465" y="4577715"/>
            <a:ext cx="9249296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 Total Sales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$2,261,537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by Segment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most profitable segments are 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Consumer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Corporate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 Office</a:t>
            </a:r>
          </a:p>
          <a:p>
            <a:pPr marL="285750" marR="0" indent="-28575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Focus marketing &amp; retention efforts at the Consumer segment to maintain &amp; grow this core customer base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Increase number of orders on the other segments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323975-9CAA-15DE-948D-6638B82CF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CA11D9A-E3E7-9827-D1CD-E941535F9B39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935D337A-866D-2B65-751A-B35926E07FCF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0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D0CFAB-1D39-1B43-0448-6CD6C555B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7DA2720-A638-787D-06FF-24C6B1F9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4EF1E9-E30B-8381-EB24-490569FF8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53C223-259C-2869-44EE-78A99E4C0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BC4E0D-3975-A901-3ED3-49579F7A449A}"/>
              </a:ext>
            </a:extLst>
          </p:cNvPr>
          <p:cNvSpPr txBox="1"/>
          <p:nvPr/>
        </p:nvSpPr>
        <p:spPr>
          <a:xfrm>
            <a:off x="2709949" y="4547735"/>
            <a:ext cx="9482052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by Category: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Technology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the highest-performing category, followed by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Office Supplies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Opportunity: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Couple Technology's superior performance with bundle offers or targeted upselling campaigns.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659956-EF34-FFCB-B371-5CF8043FC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25E09E5-54FC-AC74-99D1-2FD18A17539A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14" name="Rectangle 13" descr="Money">
            <a:extLst>
              <a:ext uri="{FF2B5EF4-FFF2-40B4-BE49-F238E27FC236}">
                <a16:creationId xmlns:a16="http://schemas.microsoft.com/office/drawing/2014/main" id="{578B143D-3B97-4600-8F54-E4C3F8945891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94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829E5-7C81-372D-8A21-F0FEB0CDA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181653F-46D4-52CF-7F53-BB6BE864F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02C65F-E588-25F5-1163-5A961230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980772-3B54-7105-6738-3C58CD367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F0D235-9177-4D06-EF55-11C054F2F434}"/>
              </a:ext>
            </a:extLst>
          </p:cNvPr>
          <p:cNvSpPr txBox="1"/>
          <p:nvPr/>
        </p:nvSpPr>
        <p:spPr>
          <a:xfrm>
            <a:off x="2803517" y="4547735"/>
            <a:ext cx="9388484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Breakdown by Category &amp; Sub-category</a:t>
            </a:r>
          </a:p>
          <a:p>
            <a:pPr marR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-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effectLst/>
              </a:rPr>
              <a:t>Technology’s Sub-category: </a:t>
            </a:r>
            <a:r>
              <a:rPr lang="en-US" sz="2400" u="sng" dirty="0">
                <a:effectLst/>
              </a:rPr>
              <a:t>Phones</a:t>
            </a:r>
            <a:r>
              <a:rPr lang="en-US" sz="2400" dirty="0">
                <a:effectLst/>
              </a:rPr>
              <a:t> &amp; </a:t>
            </a:r>
            <a:r>
              <a:rPr lang="en-US" sz="2400" u="sng" dirty="0">
                <a:effectLst/>
              </a:rPr>
              <a:t>Accessories</a:t>
            </a:r>
            <a:r>
              <a:rPr lang="en-US" sz="2400" dirty="0">
                <a:effectLst/>
              </a:rPr>
              <a:t> are high-revenue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</a:rPr>
              <a:t>Recommendation: </a:t>
            </a:r>
            <a:r>
              <a:rPr lang="en-US" sz="2400" dirty="0">
                <a:effectLst/>
              </a:rPr>
              <a:t>Have promotions or price changes in position to fortify these underperforming sub-groups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79E999-A3D6-15BA-1CE4-3003B6DDC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57245" y="0"/>
            <a:ext cx="9127049" cy="444943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C8DAE25-D7BF-3111-17C4-648E30E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7F327CC-FAF6-C109-09C9-A1B93C5D48D5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E5E1203E-3B11-D33D-0A3C-A13E187ED271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7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ED006D-B320-2EB1-8C34-4C4C72048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491D45-4EE1-21C6-BA59-12452C23A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16B78-C992-1850-55FE-9C070196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17E0B2-95A2-E134-4309-9ADD3E601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3D2836-B595-0C00-890C-B02256658DE1}"/>
              </a:ext>
            </a:extLst>
          </p:cNvPr>
          <p:cNvSpPr txBox="1"/>
          <p:nvPr/>
        </p:nvSpPr>
        <p:spPr>
          <a:xfrm>
            <a:off x="2803517" y="4547735"/>
            <a:ext cx="9388484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2000" b="1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Sean Miller's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order (CA-2015-143317) as the single largest sale of </a:t>
            </a:r>
            <a:r>
              <a:rPr lang="en-US" sz="2000" b="1" u="sng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$23,561</a:t>
            </a:r>
            <a:endParaRPr lang="en-US" sz="2000" b="1" dirty="0"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 Case: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 for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loyalty programs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targeted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upselling campaigns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Average Order Value (AOV) Analysis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Despite overall sales growth, the AOV trend is declining, suggesting a need for improved bundling or upselling.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D8C87-583C-B7CB-EB32-1EEC0D8035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90575" y="15040"/>
            <a:ext cx="9210815" cy="4490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6D5836-2C40-D440-8E28-BE8B35A2980C}"/>
              </a:ext>
            </a:extLst>
          </p:cNvPr>
          <p:cNvSpPr txBox="1">
            <a:spLocks/>
          </p:cNvSpPr>
          <p:nvPr/>
        </p:nvSpPr>
        <p:spPr>
          <a:xfrm>
            <a:off x="139189" y="4929210"/>
            <a:ext cx="2664328" cy="1554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FFFF"/>
                </a:solidFill>
              </a:rPr>
              <a:t>1. Sales Analysis :</a:t>
            </a:r>
          </a:p>
        </p:txBody>
      </p:sp>
      <p:sp>
        <p:nvSpPr>
          <p:cNvPr id="9" name="Rectangle 8" descr="Money">
            <a:extLst>
              <a:ext uri="{FF2B5EF4-FFF2-40B4-BE49-F238E27FC236}">
                <a16:creationId xmlns:a16="http://schemas.microsoft.com/office/drawing/2014/main" id="{0232317A-142C-4D12-55D6-8F9730DEA63C}"/>
              </a:ext>
            </a:extLst>
          </p:cNvPr>
          <p:cNvSpPr/>
          <p:nvPr/>
        </p:nvSpPr>
        <p:spPr>
          <a:xfrm>
            <a:off x="1887207" y="4972366"/>
            <a:ext cx="779150" cy="779150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02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C13A4-6E0F-AC02-733E-AE9A97FC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3D3B27-F2FA-716A-10BE-754FFB808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BC47B0-9AA0-D961-C5B3-D11B81D4A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D118A7-C29D-912C-D8DA-C4D7003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8C0BA8-4A44-656E-3CFD-5298A7B540B4}"/>
              </a:ext>
            </a:extLst>
          </p:cNvPr>
          <p:cNvSpPr txBox="1"/>
          <p:nvPr/>
        </p:nvSpPr>
        <p:spPr>
          <a:xfrm>
            <a:off x="3672840" y="4577715"/>
            <a:ext cx="8517619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Orders per Customer: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Top customers: Sean Miller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Raymond Buch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&amp;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Tamara Chand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is also a long tail of low-frequency buyers who offer a potential re-engagement campaign opportunity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</a:t>
            </a:r>
            <a:r>
              <a:rPr lang="en-US" sz="20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loyalty programs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keep high-frequency and high-value customers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6A7EC2B3-5E73-8331-A45C-262AB3D4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B7DCB0B-ED87-FE7F-4DEE-FA5489AF0504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7A6DD-C3E2-64F6-6951-1C88BA0CDA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48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9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2B0A60-1C17-24E8-538D-8F2777321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8B7AF7-7616-84FD-9061-32333D918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07BE2-AD88-BAC8-87A7-358B09BC1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4A86B7-069F-72AE-E923-30F5429F2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2D7CB2-E833-C299-7218-2B12DBC8FA20}"/>
              </a:ext>
            </a:extLst>
          </p:cNvPr>
          <p:cNvSpPr txBox="1"/>
          <p:nvPr/>
        </p:nvSpPr>
        <p:spPr>
          <a:xfrm>
            <a:off x="3733800" y="4577715"/>
            <a:ext cx="8456659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Sales per Order ID: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Sean Miller's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purchase is first on the list at 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$23,661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followed by Tamara Chand &amp; Raymond Buch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Insight: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Segment these high-spending customers for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special deals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a </a:t>
            </a:r>
            <a:r>
              <a:rPr lang="en-US" sz="2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VIP level of service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33C74BC-CD64-1518-F4A0-56ABDE25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F0C2BA1-C07C-74C6-CF24-E7E132633B1A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3281B9-C196-7128-B316-C70CA735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99565-9124-09EE-EBED-D82C945FE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F6916F7-FE98-0DA3-5CDB-64A751AD9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02CC7-1B4E-2897-8D90-951574DE3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554906"/>
            <a:ext cx="12188952" cy="2303094"/>
          </a:xfrm>
          <a:prstGeom prst="rect">
            <a:avLst/>
          </a:prstGeom>
          <a:solidFill>
            <a:srgbClr val="3E4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98C7E8-9427-A736-BAD3-53D05A2FA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0770" y="5247564"/>
            <a:ext cx="0" cy="873457"/>
          </a:xfrm>
          <a:prstGeom prst="line">
            <a:avLst/>
          </a:prstGeom>
          <a:ln w="19050">
            <a:solidFill>
              <a:srgbClr val="99E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181025-F20A-6EF0-FF30-C1B4317E32F5}"/>
              </a:ext>
            </a:extLst>
          </p:cNvPr>
          <p:cNvSpPr txBox="1"/>
          <p:nvPr/>
        </p:nvSpPr>
        <p:spPr>
          <a:xfrm>
            <a:off x="3799330" y="4577715"/>
            <a:ext cx="8392671" cy="23030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0" tIns="45720" rIns="0" bIns="45720" rtlCol="0" anchor="ctr">
            <a:noAutofit/>
          </a:bodyPr>
          <a:lstStyle/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10 Most Frequently Sold Products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Items like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OFF-PA-1 (presumably Paper)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TEC-AC-1 (Tech Accessory)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 most frequently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Tx/>
              <a:buChar char="-"/>
            </a:pP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 Furniture products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also among the top</a:t>
            </a:r>
          </a:p>
          <a:p>
            <a:pPr marL="342900" marR="0" indent="-3429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Insight: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Stock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these core products continuously &amp; </a:t>
            </a:r>
            <a:r>
              <a:rPr lang="en-US" sz="200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package </a:t>
            </a: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 for greater value.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4754F0-11F2-5F05-BD66-74A06EF91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587" y="33565"/>
            <a:ext cx="9348366" cy="451058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4A29D4-E473-7661-F8F2-D1B21EB35604}"/>
              </a:ext>
            </a:extLst>
          </p:cNvPr>
          <p:cNvSpPr txBox="1">
            <a:spLocks/>
          </p:cNvSpPr>
          <p:nvPr/>
        </p:nvSpPr>
        <p:spPr>
          <a:xfrm>
            <a:off x="129539" y="4692630"/>
            <a:ext cx="3541759" cy="2027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Behavior Analysis: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6802B-1EA6-E82D-A949-11E05D52F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728" y="4698279"/>
            <a:ext cx="1098570" cy="10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3974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{D0349223-A969-43E5-ACA8-07E8CB6FBAC2}tf33845126_win32</Template>
  <TotalTime>706</TotalTime>
  <Words>986</Words>
  <Application>Microsoft Office PowerPoint</Application>
  <PresentationFormat>Widescreen</PresentationFormat>
  <Paragraphs>104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Bookman Old Style</vt:lpstr>
      <vt:lpstr>Calibri</vt:lpstr>
      <vt:lpstr>Cambria</vt:lpstr>
      <vt:lpstr>Franklin Gothic Book</vt:lpstr>
      <vt:lpstr>Wingdings</vt:lpstr>
      <vt:lpstr>1_RetrospectVTI</vt:lpstr>
      <vt:lpstr>Store Sales Dataset Analysis</vt:lpstr>
      <vt:lpstr>Store Sales Dataset Analysis outline: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3.Timeline Analysis:</vt:lpstr>
      <vt:lpstr>Geographic Analysis:</vt:lpstr>
      <vt:lpstr>Geographic Analysis:</vt:lpstr>
      <vt:lpstr>5. Shipping Analysis:</vt:lpstr>
      <vt:lpstr>6. Final Recommendation:</vt:lpstr>
      <vt:lpstr>Forecasting for future sales: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Sales Data Sales Analysis</dc:title>
  <dc:creator>ahmed abdelkhalek</dc:creator>
  <cp:lastModifiedBy>ahmed abdelkhalek</cp:lastModifiedBy>
  <cp:revision>13</cp:revision>
  <dcterms:created xsi:type="dcterms:W3CDTF">2025-04-09T07:54:44Z</dcterms:created>
  <dcterms:modified xsi:type="dcterms:W3CDTF">2025-04-12T13:20:31Z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