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Alatsi" charset="1" panose="00000500000000000000"/>
      <p:regular r:id="rId22"/>
    </p:embeddedFont>
    <p:embeddedFont>
      <p:font typeface="Open Sans Bold" charset="1" panose="020B0806030504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6241693" y="2424259"/>
            <a:ext cx="8534002" cy="2961156"/>
          </a:xfrm>
          <a:prstGeom prst="rect">
            <a:avLst/>
          </a:prstGeom>
        </p:spPr>
        <p:txBody>
          <a:bodyPr anchor="t" rtlCol="false" tIns="0" lIns="0" bIns="0" rIns="0">
            <a:spAutoFit/>
          </a:bodyPr>
          <a:lstStyle/>
          <a:p>
            <a:pPr algn="ctr">
              <a:lnSpc>
                <a:spcPts val="11349"/>
              </a:lnSpc>
            </a:pPr>
            <a:r>
              <a:rPr lang="en-US" sz="11700">
                <a:solidFill>
                  <a:srgbClr val="000000"/>
                </a:solidFill>
                <a:latin typeface="Alatsi"/>
              </a:rPr>
              <a:t>GLOBAL COST OF LIVING</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633952" y="6469533"/>
            <a:ext cx="12625348" cy="978279"/>
          </a:xfrm>
          <a:prstGeom prst="rect">
            <a:avLst/>
          </a:prstGeom>
        </p:spPr>
        <p:txBody>
          <a:bodyPr anchor="t" rtlCol="false" tIns="0" lIns="0" bIns="0" rIns="0">
            <a:spAutoFit/>
          </a:bodyPr>
          <a:lstStyle/>
          <a:p>
            <a:pPr algn="ctr">
              <a:lnSpc>
                <a:spcPts val="8029"/>
              </a:lnSpc>
            </a:pPr>
            <a:r>
              <a:rPr lang="en-US" sz="5735">
                <a:solidFill>
                  <a:srgbClr val="000000"/>
                </a:solidFill>
                <a:latin typeface="Alatsi Bold"/>
              </a:rPr>
              <a:t>Presented By : Aya Ahmed</a:t>
            </a:r>
          </a:p>
        </p:txBody>
      </p:sp>
      <p:sp>
        <p:nvSpPr>
          <p:cNvPr name="TextBox 15" id="15"/>
          <p:cNvSpPr txBox="true"/>
          <p:nvPr/>
        </p:nvSpPr>
        <p:spPr>
          <a:xfrm rot="0">
            <a:off x="7067640" y="8725001"/>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Bold"/>
              </a:rPr>
              <a:t>Mentorness</a:t>
            </a:r>
            <a:r>
              <a:rPr lang="en-US" sz="3126">
                <a:solidFill>
                  <a:srgbClr val="000000"/>
                </a:solidFill>
                <a:latin typeface="Alatsi Bold"/>
              </a:rPr>
              <a:t> | 2024</a:t>
            </a:r>
          </a:p>
        </p:txBody>
      </p:sp>
      <p:sp>
        <p:nvSpPr>
          <p:cNvPr name="Freeform 16" id="16"/>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Mentorness intern</a:t>
            </a:r>
            <a:r>
              <a:rPr lang="en-US" sz="2700">
                <a:solidFill>
                  <a:srgbClr val="000000"/>
                </a:solidFill>
                <a:latin typeface="Alatsi Bold"/>
              </a:rPr>
              <a:t>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5" id="5"/>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VISUALIZATIO</a:t>
            </a:r>
            <a:r>
              <a:rPr lang="en-US" sz="8499">
                <a:solidFill>
                  <a:srgbClr val="000000"/>
                </a:solidFill>
                <a:latin typeface="Alatsi Bold"/>
              </a:rPr>
              <a:t>N</a:t>
            </a:r>
          </a:p>
        </p:txBody>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9</a:t>
              </a:r>
            </a:p>
          </p:txBody>
        </p:sp>
      </p:grpSp>
      <p:sp>
        <p:nvSpPr>
          <p:cNvPr name="Freeform 11" id="11"/>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9599929" y="3120281"/>
            <a:ext cx="8026190" cy="4934620"/>
          </a:xfrm>
          <a:custGeom>
            <a:avLst/>
            <a:gdLst/>
            <a:ahLst/>
            <a:cxnLst/>
            <a:rect r="r" b="b" t="t" l="l"/>
            <a:pathLst>
              <a:path h="4934620" w="8026190">
                <a:moveTo>
                  <a:pt x="0" y="0"/>
                </a:moveTo>
                <a:lnTo>
                  <a:pt x="8026189" y="0"/>
                </a:lnTo>
                <a:lnTo>
                  <a:pt x="8026189" y="4934621"/>
                </a:lnTo>
                <a:lnTo>
                  <a:pt x="0" y="4934621"/>
                </a:lnTo>
                <a:lnTo>
                  <a:pt x="0" y="0"/>
                </a:lnTo>
                <a:close/>
              </a:path>
            </a:pathLst>
          </a:custGeom>
          <a:blipFill>
            <a:blip r:embed="rId4"/>
            <a:stretch>
              <a:fillRect l="0" t="0" r="0" b="0"/>
            </a:stretch>
          </a:blipFill>
        </p:spPr>
      </p:sp>
      <p:sp>
        <p:nvSpPr>
          <p:cNvPr name="TextBox 13" id="13"/>
          <p:cNvSpPr txBox="true"/>
          <p:nvPr/>
        </p:nvSpPr>
        <p:spPr>
          <a:xfrm rot="0">
            <a:off x="555218" y="3053606"/>
            <a:ext cx="8588782" cy="5465161"/>
          </a:xfrm>
          <a:prstGeom prst="rect">
            <a:avLst/>
          </a:prstGeom>
        </p:spPr>
        <p:txBody>
          <a:bodyPr anchor="t" rtlCol="false" tIns="0" lIns="0" bIns="0" rIns="0">
            <a:spAutoFit/>
          </a:bodyPr>
          <a:lstStyle/>
          <a:p>
            <a:pPr algn="l" marL="747266" indent="-373633" lvl="1">
              <a:lnSpc>
                <a:spcPts val="4845"/>
              </a:lnSpc>
              <a:buFont typeface="Arial"/>
              <a:buChar char="•"/>
            </a:pPr>
            <a:r>
              <a:rPr lang="en-US" sz="3461">
                <a:solidFill>
                  <a:srgbClr val="000000"/>
                </a:solidFill>
                <a:latin typeface="Alatsi Bold"/>
              </a:rPr>
              <a:t>We want to see which factor contributes the most to the cost of living. we include only the basic things like Transporation, Groceries, Cinema, Basic(Heat, Electricity , water...),internet, gym &amp; sports).</a:t>
            </a:r>
          </a:p>
          <a:p>
            <a:pPr algn="l">
              <a:lnSpc>
                <a:spcPts val="4845"/>
              </a:lnSpc>
            </a:pPr>
          </a:p>
          <a:p>
            <a:pPr algn="l" marL="747266" indent="-373633" lvl="1">
              <a:lnSpc>
                <a:spcPts val="4845"/>
              </a:lnSpc>
              <a:buFont typeface="Arial"/>
              <a:buChar char="•"/>
            </a:pPr>
            <a:r>
              <a:rPr lang="en-US" sz="3461">
                <a:solidFill>
                  <a:srgbClr val="000000"/>
                </a:solidFill>
                <a:latin typeface="Alatsi Bold"/>
              </a:rPr>
              <a:t>we can see here that the Avg clothing  Expenses (x44 to x47) nearly 37% of cost of living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Mentorness intern</a:t>
            </a:r>
            <a:r>
              <a:rPr lang="en-US" sz="2700">
                <a:solidFill>
                  <a:srgbClr val="000000"/>
                </a:solidFill>
                <a:latin typeface="Alatsi Bold"/>
              </a:rPr>
              <a:t>|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5" id="5"/>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VISUALIZATIO</a:t>
            </a:r>
            <a:r>
              <a:rPr lang="en-US" sz="8499">
                <a:solidFill>
                  <a:srgbClr val="000000"/>
                </a:solidFill>
                <a:latin typeface="Alatsi Bold"/>
              </a:rPr>
              <a:t>N</a:t>
            </a:r>
          </a:p>
        </p:txBody>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10</a:t>
              </a:r>
            </a:p>
          </p:txBody>
        </p:sp>
      </p:grpSp>
      <p:sp>
        <p:nvSpPr>
          <p:cNvPr name="Freeform 11" id="11"/>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9917313" y="2987192"/>
            <a:ext cx="7939062" cy="5200799"/>
          </a:xfrm>
          <a:custGeom>
            <a:avLst/>
            <a:gdLst/>
            <a:ahLst/>
            <a:cxnLst/>
            <a:rect r="r" b="b" t="t" l="l"/>
            <a:pathLst>
              <a:path h="5200799" w="7939062">
                <a:moveTo>
                  <a:pt x="0" y="0"/>
                </a:moveTo>
                <a:lnTo>
                  <a:pt x="7939062" y="0"/>
                </a:lnTo>
                <a:lnTo>
                  <a:pt x="7939062" y="5200799"/>
                </a:lnTo>
                <a:lnTo>
                  <a:pt x="0" y="5200799"/>
                </a:lnTo>
                <a:lnTo>
                  <a:pt x="0" y="0"/>
                </a:lnTo>
                <a:close/>
              </a:path>
            </a:pathLst>
          </a:custGeom>
          <a:blipFill>
            <a:blip r:embed="rId4"/>
            <a:stretch>
              <a:fillRect l="0" t="0" r="0" b="0"/>
            </a:stretch>
          </a:blipFill>
        </p:spPr>
      </p:sp>
      <p:sp>
        <p:nvSpPr>
          <p:cNvPr name="TextBox 13" id="13"/>
          <p:cNvSpPr txBox="true"/>
          <p:nvPr/>
        </p:nvSpPr>
        <p:spPr>
          <a:xfrm rot="0">
            <a:off x="866947" y="2590216"/>
            <a:ext cx="8588782" cy="6074761"/>
          </a:xfrm>
          <a:prstGeom prst="rect">
            <a:avLst/>
          </a:prstGeom>
        </p:spPr>
        <p:txBody>
          <a:bodyPr anchor="t" rtlCol="false" tIns="0" lIns="0" bIns="0" rIns="0">
            <a:spAutoFit/>
          </a:bodyPr>
          <a:lstStyle/>
          <a:p>
            <a:pPr algn="l" marL="747266" indent="-373633" lvl="1">
              <a:lnSpc>
                <a:spcPts val="4845"/>
              </a:lnSpc>
              <a:buFont typeface="Arial"/>
              <a:buChar char="•"/>
            </a:pPr>
            <a:r>
              <a:rPr lang="en-US" sz="3461">
                <a:solidFill>
                  <a:srgbClr val="000000"/>
                </a:solidFill>
                <a:latin typeface="Alatsi Bold"/>
              </a:rPr>
              <a:t>we used the Average Monthly Salary measure to draw in this graph</a:t>
            </a:r>
          </a:p>
          <a:p>
            <a:pPr algn="l" marL="747266" indent="-373633" lvl="1">
              <a:lnSpc>
                <a:spcPts val="4845"/>
              </a:lnSpc>
              <a:buFont typeface="Arial"/>
              <a:buChar char="•"/>
            </a:pPr>
            <a:r>
              <a:rPr lang="en-US" sz="3461">
                <a:solidFill>
                  <a:srgbClr val="000000"/>
                </a:solidFill>
                <a:latin typeface="Alatsi Bold"/>
              </a:rPr>
              <a:t>we can see that there is a high positive correlation between these 2 variables (Cost of Living, Average Monthly Salary).</a:t>
            </a:r>
          </a:p>
          <a:p>
            <a:pPr algn="l" marL="747266" indent="-373633" lvl="1">
              <a:lnSpc>
                <a:spcPts val="4845"/>
              </a:lnSpc>
              <a:buFont typeface="Arial"/>
              <a:buChar char="•"/>
            </a:pPr>
            <a:r>
              <a:rPr lang="en-US" sz="3461">
                <a:solidFill>
                  <a:srgbClr val="000000"/>
                </a:solidFill>
                <a:latin typeface="Alatsi Bold"/>
              </a:rPr>
              <a:t>indicate that as the Average Cost of Living increases the Average Monthly Salary increases as well. </a:t>
            </a:r>
          </a:p>
          <a:p>
            <a:pPr algn="l" marL="747266" indent="-373633" lvl="1">
              <a:lnSpc>
                <a:spcPts val="4845"/>
              </a:lnSpc>
              <a:buFont typeface="Arial"/>
              <a:buChar char="•"/>
            </a:pPr>
            <a:r>
              <a:rPr lang="en-US" sz="3461">
                <a:solidFill>
                  <a:srgbClr val="000000"/>
                </a:solidFill>
                <a:latin typeface="Alatsi Bold"/>
              </a:rPr>
              <a:t>Recall that the same happens with Switzerland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Mentorness intern</a:t>
            </a:r>
            <a:r>
              <a:rPr lang="en-US" sz="2700">
                <a:solidFill>
                  <a:srgbClr val="000000"/>
                </a:solidFill>
                <a:latin typeface="Alatsi Bold"/>
              </a:rPr>
              <a:t>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5" id="5"/>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VISUALIZATIO</a:t>
            </a:r>
            <a:r>
              <a:rPr lang="en-US" sz="8499">
                <a:solidFill>
                  <a:srgbClr val="000000"/>
                </a:solidFill>
                <a:latin typeface="Alatsi Bold"/>
              </a:rPr>
              <a:t>N</a:t>
            </a:r>
          </a:p>
        </p:txBody>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11</a:t>
              </a:r>
            </a:p>
          </p:txBody>
        </p:sp>
      </p:grpSp>
      <p:sp>
        <p:nvSpPr>
          <p:cNvPr name="Freeform 11" id="11"/>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9483629" y="3140235"/>
            <a:ext cx="7938138" cy="4396873"/>
          </a:xfrm>
          <a:custGeom>
            <a:avLst/>
            <a:gdLst/>
            <a:ahLst/>
            <a:cxnLst/>
            <a:rect r="r" b="b" t="t" l="l"/>
            <a:pathLst>
              <a:path h="4396873" w="7938138">
                <a:moveTo>
                  <a:pt x="0" y="0"/>
                </a:moveTo>
                <a:lnTo>
                  <a:pt x="7938138" y="0"/>
                </a:lnTo>
                <a:lnTo>
                  <a:pt x="7938138" y="4396873"/>
                </a:lnTo>
                <a:lnTo>
                  <a:pt x="0" y="4396873"/>
                </a:lnTo>
                <a:lnTo>
                  <a:pt x="0" y="0"/>
                </a:lnTo>
                <a:close/>
              </a:path>
            </a:pathLst>
          </a:custGeom>
          <a:blipFill>
            <a:blip r:embed="rId4"/>
            <a:stretch>
              <a:fillRect l="0" t="0" r="0" b="0"/>
            </a:stretch>
          </a:blipFill>
        </p:spPr>
      </p:sp>
      <p:sp>
        <p:nvSpPr>
          <p:cNvPr name="TextBox 13" id="13"/>
          <p:cNvSpPr txBox="true"/>
          <p:nvPr/>
        </p:nvSpPr>
        <p:spPr>
          <a:xfrm rot="0">
            <a:off x="555218" y="3053606"/>
            <a:ext cx="8588782" cy="4855561"/>
          </a:xfrm>
          <a:prstGeom prst="rect">
            <a:avLst/>
          </a:prstGeom>
        </p:spPr>
        <p:txBody>
          <a:bodyPr anchor="t" rtlCol="false" tIns="0" lIns="0" bIns="0" rIns="0">
            <a:spAutoFit/>
          </a:bodyPr>
          <a:lstStyle/>
          <a:p>
            <a:pPr algn="l" marL="747266" indent="-373633" lvl="1">
              <a:lnSpc>
                <a:spcPts val="4845"/>
              </a:lnSpc>
              <a:buFont typeface="Arial"/>
              <a:buChar char="•"/>
            </a:pPr>
            <a:r>
              <a:rPr lang="en-US" sz="3461">
                <a:solidFill>
                  <a:srgbClr val="000000"/>
                </a:solidFill>
                <a:latin typeface="Alatsi Bold"/>
              </a:rPr>
              <a:t>We used the Average Single Apartment which has only one bedroom.</a:t>
            </a:r>
          </a:p>
          <a:p>
            <a:pPr algn="l" marL="747266" indent="-373633" lvl="1">
              <a:lnSpc>
                <a:spcPts val="4845"/>
              </a:lnSpc>
              <a:buFont typeface="Arial"/>
              <a:buChar char="•"/>
            </a:pPr>
            <a:r>
              <a:rPr lang="en-US" sz="3461">
                <a:solidFill>
                  <a:srgbClr val="000000"/>
                </a:solidFill>
                <a:latin typeface="Alatsi Bold"/>
              </a:rPr>
              <a:t>as we can see here there is a high positive correlation between these 2 variables which equal to 0.76 we used a quick measure to calculate the correlation coefficient between these 2 variables.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Mentorness intern</a:t>
            </a:r>
            <a:r>
              <a:rPr lang="en-US" sz="2700">
                <a:solidFill>
                  <a:srgbClr val="000000"/>
                </a:solidFill>
                <a:latin typeface="Alatsi Bold"/>
              </a:rPr>
              <a:t>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5" id="5"/>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VISUALIZATIO</a:t>
            </a:r>
            <a:r>
              <a:rPr lang="en-US" sz="8499">
                <a:solidFill>
                  <a:srgbClr val="000000"/>
                </a:solidFill>
                <a:latin typeface="Alatsi Bold"/>
              </a:rPr>
              <a:t>N</a:t>
            </a:r>
          </a:p>
        </p:txBody>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12</a:t>
              </a:r>
            </a:p>
          </p:txBody>
        </p:sp>
      </p:grpSp>
      <p:sp>
        <p:nvSpPr>
          <p:cNvPr name="Freeform 11" id="11"/>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9856423" y="3120281"/>
            <a:ext cx="7565344" cy="5105447"/>
          </a:xfrm>
          <a:custGeom>
            <a:avLst/>
            <a:gdLst/>
            <a:ahLst/>
            <a:cxnLst/>
            <a:rect r="r" b="b" t="t" l="l"/>
            <a:pathLst>
              <a:path h="5105447" w="7565344">
                <a:moveTo>
                  <a:pt x="0" y="0"/>
                </a:moveTo>
                <a:lnTo>
                  <a:pt x="7565344" y="0"/>
                </a:lnTo>
                <a:lnTo>
                  <a:pt x="7565344" y="5105447"/>
                </a:lnTo>
                <a:lnTo>
                  <a:pt x="0" y="5105447"/>
                </a:lnTo>
                <a:lnTo>
                  <a:pt x="0" y="0"/>
                </a:lnTo>
                <a:close/>
              </a:path>
            </a:pathLst>
          </a:custGeom>
          <a:blipFill>
            <a:blip r:embed="rId4"/>
            <a:stretch>
              <a:fillRect l="0" t="0" r="0" b="0"/>
            </a:stretch>
          </a:blipFill>
        </p:spPr>
      </p:sp>
      <p:sp>
        <p:nvSpPr>
          <p:cNvPr name="TextBox 13" id="13"/>
          <p:cNvSpPr txBox="true"/>
          <p:nvPr/>
        </p:nvSpPr>
        <p:spPr>
          <a:xfrm rot="0">
            <a:off x="555218" y="3053606"/>
            <a:ext cx="8588782" cy="4855561"/>
          </a:xfrm>
          <a:prstGeom prst="rect">
            <a:avLst/>
          </a:prstGeom>
        </p:spPr>
        <p:txBody>
          <a:bodyPr anchor="t" rtlCol="false" tIns="0" lIns="0" bIns="0" rIns="0">
            <a:spAutoFit/>
          </a:bodyPr>
          <a:lstStyle/>
          <a:p>
            <a:pPr algn="l" marL="747266" indent="-373633" lvl="1">
              <a:lnSpc>
                <a:spcPts val="4845"/>
              </a:lnSpc>
              <a:buFont typeface="Arial"/>
              <a:buChar char="•"/>
            </a:pPr>
            <a:r>
              <a:rPr lang="en-US" sz="3461">
                <a:solidFill>
                  <a:srgbClr val="000000"/>
                </a:solidFill>
                <a:latin typeface="Alatsi Bold"/>
              </a:rPr>
              <a:t>we used the Average Transportation Expenses measure(x28 to x33) which include sum of (Gasoline 1 L, one month pass, Taxi 1 KM...)</a:t>
            </a:r>
          </a:p>
          <a:p>
            <a:pPr algn="l" marL="747266" indent="-373633" lvl="1">
              <a:lnSpc>
                <a:spcPts val="4845"/>
              </a:lnSpc>
              <a:buFont typeface="Arial"/>
              <a:buChar char="•"/>
            </a:pPr>
            <a:r>
              <a:rPr lang="en-US" sz="3461">
                <a:solidFill>
                  <a:srgbClr val="000000"/>
                </a:solidFill>
                <a:latin typeface="Alatsi Bold"/>
              </a:rPr>
              <a:t> we can see here a very high positive correlation between cost of living and Average Transportation Expenses which equal to 0.98</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Mentorness intern</a:t>
            </a:r>
            <a:r>
              <a:rPr lang="en-US" sz="2700">
                <a:solidFill>
                  <a:srgbClr val="000000"/>
                </a:solidFill>
                <a:latin typeface="Alatsi Bold"/>
              </a:rPr>
              <a:t>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2324638" y="2964406"/>
            <a:ext cx="5246391" cy="5246370"/>
            <a:chOff x="0" y="0"/>
            <a:chExt cx="6350025" cy="6350000"/>
          </a:xfrm>
        </p:grpSpPr>
        <p:sp>
          <p:nvSpPr>
            <p:cNvPr name="Freeform 7" id="7"/>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4"/>
              <a:stretch>
                <a:fillRect l="-25046" t="0" r="-25046" b="0"/>
              </a:stretch>
            </a:blipFill>
          </p:spPr>
        </p:sp>
      </p:gr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13</a:t>
              </a:r>
            </a:p>
          </p:txBody>
        </p:sp>
      </p:grpSp>
      <p:sp>
        <p:nvSpPr>
          <p:cNvPr name="TextBox 13" id="13"/>
          <p:cNvSpPr txBox="true"/>
          <p:nvPr/>
        </p:nvSpPr>
        <p:spPr>
          <a:xfrm rot="0">
            <a:off x="3679044" y="866775"/>
            <a:ext cx="10929913"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CONCLUSION</a:t>
            </a:r>
          </a:p>
        </p:txBody>
      </p:sp>
      <p:sp>
        <p:nvSpPr>
          <p:cNvPr name="TextBox 14" id="14"/>
          <p:cNvSpPr txBox="true"/>
          <p:nvPr/>
        </p:nvSpPr>
        <p:spPr>
          <a:xfrm rot="0">
            <a:off x="1209670" y="2924555"/>
            <a:ext cx="10793714" cy="5537062"/>
          </a:xfrm>
          <a:prstGeom prst="rect">
            <a:avLst/>
          </a:prstGeom>
        </p:spPr>
        <p:txBody>
          <a:bodyPr anchor="t" rtlCol="false" tIns="0" lIns="0" bIns="0" rIns="0">
            <a:spAutoFit/>
          </a:bodyPr>
          <a:lstStyle/>
          <a:p>
            <a:pPr algn="l" marL="621883" indent="-310941" lvl="1">
              <a:lnSpc>
                <a:spcPts val="4032"/>
              </a:lnSpc>
              <a:buFont typeface="Arial"/>
              <a:buChar char="•"/>
            </a:pPr>
            <a:r>
              <a:rPr lang="en-US" sz="2880">
                <a:solidFill>
                  <a:srgbClr val="000000"/>
                </a:solidFill>
                <a:latin typeface="Alatsi Bold"/>
              </a:rPr>
              <a:t>We recommend businesses to consider establishing manufacturing operations in low-cost living countries such as India. By doing so, companies can significantly reduce production expenses. The lower cost of labor, materials, and overall operational costs in India allow for more economical manufacturing processes. These cost savings can then be leveraged to enhance profit margins when the products are exported and sold in high-cost living countries like Switzerland. This strategic approach enables companies to maximize profitability while maintaining competitive pricing in premium markets.</a:t>
            </a:r>
          </a:p>
        </p:txBody>
      </p:sp>
      <p:sp>
        <p:nvSpPr>
          <p:cNvPr name="Freeform 15" id="15"/>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Mentoness intern</a:t>
            </a:r>
            <a:r>
              <a:rPr lang="en-US" sz="2700">
                <a:solidFill>
                  <a:srgbClr val="000000"/>
                </a:solidFill>
                <a:latin typeface="Alatsi Bold"/>
              </a:rPr>
              <a:t>|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14</a:t>
              </a:r>
            </a:p>
          </p:txBody>
        </p:sp>
      </p:grpSp>
      <p:sp>
        <p:nvSpPr>
          <p:cNvPr name="Freeform 10" id="10"/>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2073212" y="836613"/>
            <a:ext cx="13785943" cy="7771826"/>
          </a:xfrm>
          <a:custGeom>
            <a:avLst/>
            <a:gdLst/>
            <a:ahLst/>
            <a:cxnLst/>
            <a:rect r="r" b="b" t="t" l="l"/>
            <a:pathLst>
              <a:path h="7771826" w="13785943">
                <a:moveTo>
                  <a:pt x="0" y="0"/>
                </a:moveTo>
                <a:lnTo>
                  <a:pt x="13785943" y="0"/>
                </a:lnTo>
                <a:lnTo>
                  <a:pt x="13785943" y="7771825"/>
                </a:lnTo>
                <a:lnTo>
                  <a:pt x="0" y="7771825"/>
                </a:lnTo>
                <a:lnTo>
                  <a:pt x="0" y="0"/>
                </a:lnTo>
                <a:close/>
              </a:path>
            </a:pathLst>
          </a:custGeom>
          <a:blipFill>
            <a:blip r:embed="rId4"/>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Bold"/>
              </a:rPr>
              <a:t>THANK YOU</a:t>
            </a:r>
          </a:p>
        </p:txBody>
      </p:sp>
      <p:sp>
        <p:nvSpPr>
          <p:cNvPr name="TextBox 3" id="3"/>
          <p:cNvSpPr txBox="true"/>
          <p:nvPr/>
        </p:nvSpPr>
        <p:spPr>
          <a:xfrm rot="0">
            <a:off x="5033857" y="6762653"/>
            <a:ext cx="10669737" cy="703169"/>
          </a:xfrm>
          <a:prstGeom prst="rect">
            <a:avLst/>
          </a:prstGeom>
        </p:spPr>
        <p:txBody>
          <a:bodyPr anchor="t" rtlCol="false" tIns="0" lIns="0" bIns="0" rIns="0">
            <a:spAutoFit/>
          </a:bodyPr>
          <a:lstStyle/>
          <a:p>
            <a:pPr algn="ctr">
              <a:lnSpc>
                <a:spcPts val="5763"/>
              </a:lnSpc>
            </a:pPr>
            <a:r>
              <a:rPr lang="en-US" sz="4116">
                <a:solidFill>
                  <a:srgbClr val="000000"/>
                </a:solidFill>
                <a:latin typeface="Alatsi Bold"/>
              </a:rPr>
              <a:t>Presented By :Aya Ahmed</a:t>
            </a:r>
          </a:p>
        </p:txBody>
      </p:sp>
      <p:sp>
        <p:nvSpPr>
          <p:cNvPr name="TextBox 4" id="4"/>
          <p:cNvSpPr txBox="true"/>
          <p:nvPr/>
        </p:nvSpPr>
        <p:spPr>
          <a:xfrm rot="0">
            <a:off x="6927671" y="1846941"/>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Bold"/>
              </a:rPr>
              <a:t>Mentorness intern</a:t>
            </a:r>
            <a:r>
              <a:rPr lang="en-US" sz="3126">
                <a:solidFill>
                  <a:srgbClr val="000000"/>
                </a:solidFill>
                <a:latin typeface="Alatsi Bold"/>
              </a:rPr>
              <a:t> | 2024</a:t>
            </a:r>
          </a:p>
        </p:txBody>
      </p:sp>
      <p:grpSp>
        <p:nvGrpSpPr>
          <p:cNvPr name="Group 5" id="5"/>
          <p:cNvGrpSpPr/>
          <p:nvPr/>
        </p:nvGrpSpPr>
        <p:grpSpPr>
          <a:xfrm rot="0">
            <a:off x="-31071" y="0"/>
            <a:ext cx="4239083" cy="10287000"/>
            <a:chOff x="0" y="0"/>
            <a:chExt cx="5652111" cy="13716000"/>
          </a:xfrm>
        </p:grpSpPr>
        <p:grpSp>
          <p:nvGrpSpPr>
            <p:cNvPr name="Group 6" id="6"/>
            <p:cNvGrpSpPr/>
            <p:nvPr/>
          </p:nvGrpSpPr>
          <p:grpSpPr>
            <a:xfrm rot="0">
              <a:off x="2826056"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413028"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0" y="0"/>
              <a:ext cx="2826056" cy="13716000"/>
              <a:chOff x="0" y="0"/>
              <a:chExt cx="558233" cy="2709333"/>
            </a:xfrm>
          </p:grpSpPr>
          <p:sp>
            <p:nvSpPr>
              <p:cNvPr name="Freeform 13" id="13"/>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4" id="14"/>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5" id="15"/>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91340" y="2864196"/>
            <a:ext cx="14705320" cy="4787763"/>
          </a:xfrm>
          <a:prstGeom prst="rect">
            <a:avLst/>
          </a:prstGeom>
        </p:spPr>
        <p:txBody>
          <a:bodyPr anchor="t" rtlCol="false" tIns="0" lIns="0" bIns="0" rIns="0">
            <a:spAutoFit/>
          </a:bodyPr>
          <a:lstStyle/>
          <a:p>
            <a:pPr algn="l">
              <a:lnSpc>
                <a:spcPts val="5432"/>
              </a:lnSpc>
            </a:pPr>
            <a:r>
              <a:rPr lang="en-US" sz="3880">
                <a:solidFill>
                  <a:srgbClr val="000000"/>
                </a:solidFill>
                <a:latin typeface="Alatsi Bold"/>
              </a:rPr>
              <a:t>This project revolves around the analysis of the cost of living in various cities and countries across the </a:t>
            </a:r>
            <a:r>
              <a:rPr lang="en-US" sz="3880">
                <a:solidFill>
                  <a:srgbClr val="000000"/>
                </a:solidFill>
                <a:latin typeface="Alatsi Bold"/>
              </a:rPr>
              <a:t>globe. The dataset used for this analysis encompasses a wide range of economic indicators, from the price of basic commodities to the cost of housing, transportation, and even entertainment. we aim to gain valuable insights into the economic disparities between different regions and understand the factors that contribute to the varying costs of living.</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Mentorness intern</a:t>
            </a:r>
            <a:r>
              <a:rPr lang="en-US" sz="2700">
                <a:solidFill>
                  <a:srgbClr val="000000"/>
                </a:solidFill>
                <a:latin typeface="Alatsi Bold"/>
              </a:rPr>
              <a:t>| 2024</a:t>
            </a:r>
          </a:p>
        </p:txBody>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7" id="7"/>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COST OF LIVING</a:t>
            </a:r>
          </a:p>
        </p:txBody>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sp>
        <p:nvSpPr>
          <p:cNvPr name="Freeform 13" id="1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85825"/>
            <a:ext cx="13180039" cy="1269359"/>
          </a:xfrm>
          <a:prstGeom prst="rect">
            <a:avLst/>
          </a:prstGeom>
        </p:spPr>
        <p:txBody>
          <a:bodyPr anchor="t" rtlCol="false" tIns="0" lIns="0" bIns="0" rIns="0">
            <a:spAutoFit/>
          </a:bodyPr>
          <a:lstStyle/>
          <a:p>
            <a:pPr algn="ctr">
              <a:lnSpc>
                <a:spcPts val="10360"/>
              </a:lnSpc>
            </a:pPr>
            <a:r>
              <a:rPr lang="en-US" sz="7400">
                <a:solidFill>
                  <a:srgbClr val="000000"/>
                </a:solidFill>
                <a:latin typeface="Alatsi Bold"/>
              </a:rPr>
              <a:t>PREPROCESSING STEPS</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Mentorness intern</a:t>
            </a:r>
            <a:r>
              <a:rPr lang="en-US" sz="2700">
                <a:solidFill>
                  <a:srgbClr val="000000"/>
                </a:solidFill>
                <a:latin typeface="Alatsi Bold"/>
              </a:rPr>
              <a:t> | 2024</a:t>
            </a:r>
          </a:p>
        </p:txBody>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2</a:t>
              </a:r>
            </a:p>
          </p:txBody>
        </p:sp>
      </p:grpSp>
      <p:sp>
        <p:nvSpPr>
          <p:cNvPr name="Freeform 11" id="11"/>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118770" y="3369310"/>
            <a:ext cx="6335136" cy="4786547"/>
          </a:xfrm>
          <a:custGeom>
            <a:avLst/>
            <a:gdLst/>
            <a:ahLst/>
            <a:cxnLst/>
            <a:rect r="r" b="b" t="t" l="l"/>
            <a:pathLst>
              <a:path h="4786547" w="6335136">
                <a:moveTo>
                  <a:pt x="0" y="0"/>
                </a:moveTo>
                <a:lnTo>
                  <a:pt x="6335136" y="0"/>
                </a:lnTo>
                <a:lnTo>
                  <a:pt x="6335136" y="4786547"/>
                </a:lnTo>
                <a:lnTo>
                  <a:pt x="0" y="4786547"/>
                </a:lnTo>
                <a:lnTo>
                  <a:pt x="0" y="0"/>
                </a:lnTo>
                <a:close/>
              </a:path>
            </a:pathLst>
          </a:custGeom>
          <a:blipFill>
            <a:blip r:embed="rId4"/>
            <a:stretch>
              <a:fillRect l="0" t="0" r="0" b="0"/>
            </a:stretch>
          </a:blipFill>
          <a:ln w="38100" cap="sq">
            <a:solidFill>
              <a:srgbClr val="000000"/>
            </a:solidFill>
            <a:prstDash val="solid"/>
            <a:miter/>
          </a:ln>
        </p:spPr>
      </p:sp>
      <p:sp>
        <p:nvSpPr>
          <p:cNvPr name="TextBox 13" id="13"/>
          <p:cNvSpPr txBox="true"/>
          <p:nvPr/>
        </p:nvSpPr>
        <p:spPr>
          <a:xfrm rot="0">
            <a:off x="1221986" y="3293110"/>
            <a:ext cx="4480960" cy="679450"/>
          </a:xfrm>
          <a:prstGeom prst="rect">
            <a:avLst/>
          </a:prstGeom>
        </p:spPr>
        <p:txBody>
          <a:bodyPr anchor="t" rtlCol="false" tIns="0" lIns="0" bIns="0" rIns="0">
            <a:spAutoFit/>
          </a:bodyPr>
          <a:lstStyle/>
          <a:p>
            <a:pPr algn="l" marL="863598" indent="-431799" lvl="1">
              <a:lnSpc>
                <a:spcPts val="5599"/>
              </a:lnSpc>
              <a:buFont typeface="Arial"/>
              <a:buChar char="•"/>
            </a:pPr>
            <a:r>
              <a:rPr lang="en-US" sz="3999">
                <a:solidFill>
                  <a:srgbClr val="000000"/>
                </a:solidFill>
                <a:latin typeface="Alatsi Bold"/>
              </a:rPr>
              <a:t>Cleaning</a:t>
            </a:r>
          </a:p>
        </p:txBody>
      </p:sp>
      <p:sp>
        <p:nvSpPr>
          <p:cNvPr name="TextBox 14" id="14"/>
          <p:cNvSpPr txBox="true"/>
          <p:nvPr/>
        </p:nvSpPr>
        <p:spPr>
          <a:xfrm rot="0">
            <a:off x="2706380" y="5447777"/>
            <a:ext cx="5241454"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Renaming columns</a:t>
            </a:r>
          </a:p>
        </p:txBody>
      </p:sp>
      <p:sp>
        <p:nvSpPr>
          <p:cNvPr name="TextBox 15" id="15"/>
          <p:cNvSpPr txBox="true"/>
          <p:nvPr/>
        </p:nvSpPr>
        <p:spPr>
          <a:xfrm rot="0">
            <a:off x="2706380" y="4056380"/>
            <a:ext cx="5241454"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Filtering</a:t>
            </a:r>
          </a:p>
        </p:txBody>
      </p:sp>
      <p:sp>
        <p:nvSpPr>
          <p:cNvPr name="TextBox 16" id="16"/>
          <p:cNvSpPr txBox="true"/>
          <p:nvPr/>
        </p:nvSpPr>
        <p:spPr>
          <a:xfrm rot="0">
            <a:off x="2706380" y="7517242"/>
            <a:ext cx="5241454" cy="128714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Add Calculated columns</a:t>
            </a:r>
          </a:p>
        </p:txBody>
      </p:sp>
      <p:sp>
        <p:nvSpPr>
          <p:cNvPr name="TextBox 17" id="17"/>
          <p:cNvSpPr txBox="true"/>
          <p:nvPr/>
        </p:nvSpPr>
        <p:spPr>
          <a:xfrm rot="0">
            <a:off x="2706380" y="6068172"/>
            <a:ext cx="5241454" cy="128714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adjusting column formate</a:t>
            </a:r>
          </a:p>
        </p:txBody>
      </p:sp>
      <p:sp>
        <p:nvSpPr>
          <p:cNvPr name="TextBox 18" id="18"/>
          <p:cNvSpPr txBox="true"/>
          <p:nvPr/>
        </p:nvSpPr>
        <p:spPr>
          <a:xfrm rot="0">
            <a:off x="2706380" y="4772025"/>
            <a:ext cx="5241454"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deleting nulls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OVERVIEW</a:t>
            </a:r>
          </a:p>
        </p:txBody>
      </p:sp>
      <p:grpSp>
        <p:nvGrpSpPr>
          <p:cNvPr name="Group 3" id="3"/>
          <p:cNvGrpSpPr/>
          <p:nvPr/>
        </p:nvGrpSpPr>
        <p:grpSpPr>
          <a:xfrm rot="0">
            <a:off x="1905302" y="2913955"/>
            <a:ext cx="15516465" cy="5670598"/>
            <a:chOff x="0" y="0"/>
            <a:chExt cx="20688620" cy="7560798"/>
          </a:xfrm>
        </p:grpSpPr>
        <p:grpSp>
          <p:nvGrpSpPr>
            <p:cNvPr name="Group 4" id="4"/>
            <p:cNvGrpSpPr/>
            <p:nvPr/>
          </p:nvGrpSpPr>
          <p:grpSpPr>
            <a:xfrm rot="0">
              <a:off x="0" y="0"/>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Bold"/>
                </a:rPr>
                <a:t>1</a:t>
              </a:r>
            </a:p>
          </p:txBody>
        </p:sp>
        <p:grpSp>
          <p:nvGrpSpPr>
            <p:cNvPr name="Group 8" id="8"/>
            <p:cNvGrpSpPr/>
            <p:nvPr/>
          </p:nvGrpSpPr>
          <p:grpSpPr>
            <a:xfrm rot="0">
              <a:off x="0" y="2742037"/>
              <a:ext cx="1473815" cy="147381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2872617"/>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Bold"/>
                </a:rPr>
                <a:t>2</a:t>
              </a:r>
            </a:p>
          </p:txBody>
        </p:sp>
        <p:grpSp>
          <p:nvGrpSpPr>
            <p:cNvPr name="Group 12" id="12"/>
            <p:cNvGrpSpPr/>
            <p:nvPr/>
          </p:nvGrpSpPr>
          <p:grpSpPr>
            <a:xfrm rot="0">
              <a:off x="0" y="5484075"/>
              <a:ext cx="1473815" cy="147381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5614654"/>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Bold"/>
                </a:rPr>
                <a:t>3</a:t>
              </a:r>
            </a:p>
          </p:txBody>
        </p:sp>
        <p:sp>
          <p:nvSpPr>
            <p:cNvPr name="TextBox 16" id="16"/>
            <p:cNvSpPr txBox="true"/>
            <p:nvPr/>
          </p:nvSpPr>
          <p:spPr>
            <a:xfrm rot="0">
              <a:off x="1711697" y="-63120"/>
              <a:ext cx="18976923" cy="2613863"/>
            </a:xfrm>
            <a:prstGeom prst="rect">
              <a:avLst/>
            </a:prstGeom>
          </p:spPr>
          <p:txBody>
            <a:bodyPr anchor="t" rtlCol="false" tIns="0" lIns="0" bIns="0" rIns="0">
              <a:spAutoFit/>
            </a:bodyPr>
            <a:lstStyle/>
            <a:p>
              <a:pPr algn="l">
                <a:lnSpc>
                  <a:spcPts val="3902"/>
                </a:lnSpc>
              </a:pPr>
              <a:r>
                <a:rPr lang="en-US" sz="2787">
                  <a:solidFill>
                    <a:srgbClr val="000000"/>
                  </a:solidFill>
                  <a:latin typeface="Alatsi Bold"/>
                </a:rPr>
                <a:t>Filtering the rows only includes countries, and cities whose data quality associated with it is equal (1), why? because when data quality = 0 suggests a need for more contributors and 1 indicates satisfactory data quality. By only including data quality =1 we ensure that our data is correctly presented .</a:t>
              </a:r>
            </a:p>
          </p:txBody>
        </p:sp>
        <p:sp>
          <p:nvSpPr>
            <p:cNvPr name="TextBox 17" id="17"/>
            <p:cNvSpPr txBox="true"/>
            <p:nvPr/>
          </p:nvSpPr>
          <p:spPr>
            <a:xfrm rot="0">
              <a:off x="1711697" y="2677140"/>
              <a:ext cx="18976923" cy="2143398"/>
            </a:xfrm>
            <a:prstGeom prst="rect">
              <a:avLst/>
            </a:prstGeom>
          </p:spPr>
          <p:txBody>
            <a:bodyPr anchor="t" rtlCol="false" tIns="0" lIns="0" bIns="0" rIns="0">
              <a:spAutoFit/>
            </a:bodyPr>
            <a:lstStyle/>
            <a:p>
              <a:pPr algn="l">
                <a:lnSpc>
                  <a:spcPts val="4322"/>
                </a:lnSpc>
              </a:pPr>
              <a:r>
                <a:rPr lang="en-US" sz="3087">
                  <a:solidFill>
                    <a:srgbClr val="000000"/>
                  </a:solidFill>
                  <a:latin typeface="Alatsi Bold"/>
                </a:rPr>
                <a:t>we convert the data type from x1 to x55 to decimal numbers We will use it later to add calculated columns such as Transportation which include the sum of x28 to x33</a:t>
              </a:r>
            </a:p>
            <a:p>
              <a:pPr algn="l">
                <a:lnSpc>
                  <a:spcPts val="4322"/>
                </a:lnSpc>
              </a:pPr>
              <a:r>
                <a:rPr lang="en-US" sz="3087">
                  <a:solidFill>
                    <a:srgbClr val="000000"/>
                  </a:solidFill>
                  <a:latin typeface="Alatsi Bold"/>
                </a:rPr>
                <a:t>, Groceries Expenses which include the sum of x1 to x 27</a:t>
              </a:r>
            </a:p>
          </p:txBody>
        </p:sp>
        <p:sp>
          <p:nvSpPr>
            <p:cNvPr name="TextBox 18" id="18"/>
            <p:cNvSpPr txBox="true"/>
            <p:nvPr/>
          </p:nvSpPr>
          <p:spPr>
            <a:xfrm rot="0">
              <a:off x="1711697" y="5417400"/>
              <a:ext cx="18976923" cy="2143398"/>
            </a:xfrm>
            <a:prstGeom prst="rect">
              <a:avLst/>
            </a:prstGeom>
          </p:spPr>
          <p:txBody>
            <a:bodyPr anchor="t" rtlCol="false" tIns="0" lIns="0" bIns="0" rIns="0">
              <a:spAutoFit/>
            </a:bodyPr>
            <a:lstStyle/>
            <a:p>
              <a:pPr algn="l">
                <a:lnSpc>
                  <a:spcPts val="4322"/>
                </a:lnSpc>
              </a:pPr>
              <a:r>
                <a:rPr lang="en-US" sz="3087">
                  <a:solidFill>
                    <a:srgbClr val="000000"/>
                  </a:solidFill>
                  <a:latin typeface="Alatsi Bold"/>
                </a:rPr>
                <a:t>we also Calculate some measures for our visualization such as Average of Single Apartment which include 1 bedroom and family Apartment which include 3 bedroom, measure for correlation between Monthly salary and cost of living.</a:t>
              </a:r>
            </a:p>
          </p:txBody>
        </p:sp>
      </p:grpSp>
      <p:grpSp>
        <p:nvGrpSpPr>
          <p:cNvPr name="Group 19" id="19"/>
          <p:cNvGrpSpPr/>
          <p:nvPr/>
        </p:nvGrpSpPr>
        <p:grpSpPr>
          <a:xfrm rot="0">
            <a:off x="627362" y="0"/>
            <a:ext cx="937061" cy="10287000"/>
            <a:chOff x="0" y="0"/>
            <a:chExt cx="246798" cy="2709333"/>
          </a:xfrm>
        </p:grpSpPr>
        <p:sp>
          <p:nvSpPr>
            <p:cNvPr name="Freeform 20" id="20"/>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21" id="21"/>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Mentorness intern</a:t>
            </a:r>
            <a:r>
              <a:rPr lang="en-US" sz="2700">
                <a:solidFill>
                  <a:srgbClr val="000000"/>
                </a:solidFill>
                <a:latin typeface="Alatsi Bold"/>
              </a:rPr>
              <a:t> | 2024</a:t>
            </a:r>
          </a:p>
        </p:txBody>
      </p:sp>
      <p:sp>
        <p:nvSpPr>
          <p:cNvPr name="AutoShape 23" id="23"/>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24" id="24"/>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25" id="25"/>
          <p:cNvGrpSpPr/>
          <p:nvPr/>
        </p:nvGrpSpPr>
        <p:grpSpPr>
          <a:xfrm rot="0">
            <a:off x="15859155" y="0"/>
            <a:ext cx="1562612" cy="2246324"/>
            <a:chOff x="0" y="0"/>
            <a:chExt cx="2083482" cy="2995098"/>
          </a:xfrm>
        </p:grpSpPr>
        <p:grpSp>
          <p:nvGrpSpPr>
            <p:cNvPr name="Group 26" id="26"/>
            <p:cNvGrpSpPr/>
            <p:nvPr/>
          </p:nvGrpSpPr>
          <p:grpSpPr>
            <a:xfrm rot="0">
              <a:off x="75599" y="0"/>
              <a:ext cx="1932284" cy="2230967"/>
              <a:chOff x="0" y="0"/>
              <a:chExt cx="703982" cy="812800"/>
            </a:xfrm>
          </p:grpSpPr>
          <p:sp>
            <p:nvSpPr>
              <p:cNvPr name="Freeform 27" id="2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8" id="2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0" y="437582"/>
              <a:ext cx="2083482" cy="2557517"/>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3</a:t>
              </a:r>
            </a:p>
            <a:p>
              <a:pPr algn="ctr">
                <a:lnSpc>
                  <a:spcPts val="7805"/>
                </a:lnSpc>
              </a:pPr>
            </a:p>
          </p:txBody>
        </p:sp>
      </p:grpSp>
      <p:sp>
        <p:nvSpPr>
          <p:cNvPr name="Freeform 30" id="30"/>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COVERED COUNTRIES</a:t>
            </a:r>
          </a:p>
        </p:txBody>
      </p:sp>
      <p:grpSp>
        <p:nvGrpSpPr>
          <p:cNvPr name="Group 3" id="3"/>
          <p:cNvGrpSpPr/>
          <p:nvPr/>
        </p:nvGrpSpPr>
        <p:grpSpPr>
          <a:xfrm rot="0">
            <a:off x="627362" y="0"/>
            <a:ext cx="937061" cy="10287000"/>
            <a:chOff x="0" y="0"/>
            <a:chExt cx="246798" cy="2709333"/>
          </a:xfrm>
        </p:grpSpPr>
        <p:sp>
          <p:nvSpPr>
            <p:cNvPr name="Freeform 4" id="4"/>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5" id="5"/>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Mentorness intern</a:t>
            </a:r>
            <a:r>
              <a:rPr lang="en-US" sz="2700">
                <a:solidFill>
                  <a:srgbClr val="000000"/>
                </a:solidFill>
                <a:latin typeface="Alatsi Bold"/>
              </a:rPr>
              <a:t>| 2024</a:t>
            </a:r>
          </a:p>
        </p:txBody>
      </p:sp>
      <p:sp>
        <p:nvSpPr>
          <p:cNvPr name="AutoShape 7" id="7"/>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8" id="8"/>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9" id="9"/>
          <p:cNvGrpSpPr/>
          <p:nvPr/>
        </p:nvGrpSpPr>
        <p:grpSpPr>
          <a:xfrm rot="0">
            <a:off x="15859155" y="0"/>
            <a:ext cx="1562612" cy="1673225"/>
            <a:chOff x="0" y="0"/>
            <a:chExt cx="2083482" cy="2230967"/>
          </a:xfrm>
        </p:grpSpPr>
        <p:grpSp>
          <p:nvGrpSpPr>
            <p:cNvPr name="Group 10" id="10"/>
            <p:cNvGrpSpPr/>
            <p:nvPr/>
          </p:nvGrpSpPr>
          <p:grpSpPr>
            <a:xfrm rot="0">
              <a:off x="75599" y="0"/>
              <a:ext cx="1932284" cy="2230967"/>
              <a:chOff x="0" y="0"/>
              <a:chExt cx="703982" cy="812800"/>
            </a:xfrm>
          </p:grpSpPr>
          <p:sp>
            <p:nvSpPr>
              <p:cNvPr name="Freeform 11" id="1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2" id="1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sp>
        <p:nvSpPr>
          <p:cNvPr name="Freeform 14" id="14"/>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2305315" y="2317751"/>
            <a:ext cx="13677369" cy="7064136"/>
          </a:xfrm>
          <a:custGeom>
            <a:avLst/>
            <a:gdLst/>
            <a:ahLst/>
            <a:cxnLst/>
            <a:rect r="r" b="b" t="t" l="l"/>
            <a:pathLst>
              <a:path h="7064136" w="13677369">
                <a:moveTo>
                  <a:pt x="0" y="0"/>
                </a:moveTo>
                <a:lnTo>
                  <a:pt x="13677370" y="0"/>
                </a:lnTo>
                <a:lnTo>
                  <a:pt x="13677370" y="7064135"/>
                </a:lnTo>
                <a:lnTo>
                  <a:pt x="0" y="7064135"/>
                </a:lnTo>
                <a:lnTo>
                  <a:pt x="0" y="0"/>
                </a:lnTo>
                <a:close/>
              </a:path>
            </a:pathLst>
          </a:custGeom>
          <a:blipFill>
            <a:blip r:embed="rId4"/>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47891" y="3217015"/>
            <a:ext cx="516960" cy="51696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VISUALISATION</a:t>
            </a:r>
          </a:p>
        </p:txBody>
      </p:sp>
      <p:sp>
        <p:nvSpPr>
          <p:cNvPr name="TextBox 6" id="6"/>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Mentorness intern</a:t>
            </a:r>
            <a:r>
              <a:rPr lang="en-US" sz="2700">
                <a:solidFill>
                  <a:srgbClr val="000000"/>
                </a:solidFill>
                <a:latin typeface="Alatsi Bold"/>
              </a:rPr>
              <a:t> | 2024</a:t>
            </a:r>
          </a:p>
        </p:txBody>
      </p:sp>
      <p:sp>
        <p:nvSpPr>
          <p:cNvPr name="AutoShape 7" id="7"/>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8" id="8"/>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9" id="9"/>
          <p:cNvGrpSpPr/>
          <p:nvPr/>
        </p:nvGrpSpPr>
        <p:grpSpPr>
          <a:xfrm rot="0">
            <a:off x="15859155" y="0"/>
            <a:ext cx="1562612" cy="2246324"/>
            <a:chOff x="0" y="0"/>
            <a:chExt cx="2083482" cy="2995098"/>
          </a:xfrm>
        </p:grpSpPr>
        <p:grpSp>
          <p:nvGrpSpPr>
            <p:cNvPr name="Group 10" id="10"/>
            <p:cNvGrpSpPr/>
            <p:nvPr/>
          </p:nvGrpSpPr>
          <p:grpSpPr>
            <a:xfrm rot="0">
              <a:off x="75599" y="0"/>
              <a:ext cx="1932284" cy="2230967"/>
              <a:chOff x="0" y="0"/>
              <a:chExt cx="703982" cy="812800"/>
            </a:xfrm>
          </p:grpSpPr>
          <p:sp>
            <p:nvSpPr>
              <p:cNvPr name="Freeform 11" id="1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2" id="1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0" y="437582"/>
              <a:ext cx="2083482" cy="2557517"/>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5</a:t>
              </a:r>
            </a:p>
            <a:p>
              <a:pPr algn="ctr">
                <a:lnSpc>
                  <a:spcPts val="7805"/>
                </a:lnSpc>
              </a:pPr>
            </a:p>
          </p:txBody>
        </p:sp>
      </p:grpSp>
      <p:sp>
        <p:nvSpPr>
          <p:cNvPr name="Freeform 14" id="14"/>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605122" y="4268520"/>
            <a:ext cx="5654178" cy="1749959"/>
          </a:xfrm>
          <a:custGeom>
            <a:avLst/>
            <a:gdLst/>
            <a:ahLst/>
            <a:cxnLst/>
            <a:rect r="r" b="b" t="t" l="l"/>
            <a:pathLst>
              <a:path h="1749959" w="5654178">
                <a:moveTo>
                  <a:pt x="0" y="0"/>
                </a:moveTo>
                <a:lnTo>
                  <a:pt x="5654178" y="0"/>
                </a:lnTo>
                <a:lnTo>
                  <a:pt x="5654178" y="1749960"/>
                </a:lnTo>
                <a:lnTo>
                  <a:pt x="0" y="1749960"/>
                </a:lnTo>
                <a:lnTo>
                  <a:pt x="0" y="0"/>
                </a:lnTo>
                <a:close/>
              </a:path>
            </a:pathLst>
          </a:custGeom>
          <a:blipFill>
            <a:blip r:embed="rId4"/>
            <a:stretch>
              <a:fillRect l="0" t="0" r="0" b="0"/>
            </a:stretch>
          </a:blipFill>
        </p:spPr>
      </p:sp>
      <p:sp>
        <p:nvSpPr>
          <p:cNvPr name="TextBox 16" id="16"/>
          <p:cNvSpPr txBox="true"/>
          <p:nvPr/>
        </p:nvSpPr>
        <p:spPr>
          <a:xfrm rot="0">
            <a:off x="2411959" y="2938956"/>
            <a:ext cx="7530658"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Overview</a:t>
            </a:r>
          </a:p>
        </p:txBody>
      </p:sp>
      <p:sp>
        <p:nvSpPr>
          <p:cNvPr name="TextBox 17" id="17"/>
          <p:cNvSpPr txBox="true"/>
          <p:nvPr/>
        </p:nvSpPr>
        <p:spPr>
          <a:xfrm rot="0">
            <a:off x="2411959" y="3859959"/>
            <a:ext cx="8588782" cy="3859484"/>
          </a:xfrm>
          <a:prstGeom prst="rect">
            <a:avLst/>
          </a:prstGeom>
        </p:spPr>
        <p:txBody>
          <a:bodyPr anchor="t" rtlCol="false" tIns="0" lIns="0" bIns="0" rIns="0">
            <a:spAutoFit/>
          </a:bodyPr>
          <a:lstStyle/>
          <a:p>
            <a:pPr algn="l">
              <a:lnSpc>
                <a:spcPts val="5125"/>
              </a:lnSpc>
            </a:pPr>
            <a:r>
              <a:rPr lang="en-US" sz="3661">
                <a:solidFill>
                  <a:srgbClr val="000000"/>
                </a:solidFill>
                <a:latin typeface="Alatsi Bold"/>
              </a:rPr>
              <a:t>After Cleaning the data we have a total of </a:t>
            </a:r>
          </a:p>
          <a:p>
            <a:pPr algn="l">
              <a:lnSpc>
                <a:spcPts val="5125"/>
              </a:lnSpc>
            </a:pPr>
            <a:r>
              <a:rPr lang="en-US" sz="3661">
                <a:solidFill>
                  <a:srgbClr val="000000"/>
                </a:solidFill>
                <a:latin typeface="Alatsi Bold"/>
              </a:rPr>
              <a:t>138 countries, and 738 cities.</a:t>
            </a:r>
          </a:p>
          <a:p>
            <a:pPr algn="l">
              <a:lnSpc>
                <a:spcPts val="5125"/>
              </a:lnSpc>
            </a:pPr>
            <a:r>
              <a:rPr lang="en-US" sz="3661">
                <a:solidFill>
                  <a:srgbClr val="000000"/>
                </a:solidFill>
                <a:latin typeface="Alatsi Bold"/>
              </a:rPr>
              <a:t>it maybe we have small data set as they say (Trash in Trash Out) but we ensure that only good quality data are used to draw visualization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Mentorness intern</a:t>
            </a:r>
            <a:r>
              <a:rPr lang="en-US" sz="2700">
                <a:solidFill>
                  <a:srgbClr val="000000"/>
                </a:solidFill>
                <a:latin typeface="Alatsi Bold"/>
              </a:rPr>
              <a:t>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5" id="5"/>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VISUALISATION</a:t>
            </a:r>
          </a:p>
        </p:txBody>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6</a:t>
              </a:r>
            </a:p>
          </p:txBody>
        </p:sp>
      </p:grpSp>
      <p:sp>
        <p:nvSpPr>
          <p:cNvPr name="Freeform 11" id="11"/>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597000" y="3120281"/>
            <a:ext cx="6824767" cy="4507772"/>
          </a:xfrm>
          <a:custGeom>
            <a:avLst/>
            <a:gdLst/>
            <a:ahLst/>
            <a:cxnLst/>
            <a:rect r="r" b="b" t="t" l="l"/>
            <a:pathLst>
              <a:path h="4507772" w="6824767">
                <a:moveTo>
                  <a:pt x="0" y="0"/>
                </a:moveTo>
                <a:lnTo>
                  <a:pt x="6824767" y="0"/>
                </a:lnTo>
                <a:lnTo>
                  <a:pt x="6824767" y="4507773"/>
                </a:lnTo>
                <a:lnTo>
                  <a:pt x="0" y="4507773"/>
                </a:lnTo>
                <a:lnTo>
                  <a:pt x="0" y="0"/>
                </a:lnTo>
                <a:close/>
              </a:path>
            </a:pathLst>
          </a:custGeom>
          <a:blipFill>
            <a:blip r:embed="rId4"/>
            <a:stretch>
              <a:fillRect l="0" t="0" r="0" b="0"/>
            </a:stretch>
          </a:blipFill>
        </p:spPr>
      </p:sp>
      <p:sp>
        <p:nvSpPr>
          <p:cNvPr name="TextBox 13" id="13"/>
          <p:cNvSpPr txBox="true"/>
          <p:nvPr/>
        </p:nvSpPr>
        <p:spPr>
          <a:xfrm rot="0">
            <a:off x="1028700" y="3622979"/>
            <a:ext cx="8588782" cy="3416652"/>
          </a:xfrm>
          <a:prstGeom prst="rect">
            <a:avLst/>
          </a:prstGeom>
        </p:spPr>
        <p:txBody>
          <a:bodyPr anchor="t" rtlCol="false" tIns="0" lIns="0" bIns="0" rIns="0">
            <a:spAutoFit/>
          </a:bodyPr>
          <a:lstStyle/>
          <a:p>
            <a:pPr algn="l" marL="833624" indent="-416812" lvl="1">
              <a:lnSpc>
                <a:spcPts val="5405"/>
              </a:lnSpc>
              <a:buFont typeface="Arial"/>
              <a:buChar char="•"/>
            </a:pPr>
            <a:r>
              <a:rPr lang="en-US" sz="3861">
                <a:solidFill>
                  <a:srgbClr val="000000"/>
                </a:solidFill>
                <a:latin typeface="Alatsi Bold"/>
              </a:rPr>
              <a:t>we calculate the measure Average Cost of living to use it in this next visualization as we can see here Bermuda, Switzerland is top 2 countries that has high cost of living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Mentorness intern</a:t>
            </a:r>
            <a:r>
              <a:rPr lang="en-US" sz="2700">
                <a:solidFill>
                  <a:srgbClr val="000000"/>
                </a:solidFill>
                <a:latin typeface="Alatsi Bold"/>
              </a:rPr>
              <a:t>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5" id="5"/>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VISUALISATION</a:t>
            </a:r>
          </a:p>
        </p:txBody>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11" id="11"/>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885509" y="3094868"/>
            <a:ext cx="6882591" cy="4558599"/>
          </a:xfrm>
          <a:custGeom>
            <a:avLst/>
            <a:gdLst/>
            <a:ahLst/>
            <a:cxnLst/>
            <a:rect r="r" b="b" t="t" l="l"/>
            <a:pathLst>
              <a:path h="4558599" w="6882591">
                <a:moveTo>
                  <a:pt x="0" y="0"/>
                </a:moveTo>
                <a:lnTo>
                  <a:pt x="6882591" y="0"/>
                </a:lnTo>
                <a:lnTo>
                  <a:pt x="6882591" y="4558599"/>
                </a:lnTo>
                <a:lnTo>
                  <a:pt x="0" y="4558599"/>
                </a:lnTo>
                <a:lnTo>
                  <a:pt x="0" y="0"/>
                </a:lnTo>
                <a:close/>
              </a:path>
            </a:pathLst>
          </a:custGeom>
          <a:blipFill>
            <a:blip r:embed="rId4"/>
            <a:stretch>
              <a:fillRect l="0" t="0" r="0" b="0"/>
            </a:stretch>
          </a:blipFill>
        </p:spPr>
      </p:sp>
      <p:sp>
        <p:nvSpPr>
          <p:cNvPr name="TextBox 13" id="13"/>
          <p:cNvSpPr txBox="true"/>
          <p:nvPr/>
        </p:nvSpPr>
        <p:spPr>
          <a:xfrm rot="0">
            <a:off x="1408555" y="2807703"/>
            <a:ext cx="8588782" cy="5474052"/>
          </a:xfrm>
          <a:prstGeom prst="rect">
            <a:avLst/>
          </a:prstGeom>
        </p:spPr>
        <p:txBody>
          <a:bodyPr anchor="t" rtlCol="false" tIns="0" lIns="0" bIns="0" rIns="0">
            <a:spAutoFit/>
          </a:bodyPr>
          <a:lstStyle/>
          <a:p>
            <a:pPr algn="l" marL="833624" indent="-416812" lvl="1">
              <a:lnSpc>
                <a:spcPts val="5405"/>
              </a:lnSpc>
              <a:buFont typeface="Arial"/>
              <a:buChar char="•"/>
            </a:pPr>
            <a:r>
              <a:rPr lang="en-US" sz="3861">
                <a:solidFill>
                  <a:srgbClr val="000000"/>
                </a:solidFill>
                <a:latin typeface="Alatsi Bold"/>
              </a:rPr>
              <a:t>we also used the same measure to see the countries with low-cost living.</a:t>
            </a:r>
          </a:p>
          <a:p>
            <a:pPr algn="l" marL="833624" indent="-416812" lvl="1">
              <a:lnSpc>
                <a:spcPts val="5405"/>
              </a:lnSpc>
              <a:buFont typeface="Arial"/>
              <a:buChar char="•"/>
            </a:pPr>
            <a:r>
              <a:rPr lang="en-US" sz="3861">
                <a:solidFill>
                  <a:srgbClr val="000000"/>
                </a:solidFill>
                <a:latin typeface="Alatsi Bold"/>
              </a:rPr>
              <a:t>we used the same last graph and sort the result in ascending order</a:t>
            </a:r>
          </a:p>
          <a:p>
            <a:pPr algn="l" marL="833624" indent="-416812" lvl="1">
              <a:lnSpc>
                <a:spcPts val="5405"/>
              </a:lnSpc>
              <a:buFont typeface="Arial"/>
              <a:buChar char="•"/>
            </a:pPr>
            <a:r>
              <a:rPr lang="en-US" sz="3861">
                <a:solidFill>
                  <a:srgbClr val="000000"/>
                </a:solidFill>
                <a:latin typeface="Alatsi Bold"/>
              </a:rPr>
              <a:t>we can see here than Ghana, Sri Lanka is the top 2 countries which has low cost of living.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Mentorness intern</a:t>
            </a:r>
            <a:r>
              <a:rPr lang="en-US" sz="2700">
                <a:solidFill>
                  <a:srgbClr val="000000"/>
                </a:solidFill>
                <a:latin typeface="Alatsi Bold"/>
              </a:rPr>
              <a:t>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5" id="5"/>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VISUALISATION</a:t>
            </a:r>
          </a:p>
        </p:txBody>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8</a:t>
              </a:r>
            </a:p>
          </p:txBody>
        </p:sp>
      </p:grpSp>
      <p:sp>
        <p:nvSpPr>
          <p:cNvPr name="Freeform 11" id="11"/>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9988439" y="3566610"/>
            <a:ext cx="7433328" cy="3615116"/>
          </a:xfrm>
          <a:custGeom>
            <a:avLst/>
            <a:gdLst/>
            <a:ahLst/>
            <a:cxnLst/>
            <a:rect r="r" b="b" t="t" l="l"/>
            <a:pathLst>
              <a:path h="3615116" w="7433328">
                <a:moveTo>
                  <a:pt x="0" y="0"/>
                </a:moveTo>
                <a:lnTo>
                  <a:pt x="7433328" y="0"/>
                </a:lnTo>
                <a:lnTo>
                  <a:pt x="7433328" y="3615115"/>
                </a:lnTo>
                <a:lnTo>
                  <a:pt x="0" y="3615115"/>
                </a:lnTo>
                <a:lnTo>
                  <a:pt x="0" y="0"/>
                </a:lnTo>
                <a:close/>
              </a:path>
            </a:pathLst>
          </a:custGeom>
          <a:blipFill>
            <a:blip r:embed="rId4"/>
            <a:stretch>
              <a:fillRect l="0" t="0" r="0" b="0"/>
            </a:stretch>
          </a:blipFill>
        </p:spPr>
      </p:sp>
      <p:sp>
        <p:nvSpPr>
          <p:cNvPr name="TextBox 13" id="13"/>
          <p:cNvSpPr txBox="true"/>
          <p:nvPr/>
        </p:nvSpPr>
        <p:spPr>
          <a:xfrm rot="0">
            <a:off x="1028700" y="3622979"/>
            <a:ext cx="8588782" cy="3416652"/>
          </a:xfrm>
          <a:prstGeom prst="rect">
            <a:avLst/>
          </a:prstGeom>
        </p:spPr>
        <p:txBody>
          <a:bodyPr anchor="t" rtlCol="false" tIns="0" lIns="0" bIns="0" rIns="0">
            <a:spAutoFit/>
          </a:bodyPr>
          <a:lstStyle/>
          <a:p>
            <a:pPr algn="l" marL="833624" indent="-416812" lvl="1">
              <a:lnSpc>
                <a:spcPts val="5405"/>
              </a:lnSpc>
              <a:buFont typeface="Arial"/>
              <a:buChar char="•"/>
            </a:pPr>
            <a:r>
              <a:rPr lang="en-US" sz="3861">
                <a:solidFill>
                  <a:srgbClr val="000000"/>
                </a:solidFill>
                <a:latin typeface="Alatsi Bold"/>
              </a:rPr>
              <a:t>we add extra graph to gain more insights we can see here the top 2 countries that has high average salary is the same 2 countries which has high cost of living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DAGGnl7-JXk</dc:identifier>
  <dcterms:modified xsi:type="dcterms:W3CDTF">2011-08-01T06:04:30Z</dcterms:modified>
  <cp:revision>1</cp:revision>
  <dc:title>Beige Pastel Minimalist Thesis Defense Presentation</dc:title>
</cp:coreProperties>
</file>