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0" r:id="rId6"/>
    <p:sldId id="311" r:id="rId7"/>
    <p:sldId id="301" r:id="rId8"/>
    <p:sldId id="303" r:id="rId9"/>
    <p:sldId id="304" r:id="rId10"/>
    <p:sldId id="305" r:id="rId11"/>
    <p:sldId id="307" r:id="rId12"/>
    <p:sldId id="308" r:id="rId13"/>
    <p:sldId id="310" r:id="rId14"/>
    <p:sldId id="309" r:id="rId15"/>
    <p:sldId id="306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646" autoAdjust="0"/>
  </p:normalViewPr>
  <p:slideViewPr>
    <p:cSldViewPr snapToGrid="0">
      <p:cViewPr varScale="1">
        <p:scale>
          <a:sx n="49" d="100"/>
          <a:sy n="49" d="100"/>
        </p:scale>
        <p:origin x="977" y="2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1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Hotel Reservations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03499-C18D-43E0-33BB-98B0F8835B0D}"/>
              </a:ext>
            </a:extLst>
          </p:cNvPr>
          <p:cNvSpPr txBox="1"/>
          <p:nvPr/>
        </p:nvSpPr>
        <p:spPr>
          <a:xfrm>
            <a:off x="8157028" y="6400801"/>
            <a:ext cx="421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Aya Ahmed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98">
        <p159:morph option="byObject"/>
      </p:transition>
    </mc:Choice>
    <mc:Fallback xmlns="">
      <p:transition spd="slow" advTm="219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6" y="815749"/>
            <a:ext cx="9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 </a:t>
            </a:r>
            <a:r>
              <a:rPr lang="en-US" sz="2000" dirty="0"/>
              <a:t>How many reservations were made in each month of the year?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DC6D9-CA5F-A638-D905-617FAF85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33" y="2774140"/>
            <a:ext cx="4896274" cy="3048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38C52-8336-6B34-C9B2-820635C60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690" y="1621882"/>
            <a:ext cx="6439458" cy="807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9446539"/>
      </p:ext>
    </p:extLst>
  </p:cSld>
  <p:clrMapOvr>
    <a:masterClrMapping/>
  </p:clrMapOvr>
  <p:transition spd="slow" advTm="3139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6" y="815749"/>
            <a:ext cx="9145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13. What is the average number of nights (both weekend and weekday) spent by guests for each room</a:t>
            </a:r>
          </a:p>
          <a:p>
            <a:r>
              <a:rPr lang="en-US" sz="2000" dirty="0"/>
              <a:t>type?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45963-D791-3332-5317-20DD6E567637}"/>
              </a:ext>
            </a:extLst>
          </p:cNvPr>
          <p:cNvSpPr txBox="1"/>
          <p:nvPr/>
        </p:nvSpPr>
        <p:spPr>
          <a:xfrm>
            <a:off x="977824" y="3167671"/>
            <a:ext cx="1051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For reservations involving children, what is the most common room type, and what is the average</a:t>
            </a:r>
          </a:p>
          <a:p>
            <a:r>
              <a:rPr lang="en-US" dirty="0"/>
              <a:t>price for that room type?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555E7-A5AA-8913-8FC1-B9612CC8A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04"/>
          <a:stretch/>
        </p:blipFill>
        <p:spPr>
          <a:xfrm>
            <a:off x="1663169" y="1751789"/>
            <a:ext cx="5250544" cy="1155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4A906-6F29-7D8A-4792-7BFF3D044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6" t="45601" r="726" b="4243"/>
          <a:stretch/>
        </p:blipFill>
        <p:spPr>
          <a:xfrm>
            <a:off x="1764303" y="3973927"/>
            <a:ext cx="4868726" cy="116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1A78D-552D-96C5-058C-D65EF517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454" y="3973927"/>
            <a:ext cx="4042949" cy="956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888203-FBDF-D4F4-A3B2-F05EB014E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671" y="1323579"/>
            <a:ext cx="3304344" cy="1844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0499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1679">
        <p15:prstTrans prst="drape"/>
      </p:transition>
    </mc:Choice>
    <mc:Fallback xmlns="">
      <p:transition spd="slow" advTm="816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6" y="815749"/>
            <a:ext cx="9145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15.Find the market segment type that generates the highest average price per room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BF69-A267-EA93-9904-029C0A2D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67" y="2254177"/>
            <a:ext cx="6027566" cy="1222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6E61C-2940-8F0D-8018-E205FEFD0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89" y="2425474"/>
            <a:ext cx="3795269" cy="1012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B987E9-C7F4-885E-569C-87BA934A1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53" y="4031608"/>
            <a:ext cx="8884184" cy="7801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852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2947">
        <p15:prstTrans prst="drape"/>
      </p:transition>
    </mc:Choice>
    <mc:Fallback xmlns="">
      <p:transition spd="slow" advTm="529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3769" y="6348411"/>
            <a:ext cx="2423431" cy="342901"/>
          </a:xfrm>
        </p:spPr>
        <p:txBody>
          <a:bodyPr>
            <a:normAutofit/>
          </a:bodyPr>
          <a:lstStyle/>
          <a:p>
            <a:r>
              <a:rPr lang="en-US" sz="1100" dirty="0"/>
              <a:t>Made by Aya Ahmed Mostafa Ali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786" y="79828"/>
            <a:ext cx="5943599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Overview of Hotel Reservations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134FB3-BA1D-0003-34EB-E32AE58A5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0998" r="11004" b="3"/>
          <a:stretch/>
        </p:blipFill>
        <p:spPr bwMode="auto">
          <a:xfrm>
            <a:off x="823108" y="640080"/>
            <a:ext cx="4297680" cy="42976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5BE25-32F1-8A64-C679-80E4FCC354B9}"/>
              </a:ext>
            </a:extLst>
          </p:cNvPr>
          <p:cNvSpPr txBox="1"/>
          <p:nvPr/>
        </p:nvSpPr>
        <p:spPr>
          <a:xfrm>
            <a:off x="5510786" y="2420922"/>
            <a:ext cx="5943600" cy="4260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Booking_ID</a:t>
            </a:r>
            <a:r>
              <a:rPr lang="en-US" sz="1050" b="1" dirty="0"/>
              <a:t>: A unique identifier for each hotel reservation.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no_of_adults</a:t>
            </a:r>
            <a:r>
              <a:rPr lang="en-US" sz="1050" b="1" dirty="0"/>
              <a:t>: The number of adults in the reservation.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no_of_children</a:t>
            </a:r>
            <a:r>
              <a:rPr lang="en-US" sz="1050" b="1" dirty="0"/>
              <a:t>: The number of children in the reservation.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no_of_weekend_nights</a:t>
            </a:r>
            <a:r>
              <a:rPr lang="en-US" sz="1050" b="1" dirty="0"/>
              <a:t>: The number of nights in the reservation that fall on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weekends.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no_of_week_nights</a:t>
            </a:r>
            <a:r>
              <a:rPr lang="en-US" sz="1050" b="1" dirty="0"/>
              <a:t>: The number of nights in the reservation that fall on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weekdays.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type_of_meal_plan</a:t>
            </a:r>
            <a:r>
              <a:rPr lang="en-US" sz="1050" b="1" dirty="0"/>
              <a:t>: The meal plan chosen by the guests.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room_type_reserved</a:t>
            </a:r>
            <a:r>
              <a:rPr lang="en-US" sz="1050" b="1" dirty="0"/>
              <a:t>: The type of room reserved by the guests.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lead_time</a:t>
            </a:r>
            <a:r>
              <a:rPr lang="en-US" sz="1050" b="1" dirty="0"/>
              <a:t>: The number of days between booking and arrival.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arrival_date</a:t>
            </a:r>
            <a:r>
              <a:rPr lang="en-US" sz="1050" b="1" dirty="0"/>
              <a:t>: The date of arrival.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market_segment_type</a:t>
            </a:r>
            <a:r>
              <a:rPr lang="en-US" sz="1050" b="1" dirty="0"/>
              <a:t>: The market segment to which the reservation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belongs.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avg_price_per_room</a:t>
            </a:r>
            <a:r>
              <a:rPr lang="en-US" sz="1050" b="1" dirty="0"/>
              <a:t>: The average price per room in the reservation.</a:t>
            </a:r>
          </a:p>
          <a:p>
            <a:pPr marL="283464" indent="-2834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50" b="1" dirty="0" err="1"/>
              <a:t>booking_status</a:t>
            </a:r>
            <a:r>
              <a:rPr lang="en-US" sz="1050" b="1" dirty="0"/>
              <a:t>: The status of the booking.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6748">
        <p:checker/>
      </p:transition>
    </mc:Choice>
    <mc:Fallback xmlns="">
      <p:transition spd="slow" advTm="6748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/>
              <a:t>Overview of Hotel Reservations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FF134-4EBF-C10D-007F-5B5D911EA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64" y="2167466"/>
            <a:ext cx="9407244" cy="262708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23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6822">
        <p:checker/>
      </p:transition>
    </mc:Choice>
    <mc:Fallback xmlns="">
      <p:transition spd="slow" advTm="6822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7" y="815749"/>
            <a:ext cx="712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What is the total number of reservations in the dataset?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65903-66D3-EE56-A0A5-BA5EBF8E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71" y="1332681"/>
            <a:ext cx="2466945" cy="685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45963-D791-3332-5317-20DD6E567637}"/>
              </a:ext>
            </a:extLst>
          </p:cNvPr>
          <p:cNvSpPr txBox="1"/>
          <p:nvPr/>
        </p:nvSpPr>
        <p:spPr>
          <a:xfrm>
            <a:off x="977824" y="2869520"/>
            <a:ext cx="712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Which meal plan is the most popular among guests?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A6E2CD-292A-17B3-4116-52463675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67" y="3729084"/>
            <a:ext cx="7016623" cy="73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F80AE5-8AB9-E7F7-C6FB-A0232007B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238" y="3796969"/>
            <a:ext cx="2597595" cy="910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F7C30B-4A12-40FC-1861-E9B537C3C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622" y="1503848"/>
            <a:ext cx="5926188" cy="342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648460"/>
      </p:ext>
    </p:extLst>
  </p:cSld>
  <p:clrMapOvr>
    <a:masterClrMapping/>
  </p:clrMapOvr>
  <p:transition spd="slow" advTm="774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6" y="815749"/>
            <a:ext cx="914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What is the average price per room for reservations involving children?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45963-D791-3332-5317-20DD6E567637}"/>
              </a:ext>
            </a:extLst>
          </p:cNvPr>
          <p:cNvSpPr txBox="1"/>
          <p:nvPr/>
        </p:nvSpPr>
        <p:spPr>
          <a:xfrm>
            <a:off x="977824" y="2869520"/>
            <a:ext cx="10512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</a:t>
            </a:r>
            <a:r>
              <a:rPr lang="en-US" dirty="0"/>
              <a:t>How many reservations were made for the year 20XX (replace XX with the desired year)?</a:t>
            </a:r>
          </a:p>
          <a:p>
            <a:r>
              <a:rPr lang="en-US" dirty="0"/>
              <a:t>	(Let the desired year be 2017)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B2BB2-7FE2-D248-9034-5DA49053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129" y="3962362"/>
            <a:ext cx="2381317" cy="906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706422-7737-DEED-E342-7658F4A16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21" y="3640947"/>
            <a:ext cx="5905721" cy="5343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75992-5F63-1A4E-E86F-97339332B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22" y="4580361"/>
            <a:ext cx="5547214" cy="828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93FEAC-CF34-C568-7B21-CFB30BEC3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824" y="1589576"/>
            <a:ext cx="7429723" cy="10151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6F72DD-324B-7586-ED34-E00C97AA5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572" y="1347818"/>
            <a:ext cx="2857748" cy="12574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4786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2662">
        <p15:prstTrans prst="drape"/>
      </p:transition>
    </mc:Choice>
    <mc:Fallback xmlns="">
      <p:transition spd="slow" advTm="1226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6" y="815749"/>
            <a:ext cx="914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5. What is the most commonly booked room type?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45963-D791-3332-5317-20DD6E567637}"/>
              </a:ext>
            </a:extLst>
          </p:cNvPr>
          <p:cNvSpPr txBox="1"/>
          <p:nvPr/>
        </p:nvSpPr>
        <p:spPr>
          <a:xfrm>
            <a:off x="977824" y="2869520"/>
            <a:ext cx="1051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 </a:t>
            </a:r>
            <a:r>
              <a:rPr lang="en-US" dirty="0"/>
              <a:t>How many reservations fall on a weekend (</a:t>
            </a:r>
            <a:r>
              <a:rPr lang="en-US" dirty="0" err="1"/>
              <a:t>no_of_weekend_nights</a:t>
            </a:r>
            <a:r>
              <a:rPr lang="en-US" dirty="0"/>
              <a:t> &gt; 0)?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D5976-CA5D-BFEB-FB45-6F071945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08" y="1434574"/>
            <a:ext cx="6009912" cy="1134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FE1D5-4A8D-70A0-9433-BE109E452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838" y="3595293"/>
            <a:ext cx="7311352" cy="8267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5D58B4-50B4-7F5E-480E-6074D6D2D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505" y="1579481"/>
            <a:ext cx="3463025" cy="8446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431D84-A91C-8AAB-04E6-C9DCA0768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955" y="3334165"/>
            <a:ext cx="2731721" cy="1087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0310892"/>
      </p:ext>
    </p:extLst>
  </p:cSld>
  <p:clrMapOvr>
    <a:masterClrMapping/>
  </p:clrMapOvr>
  <p:transition spd="slow" advTm="7723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6" y="815749"/>
            <a:ext cx="914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7. What is the highest and lowest lead time for reservations?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45963-D791-3332-5317-20DD6E567637}"/>
              </a:ext>
            </a:extLst>
          </p:cNvPr>
          <p:cNvSpPr txBox="1"/>
          <p:nvPr/>
        </p:nvSpPr>
        <p:spPr>
          <a:xfrm>
            <a:off x="977824" y="2869520"/>
            <a:ext cx="1051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8. </a:t>
            </a:r>
            <a:r>
              <a:rPr lang="en-US" dirty="0"/>
              <a:t>What is the most common market segment type for reservations?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27D01-5F41-E322-C6C2-8932C6DC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3" y="1563248"/>
            <a:ext cx="5437341" cy="712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BD9915-B667-F9BB-4FEA-D633CF6FD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53" y="3778218"/>
            <a:ext cx="5753599" cy="723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8E4B42-3091-A27E-D52D-6496CBC74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202" y="1537604"/>
            <a:ext cx="2591025" cy="743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EC99BB-460A-18DE-7CDF-617841633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202" y="3651186"/>
            <a:ext cx="3363005" cy="91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9383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2278">
        <p15:prstTrans prst="peelOff"/>
      </p:transition>
    </mc:Choice>
    <mc:Fallback xmlns="">
      <p:transition spd="slow" advTm="722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6" y="815749"/>
            <a:ext cx="914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9. How many reservations have a booking status of "Confirmed"?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45963-D791-3332-5317-20DD6E567637}"/>
              </a:ext>
            </a:extLst>
          </p:cNvPr>
          <p:cNvSpPr txBox="1"/>
          <p:nvPr/>
        </p:nvSpPr>
        <p:spPr>
          <a:xfrm>
            <a:off x="977824" y="2869520"/>
            <a:ext cx="1051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What is the total number of adults and children across all reservations?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7FEB2-6FA3-F29D-91C9-33F678E91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90" y="1254487"/>
            <a:ext cx="3867485" cy="143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832D29-47DA-7429-0285-EFC8C9FC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267" y="1414004"/>
            <a:ext cx="2152837" cy="704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22A168-AC8A-E9A2-71FB-CEA091598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091" y="1390407"/>
            <a:ext cx="2465284" cy="864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EED8A7-3FAF-7AD3-726C-FF204EECF7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20" r="20577" b="67800"/>
          <a:stretch/>
        </p:blipFill>
        <p:spPr>
          <a:xfrm>
            <a:off x="688655" y="3619150"/>
            <a:ext cx="6657807" cy="1021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949F7-D734-1CF4-042B-8DAA4EF0D4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1" t="73262" r="77196" b="645"/>
          <a:stretch/>
        </p:blipFill>
        <p:spPr>
          <a:xfrm>
            <a:off x="8666885" y="3909013"/>
            <a:ext cx="2607752" cy="10210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9066239"/>
      </p:ext>
    </p:extLst>
  </p:cSld>
  <p:clrMapOvr>
    <a:masterClrMapping/>
  </p:clrMapOvr>
  <p:transition spd="slow" advTm="10329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EE5CD41-FB9D-3B03-B8D3-FA5C670B7BEE}"/>
              </a:ext>
            </a:extLst>
          </p:cNvPr>
          <p:cNvSpPr txBox="1"/>
          <p:nvPr/>
        </p:nvSpPr>
        <p:spPr>
          <a:xfrm>
            <a:off x="1072166" y="815749"/>
            <a:ext cx="914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11. What is the average number of weekend nights for reservations involving children?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45963-D791-3332-5317-20DD6E567637}"/>
              </a:ext>
            </a:extLst>
          </p:cNvPr>
          <p:cNvSpPr txBox="1"/>
          <p:nvPr/>
        </p:nvSpPr>
        <p:spPr>
          <a:xfrm>
            <a:off x="977824" y="2869520"/>
            <a:ext cx="1051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12. </a:t>
            </a:r>
            <a:r>
              <a:rPr lang="en-US" dirty="0"/>
              <a:t>How many reservations were made in each month of the year?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6ECD2-757E-C221-D732-57A5025B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134" y="1887941"/>
            <a:ext cx="6115580" cy="617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1AD13-2713-F442-EDA9-F4D77276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58" y="3510519"/>
            <a:ext cx="6294665" cy="1104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27641-F042-C70E-B388-46EB6276E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358" y="3510519"/>
            <a:ext cx="2617984" cy="1753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B04264-C869-F804-68A3-FAEAAB45A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609" y="1593230"/>
            <a:ext cx="2600542" cy="1035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3807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2061">
        <p15:prstTrans prst="drape"/>
      </p:transition>
    </mc:Choice>
    <mc:Fallback xmlns="">
      <p:transition spd="slow" advTm="720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0.6|14.3|9.1|10.6|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8|2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3.1|1.6|6.5|5.4|2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1.1|5.9|7|2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6|1.7|36.9|9.5|1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.2|11.7|11.2|4.4|2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7|7|40.4|18.8|5.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8|12|6.2|4|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3|2.7"/>
</p:tagLst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{6BFA4AE3-C205-4A24-B036-5D774C1782D6}tf45331398_win32</Template>
  <TotalTime>2302</TotalTime>
  <Words>462</Words>
  <Application>Microsoft Office PowerPoint</Application>
  <PresentationFormat>Widescreen</PresentationFormat>
  <Paragraphs>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Hotel Reservations</vt:lpstr>
      <vt:lpstr>Overview of Hotel Reservations Data</vt:lpstr>
      <vt:lpstr>Overview of Hotel Reservations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</dc:title>
  <dc:creator>ايه احمد مصطفي علي مصطفى</dc:creator>
  <cp:lastModifiedBy>ايه احمد مصطفي علي مصطفى</cp:lastModifiedBy>
  <cp:revision>12</cp:revision>
  <dcterms:created xsi:type="dcterms:W3CDTF">2024-05-09T21:55:10Z</dcterms:created>
  <dcterms:modified xsi:type="dcterms:W3CDTF">2024-07-26T13:03:48Z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