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336" r:id="rId3"/>
    <p:sldId id="258" r:id="rId4"/>
    <p:sldId id="259" r:id="rId5"/>
    <p:sldId id="260" r:id="rId6"/>
    <p:sldId id="262" r:id="rId7"/>
    <p:sldId id="329" r:id="rId8"/>
    <p:sldId id="330" r:id="rId9"/>
    <p:sldId id="261" r:id="rId10"/>
    <p:sldId id="331" r:id="rId11"/>
    <p:sldId id="332" r:id="rId12"/>
    <p:sldId id="264" r:id="rId13"/>
  </p:sldIdLst>
  <p:sldSz cx="9144000" cy="5143500" type="screen16x9"/>
  <p:notesSz cx="6858000" cy="9144000"/>
  <p:embeddedFontLst>
    <p:embeddedFont>
      <p:font typeface="Crimson Text" panose="020B060402020202020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erriweather Light" panose="00000400000000000000" pitchFamily="2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Palatino Linotype" panose="02040502050505030304" pitchFamily="18" charset="0"/>
      <p:regular r:id="rId31"/>
      <p:bold r:id="rId32"/>
      <p:italic r:id="rId33"/>
      <p:boldItalic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  <p:embeddedFont>
      <p:font typeface="Vidaloka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8635E9-7A30-4A8E-859E-8F9A1C563CF9}">
  <a:tblStyle styleId="{A68635E9-7A30-4A8E-859E-8F9A1C563C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4" autoAdjust="0"/>
    <p:restoredTop sz="94632"/>
  </p:normalViewPr>
  <p:slideViewPr>
    <p:cSldViewPr snapToGrid="0">
      <p:cViewPr varScale="1">
        <p:scale>
          <a:sx n="82" d="100"/>
          <a:sy n="82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16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80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55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4" r:id="rId9"/>
    <p:sldLayoutId id="2147483676" r:id="rId10"/>
    <p:sldLayoutId id="2147483696" r:id="rId11"/>
    <p:sldLayoutId id="2147483697" r:id="rId12"/>
    <p:sldLayoutId id="2147483698" r:id="rId13"/>
    <p:sldLayoutId id="214748369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0" y="-627897"/>
            <a:ext cx="9283484" cy="2176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SJF(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Non-Preemptive)</a:t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SCHDULEING ALGORITHM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651513" y="1789086"/>
            <a:ext cx="7064100" cy="1565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idaloka" panose="020B0604020202020204" charset="0"/>
              </a:rPr>
              <a:t>CS 480 (operating systems)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Vidaloka" panose="020B060402020202020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Vidaloka" panose="020B0604020202020204" charset="0"/>
              </a:rPr>
              <a:t>Aya Alharbi - 3820123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9"/>
          <p:cNvSpPr txBox="1">
            <a:spLocks noGrp="1"/>
          </p:cNvSpPr>
          <p:nvPr>
            <p:ph type="title"/>
          </p:nvPr>
        </p:nvSpPr>
        <p:spPr>
          <a:xfrm>
            <a:off x="713225" y="670939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 of SJF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9" name="Google Shape;879;p89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idaloka"/>
                <a:ea typeface="Vidaloka"/>
                <a:cs typeface="Vidaloka"/>
                <a:sym typeface="Vidaloka"/>
              </a:rPr>
              <a:t>Increased throughput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1" name="Google Shape;881;p89"/>
          <p:cNvSpPr txBox="1">
            <a:spLocks noGrp="1"/>
          </p:cNvSpPr>
          <p:nvPr>
            <p:ph type="subTitle" idx="3"/>
          </p:nvPr>
        </p:nvSpPr>
        <p:spPr>
          <a:xfrm>
            <a:off x="527126" y="2532051"/>
            <a:ext cx="2753956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idaloka"/>
                <a:ea typeface="Vidaloka"/>
                <a:cs typeface="Vidaloka"/>
                <a:sym typeface="Vidaloka"/>
              </a:rPr>
              <a:t>Minimized </a:t>
            </a:r>
          </a:p>
          <a:p>
            <a:pPr lvl="0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idaloka"/>
                <a:ea typeface="Vidaloka"/>
                <a:cs typeface="Vidaloka"/>
                <a:sym typeface="Vidaloka"/>
              </a:rPr>
              <a:t>waiting time</a:t>
            </a:r>
          </a:p>
        </p:txBody>
      </p:sp>
      <p:sp>
        <p:nvSpPr>
          <p:cNvPr id="883" name="Google Shape;883;p89"/>
          <p:cNvSpPr txBox="1">
            <a:spLocks noGrp="1"/>
          </p:cNvSpPr>
          <p:nvPr>
            <p:ph type="subTitle" idx="5"/>
          </p:nvPr>
        </p:nvSpPr>
        <p:spPr>
          <a:xfrm>
            <a:off x="5903511" y="2532051"/>
            <a:ext cx="2555876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idaloka"/>
                <a:ea typeface="Vidaloka"/>
                <a:cs typeface="Vidaloka"/>
                <a:sym typeface="Vidaloka"/>
              </a:rPr>
              <a:t>Suitable for batch systems</a:t>
            </a:r>
          </a:p>
        </p:txBody>
      </p:sp>
      <p:pic>
        <p:nvPicPr>
          <p:cNvPr id="2" name="Graphic 1" descr="Stopwatch">
            <a:extLst>
              <a:ext uri="{FF2B5EF4-FFF2-40B4-BE49-F238E27FC236}">
                <a16:creationId xmlns:a16="http://schemas.microsoft.com/office/drawing/2014/main" id="{0248E2D3-9BDB-604E-58CC-3A6755382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6498" y="2088175"/>
            <a:ext cx="458324" cy="458324"/>
          </a:xfrm>
          <a:prstGeom prst="rect">
            <a:avLst/>
          </a:prstGeom>
        </p:spPr>
      </p:pic>
      <p:sp>
        <p:nvSpPr>
          <p:cNvPr id="3" name="Google Shape;989;p92">
            <a:extLst>
              <a:ext uri="{FF2B5EF4-FFF2-40B4-BE49-F238E27FC236}">
                <a16:creationId xmlns:a16="http://schemas.microsoft.com/office/drawing/2014/main" id="{102C305E-4429-1A9D-FCCF-F66CD69E83D0}"/>
              </a:ext>
            </a:extLst>
          </p:cNvPr>
          <p:cNvSpPr/>
          <p:nvPr/>
        </p:nvSpPr>
        <p:spPr>
          <a:xfrm>
            <a:off x="4288591" y="2189026"/>
            <a:ext cx="458323" cy="361208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c 3" descr="Circular flowchart">
            <a:extLst>
              <a:ext uri="{FF2B5EF4-FFF2-40B4-BE49-F238E27FC236}">
                <a16:creationId xmlns:a16="http://schemas.microsoft.com/office/drawing/2014/main" id="{5E2AE75F-F94D-47A4-3A8B-2D926B835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5344" y="2145994"/>
            <a:ext cx="533471" cy="533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9"/>
          <p:cNvSpPr txBox="1">
            <a:spLocks noGrp="1"/>
          </p:cNvSpPr>
          <p:nvPr>
            <p:ph type="title"/>
          </p:nvPr>
        </p:nvSpPr>
        <p:spPr>
          <a:xfrm>
            <a:off x="713225" y="670939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 of SJF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9" name="Google Shape;879;p89"/>
          <p:cNvSpPr txBox="1">
            <a:spLocks noGrp="1"/>
          </p:cNvSpPr>
          <p:nvPr>
            <p:ph type="subTitle" idx="1"/>
          </p:nvPr>
        </p:nvSpPr>
        <p:spPr>
          <a:xfrm>
            <a:off x="2372357" y="2504797"/>
            <a:ext cx="2159739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idaloka"/>
                <a:ea typeface="Vidaloka"/>
                <a:cs typeface="Vidaloka"/>
                <a:sym typeface="Vidaloka"/>
              </a:rPr>
              <a:t>Difficulty predicting burst time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1" name="Google Shape;881;p89"/>
          <p:cNvSpPr txBox="1">
            <a:spLocks noGrp="1"/>
          </p:cNvSpPr>
          <p:nvPr>
            <p:ph type="subTitle" idx="3"/>
          </p:nvPr>
        </p:nvSpPr>
        <p:spPr>
          <a:xfrm>
            <a:off x="406360" y="2544392"/>
            <a:ext cx="1764254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idaloka"/>
                <a:ea typeface="Vidaloka"/>
                <a:cs typeface="Vidaloka"/>
                <a:sym typeface="Vidaloka"/>
              </a:rPr>
              <a:t>Starvation</a:t>
            </a:r>
          </a:p>
        </p:txBody>
      </p:sp>
      <p:sp>
        <p:nvSpPr>
          <p:cNvPr id="883" name="Google Shape;883;p89"/>
          <p:cNvSpPr txBox="1">
            <a:spLocks noGrp="1"/>
          </p:cNvSpPr>
          <p:nvPr>
            <p:ph type="subTitle" idx="5"/>
          </p:nvPr>
        </p:nvSpPr>
        <p:spPr>
          <a:xfrm>
            <a:off x="6723739" y="2607736"/>
            <a:ext cx="2341142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idaloka"/>
                <a:ea typeface="Vidaloka"/>
                <a:cs typeface="Vidaloka"/>
                <a:sym typeface="Vidaloka"/>
              </a:rPr>
              <a:t>Not suitable for interactive systems</a:t>
            </a:r>
          </a:p>
        </p:txBody>
      </p:sp>
      <p:sp>
        <p:nvSpPr>
          <p:cNvPr id="5" name="Google Shape;883;p89">
            <a:extLst>
              <a:ext uri="{FF2B5EF4-FFF2-40B4-BE49-F238E27FC236}">
                <a16:creationId xmlns:a16="http://schemas.microsoft.com/office/drawing/2014/main" id="{779372F2-5048-43B2-39EA-9C71E7CD1D64}"/>
              </a:ext>
            </a:extLst>
          </p:cNvPr>
          <p:cNvSpPr txBox="1">
            <a:spLocks/>
          </p:cNvSpPr>
          <p:nvPr/>
        </p:nvSpPr>
        <p:spPr>
          <a:xfrm>
            <a:off x="4462567" y="2607736"/>
            <a:ext cx="2458414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priority consideration</a:t>
            </a:r>
          </a:p>
        </p:txBody>
      </p:sp>
      <p:pic>
        <p:nvPicPr>
          <p:cNvPr id="7" name="Graphic 6" descr="Circle with right arrow">
            <a:extLst>
              <a:ext uri="{FF2B5EF4-FFF2-40B4-BE49-F238E27FC236}">
                <a16:creationId xmlns:a16="http://schemas.microsoft.com/office/drawing/2014/main" id="{DD1573EE-461E-1833-48BA-ED10A1A39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714" y="1855441"/>
            <a:ext cx="458324" cy="458324"/>
          </a:xfrm>
          <a:prstGeom prst="rect">
            <a:avLst/>
          </a:prstGeom>
        </p:spPr>
      </p:pic>
      <p:pic>
        <p:nvPicPr>
          <p:cNvPr id="11" name="Graphic 10" descr="Bubbles">
            <a:extLst>
              <a:ext uri="{FF2B5EF4-FFF2-40B4-BE49-F238E27FC236}">
                <a16:creationId xmlns:a16="http://schemas.microsoft.com/office/drawing/2014/main" id="{8E188F23-C73A-73F1-FABC-7D5893A46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5877" y="1754009"/>
            <a:ext cx="572700" cy="572700"/>
          </a:xfrm>
          <a:prstGeom prst="rect">
            <a:avLst/>
          </a:prstGeom>
        </p:spPr>
      </p:pic>
      <p:pic>
        <p:nvPicPr>
          <p:cNvPr id="13" name="Graphic 12" descr="Pyramid with levels">
            <a:extLst>
              <a:ext uri="{FF2B5EF4-FFF2-40B4-BE49-F238E27FC236}">
                <a16:creationId xmlns:a16="http://schemas.microsoft.com/office/drawing/2014/main" id="{67E4BEE8-7226-03B9-64FF-DFBA109FF3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5424" y="1741065"/>
            <a:ext cx="572700" cy="572700"/>
          </a:xfrm>
          <a:prstGeom prst="rect">
            <a:avLst/>
          </a:prstGeom>
        </p:spPr>
      </p:pic>
      <p:pic>
        <p:nvPicPr>
          <p:cNvPr id="15" name="Graphic 14" descr="Minimize">
            <a:extLst>
              <a:ext uri="{FF2B5EF4-FFF2-40B4-BE49-F238E27FC236}">
                <a16:creationId xmlns:a16="http://schemas.microsoft.com/office/drawing/2014/main" id="{CEE98A63-F041-5EDB-2221-0A70A3E4CE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44971" y="1670642"/>
            <a:ext cx="498679" cy="4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392632" y="1746296"/>
            <a:ext cx="6358736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THINK YOU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0EB7-7A15-6120-6AFA-EF778300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86" y="445025"/>
            <a:ext cx="8522985" cy="638424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SJF SCHEDULING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1D1A6-E602-20A5-2C46-B405EEA18618}"/>
              </a:ext>
            </a:extLst>
          </p:cNvPr>
          <p:cNvSpPr txBox="1"/>
          <p:nvPr/>
        </p:nvSpPr>
        <p:spPr>
          <a:xfrm>
            <a:off x="298286" y="1083449"/>
            <a:ext cx="7342378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Sans Pro" panose="020B0604020202020204" pitchFamily="34" charset="0"/>
              </a:rPr>
              <a:t>Shortest Job First (SJF) is an algorithm in which the process having the smallest execution time is chosen for the next execution. This scheduling method can be preemptive or non-preemptive. It significantly reduces the average waiting time for other processes awaiting execution.</a:t>
            </a:r>
            <a:endParaRPr lang="ar-SA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6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2495751" y="-129485"/>
            <a:ext cx="3583800" cy="111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SJF Steps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CB054-B77A-1770-4B4B-71C366AA6863}"/>
              </a:ext>
            </a:extLst>
          </p:cNvPr>
          <p:cNvSpPr txBox="1"/>
          <p:nvPr/>
        </p:nvSpPr>
        <p:spPr>
          <a:xfrm>
            <a:off x="371959" y="720671"/>
            <a:ext cx="8601559" cy="41857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Here are the steps for the non-preemptive version of the SJF algorithm: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Sort the list of processes in ascending order based on their burst times.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2.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Select the process with the smallest burst time from the sorted list. Furthermore, if multiple processes have the same arrival time, use their process ID to break the tie.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3.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Execute the selected process until completion.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4.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Update the system time and process list by remove the completed process from the list and recalculate the waiting and turnaround times for the remaining processes.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5.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Repeat steps 2 to 4 until all processes are executed.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endParaRPr lang="ar-S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FE712A-5712-9894-9DCE-D9262DE7ECB2}"/>
              </a:ext>
            </a:extLst>
          </p:cNvPr>
          <p:cNvSpPr>
            <a:spLocks noGrp="1"/>
          </p:cNvSpPr>
          <p:nvPr>
            <p:ph type="title" idx="21"/>
          </p:nvPr>
        </p:nvSpPr>
        <p:spPr>
          <a:xfrm>
            <a:off x="1720264" y="0"/>
            <a:ext cx="5703471" cy="1166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Result of SJF Implementation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6DB61B-4C41-012D-480A-EC095CB6B6E6}"/>
              </a:ext>
            </a:extLst>
          </p:cNvPr>
          <p:cNvSpPr txBox="1"/>
          <p:nvPr/>
        </p:nvSpPr>
        <p:spPr>
          <a:xfrm>
            <a:off x="375833" y="957573"/>
            <a:ext cx="8392332" cy="14157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The report utilizes Table 1 that includes process Id and burst time to assess the performance of the SJF CPU scheduling algorithm:</a:t>
            </a:r>
          </a:p>
          <a:p>
            <a:pPr algn="ctr"/>
            <a:endParaRPr lang="en-US" sz="1800" i="1" dirty="0">
              <a:solidFill>
                <a:srgbClr val="1F497D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endParaRPr lang="ar-SA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C0FB0B2-698B-35CC-CE92-0CD05010D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04239"/>
              </p:ext>
            </p:extLst>
          </p:nvPr>
        </p:nvGraphicFramePr>
        <p:xfrm>
          <a:off x="2932607" y="1968284"/>
          <a:ext cx="3278786" cy="2386740"/>
        </p:xfrm>
        <a:graphic>
          <a:graphicData uri="http://schemas.openxmlformats.org/drawingml/2006/table">
            <a:tbl>
              <a:tblPr firstRow="1" firstCol="1" bandRow="1"/>
              <a:tblGrid>
                <a:gridCol w="1596113">
                  <a:extLst>
                    <a:ext uri="{9D8B030D-6E8A-4147-A177-3AD203B41FA5}">
                      <a16:colId xmlns:a16="http://schemas.microsoft.com/office/drawing/2014/main" val="1518590865"/>
                    </a:ext>
                  </a:extLst>
                </a:gridCol>
                <a:gridCol w="1682673">
                  <a:extLst>
                    <a:ext uri="{9D8B030D-6E8A-4147-A177-3AD203B41FA5}">
                      <a16:colId xmlns:a16="http://schemas.microsoft.com/office/drawing/2014/main" val="683198913"/>
                    </a:ext>
                  </a:extLst>
                </a:gridCol>
              </a:tblGrid>
              <a:tr h="397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354479"/>
                  </a:ext>
                </a:extLst>
              </a:tr>
              <a:tr h="397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941408"/>
                  </a:ext>
                </a:extLst>
              </a:tr>
              <a:tr h="397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672443"/>
                  </a:ext>
                </a:extLst>
              </a:tr>
              <a:tr h="397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736242"/>
                  </a:ext>
                </a:extLst>
              </a:tr>
              <a:tr h="397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031030"/>
                  </a:ext>
                </a:extLst>
              </a:tr>
              <a:tr h="397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348615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6439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227CF2-7CA5-A318-076A-D634971B8274}"/>
              </a:ext>
            </a:extLst>
          </p:cNvPr>
          <p:cNvSpPr txBox="1"/>
          <p:nvPr/>
        </p:nvSpPr>
        <p:spPr>
          <a:xfrm>
            <a:off x="1960535" y="271221"/>
            <a:ext cx="538566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Result of SJF Implementation </a:t>
            </a:r>
            <a:endParaRPr lang="ar-SA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0CAFB-7FDE-BBED-1C40-3A06AACC218C}"/>
              </a:ext>
            </a:extLst>
          </p:cNvPr>
          <p:cNvSpPr txBox="1"/>
          <p:nvPr/>
        </p:nvSpPr>
        <p:spPr>
          <a:xfrm>
            <a:off x="371959" y="945397"/>
            <a:ext cx="8640305" cy="1138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The following Figure presents the result of SJF algorithm after sorted order based burst time:  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endParaRPr lang="ar-SA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C5C8C65-7D4C-DA56-AE5A-FBCA1AB14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656778"/>
              </p:ext>
            </p:extLst>
          </p:nvPr>
        </p:nvGraphicFramePr>
        <p:xfrm>
          <a:off x="749085" y="1374274"/>
          <a:ext cx="60944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94497" imgH="1107866" progId="Word.Document.12">
                  <p:embed/>
                </p:oleObj>
              </mc:Choice>
              <mc:Fallback>
                <p:oleObj name="Document" r:id="rId3" imgW="6094497" imgH="1107866" progId="Word.Documen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C5C8C65-7D4C-DA56-AE5A-FBCA1AB149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085" y="1374274"/>
                        <a:ext cx="6094413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AEFE89-8EE9-FA04-C6BD-2FF31D13CEE3}"/>
              </a:ext>
            </a:extLst>
          </p:cNvPr>
          <p:cNvSpPr txBox="1"/>
          <p:nvPr/>
        </p:nvSpPr>
        <p:spPr>
          <a:xfrm>
            <a:off x="271220" y="2387084"/>
            <a:ext cx="8872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the average waiting time: (0 + 1 + 4 + 9 + 15) / 5 = 29 / 5 = 5.8 time units. </a:t>
            </a:r>
            <a:endParaRPr lang="ar-S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code: 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BD358-6F95-D438-D4B6-DA2846DF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" y="1296752"/>
            <a:ext cx="7772400" cy="3006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code: 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45E13-880F-DCD7-6361-3B848967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60" y="1163729"/>
            <a:ext cx="5647765" cy="34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code: 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8CACA-1BF8-B267-15A3-9C8DF9EEE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017724"/>
            <a:ext cx="6826102" cy="36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2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584200" y="620897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Output: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1524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BA24E-FCB1-70AA-1B10-889F8C1C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304365"/>
            <a:ext cx="7772400" cy="313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314</Words>
  <Application>Microsoft Office PowerPoint</Application>
  <PresentationFormat>On-screen Show (16:9)</PresentationFormat>
  <Paragraphs>52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Vidaloka</vt:lpstr>
      <vt:lpstr>Lato</vt:lpstr>
      <vt:lpstr>Times New Roman</vt:lpstr>
      <vt:lpstr>Palatino Linotype</vt:lpstr>
      <vt:lpstr>Montserrat</vt:lpstr>
      <vt:lpstr>Arial</vt:lpstr>
      <vt:lpstr>Crimson Text</vt:lpstr>
      <vt:lpstr>Source Sans Pro</vt:lpstr>
      <vt:lpstr>Merriweather Light</vt:lpstr>
      <vt:lpstr>Minimalist Business Slides XL by Slidesgo</vt:lpstr>
      <vt:lpstr>Document</vt:lpstr>
      <vt:lpstr>SJF(Non-Preemptive) SCHDULEING ALGORITHM</vt:lpstr>
      <vt:lpstr>SJF SCHEDULING ALGORITHM</vt:lpstr>
      <vt:lpstr>SJF Steps</vt:lpstr>
      <vt:lpstr>Result of SJF Implementation </vt:lpstr>
      <vt:lpstr>PowerPoint Presentation</vt:lpstr>
      <vt:lpstr>C code: </vt:lpstr>
      <vt:lpstr>C code: </vt:lpstr>
      <vt:lpstr>C code: </vt:lpstr>
      <vt:lpstr>Output:</vt:lpstr>
      <vt:lpstr>Advantages of SJF</vt:lpstr>
      <vt:lpstr>Disadvantages of SJF</vt:lpstr>
      <vt:lpstr>THINK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aya ismail</dc:creator>
  <cp:lastModifiedBy>aya ismail</cp:lastModifiedBy>
  <cp:revision>6</cp:revision>
  <dcterms:modified xsi:type="dcterms:W3CDTF">2023-08-06T09:18:47Z</dcterms:modified>
</cp:coreProperties>
</file>