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71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EBB2C-1C1A-41CB-A3F5-D0B0F2A357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AE25AFE-FB8B-48EE-AE3F-211E044957EE}">
      <dgm:prSet/>
      <dgm:spPr/>
      <dgm:t>
        <a:bodyPr/>
        <a:lstStyle/>
        <a:p>
          <a:r>
            <a:rPr lang="en-GB" b="1" i="0" dirty="0"/>
            <a:t>Server</a:t>
          </a:r>
          <a:r>
            <a:rPr lang="en-GB" b="0" i="0" dirty="0"/>
            <a:t> :</a:t>
          </a:r>
        </a:p>
        <a:p>
          <a:r>
            <a:rPr lang="en-GB" b="0" i="0" dirty="0"/>
            <a:t> - All the processing is on the server </a:t>
          </a:r>
        </a:p>
        <a:p>
          <a:r>
            <a:rPr lang="en-GB" b="0" i="0" dirty="0"/>
            <a:t> - It can serve multiple clients currently as it based on multithreading using java and python sockets</a:t>
          </a:r>
        </a:p>
      </dgm:t>
    </dgm:pt>
    <dgm:pt modelId="{4DE49E1E-B027-42A3-8DF0-99887B0E0352}" type="parTrans" cxnId="{8E00FEB4-5201-4417-AA7A-90A95052AB22}">
      <dgm:prSet/>
      <dgm:spPr/>
      <dgm:t>
        <a:bodyPr/>
        <a:lstStyle/>
        <a:p>
          <a:endParaRPr lang="en-US"/>
        </a:p>
      </dgm:t>
    </dgm:pt>
    <dgm:pt modelId="{F7AC028C-CA27-456E-9F07-B0DB2C742317}" type="sibTrans" cxnId="{8E00FEB4-5201-4417-AA7A-90A95052AB22}">
      <dgm:prSet/>
      <dgm:spPr/>
      <dgm:t>
        <a:bodyPr/>
        <a:lstStyle/>
        <a:p>
          <a:endParaRPr lang="en-US"/>
        </a:p>
      </dgm:t>
    </dgm:pt>
    <dgm:pt modelId="{177201B6-41AE-4859-883C-FE6A618AEBA9}">
      <dgm:prSet/>
      <dgm:spPr/>
      <dgm:t>
        <a:bodyPr/>
        <a:lstStyle/>
        <a:p>
          <a:r>
            <a:rPr lang="en-GB" b="1" i="0" dirty="0"/>
            <a:t>Client</a:t>
          </a:r>
          <a:r>
            <a:rPr lang="en-GB" b="0" i="0" dirty="0"/>
            <a:t> :</a:t>
          </a:r>
        </a:p>
        <a:p>
          <a:r>
            <a:rPr lang="en-GB" b="0" i="0" dirty="0"/>
            <a:t>It is the android application on the mobile which the user interface with </a:t>
          </a:r>
          <a:endParaRPr lang="en-US" dirty="0"/>
        </a:p>
      </dgm:t>
    </dgm:pt>
    <dgm:pt modelId="{7C507ABE-4F8F-4937-BBB0-608FCDE95A98}" type="parTrans" cxnId="{308A0053-E21A-4525-9DEC-DFAC7C08E734}">
      <dgm:prSet/>
      <dgm:spPr/>
      <dgm:t>
        <a:bodyPr/>
        <a:lstStyle/>
        <a:p>
          <a:endParaRPr lang="en-US"/>
        </a:p>
      </dgm:t>
    </dgm:pt>
    <dgm:pt modelId="{1C174F20-BEDD-40AF-A631-6E229ABC80B7}" type="sibTrans" cxnId="{308A0053-E21A-4525-9DEC-DFAC7C08E734}">
      <dgm:prSet/>
      <dgm:spPr/>
      <dgm:t>
        <a:bodyPr/>
        <a:lstStyle/>
        <a:p>
          <a:endParaRPr lang="en-US"/>
        </a:p>
      </dgm:t>
    </dgm:pt>
    <dgm:pt modelId="{019B92CC-FF3D-451D-ACBF-821716B6D66B}" type="pres">
      <dgm:prSet presAssocID="{2FEEBB2C-1C1A-41CB-A3F5-D0B0F2A357E2}" presName="root" presStyleCnt="0">
        <dgm:presLayoutVars>
          <dgm:dir/>
          <dgm:resizeHandles val="exact"/>
        </dgm:presLayoutVars>
      </dgm:prSet>
      <dgm:spPr/>
    </dgm:pt>
    <dgm:pt modelId="{9FE932F1-B8CD-433D-8994-A88BB38B4645}" type="pres">
      <dgm:prSet presAssocID="{FAE25AFE-FB8B-48EE-AE3F-211E044957EE}" presName="compNode" presStyleCnt="0"/>
      <dgm:spPr/>
    </dgm:pt>
    <dgm:pt modelId="{4EA2660A-1E0B-4134-A8DD-9B44E7DF6F6F}" type="pres">
      <dgm:prSet presAssocID="{FAE25AFE-FB8B-48EE-AE3F-211E044957EE}" presName="bgRect" presStyleLbl="bgShp" presStyleIdx="0" presStyleCnt="2"/>
      <dgm:spPr/>
    </dgm:pt>
    <dgm:pt modelId="{15EC9E7D-EB84-4EA9-966D-FD44B61E8BCA}" type="pres">
      <dgm:prSet presAssocID="{FAE25AFE-FB8B-48EE-AE3F-211E044957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BC0CA74-8DEB-43E0-9EE9-9AF6C62569E2}" type="pres">
      <dgm:prSet presAssocID="{FAE25AFE-FB8B-48EE-AE3F-211E044957EE}" presName="spaceRect" presStyleCnt="0"/>
      <dgm:spPr/>
    </dgm:pt>
    <dgm:pt modelId="{BD58FF50-6C25-457A-B687-F193E1A2E3B4}" type="pres">
      <dgm:prSet presAssocID="{FAE25AFE-FB8B-48EE-AE3F-211E044957EE}" presName="parTx" presStyleLbl="revTx" presStyleIdx="0" presStyleCnt="2" custScaleX="112445">
        <dgm:presLayoutVars>
          <dgm:chMax val="0"/>
          <dgm:chPref val="0"/>
        </dgm:presLayoutVars>
      </dgm:prSet>
      <dgm:spPr/>
    </dgm:pt>
    <dgm:pt modelId="{EB4FCB29-E21F-4A33-AFC1-05C434F5E61B}" type="pres">
      <dgm:prSet presAssocID="{F7AC028C-CA27-456E-9F07-B0DB2C742317}" presName="sibTrans" presStyleCnt="0"/>
      <dgm:spPr/>
    </dgm:pt>
    <dgm:pt modelId="{F1DEE5D6-86F7-437B-B110-3E8137E5943C}" type="pres">
      <dgm:prSet presAssocID="{177201B6-41AE-4859-883C-FE6A618AEBA9}" presName="compNode" presStyleCnt="0"/>
      <dgm:spPr/>
    </dgm:pt>
    <dgm:pt modelId="{841B97EE-DCBB-4E0E-8680-C2AD542C87F4}" type="pres">
      <dgm:prSet presAssocID="{177201B6-41AE-4859-883C-FE6A618AEBA9}" presName="bgRect" presStyleLbl="bgShp" presStyleIdx="1" presStyleCnt="2"/>
      <dgm:spPr/>
    </dgm:pt>
    <dgm:pt modelId="{3F694CC6-CF9F-4516-8F7E-DA42FF1219FD}" type="pres">
      <dgm:prSet presAssocID="{177201B6-41AE-4859-883C-FE6A618AEB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BBCC648-1B4A-482D-8050-5D68E6A27C2B}" type="pres">
      <dgm:prSet presAssocID="{177201B6-41AE-4859-883C-FE6A618AEBA9}" presName="spaceRect" presStyleCnt="0"/>
      <dgm:spPr/>
    </dgm:pt>
    <dgm:pt modelId="{27D6C0AC-0FCA-4D03-A17F-01ABDC318FE2}" type="pres">
      <dgm:prSet presAssocID="{177201B6-41AE-4859-883C-FE6A618AEBA9}" presName="parTx" presStyleLbl="revTx" presStyleIdx="1" presStyleCnt="2" custLinFactNeighborX="-6666" custLinFactNeighborY="86">
        <dgm:presLayoutVars>
          <dgm:chMax val="0"/>
          <dgm:chPref val="0"/>
        </dgm:presLayoutVars>
      </dgm:prSet>
      <dgm:spPr/>
    </dgm:pt>
  </dgm:ptLst>
  <dgm:cxnLst>
    <dgm:cxn modelId="{71836B5B-A49D-4F43-AFCB-0C68C5DB04BB}" type="presOf" srcId="{2FEEBB2C-1C1A-41CB-A3F5-D0B0F2A357E2}" destId="{019B92CC-FF3D-451D-ACBF-821716B6D66B}" srcOrd="0" destOrd="0" presId="urn:microsoft.com/office/officeart/2018/2/layout/IconVerticalSolidList"/>
    <dgm:cxn modelId="{308A0053-E21A-4525-9DEC-DFAC7C08E734}" srcId="{2FEEBB2C-1C1A-41CB-A3F5-D0B0F2A357E2}" destId="{177201B6-41AE-4859-883C-FE6A618AEBA9}" srcOrd="1" destOrd="0" parTransId="{7C507ABE-4F8F-4937-BBB0-608FCDE95A98}" sibTransId="{1C174F20-BEDD-40AF-A631-6E229ABC80B7}"/>
    <dgm:cxn modelId="{8E00FEB4-5201-4417-AA7A-90A95052AB22}" srcId="{2FEEBB2C-1C1A-41CB-A3F5-D0B0F2A357E2}" destId="{FAE25AFE-FB8B-48EE-AE3F-211E044957EE}" srcOrd="0" destOrd="0" parTransId="{4DE49E1E-B027-42A3-8DF0-99887B0E0352}" sibTransId="{F7AC028C-CA27-456E-9F07-B0DB2C742317}"/>
    <dgm:cxn modelId="{14F708BA-72A9-4850-A973-EBBF813B4298}" type="presOf" srcId="{FAE25AFE-FB8B-48EE-AE3F-211E044957EE}" destId="{BD58FF50-6C25-457A-B687-F193E1A2E3B4}" srcOrd="0" destOrd="0" presId="urn:microsoft.com/office/officeart/2018/2/layout/IconVerticalSolidList"/>
    <dgm:cxn modelId="{90F9FDBA-E7C3-4AE3-8AE7-99037723C088}" type="presOf" srcId="{177201B6-41AE-4859-883C-FE6A618AEBA9}" destId="{27D6C0AC-0FCA-4D03-A17F-01ABDC318FE2}" srcOrd="0" destOrd="0" presId="urn:microsoft.com/office/officeart/2018/2/layout/IconVerticalSolidList"/>
    <dgm:cxn modelId="{6EC1EE18-DA82-4F41-B193-072F3CB5F95C}" type="presParOf" srcId="{019B92CC-FF3D-451D-ACBF-821716B6D66B}" destId="{9FE932F1-B8CD-433D-8994-A88BB38B4645}" srcOrd="0" destOrd="0" presId="urn:microsoft.com/office/officeart/2018/2/layout/IconVerticalSolidList"/>
    <dgm:cxn modelId="{1A1B8C26-57BE-4247-A1A3-E41AA6D06650}" type="presParOf" srcId="{9FE932F1-B8CD-433D-8994-A88BB38B4645}" destId="{4EA2660A-1E0B-4134-A8DD-9B44E7DF6F6F}" srcOrd="0" destOrd="0" presId="urn:microsoft.com/office/officeart/2018/2/layout/IconVerticalSolidList"/>
    <dgm:cxn modelId="{022BE95B-9191-4224-B3D4-3F66F3AA1343}" type="presParOf" srcId="{9FE932F1-B8CD-433D-8994-A88BB38B4645}" destId="{15EC9E7D-EB84-4EA9-966D-FD44B61E8BCA}" srcOrd="1" destOrd="0" presId="urn:microsoft.com/office/officeart/2018/2/layout/IconVerticalSolidList"/>
    <dgm:cxn modelId="{6FCDFBFA-9C3A-4A9A-8E8E-F88C4426AD29}" type="presParOf" srcId="{9FE932F1-B8CD-433D-8994-A88BB38B4645}" destId="{BBC0CA74-8DEB-43E0-9EE9-9AF6C62569E2}" srcOrd="2" destOrd="0" presId="urn:microsoft.com/office/officeart/2018/2/layout/IconVerticalSolidList"/>
    <dgm:cxn modelId="{7F5E6435-572F-4AC3-9C12-D55D55CF6A88}" type="presParOf" srcId="{9FE932F1-B8CD-433D-8994-A88BB38B4645}" destId="{BD58FF50-6C25-457A-B687-F193E1A2E3B4}" srcOrd="3" destOrd="0" presId="urn:microsoft.com/office/officeart/2018/2/layout/IconVerticalSolidList"/>
    <dgm:cxn modelId="{A03FBC65-8F03-4B74-8DF3-48291122E347}" type="presParOf" srcId="{019B92CC-FF3D-451D-ACBF-821716B6D66B}" destId="{EB4FCB29-E21F-4A33-AFC1-05C434F5E61B}" srcOrd="1" destOrd="0" presId="urn:microsoft.com/office/officeart/2018/2/layout/IconVerticalSolidList"/>
    <dgm:cxn modelId="{9DEA7275-A4B4-40B8-900C-7AB7A742AB35}" type="presParOf" srcId="{019B92CC-FF3D-451D-ACBF-821716B6D66B}" destId="{F1DEE5D6-86F7-437B-B110-3E8137E5943C}" srcOrd="2" destOrd="0" presId="urn:microsoft.com/office/officeart/2018/2/layout/IconVerticalSolidList"/>
    <dgm:cxn modelId="{361C4ABE-BB80-44EB-A03D-0C90DC81C3DA}" type="presParOf" srcId="{F1DEE5D6-86F7-437B-B110-3E8137E5943C}" destId="{841B97EE-DCBB-4E0E-8680-C2AD542C87F4}" srcOrd="0" destOrd="0" presId="urn:microsoft.com/office/officeart/2018/2/layout/IconVerticalSolidList"/>
    <dgm:cxn modelId="{826C70BC-2A0F-47B4-830B-BC6BA75124D9}" type="presParOf" srcId="{F1DEE5D6-86F7-437B-B110-3E8137E5943C}" destId="{3F694CC6-CF9F-4516-8F7E-DA42FF1219FD}" srcOrd="1" destOrd="0" presId="urn:microsoft.com/office/officeart/2018/2/layout/IconVerticalSolidList"/>
    <dgm:cxn modelId="{8C2F5A5E-3A5A-4B0B-9536-23D3C15766D1}" type="presParOf" srcId="{F1DEE5D6-86F7-437B-B110-3E8137E5943C}" destId="{CBBCC648-1B4A-482D-8050-5D68E6A27C2B}" srcOrd="2" destOrd="0" presId="urn:microsoft.com/office/officeart/2018/2/layout/IconVerticalSolidList"/>
    <dgm:cxn modelId="{7B99C4A2-261A-4FC0-8227-87F5B873B995}" type="presParOf" srcId="{F1DEE5D6-86F7-437B-B110-3E8137E5943C}" destId="{27D6C0AC-0FCA-4D03-A17F-01ABDC318F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2660A-1E0B-4134-A8DD-9B44E7DF6F6F}">
      <dsp:nvSpPr>
        <dsp:cNvPr id="0" name=""/>
        <dsp:cNvSpPr/>
      </dsp:nvSpPr>
      <dsp:spPr>
        <a:xfrm>
          <a:off x="-264150" y="476790"/>
          <a:ext cx="9625383" cy="950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C9E7D-EB84-4EA9-966D-FD44B61E8BCA}">
      <dsp:nvSpPr>
        <dsp:cNvPr id="0" name=""/>
        <dsp:cNvSpPr/>
      </dsp:nvSpPr>
      <dsp:spPr>
        <a:xfrm>
          <a:off x="23291" y="690589"/>
          <a:ext cx="523643" cy="522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8FF50-6C25-457A-B687-F193E1A2E3B4}">
      <dsp:nvSpPr>
        <dsp:cNvPr id="0" name=""/>
        <dsp:cNvSpPr/>
      </dsp:nvSpPr>
      <dsp:spPr>
        <a:xfrm>
          <a:off x="303926" y="476790"/>
          <a:ext cx="9585607" cy="951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3" tIns="100663" rIns="100663" bIns="1006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Server</a:t>
          </a:r>
          <a:r>
            <a:rPr lang="en-GB" sz="1400" b="0" i="0" kern="1200" dirty="0"/>
            <a:t> 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 - All the processing is on the server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 - It can serve multiple clients currently as it based on multithreading using java and python sockets</a:t>
          </a:r>
        </a:p>
      </dsp:txBody>
      <dsp:txXfrm>
        <a:off x="303926" y="476790"/>
        <a:ext cx="9585607" cy="951149"/>
      </dsp:txXfrm>
    </dsp:sp>
    <dsp:sp modelId="{841B97EE-DCBB-4E0E-8680-C2AD542C87F4}">
      <dsp:nvSpPr>
        <dsp:cNvPr id="0" name=""/>
        <dsp:cNvSpPr/>
      </dsp:nvSpPr>
      <dsp:spPr>
        <a:xfrm>
          <a:off x="-264150" y="1658521"/>
          <a:ext cx="9625383" cy="950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94CC6-CF9F-4516-8F7E-DA42FF1219FD}">
      <dsp:nvSpPr>
        <dsp:cNvPr id="0" name=""/>
        <dsp:cNvSpPr/>
      </dsp:nvSpPr>
      <dsp:spPr>
        <a:xfrm>
          <a:off x="23291" y="1872320"/>
          <a:ext cx="523643" cy="522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6C0AC-0FCA-4D03-A17F-01ABDC318FE2}">
      <dsp:nvSpPr>
        <dsp:cNvPr id="0" name=""/>
        <dsp:cNvSpPr/>
      </dsp:nvSpPr>
      <dsp:spPr>
        <a:xfrm>
          <a:off x="266119" y="1659339"/>
          <a:ext cx="8524707" cy="951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3" tIns="100663" rIns="100663" bIns="1006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Client</a:t>
          </a:r>
          <a:r>
            <a:rPr lang="en-GB" sz="1400" b="0" i="0" kern="1200" dirty="0"/>
            <a:t> 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It is the android application on the mobile which the user interface with </a:t>
          </a:r>
          <a:endParaRPr lang="en-US" sz="1400" kern="1200" dirty="0"/>
        </a:p>
      </dsp:txBody>
      <dsp:txXfrm>
        <a:off x="266119" y="1659339"/>
        <a:ext cx="8524707" cy="951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9DFAC-FE79-48F3-9149-1BFC6D138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76" y="3739568"/>
            <a:ext cx="10893094" cy="19159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5600">
                <a:solidFill>
                  <a:srgbClr val="EBEBEB"/>
                </a:solidFill>
              </a:rPr>
              <a:t>Second ain shams computer vision competition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EC296FD-C7D0-4690-AF7F-A58E92EB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969672"/>
            <a:ext cx="4572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4" name="Rectangle 4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5" name="Group 46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 descr="A picture containing mirror&#10;&#10;Description automatically generated">
            <a:extLst>
              <a:ext uri="{FF2B5EF4-FFF2-40B4-BE49-F238E27FC236}">
                <a16:creationId xmlns:a16="http://schemas.microsoft.com/office/drawing/2014/main" id="{17B1A330-8716-49D3-9524-DF62DA186A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l="4650" r="18296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9D4F27-1AEE-4F6A-8399-CD86CB5E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60115"/>
            <a:ext cx="8827245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BF8C-DAF2-4123-A925-7CD6D057B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582" y="4034972"/>
            <a:ext cx="8827245" cy="10740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this stage we enable the user to execute the output code from the compilation stage</a:t>
            </a:r>
          </a:p>
        </p:txBody>
      </p:sp>
      <p:sp>
        <p:nvSpPr>
          <p:cNvPr id="57" name="Rectangle 50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96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DAD04F9-28E3-4870-A6F9-812C3B01F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5610" y="1298588"/>
            <a:ext cx="6780779" cy="4260824"/>
          </a:xfrm>
        </p:spPr>
      </p:pic>
    </p:spTree>
    <p:extLst>
      <p:ext uri="{BB962C8B-B14F-4D97-AF65-F5344CB8AC3E}">
        <p14:creationId xmlns:p14="http://schemas.microsoft.com/office/powerpoint/2010/main" val="1699877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458-A8C9-4AD0-A7FD-1F28EB80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Pesudocode</a:t>
            </a:r>
            <a:r>
              <a:rPr lang="en-GB" dirty="0"/>
              <a:t> writing limitations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0195DE-2DAA-4883-8EE5-769B86F464B7}"/>
              </a:ext>
            </a:extLst>
          </p:cNvPr>
          <p:cNvSpPr txBox="1"/>
          <p:nvPr/>
        </p:nvSpPr>
        <p:spPr>
          <a:xfrm flipH="1">
            <a:off x="829889" y="2548443"/>
            <a:ext cx="105322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1 - To allow the user to input a variable use “</a:t>
            </a:r>
            <a:r>
              <a:rPr lang="en-GB" dirty="0" err="1"/>
              <a:t>Promot</a:t>
            </a:r>
            <a:r>
              <a:rPr lang="en-GB" dirty="0"/>
              <a:t>” keyword</a:t>
            </a:r>
          </a:p>
          <a:p>
            <a:endParaRPr lang="en-GB" dirty="0"/>
          </a:p>
          <a:p>
            <a:r>
              <a:rPr lang="en-GB" dirty="0"/>
              <a:t>2 - To print string use “Display” keyword</a:t>
            </a:r>
          </a:p>
          <a:p>
            <a:endParaRPr lang="en-GB" dirty="0"/>
          </a:p>
          <a:p>
            <a:r>
              <a:rPr lang="en-GB" dirty="0"/>
              <a:t>3 - To print any thing else use “print” keyword</a:t>
            </a:r>
          </a:p>
          <a:p>
            <a:endParaRPr lang="en-GB" dirty="0"/>
          </a:p>
          <a:p>
            <a:r>
              <a:rPr lang="en-GB" dirty="0"/>
              <a:t>4 - To initialize list use “initialize” keyword</a:t>
            </a:r>
          </a:p>
          <a:p>
            <a:endParaRPr lang="en-GB" dirty="0"/>
          </a:p>
          <a:p>
            <a:r>
              <a:rPr lang="en-GB" dirty="0"/>
              <a:t>5 - To initialize variable use “set ” keyword</a:t>
            </a:r>
          </a:p>
          <a:p>
            <a:endParaRPr lang="en-GB" dirty="0"/>
          </a:p>
          <a:p>
            <a:r>
              <a:rPr lang="en-GB" dirty="0"/>
              <a:t>6 - use </a:t>
            </a:r>
            <a:r>
              <a:rPr lang="en-GB" dirty="0" err="1"/>
              <a:t>endfor</a:t>
            </a:r>
            <a:r>
              <a:rPr lang="en-GB" dirty="0"/>
              <a:t> and endif when you end for or if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B4161-1D2F-4C38-AF6C-94F6A7573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486" y="2982664"/>
            <a:ext cx="4318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4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9CD0099-2D45-428C-A1A9-7D8A6AD54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5254" r="9090" b="7683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007662-2FE3-4E50-88CB-0738CE4C2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2668" y="2604065"/>
            <a:ext cx="8827245" cy="2677648"/>
          </a:xfrm>
        </p:spPr>
        <p:txBody>
          <a:bodyPr>
            <a:normAutofit/>
          </a:bodyPr>
          <a:lstStyle/>
          <a:p>
            <a:r>
              <a:rPr lang="en-GB"/>
              <a:t>Thank you  </a:t>
            </a:r>
            <a:r>
              <a:rPr lang="en-GB">
                <a:sym typeface="Wingdings" panose="05000000000000000000" pitchFamily="2" charset="2"/>
              </a:rPr>
              <a:t></a:t>
            </a:r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760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2F726-7725-474A-A9C9-DDAF18D0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525845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600" b="0" i="0" kern="1200" cap="all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600" b="0" i="0" kern="1200" cap="all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Pseudocode converter</a:t>
            </a:r>
            <a:br>
              <a:rPr lang="en-US" sz="4600" b="0" i="0" kern="1200" cap="all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4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3" name="Group 35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1B86838-BF70-404F-8CC8-CA3FFEFEF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68" y="1386559"/>
            <a:ext cx="3410875" cy="408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6" name="Group 22">
            <a:extLst>
              <a:ext uri="{FF2B5EF4-FFF2-40B4-BE49-F238E27FC236}">
                <a16:creationId xmlns:a16="http://schemas.microsoft.com/office/drawing/2014/main" id="{427E0A4F-FE1D-4A81-8D8F-986345F7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70C2B8F-6B1B-46D5-86E6-40F36C695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B237C1-E8A0-4DD3-B6C5-F2D54F796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D62F0D-6BD4-4DD4-B125-6F7A952A3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28E8CD-5219-4795-91D4-9618DB8ED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00A43E1-4FE7-498F-AFFF-FDFC1FAF0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DB521824-592C-476A-AB0A-CA0C6D1F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B5C860C9-D4F9-4350-80DA-0D1CD36C7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671FB7-840B-498F-A941-F5B7F84F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idea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E6F58-689B-4B81-893D-39A705B0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4197" y="1519046"/>
            <a:ext cx="5132439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Our android application convert simple </a:t>
            </a:r>
            <a:r>
              <a:rPr lang="en-US" sz="2400" dirty="0" err="1">
                <a:solidFill>
                  <a:srgbClr val="FFFFFF"/>
                </a:solidFill>
              </a:rPr>
              <a:t>pseudecode</a:t>
            </a:r>
            <a:r>
              <a:rPr lang="en-US" sz="2400" dirty="0">
                <a:solidFill>
                  <a:srgbClr val="FFFFFF"/>
                </a:solidFill>
              </a:rPr>
              <a:t> lines scanned from an image to Python code using python and image processing libraries 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Also you can run the implemented output code 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CC83ECB-7D12-4A62-B5D1-A0A86D26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2164219"/>
            <a:ext cx="4828707" cy="2547142"/>
          </a:xfrm>
          <a:prstGeom prst="rect">
            <a:avLst/>
          </a:prstGeom>
        </p:spPr>
      </p:pic>
      <p:sp>
        <p:nvSpPr>
          <p:cNvPr id="37" name="Rectangle 31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06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7265-CD20-46B1-A814-63C82AE6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the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6F973-0178-4CE4-A47C-95CE5FA5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155504"/>
            <a:ext cx="3141878" cy="576262"/>
          </a:xfrm>
        </p:spPr>
        <p:txBody>
          <a:bodyPr/>
          <a:lstStyle/>
          <a:p>
            <a:r>
              <a:rPr lang="en-GB" sz="2000" dirty="0"/>
              <a:t>Capture the image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53D99-0E83-4465-BA8E-B32563180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2494" y="1981335"/>
            <a:ext cx="3147009" cy="750431"/>
          </a:xfrm>
        </p:spPr>
        <p:txBody>
          <a:bodyPr/>
          <a:lstStyle/>
          <a:p>
            <a:r>
              <a:rPr lang="en-GB" sz="2000" dirty="0"/>
              <a:t> Have the output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E0ADE4-6C52-4FFD-97A3-F83C7D8344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9002" y="2443635"/>
            <a:ext cx="3145730" cy="576262"/>
          </a:xfrm>
        </p:spPr>
        <p:txBody>
          <a:bodyPr/>
          <a:lstStyle/>
          <a:p>
            <a:r>
              <a:rPr lang="en-GB" sz="2000" dirty="0"/>
              <a:t>Run if you want to execute the code</a:t>
            </a:r>
          </a:p>
        </p:txBody>
      </p:sp>
      <p:pic>
        <p:nvPicPr>
          <p:cNvPr id="14" name="Picture 13" descr="A close up of a computer&#10;&#10;Description automatically generated">
            <a:extLst>
              <a:ext uri="{FF2B5EF4-FFF2-40B4-BE49-F238E27FC236}">
                <a16:creationId xmlns:a16="http://schemas.microsoft.com/office/drawing/2014/main" id="{B2107607-B9B6-4EF1-9C82-143C4195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38" y="3013717"/>
            <a:ext cx="2389362" cy="3508134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D551A0-D24E-4561-B697-387F5164B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017" y="3013717"/>
            <a:ext cx="2389362" cy="3508134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755829-79F1-43A7-A3E2-81E45EB5F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386" y="3003397"/>
            <a:ext cx="2389362" cy="36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5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AFCDBC4-4B1B-411C-B98F-3BEA15E37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0CD04C-4A8C-4FE0-B8DE-2DC2ECE5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0FBB6E0-3B9D-4C56-B391-B43BF8D59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A1F9196-C052-4485-9213-4FA306850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98BEC-9614-404A-82B3-22182B62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128623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Another example</a:t>
            </a:r>
          </a:p>
        </p:txBody>
      </p:sp>
      <p:pic>
        <p:nvPicPr>
          <p:cNvPr id="10" name="Picture 9" descr="A close up of a computer&#10;&#10;Description automatically generated">
            <a:extLst>
              <a:ext uri="{FF2B5EF4-FFF2-40B4-BE49-F238E27FC236}">
                <a16:creationId xmlns:a16="http://schemas.microsoft.com/office/drawing/2014/main" id="{ECA90A50-9B20-41AC-94E8-5BC81DF37B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30" r="-3" b="5007"/>
          <a:stretch/>
        </p:blipFill>
        <p:spPr>
          <a:xfrm>
            <a:off x="1180283" y="750257"/>
            <a:ext cx="2834640" cy="4100058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BACA48-5F90-462F-8F12-2CA2EEAE4F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18637"/>
          <a:stretch/>
        </p:blipFill>
        <p:spPr>
          <a:xfrm>
            <a:off x="4168177" y="750257"/>
            <a:ext cx="2834640" cy="4100058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30B65B-6150-4BCB-9750-449340FECC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3" b="18637"/>
          <a:stretch/>
        </p:blipFill>
        <p:spPr>
          <a:xfrm>
            <a:off x="7156071" y="750257"/>
            <a:ext cx="2834640" cy="4100058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63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 descr="An open computer sitting on a table&#10;&#10;Description automatically generated">
            <a:extLst>
              <a:ext uri="{FF2B5EF4-FFF2-40B4-BE49-F238E27FC236}">
                <a16:creationId xmlns:a16="http://schemas.microsoft.com/office/drawing/2014/main" id="{74DEF2F0-E08A-46D7-A83E-2E503ADD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t="6560" r="-1" b="-1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08AF05-F5C1-4582-B0F4-0A7262A0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826" y="1543249"/>
            <a:ext cx="8827245" cy="13768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Stages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A98E1-8B2B-463A-BB5F-84450758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440" y="3289538"/>
            <a:ext cx="8827245" cy="1775948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1143000" indent="-1143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FFFFFF"/>
                </a:solidFill>
              </a:rPr>
              <a:t>Android application</a:t>
            </a:r>
          </a:p>
          <a:p>
            <a:pPr marL="1143000" indent="-1143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FFFFFF"/>
                </a:solidFill>
              </a:rPr>
              <a:t>Preprocessing</a:t>
            </a:r>
          </a:p>
          <a:p>
            <a:pPr marL="1143000" indent="-1143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FFFFFF"/>
                </a:solidFill>
              </a:rPr>
              <a:t>Compile</a:t>
            </a:r>
          </a:p>
          <a:p>
            <a:pPr marL="1143000" indent="-1143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FFFFFF"/>
                </a:solidFill>
              </a:rPr>
              <a:t>Run</a:t>
            </a:r>
          </a:p>
          <a:p>
            <a:pPr>
              <a:lnSpc>
                <a:spcPct val="90000"/>
              </a:lnSpc>
            </a:pP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545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6F30-0769-4CEC-8557-C19F64F6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Client – Server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F61CD2-516D-499E-A6AE-F94A9BFC4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445739"/>
              </p:ext>
            </p:extLst>
          </p:nvPr>
        </p:nvGraphicFramePr>
        <p:xfrm>
          <a:off x="1283308" y="2388204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2D79A7F-DDC7-497C-AE42-AB8B611DD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1819" y="5349038"/>
            <a:ext cx="3228360" cy="10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6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66D9-CB2C-4A31-B233-2F9B3BE6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E33C-0D0B-4628-99BA-17FF9787F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29781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GB" sz="2000" dirty="0"/>
              <a:t>The main purpose for this stage is to extract the text from the captured image from the application through : 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Resizing the image and make binary thresholding 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Extract text from image using tesseract-</a:t>
            </a:r>
            <a:r>
              <a:rPr lang="en-GB" sz="2000" dirty="0" err="1"/>
              <a:t>ocr</a:t>
            </a:r>
            <a:endParaRPr lang="en-GB" sz="2000" dirty="0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C72BC4-CF2D-4713-8E1D-68FBABDD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280" y="2922378"/>
            <a:ext cx="2170629" cy="1215553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1D93E-01E4-4274-82DF-E8611563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280" y="4391828"/>
            <a:ext cx="2170629" cy="1492504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73750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5EAD-52F4-4806-AEF9-07A7AD5A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BAF9-8023-42B7-B410-5B6828906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4" y="2426814"/>
            <a:ext cx="5211979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In this stage we take the scanned pseudocode from the image resulted from </a:t>
            </a:r>
            <a:r>
              <a:rPr lang="en-GB" sz="2000" dirty="0" err="1"/>
              <a:t>preprocessing</a:t>
            </a:r>
            <a:r>
              <a:rPr lang="en-GB" sz="2000" dirty="0"/>
              <a:t> stage and change it to python code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69C9C-DC62-4FE4-9E33-915FF44FB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7" r="6286" b="3"/>
          <a:stretch/>
        </p:blipFill>
        <p:spPr>
          <a:xfrm>
            <a:off x="6798733" y="2775951"/>
            <a:ext cx="434502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43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268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Second ain shams computer vision competition</vt:lpstr>
      <vt:lpstr> Pseudocode converter </vt:lpstr>
      <vt:lpstr>The idea description</vt:lpstr>
      <vt:lpstr>How to use the application</vt:lpstr>
      <vt:lpstr>Another example</vt:lpstr>
      <vt:lpstr>Stages of execution</vt:lpstr>
      <vt:lpstr>Client – Server System</vt:lpstr>
      <vt:lpstr>Preprocessing</vt:lpstr>
      <vt:lpstr>Compilation</vt:lpstr>
      <vt:lpstr>Run</vt:lpstr>
      <vt:lpstr>PowerPoint Presentation</vt:lpstr>
      <vt:lpstr>Pesudocode writing limitations</vt:lpstr>
      <vt:lpstr>Thank you 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ain shams computer vision competition</dc:title>
  <dc:creator>Aya Sayed</dc:creator>
  <cp:lastModifiedBy>Aya Sayed</cp:lastModifiedBy>
  <cp:revision>3</cp:revision>
  <dcterms:created xsi:type="dcterms:W3CDTF">2019-05-07T00:00:09Z</dcterms:created>
  <dcterms:modified xsi:type="dcterms:W3CDTF">2019-05-05T18:20:26Z</dcterms:modified>
</cp:coreProperties>
</file>