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5" r:id="rId4"/>
    <p:sldId id="263" r:id="rId5"/>
    <p:sldId id="277" r:id="rId6"/>
    <p:sldId id="260" r:id="rId7"/>
    <p:sldId id="295" r:id="rId8"/>
    <p:sldId id="310" r:id="rId9"/>
    <p:sldId id="278" r:id="rId10"/>
    <p:sldId id="274" r:id="rId11"/>
    <p:sldId id="296" r:id="rId12"/>
    <p:sldId id="280" r:id="rId13"/>
    <p:sldId id="281" r:id="rId14"/>
    <p:sldId id="282" r:id="rId15"/>
    <p:sldId id="283" r:id="rId16"/>
    <p:sldId id="284" r:id="rId17"/>
    <p:sldId id="287" r:id="rId18"/>
    <p:sldId id="291" r:id="rId19"/>
    <p:sldId id="299" r:id="rId20"/>
    <p:sldId id="300" r:id="rId21"/>
    <p:sldId id="288" r:id="rId22"/>
    <p:sldId id="301" r:id="rId23"/>
    <p:sldId id="302" r:id="rId24"/>
    <p:sldId id="303" r:id="rId25"/>
    <p:sldId id="304" r:id="rId26"/>
    <p:sldId id="305" r:id="rId27"/>
    <p:sldId id="306" r:id="rId28"/>
    <p:sldId id="297" r:id="rId29"/>
    <p:sldId id="289" r:id="rId30"/>
    <p:sldId id="309" r:id="rId31"/>
    <p:sldId id="307" r:id="rId32"/>
    <p:sldId id="308" r:id="rId33"/>
    <p:sldId id="298" r:id="rId34"/>
    <p:sldId id="270" r:id="rId35"/>
  </p:sldIdLst>
  <p:sldSz cx="18288000" cy="10287000"/>
  <p:notesSz cx="6858000" cy="9144000"/>
  <p:embeddedFontLst>
    <p:embeddedFont>
      <p:font typeface="Assistant" pitchFamily="2" charset="-79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Linux Biolinum" panose="020B0604020202020204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612F"/>
    <a:srgbClr val="955A2A"/>
    <a:srgbClr val="FFE3DB"/>
    <a:srgbClr val="B3CEDE"/>
    <a:srgbClr val="488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22" autoAdjust="0"/>
  </p:normalViewPr>
  <p:slideViewPr>
    <p:cSldViewPr>
      <p:cViewPr varScale="1">
        <p:scale>
          <a:sx n="55" d="100"/>
          <a:sy n="55" d="100"/>
        </p:scale>
        <p:origin x="797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CFD51-4F79-4F07-BDA5-A142E79C33D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A3944-630C-419B-8BA8-BF15B34F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A3944-630C-419B-8BA8-BF15B34F18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sv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6.svg"/><Relationship Id="rId7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.svg"/><Relationship Id="rId7" Type="http://schemas.openxmlformats.org/officeDocument/2006/relationships/image" Target="../media/image5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978-981-16-9268-0_1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linkedin.com/pulse/u-hotel-booking-cancellations-using-machine-learning-manuel-banz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5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3628336" y="-2739838"/>
            <a:ext cx="7537076" cy="7256937"/>
          </a:xfrm>
          <a:custGeom>
            <a:avLst/>
            <a:gdLst/>
            <a:ahLst/>
            <a:cxnLst/>
            <a:rect l="l" t="t" r="r" b="b"/>
            <a:pathLst>
              <a:path w="7537076" h="7256937">
                <a:moveTo>
                  <a:pt x="0" y="0"/>
                </a:moveTo>
                <a:lnTo>
                  <a:pt x="7537076" y="0"/>
                </a:lnTo>
                <a:lnTo>
                  <a:pt x="7537076" y="7256937"/>
                </a:lnTo>
                <a:lnTo>
                  <a:pt x="0" y="7256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14659532" y="5764695"/>
            <a:ext cx="7256937" cy="6987210"/>
          </a:xfrm>
          <a:custGeom>
            <a:avLst/>
            <a:gdLst/>
            <a:ahLst/>
            <a:cxnLst/>
            <a:rect l="l" t="t" r="r" b="b"/>
            <a:pathLst>
              <a:path w="7256937" h="6987210">
                <a:moveTo>
                  <a:pt x="0" y="0"/>
                </a:moveTo>
                <a:lnTo>
                  <a:pt x="7256936" y="0"/>
                </a:lnTo>
                <a:lnTo>
                  <a:pt x="7256936" y="6987210"/>
                </a:lnTo>
                <a:lnTo>
                  <a:pt x="0" y="6987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514600" y="2136901"/>
            <a:ext cx="14894720" cy="7348371"/>
            <a:chOff x="-1672094" y="-313804"/>
            <a:chExt cx="19859626" cy="9797830"/>
          </a:xfrm>
        </p:grpSpPr>
        <p:sp>
          <p:nvSpPr>
            <p:cNvPr id="5" name="TextBox 5"/>
            <p:cNvSpPr txBox="1"/>
            <p:nvPr/>
          </p:nvSpPr>
          <p:spPr>
            <a:xfrm>
              <a:off x="-1672094" y="-313804"/>
              <a:ext cx="19659600" cy="2317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6000"/>
                </a:lnSpc>
              </a:pPr>
              <a:r>
                <a:rPr lang="en-US" sz="6000" b="1" dirty="0">
                  <a:solidFill>
                    <a:srgbClr val="91612F"/>
                  </a:solidFill>
                  <a:latin typeface="Linux Biolinum"/>
                </a:rPr>
                <a:t>Prediction of Hotel Booking Cancellations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127625" y="5923564"/>
              <a:ext cx="13059907" cy="35604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600" b="1" spc="342" dirty="0">
                  <a:solidFill>
                    <a:srgbClr val="D4813E"/>
                  </a:solidFill>
                  <a:latin typeface="Assistant"/>
                </a:rPr>
                <a:t>Presented BY Group 5:</a:t>
              </a:r>
              <a:br>
                <a:rPr lang="en-US" sz="3600" spc="342" dirty="0">
                  <a:solidFill>
                    <a:srgbClr val="D4813E"/>
                  </a:solidFill>
                  <a:latin typeface="Assistant"/>
                </a:rPr>
              </a:br>
              <a:r>
                <a:rPr lang="en-US" sz="3200" spc="342" dirty="0">
                  <a:solidFill>
                    <a:srgbClr val="D4813E"/>
                  </a:solidFill>
                  <a:latin typeface="Assistant"/>
                </a:rPr>
                <a:t>Esraa Fayad </a:t>
              </a:r>
              <a:br>
                <a:rPr lang="en-US" sz="3200" spc="342" dirty="0">
                  <a:solidFill>
                    <a:srgbClr val="D4813E"/>
                  </a:solidFill>
                  <a:latin typeface="Assistant"/>
                </a:rPr>
              </a:br>
              <a:r>
                <a:rPr lang="en-US" sz="3200" spc="342" dirty="0">
                  <a:solidFill>
                    <a:srgbClr val="D4813E"/>
                  </a:solidFill>
                  <a:latin typeface="Assistant"/>
                </a:rPr>
                <a:t>Aya Mahmoud </a:t>
              </a:r>
              <a:br>
                <a:rPr lang="en-US" sz="3200" spc="342" dirty="0">
                  <a:solidFill>
                    <a:srgbClr val="D4813E"/>
                  </a:solidFill>
                  <a:latin typeface="Assistant"/>
                </a:rPr>
              </a:br>
              <a:r>
                <a:rPr lang="en-US" sz="3200" spc="342" dirty="0">
                  <a:solidFill>
                    <a:srgbClr val="D4813E"/>
                  </a:solidFill>
                  <a:latin typeface="Assistant"/>
                </a:rPr>
                <a:t>Abdelrahman Ali </a:t>
              </a:r>
              <a:endParaRPr lang="en-US" sz="3600" spc="342" dirty="0">
                <a:solidFill>
                  <a:srgbClr val="D4813E"/>
                </a:solidFill>
                <a:latin typeface="Assistant"/>
              </a:endParaRP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8077E1ED-477C-1F22-253D-07CC3973B2C5}"/>
                </a:ext>
              </a:extLst>
            </p:cNvPr>
            <p:cNvSpPr txBox="1"/>
            <p:nvPr/>
          </p:nvSpPr>
          <p:spPr>
            <a:xfrm>
              <a:off x="1677739" y="3986454"/>
              <a:ext cx="9956800" cy="17299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600" b="1" spc="342" dirty="0">
                  <a:solidFill>
                    <a:srgbClr val="D4813E"/>
                  </a:solidFill>
                  <a:latin typeface="Assistant"/>
                </a:rPr>
                <a:t>Presented To:</a:t>
              </a:r>
              <a:endParaRPr lang="en-US" sz="3200" spc="342" dirty="0">
                <a:solidFill>
                  <a:srgbClr val="D4813E"/>
                </a:solidFill>
                <a:latin typeface="Assistant"/>
              </a:endParaRPr>
            </a:p>
            <a:p>
              <a:pPr algn="ctr">
                <a:lnSpc>
                  <a:spcPts val="5320"/>
                </a:lnSpc>
              </a:pPr>
              <a:r>
                <a:rPr lang="en-US" sz="3200" spc="342" dirty="0">
                  <a:solidFill>
                    <a:srgbClr val="D4813E"/>
                  </a:solidFill>
                  <a:latin typeface="Assistant"/>
                </a:rPr>
                <a:t>Dr. </a:t>
              </a:r>
              <a:r>
                <a:rPr lang="en-US" sz="3200" spc="342" dirty="0" err="1">
                  <a:solidFill>
                    <a:srgbClr val="D4813E"/>
                  </a:solidFill>
                  <a:latin typeface="Assistant"/>
                </a:rPr>
                <a:t>Olubisi</a:t>
              </a:r>
              <a:r>
                <a:rPr lang="en-US" sz="3200" spc="342" dirty="0">
                  <a:solidFill>
                    <a:srgbClr val="D4813E"/>
                  </a:solidFill>
                  <a:latin typeface="Assistant"/>
                </a:rPr>
                <a:t> </a:t>
              </a:r>
              <a:r>
                <a:rPr lang="en-US" sz="3200" spc="342" dirty="0" err="1">
                  <a:solidFill>
                    <a:srgbClr val="D4813E"/>
                  </a:solidFill>
                  <a:latin typeface="Assistant"/>
                </a:rPr>
                <a:t>Runsewe</a:t>
              </a:r>
              <a:endParaRPr lang="en-US" sz="3600" spc="342" dirty="0">
                <a:solidFill>
                  <a:srgbClr val="D4813E"/>
                </a:solidFill>
                <a:latin typeface="Assistant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 rot="-10800000" flipH="1">
            <a:off x="-662519" y="4657168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253844" y="7492036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7259300" y="1002117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197449" y="-1360712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5"/>
                </a:lnTo>
                <a:lnTo>
                  <a:pt x="0" y="44986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1115C-8432-7855-BFB0-79E4722A8E13}"/>
              </a:ext>
            </a:extLst>
          </p:cNvPr>
          <p:cNvSpPr txBox="1"/>
          <p:nvPr/>
        </p:nvSpPr>
        <p:spPr>
          <a:xfrm>
            <a:off x="4800600" y="3909244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91612F"/>
                </a:solidFill>
                <a:latin typeface="Linux Biolinum"/>
              </a:rPr>
              <a:t>Classification Problem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57AA281-C41C-99E1-FBB4-12DFE9DC1D90}"/>
              </a:ext>
            </a:extLst>
          </p:cNvPr>
          <p:cNvSpPr txBox="1"/>
          <p:nvPr/>
        </p:nvSpPr>
        <p:spPr>
          <a:xfrm>
            <a:off x="12010" y="647700"/>
            <a:ext cx="783659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200" b="1" dirty="0">
                <a:solidFill>
                  <a:srgbClr val="91612F"/>
                </a:solidFill>
                <a:latin typeface="Linux Biolinum"/>
              </a:rPr>
              <a:t>Preprocessing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074E9A-E532-8B73-C94D-68BD81E17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2525" y="2857500"/>
            <a:ext cx="1364684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6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57AA281-C41C-99E1-FBB4-12DFE9DC1D90}"/>
              </a:ext>
            </a:extLst>
          </p:cNvPr>
          <p:cNvSpPr txBox="1"/>
          <p:nvPr/>
        </p:nvSpPr>
        <p:spPr>
          <a:xfrm>
            <a:off x="12010" y="647700"/>
            <a:ext cx="783659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200" b="1">
                <a:solidFill>
                  <a:srgbClr val="91612F"/>
                </a:solidFill>
                <a:latin typeface="Linux Biolinum"/>
              </a:rPr>
              <a:t>Preprocessing </a:t>
            </a:r>
            <a:endParaRPr lang="en-US" sz="7200" b="1" dirty="0">
              <a:solidFill>
                <a:srgbClr val="91612F"/>
              </a:solidFill>
              <a:latin typeface="Linux Biolinum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465BDF-4843-20D9-2178-04D291712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41" y="2920665"/>
            <a:ext cx="11734800" cy="671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4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57AA281-C41C-99E1-FBB4-12DFE9DC1D90}"/>
              </a:ext>
            </a:extLst>
          </p:cNvPr>
          <p:cNvSpPr txBox="1"/>
          <p:nvPr/>
        </p:nvSpPr>
        <p:spPr>
          <a:xfrm>
            <a:off x="0" y="642881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 Data Visualization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CAA78-DD35-DC28-4DB4-AFE702209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4000501"/>
            <a:ext cx="12387867" cy="4126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6D3A2B-0677-AB18-D642-3FE3BB68B754}"/>
              </a:ext>
            </a:extLst>
          </p:cNvPr>
          <p:cNvSpPr txBox="1"/>
          <p:nvPr/>
        </p:nvSpPr>
        <p:spPr>
          <a:xfrm>
            <a:off x="571278" y="2773565"/>
            <a:ext cx="5067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rPr>
              <a:t>R</a:t>
            </a: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effectLst/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rPr>
              <a:t>elationship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96828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57AA281-C41C-99E1-FBB4-12DFE9DC1D90}"/>
              </a:ext>
            </a:extLst>
          </p:cNvPr>
          <p:cNvSpPr txBox="1"/>
          <p:nvPr/>
        </p:nvSpPr>
        <p:spPr>
          <a:xfrm>
            <a:off x="0" y="642881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Data Visualization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05517-1F13-A031-D0DA-8B6D837080B3}"/>
              </a:ext>
            </a:extLst>
          </p:cNvPr>
          <p:cNvSpPr txBox="1"/>
          <p:nvPr/>
        </p:nvSpPr>
        <p:spPr>
          <a:xfrm>
            <a:off x="851663" y="2427167"/>
            <a:ext cx="6439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defRPr>
            </a:lvl1pPr>
          </a:lstStyle>
          <a:p>
            <a:r>
              <a:rPr lang="en-US" dirty="0"/>
              <a:t>Boxplot for numeric features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38DC38-51A9-2D51-5FDE-F3DE8D188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089" y="3467100"/>
            <a:ext cx="5792769" cy="54023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A536A1-B3A1-1842-2745-93F35BDCD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1525" y="3467100"/>
            <a:ext cx="7012592" cy="54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9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57AA281-C41C-99E1-FBB4-12DFE9DC1D90}"/>
              </a:ext>
            </a:extLst>
          </p:cNvPr>
          <p:cNvSpPr txBox="1"/>
          <p:nvPr/>
        </p:nvSpPr>
        <p:spPr>
          <a:xfrm>
            <a:off x="0" y="642881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Data Visualization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05517-1F13-A031-D0DA-8B6D837080B3}"/>
              </a:ext>
            </a:extLst>
          </p:cNvPr>
          <p:cNvSpPr txBox="1"/>
          <p:nvPr/>
        </p:nvSpPr>
        <p:spPr>
          <a:xfrm>
            <a:off x="914400" y="2153434"/>
            <a:ext cx="6439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defRPr>
            </a:lvl1pPr>
          </a:lstStyle>
          <a:p>
            <a:r>
              <a:rPr lang="en-US" dirty="0"/>
              <a:t>Categorical features distribution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D4E20-C937-234E-7451-D29590F81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353" y="2781300"/>
            <a:ext cx="8829675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EB75CE-B0C1-1FD1-A54D-2B7398D09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61" y="6515100"/>
            <a:ext cx="9135035" cy="36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57AA281-C41C-99E1-FBB4-12DFE9DC1D90}"/>
              </a:ext>
            </a:extLst>
          </p:cNvPr>
          <p:cNvSpPr txBox="1"/>
          <p:nvPr/>
        </p:nvSpPr>
        <p:spPr>
          <a:xfrm>
            <a:off x="0" y="642881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Data Visualization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05517-1F13-A031-D0DA-8B6D837080B3}"/>
              </a:ext>
            </a:extLst>
          </p:cNvPr>
          <p:cNvSpPr txBox="1"/>
          <p:nvPr/>
        </p:nvSpPr>
        <p:spPr>
          <a:xfrm>
            <a:off x="838200" y="2593784"/>
            <a:ext cx="6439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rPr>
              <a:t>Booking </a:t>
            </a: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effectLst/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rPr>
              <a:t>Status in every year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2C7F0-6783-62EE-2875-59890BA93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974" y="4061012"/>
            <a:ext cx="6187084" cy="4791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0F1A41-131B-4524-83C9-46398C9B8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4061012"/>
            <a:ext cx="6934200" cy="474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6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05517-1F13-A031-D0DA-8B6D837080B3}"/>
              </a:ext>
            </a:extLst>
          </p:cNvPr>
          <p:cNvSpPr txBox="1"/>
          <p:nvPr/>
        </p:nvSpPr>
        <p:spPr>
          <a:xfrm>
            <a:off x="598172" y="2604272"/>
            <a:ext cx="10069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rPr>
              <a:t>Complementary and Corporate -----&gt; Less segments that cancel booking</a:t>
            </a:r>
            <a:endParaRPr lang="en-US" sz="2400" b="0" dirty="0">
              <a:solidFill>
                <a:schemeClr val="accent6">
                  <a:lumMod val="75000"/>
                </a:schemeClr>
              </a:solidFill>
              <a:effectLst/>
              <a:latin typeface="Linux Biolinum" panose="020B0604020202020204" charset="0"/>
              <a:ea typeface="Linux Biolinum" panose="020B0604020202020204" charset="0"/>
              <a:cs typeface="Linux Biolinum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A47A9-9B40-381B-1242-3BF65A263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768" y="3435269"/>
            <a:ext cx="8120063" cy="499959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A3EADF6A-1C9B-31B1-8247-67DF83D6F0F8}"/>
              </a:ext>
            </a:extLst>
          </p:cNvPr>
          <p:cNvSpPr txBox="1"/>
          <p:nvPr/>
        </p:nvSpPr>
        <p:spPr>
          <a:xfrm>
            <a:off x="0" y="642881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Data Visualization  </a:t>
            </a:r>
          </a:p>
        </p:txBody>
      </p:sp>
    </p:spTree>
    <p:extLst>
      <p:ext uri="{BB962C8B-B14F-4D97-AF65-F5344CB8AC3E}">
        <p14:creationId xmlns:p14="http://schemas.microsoft.com/office/powerpoint/2010/main" val="263120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57AA281-C41C-99E1-FBB4-12DFE9DC1D90}"/>
              </a:ext>
            </a:extLst>
          </p:cNvPr>
          <p:cNvSpPr txBox="1"/>
          <p:nvPr/>
        </p:nvSpPr>
        <p:spPr>
          <a:xfrm>
            <a:off x="0" y="642881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05517-1F13-A031-D0DA-8B6D837080B3}"/>
              </a:ext>
            </a:extLst>
          </p:cNvPr>
          <p:cNvSpPr txBox="1"/>
          <p:nvPr/>
        </p:nvSpPr>
        <p:spPr>
          <a:xfrm>
            <a:off x="990600" y="2481517"/>
            <a:ext cx="9612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rPr>
              <a:t>Most of guests are visitors for the first time</a:t>
            </a:r>
          </a:p>
          <a:p>
            <a:endParaRPr lang="en-US" sz="2400" b="0" dirty="0">
              <a:solidFill>
                <a:schemeClr val="accent6">
                  <a:lumMod val="75000"/>
                </a:schemeClr>
              </a:solidFill>
              <a:effectLst/>
              <a:latin typeface="Linux Biolinum" panose="020B0604020202020204" charset="0"/>
              <a:ea typeface="Linux Biolinum" panose="020B0604020202020204" charset="0"/>
              <a:cs typeface="Linux Biolinum" panose="020B060402020202020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8720F9-6425-BEAD-6BAA-9FC18CAC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16946"/>
            <a:ext cx="7891302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0A6F225F-3D14-E761-EC1C-6E963879A6C3}"/>
              </a:ext>
            </a:extLst>
          </p:cNvPr>
          <p:cNvSpPr txBox="1"/>
          <p:nvPr/>
        </p:nvSpPr>
        <p:spPr>
          <a:xfrm>
            <a:off x="152400" y="795281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Data Visualization  </a:t>
            </a:r>
          </a:p>
        </p:txBody>
      </p:sp>
    </p:spTree>
    <p:extLst>
      <p:ext uri="{BB962C8B-B14F-4D97-AF65-F5344CB8AC3E}">
        <p14:creationId xmlns:p14="http://schemas.microsoft.com/office/powerpoint/2010/main" val="267564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43738" y="1859580"/>
            <a:ext cx="3810000" cy="38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400" b="1" u="sng" dirty="0">
                <a:solidFill>
                  <a:srgbClr val="91612F"/>
                </a:solidFill>
                <a:latin typeface="Assistant"/>
              </a:rPr>
              <a:t>Categorical Columns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CE94E8-039C-15C7-2DB5-4C5543745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182" y="2318341"/>
            <a:ext cx="5638800" cy="2372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3A76AF-6589-7F92-FE55-101E528D1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861" y="7649109"/>
            <a:ext cx="15120965" cy="2525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3F6EFA-90F1-B802-D120-64C76F499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3565" y="4907465"/>
            <a:ext cx="11249636" cy="2525129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611A0E1F-BEE6-908A-17F9-9C8642299744}"/>
              </a:ext>
            </a:extLst>
          </p:cNvPr>
          <p:cNvSpPr txBox="1"/>
          <p:nvPr/>
        </p:nvSpPr>
        <p:spPr>
          <a:xfrm>
            <a:off x="7467600" y="7239880"/>
            <a:ext cx="3810000" cy="38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400" b="1" u="sng" dirty="0">
                <a:solidFill>
                  <a:srgbClr val="91612F"/>
                </a:solidFill>
                <a:latin typeface="Assistant"/>
              </a:rPr>
              <a:t>After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3D199122-8367-A275-768B-90F2E752D7FC}"/>
              </a:ext>
            </a:extLst>
          </p:cNvPr>
          <p:cNvSpPr txBox="1"/>
          <p:nvPr/>
        </p:nvSpPr>
        <p:spPr>
          <a:xfrm>
            <a:off x="7467600" y="4234956"/>
            <a:ext cx="3810000" cy="38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400" b="1" u="sng" dirty="0">
                <a:solidFill>
                  <a:srgbClr val="91612F"/>
                </a:solidFill>
                <a:latin typeface="Assistant"/>
              </a:rPr>
              <a:t>Before 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1F3D295-1164-2578-D2AA-48271D9EB9B4}"/>
              </a:ext>
            </a:extLst>
          </p:cNvPr>
          <p:cNvSpPr txBox="1"/>
          <p:nvPr/>
        </p:nvSpPr>
        <p:spPr>
          <a:xfrm rot="10800000" flipV="1">
            <a:off x="0" y="-404623"/>
            <a:ext cx="8773561" cy="1084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   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841BDA6-5F18-3801-A388-001F4F7C1318}"/>
              </a:ext>
            </a:extLst>
          </p:cNvPr>
          <p:cNvSpPr txBox="1"/>
          <p:nvPr/>
        </p:nvSpPr>
        <p:spPr>
          <a:xfrm>
            <a:off x="0" y="642881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Feature Engineering   </a:t>
            </a:r>
          </a:p>
        </p:txBody>
      </p:sp>
    </p:spTree>
    <p:extLst>
      <p:ext uri="{BB962C8B-B14F-4D97-AF65-F5344CB8AC3E}">
        <p14:creationId xmlns:p14="http://schemas.microsoft.com/office/powerpoint/2010/main" val="273111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52600" y="1134116"/>
            <a:ext cx="3810000" cy="38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400" b="1" u="sng" dirty="0">
                <a:solidFill>
                  <a:srgbClr val="91612F"/>
                </a:solidFill>
                <a:latin typeface="Assistant"/>
              </a:rPr>
              <a:t>Numerical Columns 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3D199122-8367-A275-768B-90F2E752D7FC}"/>
              </a:ext>
            </a:extLst>
          </p:cNvPr>
          <p:cNvSpPr txBox="1"/>
          <p:nvPr/>
        </p:nvSpPr>
        <p:spPr>
          <a:xfrm>
            <a:off x="3917348" y="2368555"/>
            <a:ext cx="10187726" cy="799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400" dirty="0">
                <a:solidFill>
                  <a:srgbClr val="91612F"/>
                </a:solidFill>
                <a:latin typeface="Assistant"/>
              </a:rPr>
              <a:t>For numerical features with wide range of values, we perform log normalization to reduce the impact of extreme values (outliers).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CE1E5A-A933-CB2C-F75B-C133EDC80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63" y="3729397"/>
            <a:ext cx="16975906" cy="313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0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9531" y="7925392"/>
            <a:ext cx="4197240" cy="4041236"/>
          </a:xfrm>
          <a:custGeom>
            <a:avLst/>
            <a:gdLst/>
            <a:ahLst/>
            <a:cxnLst/>
            <a:rect l="l" t="t" r="r" b="b"/>
            <a:pathLst>
              <a:path w="4197240" h="4041236">
                <a:moveTo>
                  <a:pt x="0" y="0"/>
                </a:moveTo>
                <a:lnTo>
                  <a:pt x="4197240" y="0"/>
                </a:lnTo>
                <a:lnTo>
                  <a:pt x="4197240" y="4041236"/>
                </a:lnTo>
                <a:lnTo>
                  <a:pt x="0" y="4041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19365" y="4052785"/>
            <a:ext cx="5696994" cy="1164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b="1" dirty="0">
                <a:solidFill>
                  <a:srgbClr val="91612F"/>
                </a:solidFill>
                <a:latin typeface="Linux Biolinum"/>
              </a:rPr>
              <a:t>Agenda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048996" y="2212531"/>
            <a:ext cx="5074489" cy="37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4000" spc="125" dirty="0">
                <a:solidFill>
                  <a:srgbClr val="91612F"/>
                </a:solidFill>
                <a:latin typeface="Linux Biolinum"/>
              </a:rPr>
              <a:t>Problem Formulation </a:t>
            </a:r>
          </a:p>
        </p:txBody>
      </p:sp>
      <p:sp>
        <p:nvSpPr>
          <p:cNvPr id="7" name="Freeform 7"/>
          <p:cNvSpPr/>
          <p:nvPr/>
        </p:nvSpPr>
        <p:spPr>
          <a:xfrm rot="5400000" flipH="1">
            <a:off x="9746741" y="1733150"/>
            <a:ext cx="459346" cy="1256916"/>
          </a:xfrm>
          <a:custGeom>
            <a:avLst/>
            <a:gdLst/>
            <a:ahLst/>
            <a:cxnLst/>
            <a:rect l="l" t="t" r="r" b="b"/>
            <a:pathLst>
              <a:path w="459346" h="1256916">
                <a:moveTo>
                  <a:pt x="459345" y="0"/>
                </a:moveTo>
                <a:lnTo>
                  <a:pt x="0" y="0"/>
                </a:lnTo>
                <a:lnTo>
                  <a:pt x="0" y="1256916"/>
                </a:lnTo>
                <a:lnTo>
                  <a:pt x="459345" y="1256916"/>
                </a:lnTo>
                <a:lnTo>
                  <a:pt x="4593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TextBox 8"/>
          <p:cNvSpPr txBox="1"/>
          <p:nvPr/>
        </p:nvSpPr>
        <p:spPr>
          <a:xfrm>
            <a:off x="9460899" y="1754205"/>
            <a:ext cx="1084772" cy="1099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00"/>
              </a:lnSpc>
            </a:pPr>
            <a:r>
              <a:rPr lang="en-US" sz="8000" b="1" dirty="0">
                <a:solidFill>
                  <a:srgbClr val="91612F"/>
                </a:solidFill>
                <a:latin typeface="Linux Biolinum"/>
              </a:rPr>
              <a:t>01</a:t>
            </a:r>
            <a:endParaRPr lang="en-US" sz="8500" b="1" dirty="0">
              <a:solidFill>
                <a:srgbClr val="91612F"/>
              </a:solidFill>
              <a:latin typeface="Linux Biolin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42833" y="3974106"/>
            <a:ext cx="5074489" cy="37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4000" spc="125" dirty="0">
                <a:solidFill>
                  <a:srgbClr val="91612F"/>
                </a:solidFill>
                <a:latin typeface="Linux Biolinum"/>
              </a:rPr>
              <a:t>Introduction</a:t>
            </a:r>
          </a:p>
        </p:txBody>
      </p:sp>
      <p:sp>
        <p:nvSpPr>
          <p:cNvPr id="12" name="Freeform 12"/>
          <p:cNvSpPr/>
          <p:nvPr/>
        </p:nvSpPr>
        <p:spPr>
          <a:xfrm rot="5400000" flipH="1">
            <a:off x="9746741" y="3397850"/>
            <a:ext cx="459346" cy="1256916"/>
          </a:xfrm>
          <a:custGeom>
            <a:avLst/>
            <a:gdLst/>
            <a:ahLst/>
            <a:cxnLst/>
            <a:rect l="l" t="t" r="r" b="b"/>
            <a:pathLst>
              <a:path w="459346" h="1256916">
                <a:moveTo>
                  <a:pt x="459345" y="0"/>
                </a:moveTo>
                <a:lnTo>
                  <a:pt x="0" y="0"/>
                </a:lnTo>
                <a:lnTo>
                  <a:pt x="0" y="1256916"/>
                </a:lnTo>
                <a:lnTo>
                  <a:pt x="459345" y="1256916"/>
                </a:lnTo>
                <a:lnTo>
                  <a:pt x="4593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3" name="TextBox 13"/>
          <p:cNvSpPr txBox="1"/>
          <p:nvPr/>
        </p:nvSpPr>
        <p:spPr>
          <a:xfrm>
            <a:off x="9401371" y="3456670"/>
            <a:ext cx="1084772" cy="1099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00"/>
              </a:lnSpc>
            </a:pPr>
            <a:r>
              <a:rPr lang="en-US" sz="8000" b="1" dirty="0">
                <a:solidFill>
                  <a:srgbClr val="91612F"/>
                </a:solidFill>
                <a:latin typeface="Linux Biolinum"/>
              </a:rPr>
              <a:t>02</a:t>
            </a:r>
            <a:endParaRPr lang="en-US" sz="8500" b="1" dirty="0">
              <a:solidFill>
                <a:srgbClr val="91612F"/>
              </a:solidFill>
              <a:latin typeface="Linux Biolin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048998" y="5911590"/>
            <a:ext cx="5074489" cy="37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4000" spc="125" dirty="0">
                <a:solidFill>
                  <a:srgbClr val="91612F"/>
                </a:solidFill>
                <a:latin typeface="Linux Biolinum"/>
              </a:rPr>
              <a:t>Details &amp; Models </a:t>
            </a:r>
          </a:p>
        </p:txBody>
      </p:sp>
      <p:sp>
        <p:nvSpPr>
          <p:cNvPr id="17" name="Freeform 17"/>
          <p:cNvSpPr/>
          <p:nvPr/>
        </p:nvSpPr>
        <p:spPr>
          <a:xfrm rot="5400000" flipH="1">
            <a:off x="9769258" y="5420124"/>
            <a:ext cx="459346" cy="1256916"/>
          </a:xfrm>
          <a:custGeom>
            <a:avLst/>
            <a:gdLst/>
            <a:ahLst/>
            <a:cxnLst/>
            <a:rect l="l" t="t" r="r" b="b"/>
            <a:pathLst>
              <a:path w="459346" h="1256916">
                <a:moveTo>
                  <a:pt x="459345" y="0"/>
                </a:moveTo>
                <a:lnTo>
                  <a:pt x="0" y="0"/>
                </a:lnTo>
                <a:lnTo>
                  <a:pt x="0" y="1256916"/>
                </a:lnTo>
                <a:lnTo>
                  <a:pt x="459345" y="1256916"/>
                </a:lnTo>
                <a:lnTo>
                  <a:pt x="4593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8" name="TextBox 18"/>
          <p:cNvSpPr txBox="1"/>
          <p:nvPr/>
        </p:nvSpPr>
        <p:spPr>
          <a:xfrm>
            <a:off x="9487443" y="5518900"/>
            <a:ext cx="1084772" cy="1099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00"/>
              </a:lnSpc>
            </a:pPr>
            <a:r>
              <a:rPr lang="en-US" sz="8000" b="1" dirty="0">
                <a:solidFill>
                  <a:srgbClr val="91612F"/>
                </a:solidFill>
                <a:latin typeface="Linux Biolinum"/>
              </a:rPr>
              <a:t>03</a:t>
            </a:r>
            <a:endParaRPr lang="en-US" sz="8500" b="1" dirty="0">
              <a:solidFill>
                <a:srgbClr val="91612F"/>
              </a:solidFill>
              <a:latin typeface="Linux Biolinum"/>
            </a:endParaRPr>
          </a:p>
        </p:txBody>
      </p:sp>
      <p:sp>
        <p:nvSpPr>
          <p:cNvPr id="19" name="Freeform 19"/>
          <p:cNvSpPr/>
          <p:nvPr/>
        </p:nvSpPr>
        <p:spPr>
          <a:xfrm rot="-10800000" flipH="1">
            <a:off x="-222130" y="-248092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23479" y="-1169548"/>
            <a:ext cx="3583276" cy="3531156"/>
          </a:xfrm>
          <a:custGeom>
            <a:avLst/>
            <a:gdLst/>
            <a:ahLst/>
            <a:cxnLst/>
            <a:rect l="l" t="t" r="r" b="b"/>
            <a:pathLst>
              <a:path w="3583276" h="3531156">
                <a:moveTo>
                  <a:pt x="0" y="0"/>
                </a:moveTo>
                <a:lnTo>
                  <a:pt x="3583277" y="0"/>
                </a:lnTo>
                <a:lnTo>
                  <a:pt x="3583277" y="3531156"/>
                </a:lnTo>
                <a:lnTo>
                  <a:pt x="0" y="35311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D16538A-8723-5796-6079-73CE31B4906B}"/>
              </a:ext>
            </a:extLst>
          </p:cNvPr>
          <p:cNvSpPr/>
          <p:nvPr/>
        </p:nvSpPr>
        <p:spPr>
          <a:xfrm rot="5400000" flipH="1">
            <a:off x="9769258" y="7440568"/>
            <a:ext cx="459346" cy="1256916"/>
          </a:xfrm>
          <a:custGeom>
            <a:avLst/>
            <a:gdLst/>
            <a:ahLst/>
            <a:cxnLst/>
            <a:rect l="l" t="t" r="r" b="b"/>
            <a:pathLst>
              <a:path w="459346" h="1256916">
                <a:moveTo>
                  <a:pt x="459345" y="0"/>
                </a:moveTo>
                <a:lnTo>
                  <a:pt x="0" y="0"/>
                </a:lnTo>
                <a:lnTo>
                  <a:pt x="0" y="1256916"/>
                </a:lnTo>
                <a:lnTo>
                  <a:pt x="459345" y="1256916"/>
                </a:lnTo>
                <a:lnTo>
                  <a:pt x="4593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4740B183-FB8A-1F0B-7C65-B064507D0121}"/>
              </a:ext>
            </a:extLst>
          </p:cNvPr>
          <p:cNvSpPr txBox="1"/>
          <p:nvPr/>
        </p:nvSpPr>
        <p:spPr>
          <a:xfrm>
            <a:off x="9487443" y="7519132"/>
            <a:ext cx="1256916" cy="1099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00"/>
              </a:lnSpc>
            </a:pPr>
            <a:r>
              <a:rPr lang="en-US" sz="8000" b="1" dirty="0">
                <a:solidFill>
                  <a:srgbClr val="91612F"/>
                </a:solidFill>
                <a:latin typeface="Linux Biolinum"/>
              </a:rPr>
              <a:t>04</a:t>
            </a:r>
            <a:endParaRPr lang="en-US" sz="8500" b="1" dirty="0">
              <a:solidFill>
                <a:srgbClr val="91612F"/>
              </a:solidFill>
              <a:latin typeface="Linux Biolinum"/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FF21D5F1-1C19-B7E3-83CF-3CA1A8BDCBC2}"/>
              </a:ext>
            </a:extLst>
          </p:cNvPr>
          <p:cNvSpPr txBox="1"/>
          <p:nvPr/>
        </p:nvSpPr>
        <p:spPr>
          <a:xfrm>
            <a:off x="11048999" y="7925392"/>
            <a:ext cx="5262159" cy="373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4000" spc="125" dirty="0">
                <a:solidFill>
                  <a:srgbClr val="91612F"/>
                </a:solidFill>
                <a:latin typeface="Linux Biolinum"/>
              </a:rPr>
              <a:t>Evolutions &amp; Summary</a:t>
            </a:r>
            <a:r>
              <a:rPr lang="en-US" sz="3600" spc="125" dirty="0">
                <a:solidFill>
                  <a:srgbClr val="91612F"/>
                </a:solidFill>
                <a:latin typeface="Linux Biolinum"/>
              </a:rPr>
              <a:t>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52600" y="1134116"/>
            <a:ext cx="3810000" cy="38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400" b="1" u="sng" dirty="0">
                <a:solidFill>
                  <a:srgbClr val="91612F"/>
                </a:solidFill>
                <a:latin typeface="Assistant"/>
              </a:rPr>
              <a:t>Target column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3D199122-8367-A275-768B-90F2E752D7FC}"/>
              </a:ext>
            </a:extLst>
          </p:cNvPr>
          <p:cNvSpPr txBox="1"/>
          <p:nvPr/>
        </p:nvSpPr>
        <p:spPr>
          <a:xfrm>
            <a:off x="3917348" y="2368555"/>
            <a:ext cx="11246452" cy="1209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22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91612F"/>
                </a:solidFill>
                <a:latin typeface="Assistant"/>
              </a:rPr>
              <a:t>The data is imbalanced. </a:t>
            </a:r>
            <a:r>
              <a:rPr lang="en-US" sz="2400" dirty="0" err="1">
                <a:solidFill>
                  <a:srgbClr val="91612F"/>
                </a:solidFill>
                <a:latin typeface="Assistant"/>
              </a:rPr>
              <a:t>Not_canceled</a:t>
            </a:r>
            <a:r>
              <a:rPr lang="en-US" sz="2400" dirty="0">
                <a:solidFill>
                  <a:srgbClr val="91612F"/>
                </a:solidFill>
                <a:latin typeface="Assistant"/>
              </a:rPr>
              <a:t> class has a much larger number of instances compared to Canceled class.</a:t>
            </a:r>
          </a:p>
          <a:p>
            <a:pPr marL="342900" indent="-342900" algn="just">
              <a:lnSpc>
                <a:spcPts val="322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91612F"/>
                </a:solidFill>
                <a:latin typeface="Assistant"/>
              </a:rPr>
              <a:t>So we used oversampling technique.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F33D102-C9BD-347A-818F-23780DE59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48" y="4427129"/>
            <a:ext cx="6973740" cy="53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C227D85-D2E9-7C5B-D07C-240A43EC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893" y="4444744"/>
            <a:ext cx="6712658" cy="536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627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D6B953-D5B8-EA39-0886-28F3BD83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48" y="571500"/>
            <a:ext cx="10510544" cy="9345838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1028700"/>
            <a:ext cx="5370286" cy="429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3600" b="1" dirty="0">
                <a:solidFill>
                  <a:srgbClr val="91612F"/>
                </a:solidFill>
                <a:latin typeface="Assistant"/>
              </a:rPr>
              <a:t>Correlation Matrix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3C78AB-CFBB-4F63-E998-0FD6923B2B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50" y="2222737"/>
            <a:ext cx="6479898" cy="774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4DD734-77B7-0B18-8946-45A859D717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078" y="3619500"/>
            <a:ext cx="6133242" cy="79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7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20336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57AA281-C41C-99E1-FBB4-12DFE9DC1D90}"/>
              </a:ext>
            </a:extLst>
          </p:cNvPr>
          <p:cNvSpPr txBox="1"/>
          <p:nvPr/>
        </p:nvSpPr>
        <p:spPr>
          <a:xfrm>
            <a:off x="0" y="642881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D3A2B-0677-AB18-D642-3FE3BB68B754}"/>
              </a:ext>
            </a:extLst>
          </p:cNvPr>
          <p:cNvSpPr txBox="1"/>
          <p:nvPr/>
        </p:nvSpPr>
        <p:spPr>
          <a:xfrm>
            <a:off x="0" y="1747542"/>
            <a:ext cx="1600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rPr>
              <a:t>We applied 5 classification algorithms for our dataset: Decision Tree, SVM, Random Forest, XG-boost and Neural Network.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rPr>
              <a:t> We compare the accuracy of different models to choose the champion model.</a:t>
            </a:r>
            <a:endParaRPr lang="en-US" sz="2400" b="0" dirty="0">
              <a:solidFill>
                <a:schemeClr val="accent6">
                  <a:lumMod val="75000"/>
                </a:schemeClr>
              </a:solidFill>
              <a:effectLst/>
              <a:latin typeface="Linux Biolinum" panose="020B0604020202020204" charset="0"/>
              <a:ea typeface="Linux Biolinum" panose="020B0604020202020204" charset="0"/>
              <a:cs typeface="Linux Biolinum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D3DA7-B7A5-B53A-575F-F466482891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53"/>
          <a:stretch/>
        </p:blipFill>
        <p:spPr>
          <a:xfrm>
            <a:off x="3536997" y="3086098"/>
            <a:ext cx="5143500" cy="6830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D84840-75FE-2624-8B42-8E1635731F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748"/>
          <a:stretch/>
        </p:blipFill>
        <p:spPr>
          <a:xfrm>
            <a:off x="9978859" y="3086099"/>
            <a:ext cx="5384220" cy="68307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6D7CE2-AF98-1DE5-ADAD-1C5CFB140FA5}"/>
              </a:ext>
            </a:extLst>
          </p:cNvPr>
          <p:cNvSpPr txBox="1"/>
          <p:nvPr/>
        </p:nvSpPr>
        <p:spPr>
          <a:xfrm>
            <a:off x="5003847" y="2752723"/>
            <a:ext cx="2209800" cy="388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400" dirty="0">
                <a:solidFill>
                  <a:srgbClr val="91612F"/>
                </a:solidFill>
                <a:latin typeface="Assistant"/>
              </a:rPr>
              <a:t>Decision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9FA20-233F-4617-BFC8-4F10AE4F3FD3}"/>
              </a:ext>
            </a:extLst>
          </p:cNvPr>
          <p:cNvSpPr txBox="1"/>
          <p:nvPr/>
        </p:nvSpPr>
        <p:spPr>
          <a:xfrm>
            <a:off x="10423277" y="2752723"/>
            <a:ext cx="4289127" cy="388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400" dirty="0">
                <a:solidFill>
                  <a:srgbClr val="91612F"/>
                </a:solidFill>
                <a:latin typeface="Assistant"/>
              </a:rPr>
              <a:t>Decision Tree with Grid Search</a:t>
            </a:r>
          </a:p>
        </p:txBody>
      </p:sp>
    </p:spTree>
    <p:extLst>
      <p:ext uri="{BB962C8B-B14F-4D97-AF65-F5344CB8AC3E}">
        <p14:creationId xmlns:p14="http://schemas.microsoft.com/office/powerpoint/2010/main" val="219076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20336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57AA281-C41C-99E1-FBB4-12DFE9DC1D90}"/>
              </a:ext>
            </a:extLst>
          </p:cNvPr>
          <p:cNvSpPr txBox="1"/>
          <p:nvPr/>
        </p:nvSpPr>
        <p:spPr>
          <a:xfrm>
            <a:off x="0" y="642881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9FA20-233F-4617-BFC8-4F10AE4F3FD3}"/>
              </a:ext>
            </a:extLst>
          </p:cNvPr>
          <p:cNvSpPr txBox="1"/>
          <p:nvPr/>
        </p:nvSpPr>
        <p:spPr>
          <a:xfrm>
            <a:off x="10210800" y="2262677"/>
            <a:ext cx="5578723" cy="388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400" dirty="0">
                <a:solidFill>
                  <a:srgbClr val="91612F"/>
                </a:solidFill>
                <a:latin typeface="Assistant"/>
              </a:rPr>
              <a:t>Support Vector Machine with Grid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659C7-C165-E264-CCFC-BDC70CF95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596" y="2851241"/>
            <a:ext cx="4975712" cy="6918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08C234-1C4A-756C-288F-67252BD3E207}"/>
              </a:ext>
            </a:extLst>
          </p:cNvPr>
          <p:cNvSpPr txBox="1"/>
          <p:nvPr/>
        </p:nvSpPr>
        <p:spPr>
          <a:xfrm>
            <a:off x="4200165" y="2262677"/>
            <a:ext cx="3726573" cy="388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400" dirty="0">
                <a:solidFill>
                  <a:srgbClr val="91612F"/>
                </a:solidFill>
                <a:latin typeface="Assistant"/>
              </a:rPr>
              <a:t>Support Vector Machine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C82C8D-8FBB-37F2-A003-0017089FA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0800" y="2851241"/>
            <a:ext cx="4954288" cy="66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15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20336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57AA281-C41C-99E1-FBB4-12DFE9DC1D90}"/>
              </a:ext>
            </a:extLst>
          </p:cNvPr>
          <p:cNvSpPr txBox="1"/>
          <p:nvPr/>
        </p:nvSpPr>
        <p:spPr>
          <a:xfrm>
            <a:off x="0" y="642881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9FA20-233F-4617-BFC8-4F10AE4F3FD3}"/>
              </a:ext>
            </a:extLst>
          </p:cNvPr>
          <p:cNvSpPr txBox="1"/>
          <p:nvPr/>
        </p:nvSpPr>
        <p:spPr>
          <a:xfrm>
            <a:off x="2743200" y="1943100"/>
            <a:ext cx="13046323" cy="388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400" dirty="0">
                <a:solidFill>
                  <a:srgbClr val="91612F"/>
                </a:solidFill>
                <a:latin typeface="Assistant"/>
              </a:rPr>
              <a:t>Support Vector Machine with Grid Search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019EB4-44A7-060C-7EF9-E19B7D54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495" y="3051327"/>
            <a:ext cx="65817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3395DF9-CFD8-EF0B-3AF7-607FA1198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827" y="3051326"/>
            <a:ext cx="66865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718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20336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57AA281-C41C-99E1-FBB4-12DFE9DC1D90}"/>
              </a:ext>
            </a:extLst>
          </p:cNvPr>
          <p:cNvSpPr txBox="1"/>
          <p:nvPr/>
        </p:nvSpPr>
        <p:spPr>
          <a:xfrm>
            <a:off x="0" y="642881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9FA20-233F-4617-BFC8-4F10AE4F3FD3}"/>
              </a:ext>
            </a:extLst>
          </p:cNvPr>
          <p:cNvSpPr txBox="1"/>
          <p:nvPr/>
        </p:nvSpPr>
        <p:spPr>
          <a:xfrm>
            <a:off x="10210800" y="2262677"/>
            <a:ext cx="5578723" cy="388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400" dirty="0">
                <a:solidFill>
                  <a:srgbClr val="91612F"/>
                </a:solidFill>
                <a:latin typeface="Assistant"/>
              </a:rPr>
              <a:t>Random Forest with Grid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8C234-1C4A-756C-288F-67252BD3E207}"/>
              </a:ext>
            </a:extLst>
          </p:cNvPr>
          <p:cNvSpPr txBox="1"/>
          <p:nvPr/>
        </p:nvSpPr>
        <p:spPr>
          <a:xfrm>
            <a:off x="4200165" y="2262677"/>
            <a:ext cx="3726573" cy="388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400" dirty="0">
                <a:solidFill>
                  <a:srgbClr val="91612F"/>
                </a:solidFill>
                <a:latin typeface="Assistant"/>
              </a:rPr>
              <a:t>Random Forest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E8E47E-85A2-6903-6CB9-0482893AB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773" y="2851241"/>
            <a:ext cx="5308454" cy="6917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445CB4-8440-F19B-3549-1515EAA10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2640" y="2851241"/>
            <a:ext cx="5565856" cy="70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49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20336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57AA281-C41C-99E1-FBB4-12DFE9DC1D90}"/>
              </a:ext>
            </a:extLst>
          </p:cNvPr>
          <p:cNvSpPr txBox="1"/>
          <p:nvPr/>
        </p:nvSpPr>
        <p:spPr>
          <a:xfrm>
            <a:off x="0" y="642881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8C234-1C4A-756C-288F-67252BD3E207}"/>
              </a:ext>
            </a:extLst>
          </p:cNvPr>
          <p:cNvSpPr txBox="1"/>
          <p:nvPr/>
        </p:nvSpPr>
        <p:spPr>
          <a:xfrm>
            <a:off x="4200165" y="2262677"/>
            <a:ext cx="3726573" cy="388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400" dirty="0">
                <a:solidFill>
                  <a:srgbClr val="91612F"/>
                </a:solidFill>
                <a:latin typeface="Assistant"/>
              </a:rPr>
              <a:t>XG-Boost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A9CE8A-51EC-2170-7AE6-9699DA837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2851241"/>
            <a:ext cx="5067300" cy="719137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2718D92-5251-0DB1-6C95-CEA094EC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039" y="4040826"/>
            <a:ext cx="7637142" cy="604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216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62FCF37-13A1-7A87-423E-4B0AAA8BA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0" y="2488488"/>
            <a:ext cx="12318450" cy="588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20336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57AA281-C41C-99E1-FBB4-12DFE9DC1D90}"/>
              </a:ext>
            </a:extLst>
          </p:cNvPr>
          <p:cNvSpPr txBox="1"/>
          <p:nvPr/>
        </p:nvSpPr>
        <p:spPr>
          <a:xfrm>
            <a:off x="0" y="647700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8C234-1C4A-756C-288F-67252BD3E207}"/>
              </a:ext>
            </a:extLst>
          </p:cNvPr>
          <p:cNvSpPr txBox="1"/>
          <p:nvPr/>
        </p:nvSpPr>
        <p:spPr>
          <a:xfrm>
            <a:off x="4191000" y="1997489"/>
            <a:ext cx="3726573" cy="388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400" dirty="0">
                <a:solidFill>
                  <a:srgbClr val="91612F"/>
                </a:solidFill>
                <a:latin typeface="Assistant"/>
              </a:rPr>
              <a:t>Neural Network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60325B-93BD-AC51-2B00-1827029E4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520" y="8471948"/>
            <a:ext cx="13441099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6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9300" y="5343951"/>
            <a:ext cx="13487400" cy="1164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b="1" dirty="0">
                <a:solidFill>
                  <a:srgbClr val="91612F"/>
                </a:solidFill>
                <a:latin typeface="Linux Biolinum"/>
              </a:rPr>
              <a:t>Evaluation &amp; Summery  </a:t>
            </a:r>
          </a:p>
        </p:txBody>
      </p:sp>
      <p:sp>
        <p:nvSpPr>
          <p:cNvPr id="6" name="Freeform 6"/>
          <p:cNvSpPr/>
          <p:nvPr/>
        </p:nvSpPr>
        <p:spPr>
          <a:xfrm rot="5400000" flipH="1">
            <a:off x="6970449" y="2367408"/>
            <a:ext cx="890350" cy="3096448"/>
          </a:xfrm>
          <a:custGeom>
            <a:avLst/>
            <a:gdLst/>
            <a:ahLst/>
            <a:cxnLst/>
            <a:rect l="l" t="t" r="r" b="b"/>
            <a:pathLst>
              <a:path w="459346" h="1256916">
                <a:moveTo>
                  <a:pt x="459345" y="0"/>
                </a:moveTo>
                <a:lnTo>
                  <a:pt x="0" y="0"/>
                </a:lnTo>
                <a:lnTo>
                  <a:pt x="0" y="1256916"/>
                </a:lnTo>
                <a:lnTo>
                  <a:pt x="459345" y="1256916"/>
                </a:lnTo>
                <a:lnTo>
                  <a:pt x="45934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629400" y="3470457"/>
            <a:ext cx="2133600" cy="1275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00"/>
              </a:lnSpc>
            </a:pPr>
            <a:r>
              <a:rPr lang="en-US" sz="13800" b="1" dirty="0">
                <a:solidFill>
                  <a:srgbClr val="91612F"/>
                </a:solidFill>
                <a:latin typeface="Linux Biolinum"/>
              </a:rPr>
              <a:t>04</a:t>
            </a:r>
          </a:p>
        </p:txBody>
      </p:sp>
      <p:sp>
        <p:nvSpPr>
          <p:cNvPr id="18" name="Freeform 18"/>
          <p:cNvSpPr/>
          <p:nvPr/>
        </p:nvSpPr>
        <p:spPr>
          <a:xfrm rot="-10723850">
            <a:off x="13554742" y="-3183869"/>
            <a:ext cx="7256937" cy="6987210"/>
          </a:xfrm>
          <a:custGeom>
            <a:avLst/>
            <a:gdLst/>
            <a:ahLst/>
            <a:cxnLst/>
            <a:rect l="l" t="t" r="r" b="b"/>
            <a:pathLst>
              <a:path w="7256937" h="6987210">
                <a:moveTo>
                  <a:pt x="0" y="0"/>
                </a:moveTo>
                <a:lnTo>
                  <a:pt x="7256937" y="0"/>
                </a:lnTo>
                <a:lnTo>
                  <a:pt x="7256937" y="6987210"/>
                </a:lnTo>
                <a:lnTo>
                  <a:pt x="0" y="6987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0800000">
            <a:off x="11440369" y="-22493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4948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16889" y="643273"/>
            <a:ext cx="8891677" cy="38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b="1" dirty="0">
                <a:solidFill>
                  <a:srgbClr val="91612F"/>
                </a:solidFill>
                <a:latin typeface="Assistant"/>
              </a:rPr>
              <a:t>Champion Model: Random Forest with testing accuracy of 94%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6FECF89-B6A3-F087-3CEF-B4C924BC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12" y="1295400"/>
            <a:ext cx="12033436" cy="89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Medal">
            <a:extLst>
              <a:ext uri="{FF2B5EF4-FFF2-40B4-BE49-F238E27FC236}">
                <a16:creationId xmlns:a16="http://schemas.microsoft.com/office/drawing/2014/main" id="{2FCF7A7B-D3EA-5C61-523D-2775C5EB5C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278" y="5486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8000" y="5424856"/>
            <a:ext cx="11887200" cy="1164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b="1" dirty="0">
                <a:solidFill>
                  <a:srgbClr val="91612F"/>
                </a:solidFill>
                <a:latin typeface="Linux Biolinum"/>
              </a:rPr>
              <a:t>Problem Formulation</a:t>
            </a:r>
          </a:p>
        </p:txBody>
      </p:sp>
      <p:sp>
        <p:nvSpPr>
          <p:cNvPr id="6" name="Freeform 6"/>
          <p:cNvSpPr/>
          <p:nvPr/>
        </p:nvSpPr>
        <p:spPr>
          <a:xfrm rot="5400000" flipH="1">
            <a:off x="7150601" y="2389152"/>
            <a:ext cx="890350" cy="3096448"/>
          </a:xfrm>
          <a:custGeom>
            <a:avLst/>
            <a:gdLst/>
            <a:ahLst/>
            <a:cxnLst/>
            <a:rect l="l" t="t" r="r" b="b"/>
            <a:pathLst>
              <a:path w="459346" h="1256916">
                <a:moveTo>
                  <a:pt x="459345" y="0"/>
                </a:moveTo>
                <a:lnTo>
                  <a:pt x="0" y="0"/>
                </a:lnTo>
                <a:lnTo>
                  <a:pt x="0" y="1256916"/>
                </a:lnTo>
                <a:lnTo>
                  <a:pt x="459345" y="1256916"/>
                </a:lnTo>
                <a:lnTo>
                  <a:pt x="45934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705600" y="3480995"/>
            <a:ext cx="2133600" cy="1275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00"/>
              </a:lnSpc>
            </a:pPr>
            <a:r>
              <a:rPr lang="en-US" sz="13800" b="1" dirty="0">
                <a:solidFill>
                  <a:srgbClr val="91612F"/>
                </a:solidFill>
                <a:latin typeface="Linux Biolinum"/>
              </a:rPr>
              <a:t>01</a:t>
            </a:r>
          </a:p>
        </p:txBody>
      </p:sp>
      <p:sp>
        <p:nvSpPr>
          <p:cNvPr id="18" name="Freeform 18"/>
          <p:cNvSpPr/>
          <p:nvPr/>
        </p:nvSpPr>
        <p:spPr>
          <a:xfrm rot="-10723850">
            <a:off x="13554742" y="-3183869"/>
            <a:ext cx="7256937" cy="6987210"/>
          </a:xfrm>
          <a:custGeom>
            <a:avLst/>
            <a:gdLst/>
            <a:ahLst/>
            <a:cxnLst/>
            <a:rect l="l" t="t" r="r" b="b"/>
            <a:pathLst>
              <a:path w="7256937" h="6987210">
                <a:moveTo>
                  <a:pt x="0" y="0"/>
                </a:moveTo>
                <a:lnTo>
                  <a:pt x="7256937" y="0"/>
                </a:lnTo>
                <a:lnTo>
                  <a:pt x="7256937" y="6987210"/>
                </a:lnTo>
                <a:lnTo>
                  <a:pt x="0" y="6987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0800000">
            <a:off x="11440369" y="-22493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16889" y="643273"/>
            <a:ext cx="8891677" cy="38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b="1" dirty="0">
                <a:solidFill>
                  <a:srgbClr val="91612F"/>
                </a:solidFill>
                <a:latin typeface="Assistant"/>
              </a:rPr>
              <a:t>Champion Model: Random Forest</a:t>
            </a:r>
          </a:p>
        </p:txBody>
      </p:sp>
      <p:pic>
        <p:nvPicPr>
          <p:cNvPr id="11" name="Graphic 10" descr="Medal">
            <a:extLst>
              <a:ext uri="{FF2B5EF4-FFF2-40B4-BE49-F238E27FC236}">
                <a16:creationId xmlns:a16="http://schemas.microsoft.com/office/drawing/2014/main" id="{2FCF7A7B-D3EA-5C61-523D-2775C5EB5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278" y="54864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55CF8-99CC-574E-AF13-4903AE80D530}"/>
              </a:ext>
            </a:extLst>
          </p:cNvPr>
          <p:cNvSpPr txBox="1"/>
          <p:nvPr/>
        </p:nvSpPr>
        <p:spPr>
          <a:xfrm>
            <a:off x="1416889" y="1438746"/>
            <a:ext cx="104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1612F"/>
                </a:solidFill>
                <a:latin typeface="Assistant"/>
              </a:rPr>
              <a:t>We applied PCA with </a:t>
            </a:r>
            <a:r>
              <a:rPr lang="en-US" sz="2400" dirty="0" err="1">
                <a:solidFill>
                  <a:srgbClr val="91612F"/>
                </a:solidFill>
                <a:latin typeface="Assistant"/>
              </a:rPr>
              <a:t>n_components</a:t>
            </a:r>
            <a:r>
              <a:rPr lang="en-US" sz="2400" dirty="0">
                <a:solidFill>
                  <a:srgbClr val="91612F"/>
                </a:solidFill>
                <a:latin typeface="Assistant"/>
              </a:rPr>
              <a:t> = 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2BC9D3-0BF0-C3FF-FFE5-B91CDDD6A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78" y="2870580"/>
            <a:ext cx="5976384" cy="455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91BE42-7B5C-7423-5BFC-21D5B646A4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0600" y="3146674"/>
            <a:ext cx="7924802" cy="42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4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16889" y="643273"/>
            <a:ext cx="8891677" cy="38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b="1" dirty="0">
                <a:solidFill>
                  <a:srgbClr val="91612F"/>
                </a:solidFill>
                <a:latin typeface="Assistant"/>
              </a:rPr>
              <a:t>Feature Importance of Random Forest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AC828AA-8A36-34E9-8450-B2638F77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2890"/>
            <a:ext cx="9296400" cy="693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4A313-9582-E516-E635-628DAF371B13}"/>
              </a:ext>
            </a:extLst>
          </p:cNvPr>
          <p:cNvSpPr txBox="1"/>
          <p:nvPr/>
        </p:nvSpPr>
        <p:spPr>
          <a:xfrm>
            <a:off x="1416889" y="2322890"/>
            <a:ext cx="4850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91612F"/>
                </a:solidFill>
                <a:latin typeface="Assistant"/>
              </a:rPr>
              <a:t>Feature 5</a:t>
            </a:r>
            <a:r>
              <a:rPr lang="en-US" dirty="0"/>
              <a:t> </a:t>
            </a:r>
            <a:r>
              <a:rPr lang="en-US" sz="2400" dirty="0">
                <a:solidFill>
                  <a:srgbClr val="91612F"/>
                </a:solidFill>
                <a:latin typeface="Assistant"/>
              </a:rPr>
              <a:t>that refers to </a:t>
            </a:r>
            <a:r>
              <a:rPr lang="en-US" sz="2400" dirty="0" err="1">
                <a:solidFill>
                  <a:srgbClr val="91612F"/>
                </a:solidFill>
                <a:latin typeface="Assistant"/>
              </a:rPr>
              <a:t>lead_time</a:t>
            </a:r>
            <a:r>
              <a:rPr lang="en-US" sz="2400" dirty="0">
                <a:solidFill>
                  <a:srgbClr val="91612F"/>
                </a:solidFill>
                <a:latin typeface="Assistant"/>
              </a:rPr>
              <a:t> is the most important feature in the dataset. </a:t>
            </a:r>
          </a:p>
        </p:txBody>
      </p:sp>
    </p:spTree>
    <p:extLst>
      <p:ext uri="{BB962C8B-B14F-4D97-AF65-F5344CB8AC3E}">
        <p14:creationId xmlns:p14="http://schemas.microsoft.com/office/powerpoint/2010/main" val="3788664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F150F98-DC45-56CB-FDD5-6182EB791CF8}"/>
              </a:ext>
            </a:extLst>
          </p:cNvPr>
          <p:cNvSpPr txBox="1"/>
          <p:nvPr/>
        </p:nvSpPr>
        <p:spPr>
          <a:xfrm>
            <a:off x="0" y="647700"/>
            <a:ext cx="9067800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600" b="1" dirty="0">
                <a:solidFill>
                  <a:srgbClr val="91612F"/>
                </a:solidFill>
                <a:latin typeface="Linux Biolinum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4A313-9582-E516-E635-628DAF371B13}"/>
              </a:ext>
            </a:extLst>
          </p:cNvPr>
          <p:cNvSpPr txBox="1"/>
          <p:nvPr/>
        </p:nvSpPr>
        <p:spPr>
          <a:xfrm>
            <a:off x="2239675" y="2363251"/>
            <a:ext cx="14020800" cy="556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91612F"/>
                </a:solidFill>
                <a:latin typeface="Assistant"/>
              </a:rPr>
              <a:t>We handled the problems with data like converting categorical features to numerical.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91612F"/>
                </a:solidFill>
                <a:latin typeface="Assistant"/>
              </a:rPr>
              <a:t>As we perform a machine learning classification task on a dataset, we applied different classification algorithms.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91612F"/>
                </a:solidFill>
                <a:latin typeface="Assistant"/>
              </a:rPr>
              <a:t>We tried each algorithm with default parameters and with grid search to improve the performance.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91612F"/>
                </a:solidFill>
                <a:latin typeface="Assistant"/>
              </a:rPr>
              <a:t>We compute the accuracy, confusion matrix and classification report for each model.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91612F"/>
                </a:solidFill>
                <a:latin typeface="Assistant"/>
              </a:rPr>
              <a:t>We compare the accuracy of different models to choose the champion model.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91612F"/>
                </a:solidFill>
                <a:latin typeface="Assistant"/>
              </a:rPr>
              <a:t>Random Forest was the best model based on testing accuracy with score 94%.</a:t>
            </a:r>
          </a:p>
        </p:txBody>
      </p:sp>
    </p:spTree>
    <p:extLst>
      <p:ext uri="{BB962C8B-B14F-4D97-AF65-F5344CB8AC3E}">
        <p14:creationId xmlns:p14="http://schemas.microsoft.com/office/powerpoint/2010/main" val="1056898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00" y="2437755"/>
            <a:ext cx="13487400" cy="1190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 b="1" dirty="0">
                <a:solidFill>
                  <a:srgbClr val="91612F"/>
                </a:solidFill>
                <a:latin typeface="Linux Biolinum"/>
              </a:rPr>
              <a:t>References</a:t>
            </a:r>
          </a:p>
        </p:txBody>
      </p:sp>
      <p:sp>
        <p:nvSpPr>
          <p:cNvPr id="18" name="Freeform 18"/>
          <p:cNvSpPr/>
          <p:nvPr/>
        </p:nvSpPr>
        <p:spPr>
          <a:xfrm rot="-10723850">
            <a:off x="13554742" y="-3183869"/>
            <a:ext cx="7256937" cy="6987210"/>
          </a:xfrm>
          <a:custGeom>
            <a:avLst/>
            <a:gdLst/>
            <a:ahLst/>
            <a:cxnLst/>
            <a:rect l="l" t="t" r="r" b="b"/>
            <a:pathLst>
              <a:path w="7256937" h="6987210">
                <a:moveTo>
                  <a:pt x="0" y="0"/>
                </a:moveTo>
                <a:lnTo>
                  <a:pt x="7256937" y="0"/>
                </a:lnTo>
                <a:lnTo>
                  <a:pt x="7256937" y="6987210"/>
                </a:lnTo>
                <a:lnTo>
                  <a:pt x="0" y="6987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0800000">
            <a:off x="11440369" y="-22493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1A3B1-1F79-A61C-E22C-A4FBEE4FEEF6}"/>
              </a:ext>
            </a:extLst>
          </p:cNvPr>
          <p:cNvSpPr txBox="1"/>
          <p:nvPr/>
        </p:nvSpPr>
        <p:spPr>
          <a:xfrm>
            <a:off x="1591050" y="4858791"/>
            <a:ext cx="162397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000" dirty="0" err="1">
                <a:solidFill>
                  <a:srgbClr val="91612F"/>
                </a:solidFill>
                <a:latin typeface="Assistant"/>
              </a:rPr>
              <a:t>Banza</a:t>
            </a:r>
            <a:r>
              <a:rPr lang="en-US" sz="3000" dirty="0">
                <a:solidFill>
                  <a:srgbClr val="91612F"/>
                </a:solidFill>
                <a:latin typeface="Assistant"/>
              </a:rPr>
              <a:t>, M. (n.d.). Predicting Hotel Booking Cancellations Using Machine Learning. Step by Step Guide with Real Data and Python. </a:t>
            </a:r>
            <a:r>
              <a:rPr lang="en-US" sz="3000" dirty="0">
                <a:solidFill>
                  <a:srgbClr val="91612F"/>
                </a:solidFill>
                <a:latin typeface="Assistan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https://www.linkedin.com/pulse/u-hotel-booking-cancellations-using-machine-learning-manuel-banza/</a:t>
            </a:r>
            <a:endParaRPr lang="en-US" sz="3000" dirty="0">
              <a:solidFill>
                <a:srgbClr val="91612F"/>
              </a:solidFill>
              <a:latin typeface="Assistan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>
                <a:solidFill>
                  <a:srgbClr val="91612F"/>
                </a:solidFill>
                <a:latin typeface="Assistant"/>
              </a:rPr>
              <a:t>Raza, A. (2023) Hotel Reservations dataset, Kaggle. Available at: https://www.kaggle.com/datasets/ahsan81/hotel-reservations-classification-dataset (Accessed: 17 July 2023).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>
                <a:solidFill>
                  <a:srgbClr val="91612F"/>
                </a:solidFill>
                <a:latin typeface="Assistant"/>
              </a:rPr>
              <a:t>Eleazar C-Sánchez, A. J. Sánchez-Medina, and L. Romero-Domínguez, “Forecasting Hotel-booking Cancelations Using Personal Name Records: An Artificial Intelligence Approach,” pp. 3–14, Jan. 2022, </a:t>
            </a:r>
            <a:r>
              <a:rPr lang="en-US" sz="3000" dirty="0" err="1">
                <a:solidFill>
                  <a:srgbClr val="91612F"/>
                </a:solidFill>
                <a:latin typeface="Assistant"/>
              </a:rPr>
              <a:t>doi</a:t>
            </a:r>
            <a:r>
              <a:rPr lang="en-US" sz="3000" dirty="0">
                <a:solidFill>
                  <a:srgbClr val="91612F"/>
                </a:solidFill>
                <a:latin typeface="Assistant"/>
              </a:rPr>
              <a:t>: </a:t>
            </a:r>
            <a:r>
              <a:rPr lang="en-US" sz="3000" dirty="0">
                <a:solidFill>
                  <a:srgbClr val="91612F"/>
                </a:solidFill>
                <a:latin typeface="Assistan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https://doi.org/10.1007/978-981-16-9268-0_1</a:t>
            </a:r>
            <a:r>
              <a:rPr lang="en-US" sz="3000" dirty="0">
                <a:solidFill>
                  <a:srgbClr val="91612F"/>
                </a:solidFill>
                <a:latin typeface="Assistan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135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2043424" y="-4540127"/>
            <a:ext cx="7256937" cy="6987210"/>
          </a:xfrm>
          <a:custGeom>
            <a:avLst/>
            <a:gdLst/>
            <a:ahLst/>
            <a:cxnLst/>
            <a:rect l="l" t="t" r="r" b="b"/>
            <a:pathLst>
              <a:path w="7256937" h="6987210">
                <a:moveTo>
                  <a:pt x="0" y="0"/>
                </a:moveTo>
                <a:lnTo>
                  <a:pt x="7256937" y="0"/>
                </a:lnTo>
                <a:lnTo>
                  <a:pt x="7256937" y="6987209"/>
                </a:lnTo>
                <a:lnTo>
                  <a:pt x="0" y="6987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15572615" y="-1736148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4"/>
                </a:lnTo>
                <a:lnTo>
                  <a:pt x="1691219" y="4627714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418225" y="-267901"/>
            <a:ext cx="3583276" cy="3531156"/>
          </a:xfrm>
          <a:custGeom>
            <a:avLst/>
            <a:gdLst/>
            <a:ahLst/>
            <a:cxnLst/>
            <a:rect l="l" t="t" r="r" b="b"/>
            <a:pathLst>
              <a:path w="3583276" h="3531156">
                <a:moveTo>
                  <a:pt x="0" y="0"/>
                </a:moveTo>
                <a:lnTo>
                  <a:pt x="3583276" y="0"/>
                </a:lnTo>
                <a:lnTo>
                  <a:pt x="3583276" y="3531156"/>
                </a:lnTo>
                <a:lnTo>
                  <a:pt x="0" y="35311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114800" y="2355340"/>
            <a:ext cx="9829800" cy="5607560"/>
            <a:chOff x="0" y="0"/>
            <a:chExt cx="1651848" cy="15904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51848" cy="1590452"/>
            </a:xfrm>
            <a:custGeom>
              <a:avLst/>
              <a:gdLst/>
              <a:ahLst/>
              <a:cxnLst/>
              <a:rect l="l" t="t" r="r" b="b"/>
              <a:pathLst>
                <a:path w="1651848" h="1590452">
                  <a:moveTo>
                    <a:pt x="0" y="0"/>
                  </a:moveTo>
                  <a:lnTo>
                    <a:pt x="1651848" y="0"/>
                  </a:lnTo>
                  <a:lnTo>
                    <a:pt x="1651848" y="1590452"/>
                  </a:lnTo>
                  <a:lnTo>
                    <a:pt x="0" y="1590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350680" y="719354"/>
              <a:ext cx="902127" cy="5901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7200" b="1" dirty="0">
                  <a:solidFill>
                    <a:srgbClr val="FFFCF7"/>
                  </a:solidFill>
                  <a:latin typeface="Linux Biolinum Bold Italics"/>
                </a:rPr>
                <a:t>THANK YOU</a:t>
              </a:r>
              <a:br>
                <a:rPr lang="en-US" sz="7200" b="1" dirty="0">
                  <a:solidFill>
                    <a:srgbClr val="FFFCF7"/>
                  </a:solidFill>
                  <a:latin typeface="Linux Biolinum Bold Italics"/>
                </a:rPr>
              </a:br>
              <a:br>
                <a:rPr lang="en-US" sz="7200" b="1" dirty="0">
                  <a:solidFill>
                    <a:srgbClr val="FFFCF7"/>
                  </a:solidFill>
                  <a:latin typeface="Linux Biolinum Bold Italics"/>
                </a:rPr>
              </a:br>
              <a:endParaRPr lang="en-US" sz="7200" b="1" dirty="0">
                <a:solidFill>
                  <a:srgbClr val="FFFCF7"/>
                </a:solidFill>
                <a:latin typeface="Linux Biolinum Bold Italic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 rot="1925445">
            <a:off x="-369802" y="8950855"/>
            <a:ext cx="3583276" cy="3531156"/>
          </a:xfrm>
          <a:custGeom>
            <a:avLst/>
            <a:gdLst/>
            <a:ahLst/>
            <a:cxnLst/>
            <a:rect l="l" t="t" r="r" b="b"/>
            <a:pathLst>
              <a:path w="3583276" h="3531156">
                <a:moveTo>
                  <a:pt x="0" y="0"/>
                </a:moveTo>
                <a:lnTo>
                  <a:pt x="3583276" y="0"/>
                </a:lnTo>
                <a:lnTo>
                  <a:pt x="3583276" y="3531155"/>
                </a:lnTo>
                <a:lnTo>
                  <a:pt x="0" y="35311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DB3EB-156A-9326-3F0C-9F82EA4E73C5}"/>
              </a:ext>
            </a:extLst>
          </p:cNvPr>
          <p:cNvSpPr txBox="1"/>
          <p:nvPr/>
        </p:nvSpPr>
        <p:spPr>
          <a:xfrm>
            <a:off x="7086600" y="5676900"/>
            <a:ext cx="3276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FCF7"/>
                </a:solidFill>
                <a:latin typeface="Linux Biolinum Bold Italics"/>
              </a:rPr>
              <a:t>Any Questions? </a:t>
            </a:r>
            <a:endParaRPr 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+ Hotel Cancellation Illustrations, Royalty-Free Vector Graphics &amp; Clip  Art - iStock">
            <a:extLst>
              <a:ext uri="{FF2B5EF4-FFF2-40B4-BE49-F238E27FC236}">
                <a16:creationId xmlns:a16="http://schemas.microsoft.com/office/drawing/2014/main" id="{15833353-10C5-39F6-A673-732C56E0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5687989"/>
            <a:ext cx="5562600" cy="443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16888" y="3267800"/>
            <a:ext cx="15118511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22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rgbClr val="91612F"/>
                </a:solidFill>
                <a:latin typeface="Assistant"/>
              </a:rPr>
              <a:t>Today, booking cancellations are without a doubt one of the major problems facing any revenue management or hotel manager. According to data on the European market, 49.8% of reservations made through the OTA Booking.com were canceled in 2018 [1].</a:t>
            </a:r>
          </a:p>
          <a:p>
            <a:pPr marL="342900" indent="-342900" algn="just">
              <a:lnSpc>
                <a:spcPts val="3220"/>
              </a:lnSpc>
              <a:buFont typeface="Wingdings" panose="05000000000000000000" pitchFamily="2" charset="2"/>
              <a:buChar char="q"/>
            </a:pPr>
            <a:endParaRPr lang="en-US" sz="2300" dirty="0">
              <a:solidFill>
                <a:srgbClr val="91612F"/>
              </a:solidFill>
              <a:latin typeface="Assistant"/>
            </a:endParaRPr>
          </a:p>
          <a:p>
            <a:pPr marL="342900" indent="-342900" algn="just">
              <a:lnSpc>
                <a:spcPts val="322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rgbClr val="91612F"/>
                </a:solidFill>
                <a:latin typeface="Assistant"/>
              </a:rPr>
              <a:t>The typical reasons for cancellations include change of plans, scheduling conflicts, etc. This is often made easier by the option to do so free of charge or preferably at a low cost which is beneficial to hotel guests but it is a less desirable and possibly revenue-diminishing factor for hotels to deal with[2].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5DE9664-DA66-ABA2-462D-186D72F4DCB0}"/>
              </a:ext>
            </a:extLst>
          </p:cNvPr>
          <p:cNvSpPr txBox="1"/>
          <p:nvPr/>
        </p:nvSpPr>
        <p:spPr>
          <a:xfrm>
            <a:off x="1427775" y="1943100"/>
            <a:ext cx="7086600" cy="998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4000" b="1" u="sng" dirty="0">
                <a:solidFill>
                  <a:srgbClr val="91612F"/>
                </a:solidFill>
                <a:latin typeface="Linux Biolinum"/>
              </a:rPr>
              <a:t>Problem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48200" y="5424856"/>
            <a:ext cx="7086600" cy="1164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b="1" dirty="0">
                <a:solidFill>
                  <a:srgbClr val="91612F"/>
                </a:solidFill>
                <a:latin typeface="Linux Biolinum"/>
              </a:rPr>
              <a:t>Introduction </a:t>
            </a:r>
          </a:p>
        </p:txBody>
      </p:sp>
      <p:sp>
        <p:nvSpPr>
          <p:cNvPr id="6" name="Freeform 6"/>
          <p:cNvSpPr/>
          <p:nvPr/>
        </p:nvSpPr>
        <p:spPr>
          <a:xfrm rot="5400000" flipH="1">
            <a:off x="6970449" y="2367408"/>
            <a:ext cx="890350" cy="3096448"/>
          </a:xfrm>
          <a:custGeom>
            <a:avLst/>
            <a:gdLst/>
            <a:ahLst/>
            <a:cxnLst/>
            <a:rect l="l" t="t" r="r" b="b"/>
            <a:pathLst>
              <a:path w="459346" h="1256916">
                <a:moveTo>
                  <a:pt x="459345" y="0"/>
                </a:moveTo>
                <a:lnTo>
                  <a:pt x="0" y="0"/>
                </a:lnTo>
                <a:lnTo>
                  <a:pt x="0" y="1256916"/>
                </a:lnTo>
                <a:lnTo>
                  <a:pt x="459345" y="1256916"/>
                </a:lnTo>
                <a:lnTo>
                  <a:pt x="45934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629400" y="3470457"/>
            <a:ext cx="2133600" cy="1275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00"/>
              </a:lnSpc>
            </a:pPr>
            <a:r>
              <a:rPr lang="en-US" sz="13800" b="1" dirty="0">
                <a:solidFill>
                  <a:srgbClr val="91612F"/>
                </a:solidFill>
                <a:latin typeface="Linux Biolinum"/>
              </a:rPr>
              <a:t>02</a:t>
            </a:r>
          </a:p>
        </p:txBody>
      </p:sp>
      <p:sp>
        <p:nvSpPr>
          <p:cNvPr id="18" name="Freeform 18"/>
          <p:cNvSpPr/>
          <p:nvPr/>
        </p:nvSpPr>
        <p:spPr>
          <a:xfrm rot="-10723850">
            <a:off x="13554742" y="-3183869"/>
            <a:ext cx="7256937" cy="6987210"/>
          </a:xfrm>
          <a:custGeom>
            <a:avLst/>
            <a:gdLst/>
            <a:ahLst/>
            <a:cxnLst/>
            <a:rect l="l" t="t" r="r" b="b"/>
            <a:pathLst>
              <a:path w="7256937" h="6987210">
                <a:moveTo>
                  <a:pt x="0" y="0"/>
                </a:moveTo>
                <a:lnTo>
                  <a:pt x="7256937" y="0"/>
                </a:lnTo>
                <a:lnTo>
                  <a:pt x="7256937" y="6987210"/>
                </a:lnTo>
                <a:lnTo>
                  <a:pt x="0" y="6987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0800000">
            <a:off x="11440369" y="-22493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0481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945769" y="-648575"/>
            <a:ext cx="4550578" cy="4381441"/>
          </a:xfrm>
          <a:custGeom>
            <a:avLst/>
            <a:gdLst/>
            <a:ahLst/>
            <a:cxnLst/>
            <a:rect l="l" t="t" r="r" b="b"/>
            <a:pathLst>
              <a:path w="4550578" h="4381441">
                <a:moveTo>
                  <a:pt x="0" y="0"/>
                </a:moveTo>
                <a:lnTo>
                  <a:pt x="4550578" y="0"/>
                </a:lnTo>
                <a:lnTo>
                  <a:pt x="4550578" y="4381441"/>
                </a:lnTo>
                <a:lnTo>
                  <a:pt x="0" y="4381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66650" y="1248182"/>
            <a:ext cx="13022168" cy="1104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200" dirty="0">
                <a:solidFill>
                  <a:srgbClr val="91612F"/>
                </a:solidFill>
                <a:latin typeface="Linux Biolinum"/>
              </a:rPr>
              <a:t>Methodology of the Project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70646" y="4420661"/>
            <a:ext cx="2766923" cy="39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dirty="0">
                <a:latin typeface="Assistant"/>
              </a:rPr>
              <a:t>Quality 1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988744" y="3696895"/>
            <a:ext cx="2766923" cy="2239042"/>
            <a:chOff x="0" y="0"/>
            <a:chExt cx="1925094" cy="18535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25094" cy="1853542"/>
            </a:xfrm>
            <a:custGeom>
              <a:avLst/>
              <a:gdLst/>
              <a:ahLst/>
              <a:cxnLst/>
              <a:rect l="l" t="t" r="r" b="b"/>
              <a:pathLst>
                <a:path w="1925094" h="1853542">
                  <a:moveTo>
                    <a:pt x="0" y="0"/>
                  </a:moveTo>
                  <a:lnTo>
                    <a:pt x="1925094" y="0"/>
                  </a:lnTo>
                  <a:lnTo>
                    <a:pt x="1925094" y="1853542"/>
                  </a:lnTo>
                  <a:lnTo>
                    <a:pt x="0" y="1853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-10800000">
              <a:off x="45820" y="23378"/>
              <a:ext cx="1833454" cy="1806786"/>
            </a:xfrm>
            <a:custGeom>
              <a:avLst/>
              <a:gdLst/>
              <a:ahLst/>
              <a:cxnLst/>
              <a:rect l="l" t="t" r="r" b="b"/>
              <a:pathLst>
                <a:path w="1833454" h="1806786">
                  <a:moveTo>
                    <a:pt x="0" y="0"/>
                  </a:moveTo>
                  <a:lnTo>
                    <a:pt x="1833454" y="0"/>
                  </a:lnTo>
                  <a:lnTo>
                    <a:pt x="1833454" y="1806786"/>
                  </a:lnTo>
                  <a:lnTo>
                    <a:pt x="0" y="180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70174" y="3671789"/>
            <a:ext cx="2766923" cy="2232019"/>
            <a:chOff x="0" y="0"/>
            <a:chExt cx="1925094" cy="185354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25094" cy="1853542"/>
            </a:xfrm>
            <a:custGeom>
              <a:avLst/>
              <a:gdLst/>
              <a:ahLst/>
              <a:cxnLst/>
              <a:rect l="l" t="t" r="r" b="b"/>
              <a:pathLst>
                <a:path w="1925094" h="1853542">
                  <a:moveTo>
                    <a:pt x="0" y="0"/>
                  </a:moveTo>
                  <a:lnTo>
                    <a:pt x="1925094" y="0"/>
                  </a:lnTo>
                  <a:lnTo>
                    <a:pt x="1925094" y="1853542"/>
                  </a:lnTo>
                  <a:lnTo>
                    <a:pt x="0" y="1853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 rot="-10800000">
              <a:off x="45820" y="23378"/>
              <a:ext cx="1833454" cy="1806786"/>
            </a:xfrm>
            <a:custGeom>
              <a:avLst/>
              <a:gdLst/>
              <a:ahLst/>
              <a:cxnLst/>
              <a:rect l="l" t="t" r="r" b="b"/>
              <a:pathLst>
                <a:path w="1833454" h="1806786">
                  <a:moveTo>
                    <a:pt x="0" y="0"/>
                  </a:moveTo>
                  <a:lnTo>
                    <a:pt x="1833454" y="0"/>
                  </a:lnTo>
                  <a:lnTo>
                    <a:pt x="1833454" y="1806786"/>
                  </a:lnTo>
                  <a:lnTo>
                    <a:pt x="0" y="180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9575741" y="3615232"/>
            <a:ext cx="2766923" cy="2228805"/>
            <a:chOff x="0" y="0"/>
            <a:chExt cx="1925094" cy="185354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25094" cy="1853542"/>
            </a:xfrm>
            <a:custGeom>
              <a:avLst/>
              <a:gdLst/>
              <a:ahLst/>
              <a:cxnLst/>
              <a:rect l="l" t="t" r="r" b="b"/>
              <a:pathLst>
                <a:path w="1925094" h="1853542">
                  <a:moveTo>
                    <a:pt x="0" y="0"/>
                  </a:moveTo>
                  <a:lnTo>
                    <a:pt x="1925094" y="0"/>
                  </a:lnTo>
                  <a:lnTo>
                    <a:pt x="1925094" y="1853542"/>
                  </a:lnTo>
                  <a:lnTo>
                    <a:pt x="0" y="1853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 rot="-10800000">
              <a:off x="45820" y="23378"/>
              <a:ext cx="1833454" cy="1806786"/>
            </a:xfrm>
            <a:custGeom>
              <a:avLst/>
              <a:gdLst/>
              <a:ahLst/>
              <a:cxnLst/>
              <a:rect l="l" t="t" r="r" b="b"/>
              <a:pathLst>
                <a:path w="1833454" h="1806786">
                  <a:moveTo>
                    <a:pt x="0" y="0"/>
                  </a:moveTo>
                  <a:lnTo>
                    <a:pt x="1833454" y="0"/>
                  </a:lnTo>
                  <a:lnTo>
                    <a:pt x="1833454" y="1806786"/>
                  </a:lnTo>
                  <a:lnTo>
                    <a:pt x="0" y="180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13393211" y="3585998"/>
            <a:ext cx="2766923" cy="2317809"/>
            <a:chOff x="0" y="0"/>
            <a:chExt cx="1925094" cy="185354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25094" cy="1853542"/>
            </a:xfrm>
            <a:custGeom>
              <a:avLst/>
              <a:gdLst/>
              <a:ahLst/>
              <a:cxnLst/>
              <a:rect l="l" t="t" r="r" b="b"/>
              <a:pathLst>
                <a:path w="1925094" h="1853542">
                  <a:moveTo>
                    <a:pt x="0" y="0"/>
                  </a:moveTo>
                  <a:lnTo>
                    <a:pt x="1925094" y="0"/>
                  </a:lnTo>
                  <a:lnTo>
                    <a:pt x="1925094" y="1853542"/>
                  </a:lnTo>
                  <a:lnTo>
                    <a:pt x="0" y="1853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 rot="-10800000">
              <a:off x="45820" y="23378"/>
              <a:ext cx="1833454" cy="1806786"/>
            </a:xfrm>
            <a:custGeom>
              <a:avLst/>
              <a:gdLst/>
              <a:ahLst/>
              <a:cxnLst/>
              <a:rect l="l" t="t" r="r" b="b"/>
              <a:pathLst>
                <a:path w="1833454" h="1806786">
                  <a:moveTo>
                    <a:pt x="0" y="0"/>
                  </a:moveTo>
                  <a:lnTo>
                    <a:pt x="1833454" y="0"/>
                  </a:lnTo>
                  <a:lnTo>
                    <a:pt x="1833454" y="1806786"/>
                  </a:lnTo>
                  <a:lnTo>
                    <a:pt x="0" y="180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5" name="Group 25"/>
          <p:cNvGrpSpPr/>
          <p:nvPr/>
        </p:nvGrpSpPr>
        <p:grpSpPr>
          <a:xfrm>
            <a:off x="2054600" y="7145671"/>
            <a:ext cx="2635211" cy="2156170"/>
            <a:chOff x="0" y="0"/>
            <a:chExt cx="1925094" cy="185354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925094" cy="1853542"/>
            </a:xfrm>
            <a:custGeom>
              <a:avLst/>
              <a:gdLst/>
              <a:ahLst/>
              <a:cxnLst/>
              <a:rect l="l" t="t" r="r" b="b"/>
              <a:pathLst>
                <a:path w="1925094" h="1853542">
                  <a:moveTo>
                    <a:pt x="0" y="0"/>
                  </a:moveTo>
                  <a:lnTo>
                    <a:pt x="1925094" y="0"/>
                  </a:lnTo>
                  <a:lnTo>
                    <a:pt x="1925094" y="1853542"/>
                  </a:lnTo>
                  <a:lnTo>
                    <a:pt x="0" y="1853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 rot="-10800000">
              <a:off x="45820" y="23378"/>
              <a:ext cx="1833454" cy="1806786"/>
            </a:xfrm>
            <a:custGeom>
              <a:avLst/>
              <a:gdLst/>
              <a:ahLst/>
              <a:cxnLst/>
              <a:rect l="l" t="t" r="r" b="b"/>
              <a:pathLst>
                <a:path w="1833454" h="1806786">
                  <a:moveTo>
                    <a:pt x="0" y="0"/>
                  </a:moveTo>
                  <a:lnTo>
                    <a:pt x="1833454" y="0"/>
                  </a:lnTo>
                  <a:lnTo>
                    <a:pt x="1833454" y="1806786"/>
                  </a:lnTo>
                  <a:lnTo>
                    <a:pt x="0" y="180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9" name="Freeform 29"/>
          <p:cNvSpPr/>
          <p:nvPr/>
        </p:nvSpPr>
        <p:spPr>
          <a:xfrm>
            <a:off x="-2101689" y="2481852"/>
            <a:ext cx="3583276" cy="3531156"/>
          </a:xfrm>
          <a:custGeom>
            <a:avLst/>
            <a:gdLst/>
            <a:ahLst/>
            <a:cxnLst/>
            <a:rect l="l" t="t" r="r" b="b"/>
            <a:pathLst>
              <a:path w="3583276" h="3531156">
                <a:moveTo>
                  <a:pt x="0" y="0"/>
                </a:moveTo>
                <a:lnTo>
                  <a:pt x="3583276" y="0"/>
                </a:lnTo>
                <a:lnTo>
                  <a:pt x="3583276" y="3531155"/>
                </a:lnTo>
                <a:lnTo>
                  <a:pt x="0" y="35311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5131367" flipH="1" flipV="1">
            <a:off x="15631026" y="7628333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4627715"/>
                </a:moveTo>
                <a:lnTo>
                  <a:pt x="0" y="4627715"/>
                </a:lnTo>
                <a:lnTo>
                  <a:pt x="0" y="0"/>
                </a:lnTo>
                <a:lnTo>
                  <a:pt x="1691220" y="0"/>
                </a:lnTo>
                <a:lnTo>
                  <a:pt x="1691220" y="462771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31" name="Group 25">
            <a:extLst>
              <a:ext uri="{FF2B5EF4-FFF2-40B4-BE49-F238E27FC236}">
                <a16:creationId xmlns:a16="http://schemas.microsoft.com/office/drawing/2014/main" id="{5682A5ED-7CBC-F8EE-9850-295C9A0CA882}"/>
              </a:ext>
            </a:extLst>
          </p:cNvPr>
          <p:cNvGrpSpPr/>
          <p:nvPr/>
        </p:nvGrpSpPr>
        <p:grpSpPr>
          <a:xfrm>
            <a:off x="5736030" y="7118476"/>
            <a:ext cx="2635211" cy="2156170"/>
            <a:chOff x="0" y="0"/>
            <a:chExt cx="1925094" cy="1853542"/>
          </a:xfrm>
        </p:grpSpPr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AE9D528D-3E58-AB31-DCDE-3A67C3C95A46}"/>
                </a:ext>
              </a:extLst>
            </p:cNvPr>
            <p:cNvSpPr/>
            <p:nvPr/>
          </p:nvSpPr>
          <p:spPr>
            <a:xfrm>
              <a:off x="0" y="0"/>
              <a:ext cx="1925094" cy="1853542"/>
            </a:xfrm>
            <a:custGeom>
              <a:avLst/>
              <a:gdLst/>
              <a:ahLst/>
              <a:cxnLst/>
              <a:rect l="l" t="t" r="r" b="b"/>
              <a:pathLst>
                <a:path w="1925094" h="1853542">
                  <a:moveTo>
                    <a:pt x="0" y="0"/>
                  </a:moveTo>
                  <a:lnTo>
                    <a:pt x="1925094" y="0"/>
                  </a:lnTo>
                  <a:lnTo>
                    <a:pt x="1925094" y="1853542"/>
                  </a:lnTo>
                  <a:lnTo>
                    <a:pt x="0" y="1853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62AED66A-42E5-30F2-3474-93DF87A51A5B}"/>
                </a:ext>
              </a:extLst>
            </p:cNvPr>
            <p:cNvSpPr/>
            <p:nvPr/>
          </p:nvSpPr>
          <p:spPr>
            <a:xfrm rot="-10800000">
              <a:off x="45820" y="23378"/>
              <a:ext cx="1833454" cy="1806786"/>
            </a:xfrm>
            <a:custGeom>
              <a:avLst/>
              <a:gdLst/>
              <a:ahLst/>
              <a:cxnLst/>
              <a:rect l="l" t="t" r="r" b="b"/>
              <a:pathLst>
                <a:path w="1833454" h="1806786">
                  <a:moveTo>
                    <a:pt x="0" y="0"/>
                  </a:moveTo>
                  <a:lnTo>
                    <a:pt x="1833454" y="0"/>
                  </a:lnTo>
                  <a:lnTo>
                    <a:pt x="1833454" y="1806786"/>
                  </a:lnTo>
                  <a:lnTo>
                    <a:pt x="0" y="180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5" name="Group 25">
            <a:extLst>
              <a:ext uri="{FF2B5EF4-FFF2-40B4-BE49-F238E27FC236}">
                <a16:creationId xmlns:a16="http://schemas.microsoft.com/office/drawing/2014/main" id="{78EB0CC7-FA51-3954-2185-3D78141B99CF}"/>
              </a:ext>
            </a:extLst>
          </p:cNvPr>
          <p:cNvGrpSpPr/>
          <p:nvPr/>
        </p:nvGrpSpPr>
        <p:grpSpPr>
          <a:xfrm>
            <a:off x="9608398" y="7150375"/>
            <a:ext cx="2635211" cy="2156170"/>
            <a:chOff x="0" y="0"/>
            <a:chExt cx="1925094" cy="1853542"/>
          </a:xfrm>
        </p:grpSpPr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648D73F4-C6DC-1081-5CAC-C58474AF3E4A}"/>
                </a:ext>
              </a:extLst>
            </p:cNvPr>
            <p:cNvSpPr/>
            <p:nvPr/>
          </p:nvSpPr>
          <p:spPr>
            <a:xfrm>
              <a:off x="0" y="0"/>
              <a:ext cx="1925094" cy="1853542"/>
            </a:xfrm>
            <a:custGeom>
              <a:avLst/>
              <a:gdLst/>
              <a:ahLst/>
              <a:cxnLst/>
              <a:rect l="l" t="t" r="r" b="b"/>
              <a:pathLst>
                <a:path w="1925094" h="1853542">
                  <a:moveTo>
                    <a:pt x="0" y="0"/>
                  </a:moveTo>
                  <a:lnTo>
                    <a:pt x="1925094" y="0"/>
                  </a:lnTo>
                  <a:lnTo>
                    <a:pt x="1925094" y="1853542"/>
                  </a:lnTo>
                  <a:lnTo>
                    <a:pt x="0" y="1853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072677B0-EBD6-3566-18EC-55C3873E100C}"/>
                </a:ext>
              </a:extLst>
            </p:cNvPr>
            <p:cNvSpPr/>
            <p:nvPr/>
          </p:nvSpPr>
          <p:spPr>
            <a:xfrm rot="-10800000">
              <a:off x="45820" y="23378"/>
              <a:ext cx="1833454" cy="1806786"/>
            </a:xfrm>
            <a:custGeom>
              <a:avLst/>
              <a:gdLst/>
              <a:ahLst/>
              <a:cxnLst/>
              <a:rect l="l" t="t" r="r" b="b"/>
              <a:pathLst>
                <a:path w="1833454" h="1806786">
                  <a:moveTo>
                    <a:pt x="0" y="0"/>
                  </a:moveTo>
                  <a:lnTo>
                    <a:pt x="1833454" y="0"/>
                  </a:lnTo>
                  <a:lnTo>
                    <a:pt x="1833454" y="1806786"/>
                  </a:lnTo>
                  <a:lnTo>
                    <a:pt x="0" y="180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FFA1CB7C-11F6-D614-C36C-C826CE039857}"/>
              </a:ext>
            </a:extLst>
          </p:cNvPr>
          <p:cNvGrpSpPr/>
          <p:nvPr/>
        </p:nvGrpSpPr>
        <p:grpSpPr>
          <a:xfrm>
            <a:off x="13459068" y="7172866"/>
            <a:ext cx="2635211" cy="2156170"/>
            <a:chOff x="0" y="0"/>
            <a:chExt cx="1925094" cy="1853542"/>
          </a:xfrm>
        </p:grpSpPr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4020BD28-5141-A29E-7895-22E7E56FE17F}"/>
                </a:ext>
              </a:extLst>
            </p:cNvPr>
            <p:cNvSpPr/>
            <p:nvPr/>
          </p:nvSpPr>
          <p:spPr>
            <a:xfrm>
              <a:off x="0" y="0"/>
              <a:ext cx="1925094" cy="1853542"/>
            </a:xfrm>
            <a:custGeom>
              <a:avLst/>
              <a:gdLst/>
              <a:ahLst/>
              <a:cxnLst/>
              <a:rect l="l" t="t" r="r" b="b"/>
              <a:pathLst>
                <a:path w="1925094" h="1853542">
                  <a:moveTo>
                    <a:pt x="0" y="0"/>
                  </a:moveTo>
                  <a:lnTo>
                    <a:pt x="1925094" y="0"/>
                  </a:lnTo>
                  <a:lnTo>
                    <a:pt x="1925094" y="1853542"/>
                  </a:lnTo>
                  <a:lnTo>
                    <a:pt x="0" y="1853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EEFC19A2-D9DC-D064-7303-3FF6FAFA5F61}"/>
                </a:ext>
              </a:extLst>
            </p:cNvPr>
            <p:cNvSpPr/>
            <p:nvPr/>
          </p:nvSpPr>
          <p:spPr>
            <a:xfrm rot="-10800000">
              <a:off x="45820" y="23378"/>
              <a:ext cx="1833454" cy="1806786"/>
            </a:xfrm>
            <a:custGeom>
              <a:avLst/>
              <a:gdLst/>
              <a:ahLst/>
              <a:cxnLst/>
              <a:rect l="l" t="t" r="r" b="b"/>
              <a:pathLst>
                <a:path w="1833454" h="1806786">
                  <a:moveTo>
                    <a:pt x="0" y="0"/>
                  </a:moveTo>
                  <a:lnTo>
                    <a:pt x="1833454" y="0"/>
                  </a:lnTo>
                  <a:lnTo>
                    <a:pt x="1833454" y="1806786"/>
                  </a:lnTo>
                  <a:lnTo>
                    <a:pt x="0" y="180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TextBox 15">
            <a:extLst>
              <a:ext uri="{FF2B5EF4-FFF2-40B4-BE49-F238E27FC236}">
                <a16:creationId xmlns:a16="http://schemas.microsoft.com/office/drawing/2014/main" id="{4D2B63A5-016D-EE85-23AD-A4ECEB40A0D6}"/>
              </a:ext>
            </a:extLst>
          </p:cNvPr>
          <p:cNvSpPr txBox="1"/>
          <p:nvPr/>
        </p:nvSpPr>
        <p:spPr>
          <a:xfrm>
            <a:off x="2366723" y="4247430"/>
            <a:ext cx="2010964" cy="79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400" b="1" dirty="0">
                <a:solidFill>
                  <a:schemeClr val="bg1"/>
                </a:solidFill>
                <a:latin typeface="Assistant"/>
              </a:rPr>
              <a:t>Collecting Relevant Data 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A1FA03A9-768D-0D49-A6DD-39440DDBEECE}"/>
              </a:ext>
            </a:extLst>
          </p:cNvPr>
          <p:cNvSpPr txBox="1"/>
          <p:nvPr/>
        </p:nvSpPr>
        <p:spPr>
          <a:xfrm>
            <a:off x="5924117" y="4184716"/>
            <a:ext cx="2010964" cy="1206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chemeClr val="bg1"/>
                </a:solidFill>
                <a:latin typeface="Assistant"/>
              </a:rPr>
              <a:t>Data Pre-processing &amp; Visualization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9E6349-BC6C-A221-6892-572E38FE00F2}"/>
              </a:ext>
            </a:extLst>
          </p:cNvPr>
          <p:cNvSpPr txBox="1"/>
          <p:nvPr/>
        </p:nvSpPr>
        <p:spPr>
          <a:xfrm>
            <a:off x="9851492" y="4247430"/>
            <a:ext cx="2010964" cy="79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chemeClr val="bg1"/>
                </a:solidFill>
                <a:latin typeface="Assistant"/>
              </a:rPr>
              <a:t>Feature Engineering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30563A2E-0502-D105-5297-A7A1F239ECFB}"/>
              </a:ext>
            </a:extLst>
          </p:cNvPr>
          <p:cNvSpPr txBox="1"/>
          <p:nvPr/>
        </p:nvSpPr>
        <p:spPr>
          <a:xfrm>
            <a:off x="2410702" y="7776705"/>
            <a:ext cx="1804500" cy="795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chemeClr val="bg1"/>
                </a:solidFill>
                <a:latin typeface="Assistant"/>
              </a:rPr>
              <a:t>Model Evaluation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D92C6116-43CD-D303-7535-91334310EFAA}"/>
              </a:ext>
            </a:extLst>
          </p:cNvPr>
          <p:cNvSpPr txBox="1"/>
          <p:nvPr/>
        </p:nvSpPr>
        <p:spPr>
          <a:xfrm>
            <a:off x="13736161" y="4248491"/>
            <a:ext cx="1952657" cy="1206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chemeClr val="bg1"/>
                </a:solidFill>
                <a:latin typeface="Assistant"/>
              </a:rPr>
              <a:t>Model Selection &amp; Training 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35B621E0-A303-2ABE-620C-E14E16A1661E}"/>
              </a:ext>
            </a:extLst>
          </p:cNvPr>
          <p:cNvSpPr txBox="1"/>
          <p:nvPr/>
        </p:nvSpPr>
        <p:spPr>
          <a:xfrm>
            <a:off x="6001794" y="7773754"/>
            <a:ext cx="1804500" cy="795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chemeClr val="bg1"/>
                </a:solidFill>
                <a:latin typeface="Assistant"/>
              </a:rPr>
              <a:t>Model  Comparison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C251E579-DF40-BFB7-9074-CC0540134097}"/>
              </a:ext>
            </a:extLst>
          </p:cNvPr>
          <p:cNvSpPr txBox="1"/>
          <p:nvPr/>
        </p:nvSpPr>
        <p:spPr>
          <a:xfrm>
            <a:off x="9903882" y="7773754"/>
            <a:ext cx="1804500" cy="795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chemeClr val="bg1"/>
                </a:solidFill>
                <a:latin typeface="Assistant"/>
              </a:rPr>
              <a:t>Model  Deployment</a:t>
            </a: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B43143C6-2560-D80B-EAA9-C059BFF9CA7A}"/>
              </a:ext>
            </a:extLst>
          </p:cNvPr>
          <p:cNvSpPr txBox="1"/>
          <p:nvPr/>
        </p:nvSpPr>
        <p:spPr>
          <a:xfrm>
            <a:off x="13944600" y="7773754"/>
            <a:ext cx="1412351" cy="795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chemeClr val="bg1"/>
                </a:solidFill>
                <a:latin typeface="Assistant"/>
              </a:rPr>
              <a:t>Model  Saving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625377-39BE-1F26-C164-ABEBA6C8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875670"/>
            <a:ext cx="7665162" cy="6801730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-10800000" flipH="1">
            <a:off x="-274331" y="4630585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0"/>
                </a:moveTo>
                <a:lnTo>
                  <a:pt x="0" y="0"/>
                </a:lnTo>
                <a:lnTo>
                  <a:pt x="0" y="4627715"/>
                </a:lnTo>
                <a:lnTo>
                  <a:pt x="1691220" y="4627715"/>
                </a:lnTo>
                <a:lnTo>
                  <a:pt x="169122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1265" y="783709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978942" y="1028700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2008" y="-12206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1000" y="1369118"/>
            <a:ext cx="15316200" cy="1537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rgbClr val="91612F"/>
                </a:solidFill>
                <a:latin typeface="Assistant"/>
              </a:rPr>
              <a:t>Predicting whether a customer will cancel their reservation is crucial for planning and managing hotel resources effectively. In our project we aim to develop a prediction model for hotel reservation cancellations that can help hoteliers optimize their resources and minimize their losses.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7D19E-423F-0570-8633-564B830603B6}"/>
              </a:ext>
            </a:extLst>
          </p:cNvPr>
          <p:cNvSpPr txBox="1"/>
          <p:nvPr/>
        </p:nvSpPr>
        <p:spPr>
          <a:xfrm>
            <a:off x="8839200" y="9677400"/>
            <a:ext cx="929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https://www.kaggle.com/datasets/ahsan81/hotel-reservations-classification-dataset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B27687-D728-5AC5-BC75-D7A7A45B1075}"/>
              </a:ext>
            </a:extLst>
          </p:cNvPr>
          <p:cNvSpPr/>
          <p:nvPr/>
        </p:nvSpPr>
        <p:spPr>
          <a:xfrm>
            <a:off x="5105400" y="5143499"/>
            <a:ext cx="3652167" cy="15376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91612F"/>
              </a:solidFill>
              <a:latin typeface="Assistant"/>
            </a:endParaRPr>
          </a:p>
          <a:p>
            <a:pPr algn="ctr"/>
            <a:r>
              <a:rPr lang="en-US" sz="2400" b="1" dirty="0">
                <a:solidFill>
                  <a:srgbClr val="91612F"/>
                </a:solidFill>
                <a:latin typeface="Assistant"/>
              </a:rPr>
              <a:t>The Data Dictionary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317C8BC5-F3E4-9DBF-AE15-1FA10485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045" y="4915869"/>
            <a:ext cx="6381750" cy="497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2"/>
          <p:cNvSpPr/>
          <p:nvPr/>
        </p:nvSpPr>
        <p:spPr>
          <a:xfrm rot="5400000">
            <a:off x="-945769" y="-648575"/>
            <a:ext cx="4550578" cy="4381441"/>
          </a:xfrm>
          <a:custGeom>
            <a:avLst/>
            <a:gdLst/>
            <a:ahLst/>
            <a:cxnLst/>
            <a:rect l="l" t="t" r="r" b="b"/>
            <a:pathLst>
              <a:path w="4550578" h="4381441">
                <a:moveTo>
                  <a:pt x="0" y="0"/>
                </a:moveTo>
                <a:lnTo>
                  <a:pt x="4550578" y="0"/>
                </a:lnTo>
                <a:lnTo>
                  <a:pt x="4550578" y="4381441"/>
                </a:lnTo>
                <a:lnTo>
                  <a:pt x="0" y="438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66650" y="1248182"/>
            <a:ext cx="13022168" cy="1104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200" dirty="0">
                <a:solidFill>
                  <a:srgbClr val="91612F"/>
                </a:solidFill>
                <a:latin typeface="Linux Biolinum"/>
              </a:rPr>
              <a:t>Related Work</a:t>
            </a:r>
          </a:p>
        </p:txBody>
      </p:sp>
      <p:sp>
        <p:nvSpPr>
          <p:cNvPr id="29" name="Freeform 29"/>
          <p:cNvSpPr/>
          <p:nvPr/>
        </p:nvSpPr>
        <p:spPr>
          <a:xfrm>
            <a:off x="-2101689" y="2481852"/>
            <a:ext cx="3583276" cy="3531156"/>
          </a:xfrm>
          <a:custGeom>
            <a:avLst/>
            <a:gdLst/>
            <a:ahLst/>
            <a:cxnLst/>
            <a:rect l="l" t="t" r="r" b="b"/>
            <a:pathLst>
              <a:path w="3583276" h="3531156">
                <a:moveTo>
                  <a:pt x="0" y="0"/>
                </a:moveTo>
                <a:lnTo>
                  <a:pt x="3583276" y="0"/>
                </a:lnTo>
                <a:lnTo>
                  <a:pt x="3583276" y="3531155"/>
                </a:lnTo>
                <a:lnTo>
                  <a:pt x="0" y="35311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5131367" flipH="1" flipV="1">
            <a:off x="15631026" y="7628333"/>
            <a:ext cx="1691219" cy="4627715"/>
          </a:xfrm>
          <a:custGeom>
            <a:avLst/>
            <a:gdLst/>
            <a:ahLst/>
            <a:cxnLst/>
            <a:rect l="l" t="t" r="r" b="b"/>
            <a:pathLst>
              <a:path w="1691219" h="4627715">
                <a:moveTo>
                  <a:pt x="1691220" y="4627715"/>
                </a:moveTo>
                <a:lnTo>
                  <a:pt x="0" y="4627715"/>
                </a:lnTo>
                <a:lnTo>
                  <a:pt x="0" y="0"/>
                </a:lnTo>
                <a:lnTo>
                  <a:pt x="1691220" y="0"/>
                </a:lnTo>
                <a:lnTo>
                  <a:pt x="1691220" y="4627715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28FAC79D-E122-1C61-B13C-BC8852B43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36468"/>
              </p:ext>
            </p:extLst>
          </p:nvPr>
        </p:nvGraphicFramePr>
        <p:xfrm>
          <a:off x="3520241" y="2530415"/>
          <a:ext cx="12192000" cy="1198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261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555486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Support Vector Machine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0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Test Accuracy of related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0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Test Accuracy of 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358642"/>
                  </a:ext>
                </a:extLst>
              </a:tr>
            </a:tbl>
          </a:graphicData>
        </a:graphic>
      </p:graphicFrame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F57DD03A-C1FB-5EE5-5838-1E95F9DA9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87" y="4915869"/>
            <a:ext cx="5672082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F92A92-3D8B-91A8-6460-03C53F3BF3C2}"/>
              </a:ext>
            </a:extLst>
          </p:cNvPr>
          <p:cNvSpPr txBox="1"/>
          <p:nvPr/>
        </p:nvSpPr>
        <p:spPr>
          <a:xfrm>
            <a:off x="1519745" y="4423373"/>
            <a:ext cx="438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1612F"/>
                </a:solidFill>
                <a:latin typeface="Assistant"/>
              </a:rPr>
              <a:t>ROC Curve of Related work 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D206D1-7879-B651-AB78-CDC89686995B}"/>
              </a:ext>
            </a:extLst>
          </p:cNvPr>
          <p:cNvSpPr txBox="1"/>
          <p:nvPr/>
        </p:nvSpPr>
        <p:spPr>
          <a:xfrm>
            <a:off x="8282045" y="442337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1612F"/>
                </a:solidFill>
                <a:latin typeface="Assistant"/>
              </a:rPr>
              <a:t>ROC of our</a:t>
            </a:r>
            <a:r>
              <a:rPr lang="en-US" dirty="0"/>
              <a:t> </a:t>
            </a:r>
            <a:r>
              <a:rPr lang="en-US" sz="2400" dirty="0">
                <a:solidFill>
                  <a:srgbClr val="91612F"/>
                </a:solidFill>
                <a:latin typeface="Assistant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91302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29000" y="5303096"/>
            <a:ext cx="11724452" cy="1184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600" b="1" dirty="0">
                <a:solidFill>
                  <a:srgbClr val="91612F"/>
                </a:solidFill>
                <a:latin typeface="Linux Biolinum"/>
              </a:rPr>
              <a:t>Details &amp; Models </a:t>
            </a:r>
            <a:r>
              <a:rPr lang="en-US" sz="8800" b="1" dirty="0">
                <a:solidFill>
                  <a:srgbClr val="91612F"/>
                </a:solidFill>
                <a:latin typeface="Linux Biolinum"/>
              </a:rPr>
              <a:t> </a:t>
            </a:r>
          </a:p>
        </p:txBody>
      </p:sp>
      <p:sp>
        <p:nvSpPr>
          <p:cNvPr id="6" name="Freeform 6"/>
          <p:cNvSpPr/>
          <p:nvPr/>
        </p:nvSpPr>
        <p:spPr>
          <a:xfrm rot="5400000" flipH="1">
            <a:off x="6970449" y="2367408"/>
            <a:ext cx="890350" cy="3096448"/>
          </a:xfrm>
          <a:custGeom>
            <a:avLst/>
            <a:gdLst/>
            <a:ahLst/>
            <a:cxnLst/>
            <a:rect l="l" t="t" r="r" b="b"/>
            <a:pathLst>
              <a:path w="459346" h="1256916">
                <a:moveTo>
                  <a:pt x="459345" y="0"/>
                </a:moveTo>
                <a:lnTo>
                  <a:pt x="0" y="0"/>
                </a:lnTo>
                <a:lnTo>
                  <a:pt x="0" y="1256916"/>
                </a:lnTo>
                <a:lnTo>
                  <a:pt x="459345" y="1256916"/>
                </a:lnTo>
                <a:lnTo>
                  <a:pt x="45934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629400" y="3470457"/>
            <a:ext cx="2133600" cy="1275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00"/>
              </a:lnSpc>
            </a:pPr>
            <a:r>
              <a:rPr lang="en-US" sz="13800" b="1" dirty="0">
                <a:solidFill>
                  <a:srgbClr val="91612F"/>
                </a:solidFill>
                <a:latin typeface="Linux Biolinum"/>
              </a:rPr>
              <a:t>03</a:t>
            </a:r>
          </a:p>
        </p:txBody>
      </p:sp>
      <p:sp>
        <p:nvSpPr>
          <p:cNvPr id="18" name="Freeform 18"/>
          <p:cNvSpPr/>
          <p:nvPr/>
        </p:nvSpPr>
        <p:spPr>
          <a:xfrm rot="-10723850">
            <a:off x="13554742" y="-3183869"/>
            <a:ext cx="7256937" cy="6987210"/>
          </a:xfrm>
          <a:custGeom>
            <a:avLst/>
            <a:gdLst/>
            <a:ahLst/>
            <a:cxnLst/>
            <a:rect l="l" t="t" r="r" b="b"/>
            <a:pathLst>
              <a:path w="7256937" h="6987210">
                <a:moveTo>
                  <a:pt x="0" y="0"/>
                </a:moveTo>
                <a:lnTo>
                  <a:pt x="7256937" y="0"/>
                </a:lnTo>
                <a:lnTo>
                  <a:pt x="7256937" y="6987210"/>
                </a:lnTo>
                <a:lnTo>
                  <a:pt x="0" y="6987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0800000">
            <a:off x="11440369" y="-2249343"/>
            <a:ext cx="4565087" cy="4498686"/>
          </a:xfrm>
          <a:custGeom>
            <a:avLst/>
            <a:gdLst/>
            <a:ahLst/>
            <a:cxnLst/>
            <a:rect l="l" t="t" r="r" b="b"/>
            <a:pathLst>
              <a:path w="4565087" h="4498686">
                <a:moveTo>
                  <a:pt x="0" y="0"/>
                </a:moveTo>
                <a:lnTo>
                  <a:pt x="4565087" y="0"/>
                </a:lnTo>
                <a:lnTo>
                  <a:pt x="4565087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6166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732</Words>
  <Application>Microsoft Office PowerPoint</Application>
  <PresentationFormat>Custom</PresentationFormat>
  <Paragraphs>110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Assistant</vt:lpstr>
      <vt:lpstr>Linux Biolinum Bold Italics</vt:lpstr>
      <vt:lpstr>Wingdings</vt:lpstr>
      <vt:lpstr>Arial</vt:lpstr>
      <vt:lpstr>Linux Biolinum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Cream Delicate Organic Freelance Writer Marketing Presentation</dc:title>
  <dc:creator>Dell</dc:creator>
  <cp:lastModifiedBy>aya187038@fci.bu.edu.eg</cp:lastModifiedBy>
  <cp:revision>56</cp:revision>
  <dcterms:created xsi:type="dcterms:W3CDTF">2006-08-16T00:00:00Z</dcterms:created>
  <dcterms:modified xsi:type="dcterms:W3CDTF">2023-07-19T23:44:04Z</dcterms:modified>
  <dc:identifier>DAFo5ZrbuPQ</dc:identifier>
</cp:coreProperties>
</file>