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6" r:id="rId2"/>
    <p:sldId id="310" r:id="rId3"/>
    <p:sldId id="262" r:id="rId4"/>
    <p:sldId id="328" r:id="rId5"/>
    <p:sldId id="319" r:id="rId6"/>
    <p:sldId id="333" r:id="rId7"/>
    <p:sldId id="329" r:id="rId8"/>
    <p:sldId id="334" r:id="rId9"/>
    <p:sldId id="330" r:id="rId10"/>
    <p:sldId id="332" r:id="rId11"/>
    <p:sldId id="331" r:id="rId12"/>
    <p:sldId id="342" r:id="rId13"/>
    <p:sldId id="336" r:id="rId14"/>
    <p:sldId id="335" r:id="rId15"/>
    <p:sldId id="337" r:id="rId16"/>
    <p:sldId id="343" r:id="rId17"/>
    <p:sldId id="345" r:id="rId18"/>
    <p:sldId id="338" r:id="rId19"/>
    <p:sldId id="320" r:id="rId20"/>
    <p:sldId id="315" r:id="rId21"/>
    <p:sldId id="340" r:id="rId22"/>
    <p:sldId id="325" r:id="rId23"/>
    <p:sldId id="308" r:id="rId24"/>
    <p:sldId id="307" r:id="rId25"/>
    <p:sldId id="347" r:id="rId26"/>
    <p:sldId id="346" r:id="rId27"/>
    <p:sldId id="321" r:id="rId28"/>
    <p:sldId id="303" r:id="rId29"/>
    <p:sldId id="348" r:id="rId30"/>
    <p:sldId id="326" r:id="rId31"/>
    <p:sldId id="306" r:id="rId32"/>
    <p:sldId id="278" r:id="rId33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35"/>
    </p:embeddedFont>
    <p:embeddedFont>
      <p:font typeface="Overpass Black" panose="020B0604020202020204" charset="0"/>
      <p:bold r:id="rId36"/>
      <p:boldItalic r:id="rId37"/>
    </p:embeddedFont>
    <p:embeddedFont>
      <p:font typeface="Red Hat Display" panose="020B0604020202020204" charset="0"/>
      <p:regular r:id="rId38"/>
      <p:bold r:id="rId39"/>
      <p:italic r:id="rId40"/>
      <p:boldItalic r:id="rId41"/>
    </p:embeddedFont>
    <p:embeddedFont>
      <p:font typeface="Red Hat Tex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04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9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48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89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25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191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91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444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718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2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13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50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076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192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82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746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78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15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97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6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2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76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7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80e81739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80e81739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5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4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61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0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72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32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040625" y="758474"/>
            <a:ext cx="4392861" cy="23245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000" dirty="0"/>
              <a:t>   Toxic Comments 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923722" y="3412435"/>
            <a:ext cx="25777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Presented By: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bg1"/>
                </a:solidFill>
              </a:rPr>
              <a:t>Esraa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Fayad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Aya</a:t>
            </a:r>
            <a:r>
              <a:rPr lang="en-US" dirty="0">
                <a:solidFill>
                  <a:schemeClr val="bg1"/>
                </a:solidFill>
              </a:rPr>
              <a:t> Mahmoud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Ahmed Nasser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Ali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3" y="1697624"/>
            <a:ext cx="2712554" cy="18065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65645" y="2042242"/>
            <a:ext cx="5055800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Data Visualization</a:t>
            </a: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76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1- Word Cloud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03F085-F89E-83FF-962B-6B16689C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60" y="1460728"/>
            <a:ext cx="3920807" cy="132322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71B52-BD2F-F77A-1F74-EA884B791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75" y="3097354"/>
            <a:ext cx="4253666" cy="111614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9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2- Target columns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84CFAD-5C63-F6EE-E8B5-EB39389D1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9" b="-1"/>
          <a:stretch/>
        </p:blipFill>
        <p:spPr>
          <a:xfrm>
            <a:off x="3082061" y="1344706"/>
            <a:ext cx="5117960" cy="29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65645" y="2042242"/>
            <a:ext cx="5055800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Feature Engineering</a:t>
            </a: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470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1- TF-IDF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709771-4336-5333-DB29-308AD1CF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51" y="1548134"/>
            <a:ext cx="6542978" cy="252750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1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T-SNE of toxic with TF-IDF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E02410E-B3B3-F674-22D6-E5FC9A89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65" y="1460728"/>
            <a:ext cx="3849110" cy="30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9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T-SNE of </a:t>
            </a:r>
            <a:r>
              <a:rPr lang="en-US" sz="2000" dirty="0" err="1"/>
              <a:t>severe_toxic</a:t>
            </a:r>
            <a:r>
              <a:rPr lang="en-US" sz="2000" dirty="0"/>
              <a:t> with TF-IDF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DC262A-B61A-36CE-750C-02AE8597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27" y="1460728"/>
            <a:ext cx="3377448" cy="2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9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T-SNE </a:t>
            </a:r>
            <a:r>
              <a:rPr lang="en-US" sz="2000"/>
              <a:t>of obscene with </a:t>
            </a:r>
            <a:r>
              <a:rPr lang="en-US" sz="2000" dirty="0"/>
              <a:t>TF-IDF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AEBE66-8712-0516-F69D-6F703781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3" y="1472890"/>
            <a:ext cx="3561652" cy="28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6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27428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2- N-Gram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86B6787-951B-8789-A146-66EAE549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77" y="1600200"/>
            <a:ext cx="6502496" cy="26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3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59179" y="1994207"/>
            <a:ext cx="4242283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1"/>
                </a:solidFill>
              </a:rPr>
              <a:t>Classification 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585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170370" y="812370"/>
            <a:ext cx="4978638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/>
              <a:t>Table Of Contents </a:t>
            </a:r>
            <a:endParaRPr sz="2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1170370" y="1677414"/>
            <a:ext cx="757449" cy="650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1143694" y="3081861"/>
            <a:ext cx="757449" cy="69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874009" y="3195583"/>
            <a:ext cx="757449" cy="68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874009" y="1658953"/>
            <a:ext cx="757449" cy="66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677922" y="1658953"/>
            <a:ext cx="757449" cy="6529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52153" y="1764253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2151" y="3195583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04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379" y="1789523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03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468" y="3305119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3982468" y="1764253"/>
            <a:ext cx="5405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02</a:t>
            </a:r>
          </a:p>
        </p:txBody>
      </p:sp>
      <p:sp>
        <p:nvSpPr>
          <p:cNvPr id="27" name="Google Shape;134;p18"/>
          <p:cNvSpPr txBox="1">
            <a:spLocks/>
          </p:cNvSpPr>
          <p:nvPr/>
        </p:nvSpPr>
        <p:spPr>
          <a:xfrm>
            <a:off x="1170370" y="2610575"/>
            <a:ext cx="1653563" cy="44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b="0" dirty="0">
                <a:solidFill>
                  <a:srgbClr val="073763"/>
                </a:solidFill>
                <a:latin typeface="Overpass Black"/>
                <a:ea typeface="Arial"/>
                <a:cs typeface="Arial"/>
                <a:sym typeface="Arial"/>
              </a:rPr>
              <a:t>Problem</a:t>
            </a:r>
            <a:br>
              <a:rPr lang="en-US" sz="2000" b="0" dirty="0">
                <a:solidFill>
                  <a:srgbClr val="073763"/>
                </a:solidFill>
                <a:latin typeface="Overpass Black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073763"/>
                </a:solidFill>
                <a:latin typeface="Overpass Black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04116" y="2426439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Overpass Black"/>
                <a:sym typeface="Red Hat Display"/>
              </a:rPr>
              <a:t>Feature Engineering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234" y="3959621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Overpass Black"/>
              </a:rPr>
              <a:t>Classification</a:t>
            </a:r>
            <a:endParaRPr lang="en-US" sz="2000" dirty="0">
              <a:solidFill>
                <a:srgbClr val="073763"/>
              </a:solidFill>
              <a:latin typeface="Overpass Blac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82468" y="398506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Overpass Black"/>
              </a:rPr>
              <a:t>Clustering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48624" y="3985066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Overpass Black"/>
              </a:rPr>
              <a:t>Evaluation of Results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64930" y="246188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73763"/>
                </a:solidFill>
                <a:latin typeface="Overpass Black"/>
              </a:rPr>
              <a:t>Data Preparation  </a:t>
            </a:r>
          </a:p>
        </p:txBody>
      </p:sp>
      <p:pic>
        <p:nvPicPr>
          <p:cNvPr id="33" name="Google Shape;2145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6677922" y="3194160"/>
            <a:ext cx="757449" cy="68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6786379" y="3305119"/>
            <a:ext cx="5405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73763"/>
              </a:buClr>
              <a:buSzPts val="4800"/>
            </a:pPr>
            <a:r>
              <a:rPr lang="en" sz="2500" b="1" dirty="0">
                <a:solidFill>
                  <a:srgbClr val="073763"/>
                </a:solidFill>
                <a:latin typeface="Overpass Black"/>
                <a:sym typeface="Overpass Black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88522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Apply 3 Algorithms 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D690BB-CDFE-AEA0-E99A-685F265EAF18}"/>
              </a:ext>
            </a:extLst>
          </p:cNvPr>
          <p:cNvSpPr/>
          <p:nvPr/>
        </p:nvSpPr>
        <p:spPr>
          <a:xfrm>
            <a:off x="911953" y="1514676"/>
            <a:ext cx="72075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  <a:cs typeface="Arial" panose="020B0604020202020204" pitchFamily="34" charset="0"/>
              </a:rPr>
              <a:t>Support Vector Machine</a:t>
            </a:r>
            <a:endParaRPr lang="en-US" dirty="0">
              <a:latin typeface="Red Hat Display" panose="020B0604020202020204" charset="0"/>
            </a:endParaRPr>
          </a:p>
          <a:p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</a:rPr>
              <a:t>Logistic Regression</a:t>
            </a:r>
            <a:br>
              <a:rPr lang="en-US" dirty="0">
                <a:latin typeface="Red Hat Display" panose="020B0604020202020204" charset="0"/>
              </a:rPr>
            </a:br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</a:rPr>
              <a:t>XG-Boost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06787" y="842487"/>
            <a:ext cx="2378754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400" dirty="0"/>
              <a:t>Support Vector Machine</a:t>
            </a:r>
            <a:endParaRPr sz="1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960022-5BA0-CCCC-8DC1-9BC3FFAC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0" y="1375875"/>
            <a:ext cx="2378754" cy="17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6F9ADBF-1CFB-3D10-D7FC-597F60AA5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22" y="2820776"/>
            <a:ext cx="2439953" cy="172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981BD-F44C-D09D-4652-7D4C408C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67" y="1234919"/>
            <a:ext cx="2531202" cy="187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4B723-2985-87BB-EBA9-A14840D79F06}"/>
              </a:ext>
            </a:extLst>
          </p:cNvPr>
          <p:cNvSpPr txBox="1"/>
          <p:nvPr/>
        </p:nvSpPr>
        <p:spPr>
          <a:xfrm>
            <a:off x="6582386" y="927142"/>
            <a:ext cx="1318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B6D1"/>
                </a:solidFill>
                <a:effectLst/>
                <a:uLnTx/>
                <a:uFillTx/>
                <a:latin typeface="Red Hat Display"/>
                <a:sym typeface="Red Hat Display"/>
              </a:rPr>
              <a:t>XGBOOST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8BB89-6FE3-A9F2-CF86-299AB19001BF}"/>
              </a:ext>
            </a:extLst>
          </p:cNvPr>
          <p:cNvSpPr txBox="1"/>
          <p:nvPr/>
        </p:nvSpPr>
        <p:spPr>
          <a:xfrm>
            <a:off x="3687380" y="2512999"/>
            <a:ext cx="2212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AB6D1"/>
                </a:solidFill>
                <a:latin typeface="Red Hat Display"/>
                <a:sym typeface="Red Hat Display"/>
              </a:rPr>
              <a:t>Logistic Regression</a:t>
            </a:r>
            <a:endParaRPr lang="en-US" dirty="0"/>
          </a:p>
        </p:txBody>
      </p:sp>
      <p:sp>
        <p:nvSpPr>
          <p:cNvPr id="10" name="Google Shape;82;p13">
            <a:extLst>
              <a:ext uri="{FF2B5EF4-FFF2-40B4-BE49-F238E27FC236}">
                <a16:creationId xmlns:a16="http://schemas.microsoft.com/office/drawing/2014/main" id="{E62662B6-0476-D481-9078-4E4BE4DAEF5B}"/>
              </a:ext>
            </a:extLst>
          </p:cNvPr>
          <p:cNvSpPr txBox="1">
            <a:spLocks/>
          </p:cNvSpPr>
          <p:nvPr/>
        </p:nvSpPr>
        <p:spPr>
          <a:xfrm>
            <a:off x="1003868" y="842487"/>
            <a:ext cx="2378754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/>
              <a:t>Support Vector Machine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151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59179" y="1994207"/>
            <a:ext cx="4242283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Evaluation of ML Results </a:t>
            </a:r>
            <a:endParaRPr sz="36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641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07316A-9601-7312-5B6A-50B0215FC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32478"/>
              </p:ext>
            </p:extLst>
          </p:nvPr>
        </p:nvGraphicFramePr>
        <p:xfrm>
          <a:off x="610822" y="1761927"/>
          <a:ext cx="2445602" cy="227045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2801">
                  <a:extLst>
                    <a:ext uri="{9D8B030D-6E8A-4147-A177-3AD203B41FA5}">
                      <a16:colId xmlns:a16="http://schemas.microsoft.com/office/drawing/2014/main" val="1452549517"/>
                    </a:ext>
                  </a:extLst>
                </a:gridCol>
                <a:gridCol w="1222801">
                  <a:extLst>
                    <a:ext uri="{9D8B030D-6E8A-4147-A177-3AD203B41FA5}">
                      <a16:colId xmlns:a16="http://schemas.microsoft.com/office/drawing/2014/main" val="3857913214"/>
                    </a:ext>
                  </a:extLst>
                </a:gridCol>
              </a:tblGrid>
              <a:tr h="314272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14322"/>
                  </a:ext>
                </a:extLst>
              </a:tr>
              <a:tr h="314272">
                <a:tc>
                  <a:txBody>
                    <a:bodyPr/>
                    <a:lstStyle/>
                    <a:p>
                      <a:r>
                        <a:rPr lang="en-US" dirty="0"/>
                        <a:t>Toxic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87848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severe_toxic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53377"/>
                  </a:ext>
                </a:extLst>
              </a:tr>
              <a:tr h="3142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obscene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90511"/>
                  </a:ext>
                </a:extLst>
              </a:tr>
              <a:tr h="31427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41593"/>
                  </a:ext>
                </a:extLst>
              </a:tr>
              <a:tr h="314272">
                <a:tc>
                  <a:txBody>
                    <a:bodyPr/>
                    <a:lstStyle/>
                    <a:p>
                      <a:r>
                        <a:rPr lang="en-US" dirty="0"/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9167"/>
                  </a:ext>
                </a:extLst>
              </a:tr>
              <a:tr h="349549">
                <a:tc>
                  <a:txBody>
                    <a:bodyPr/>
                    <a:lstStyle/>
                    <a:p>
                      <a:r>
                        <a:rPr lang="en-US" dirty="0" err="1"/>
                        <a:t>identity_hate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61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C57D53-87F7-A7AD-488A-A7CC80051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30623"/>
              </p:ext>
            </p:extLst>
          </p:nvPr>
        </p:nvGraphicFramePr>
        <p:xfrm>
          <a:off x="3230177" y="1761927"/>
          <a:ext cx="2445602" cy="227045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2801">
                  <a:extLst>
                    <a:ext uri="{9D8B030D-6E8A-4147-A177-3AD203B41FA5}">
                      <a16:colId xmlns:a16="http://schemas.microsoft.com/office/drawing/2014/main" val="1452549517"/>
                    </a:ext>
                  </a:extLst>
                </a:gridCol>
                <a:gridCol w="1222801">
                  <a:extLst>
                    <a:ext uri="{9D8B030D-6E8A-4147-A177-3AD203B41FA5}">
                      <a16:colId xmlns:a16="http://schemas.microsoft.com/office/drawing/2014/main" val="3857913214"/>
                    </a:ext>
                  </a:extLst>
                </a:gridCol>
              </a:tblGrid>
              <a:tr h="324351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14322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dirty="0"/>
                        <a:t>Toxic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87848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severe_toxic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53377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obscene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90511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41593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dirty="0"/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9167"/>
                  </a:ext>
                </a:extLst>
              </a:tr>
              <a:tr h="324351">
                <a:tc>
                  <a:txBody>
                    <a:bodyPr/>
                    <a:lstStyle/>
                    <a:p>
                      <a:r>
                        <a:rPr lang="en-US" dirty="0" err="1"/>
                        <a:t>identity_hate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61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D76D76-B983-A771-121D-078E2432BBE4}"/>
              </a:ext>
            </a:extLst>
          </p:cNvPr>
          <p:cNvSpPr txBox="1"/>
          <p:nvPr/>
        </p:nvSpPr>
        <p:spPr>
          <a:xfrm>
            <a:off x="3263332" y="1159137"/>
            <a:ext cx="2293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AB6D1"/>
                </a:solidFill>
                <a:latin typeface="Red Hat Display"/>
                <a:sym typeface="Red Hat Display"/>
              </a:rPr>
              <a:t>Logistic Regression with TF-IDF </a:t>
            </a:r>
            <a:endParaRPr lang="en-US" dirty="0"/>
          </a:p>
        </p:txBody>
      </p:sp>
      <p:sp>
        <p:nvSpPr>
          <p:cNvPr id="11" name="Google Shape;82;p13">
            <a:extLst>
              <a:ext uri="{FF2B5EF4-FFF2-40B4-BE49-F238E27FC236}">
                <a16:creationId xmlns:a16="http://schemas.microsoft.com/office/drawing/2014/main" id="{61AEEE95-4D94-14C0-D0B1-2306E93C6BB2}"/>
              </a:ext>
            </a:extLst>
          </p:cNvPr>
          <p:cNvSpPr txBox="1">
            <a:spLocks/>
          </p:cNvSpPr>
          <p:nvPr/>
        </p:nvSpPr>
        <p:spPr>
          <a:xfrm>
            <a:off x="853095" y="1143882"/>
            <a:ext cx="229355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 dirty="0"/>
              <a:t>Support Vector Machine with TF-IDF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4B290D1-1227-AAA5-AF51-D183826E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41308"/>
              </p:ext>
            </p:extLst>
          </p:nvPr>
        </p:nvGraphicFramePr>
        <p:xfrm>
          <a:off x="5849532" y="1761927"/>
          <a:ext cx="2703053" cy="229939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94819">
                  <a:extLst>
                    <a:ext uri="{9D8B030D-6E8A-4147-A177-3AD203B41FA5}">
                      <a16:colId xmlns:a16="http://schemas.microsoft.com/office/drawing/2014/main" val="1452549517"/>
                    </a:ext>
                  </a:extLst>
                </a:gridCol>
                <a:gridCol w="1008234">
                  <a:extLst>
                    <a:ext uri="{9D8B030D-6E8A-4147-A177-3AD203B41FA5}">
                      <a16:colId xmlns:a16="http://schemas.microsoft.com/office/drawing/2014/main" val="3857913214"/>
                    </a:ext>
                  </a:extLst>
                </a:gridCol>
              </a:tblGrid>
              <a:tr h="470595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14322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Toxic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87848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severe_toxic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53377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obscene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90511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41593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9167"/>
                  </a:ext>
                </a:extLst>
              </a:tr>
              <a:tr h="299977">
                <a:tc>
                  <a:txBody>
                    <a:bodyPr/>
                    <a:lstStyle/>
                    <a:p>
                      <a:pPr rtl="0"/>
                      <a:r>
                        <a:rPr lang="en-US" dirty="0" err="1"/>
                        <a:t>identity_hate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96.9%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6135"/>
                  </a:ext>
                </a:extLst>
              </a:tr>
            </a:tbl>
          </a:graphicData>
        </a:graphic>
      </p:graphicFrame>
      <p:sp>
        <p:nvSpPr>
          <p:cNvPr id="3" name="Google Shape;82;p13">
            <a:extLst>
              <a:ext uri="{FF2B5EF4-FFF2-40B4-BE49-F238E27FC236}">
                <a16:creationId xmlns:a16="http://schemas.microsoft.com/office/drawing/2014/main" id="{32AE47A3-FA19-9D67-96B0-80F21EBB00C6}"/>
              </a:ext>
            </a:extLst>
          </p:cNvPr>
          <p:cNvSpPr txBox="1">
            <a:spLocks/>
          </p:cNvSpPr>
          <p:nvPr/>
        </p:nvSpPr>
        <p:spPr>
          <a:xfrm>
            <a:off x="6028856" y="1049057"/>
            <a:ext cx="2378754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400" dirty="0"/>
              <a:t>XG-Boost with TF-IDF</a:t>
            </a:r>
          </a:p>
        </p:txBody>
      </p:sp>
    </p:spTree>
    <p:extLst>
      <p:ext uri="{BB962C8B-B14F-4D97-AF65-F5344CB8AC3E}">
        <p14:creationId xmlns:p14="http://schemas.microsoft.com/office/powerpoint/2010/main" val="375832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Champion Model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3880FA-A965-C99C-9EB8-1CFE6E00FC36}"/>
              </a:ext>
            </a:extLst>
          </p:cNvPr>
          <p:cNvSpPr/>
          <p:nvPr/>
        </p:nvSpPr>
        <p:spPr>
          <a:xfrm>
            <a:off x="892025" y="1375875"/>
            <a:ext cx="7207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ed Hat Display" panose="020B0604020202020204" charset="0"/>
              </a:rPr>
              <a:t>The champion model is XG-Boost based on testing accuracy for each target.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86F4A-2D05-3124-19E1-5F3E61DB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30" y="1707777"/>
            <a:ext cx="3402106" cy="28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59179" y="1994207"/>
            <a:ext cx="4242283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Error of Analysis</a:t>
            </a:r>
            <a:endParaRPr sz="36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3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4789A0-DA4E-F65A-8E20-F413DBE5F13C}"/>
              </a:ext>
            </a:extLst>
          </p:cNvPr>
          <p:cNvSpPr txBox="1"/>
          <p:nvPr/>
        </p:nvSpPr>
        <p:spPr>
          <a:xfrm>
            <a:off x="1082489" y="2458031"/>
            <a:ext cx="36853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Red Hat Display" panose="020B0604020202020204" charset="0"/>
              </a:rPr>
              <a:t>When we applied </a:t>
            </a:r>
            <a:r>
              <a:rPr lang="en-US" dirty="0" err="1">
                <a:latin typeface="Red Hat Display" panose="020B0604020202020204" charset="0"/>
              </a:rPr>
              <a:t>XGBoost</a:t>
            </a:r>
            <a:r>
              <a:rPr lang="en-US" dirty="0">
                <a:latin typeface="Red Hat Display" panose="020B0604020202020204" charset="0"/>
              </a:rPr>
              <a:t> to classify text as either toxic or not toxic. The model classifies a sample as positive when it is actually negative and the model classifies a sample as negative when it is actually positive.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C46D5-94E4-7141-7077-C521C033D257}"/>
              </a:ext>
            </a:extLst>
          </p:cNvPr>
          <p:cNvSpPr txBox="1"/>
          <p:nvPr/>
        </p:nvSpPr>
        <p:spPr>
          <a:xfrm>
            <a:off x="1082489" y="1504214"/>
            <a:ext cx="36853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ed Hat Display" panose="020B0604020202020204" charset="0"/>
              </a:rPr>
              <a:t>We decrease the number of the partitions and the size of each partitions due to size of memory.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E942F-AB48-B559-CC4E-2F3E93B3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52" y="1214733"/>
            <a:ext cx="3506344" cy="2911288"/>
          </a:xfrm>
          <a:prstGeom prst="rect">
            <a:avLst/>
          </a:prstGeom>
        </p:spPr>
      </p:pic>
      <p:sp>
        <p:nvSpPr>
          <p:cNvPr id="9" name="Google Shape;82;p13">
            <a:extLst>
              <a:ext uri="{FF2B5EF4-FFF2-40B4-BE49-F238E27FC236}">
                <a16:creationId xmlns:a16="http://schemas.microsoft.com/office/drawing/2014/main" id="{CFB2117E-A9AF-A19D-ACB5-C7A175185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XG-Boost with TF-IDF for Toxic target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1042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59179" y="1994207"/>
            <a:ext cx="4242283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1"/>
                </a:solidFill>
              </a:rPr>
              <a:t>Clustering 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828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K-means with BOW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939877-829A-0537-0FE2-7BC36FB8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2" y="1471357"/>
            <a:ext cx="4004320" cy="292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547C5-8769-8D2F-4438-216ECC13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83" y="1471357"/>
            <a:ext cx="3329162" cy="29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84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dirty="0"/>
              <a:t>K-means with TF-IDF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CA59C1-06EA-7E21-6E73-AF023F2C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94" y="1532965"/>
            <a:ext cx="3579734" cy="2953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0667-0A3E-6322-A48E-B63DED94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79" y="1532965"/>
            <a:ext cx="3755432" cy="29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997477" y="1994207"/>
            <a:ext cx="5553674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Problem Formulation</a:t>
            </a:r>
            <a:endParaRPr sz="36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59179" y="1994207"/>
            <a:ext cx="4242283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1"/>
                </a:solidFill>
              </a:rPr>
              <a:t>GUI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30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18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3C406A7-B1C1-40F5-FC22-DD715B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BD088-9018-A167-4219-2C645619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25" y="1252354"/>
            <a:ext cx="4572000" cy="32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ctrTitle" idx="4294967295"/>
          </p:nvPr>
        </p:nvSpPr>
        <p:spPr>
          <a:xfrm>
            <a:off x="2515672" y="1905533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  <p:sp>
        <p:nvSpPr>
          <p:cNvPr id="445" name="Google Shape;445;p3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620179" y="2485433"/>
            <a:ext cx="192298" cy="17261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123988" y="735724"/>
            <a:ext cx="2951055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Problem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911953" y="1532609"/>
            <a:ext cx="72075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ed Hat Display" panose="020B0604020202020204" charset="0"/>
              </a:rPr>
              <a:t>The problem of online abuse and harassment is a serious one. It can have a number of negative consequences, including:</a:t>
            </a:r>
          </a:p>
          <a:p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  <a:cs typeface="Arial" panose="020B0604020202020204" pitchFamily="34" charset="0"/>
              </a:rPr>
              <a:t>Discouragement</a:t>
            </a:r>
            <a:r>
              <a:rPr lang="en-US" dirty="0">
                <a:latin typeface="Red Hat Display" panose="020B0604020202020204" charset="0"/>
              </a:rPr>
              <a:t> of participation</a:t>
            </a:r>
          </a:p>
          <a:p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</a:rPr>
              <a:t>Damage to mental health</a:t>
            </a:r>
            <a:br>
              <a:rPr lang="en-US" dirty="0">
                <a:latin typeface="Red Hat Display" panose="020B0604020202020204" charset="0"/>
              </a:rPr>
            </a:br>
            <a:endParaRPr lang="en-US" dirty="0">
              <a:latin typeface="Red Hat Displ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ed Hat Display" panose="020B0604020202020204" charset="0"/>
              </a:rPr>
              <a:t>Increased risk of self-harm and suicide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ed Hat Display" panose="020B0604020202020204" charset="0"/>
            </a:endParaRPr>
          </a:p>
          <a:p>
            <a:r>
              <a:rPr lang="en-US" dirty="0">
                <a:latin typeface="Red Hat Display" panose="020B0604020202020204" charset="0"/>
              </a:rPr>
              <a:t>We trying to build a multi-headed model that can detect different types of toxicity like threats, obscenity, insults, and identity-based hate to handle the effects of this problem.</a:t>
            </a:r>
            <a:br>
              <a:rPr lang="en-US" dirty="0">
                <a:latin typeface="Bahnschrift Light SemiCondensed" panose="020B0502040204020203" pitchFamily="34" charset="0"/>
              </a:rPr>
            </a:br>
            <a:br>
              <a:rPr lang="en-US" dirty="0">
                <a:latin typeface="Bahnschrift Light SemiCondensed" panose="020B0502040204020203" pitchFamily="34" charset="0"/>
              </a:rPr>
            </a:b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0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65645" y="2042242"/>
            <a:ext cx="5055800" cy="1182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/>
                </a:solidFill>
              </a:rPr>
              <a:t>Data Preparation </a:t>
            </a: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086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1237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Data Preparation 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Tokenization [NLP, Python]. In Natural Language Processing… | by Yash Jain 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21" y="2200555"/>
            <a:ext cx="1823673" cy="6619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caico Tristezza Federale import wordcloud python Corno amaro Brilla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57" y="3182329"/>
            <a:ext cx="1447938" cy="879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22" y="2283432"/>
            <a:ext cx="1861931" cy="49616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4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81237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Data Preparation 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98" y="1638346"/>
            <a:ext cx="6529142" cy="221361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75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51101" y="81237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Data Preparation 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01" y="2208760"/>
            <a:ext cx="3274957" cy="1756527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48" y="1686183"/>
            <a:ext cx="3333715" cy="250150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167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51101" y="812370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dirty="0"/>
              <a:t>Data Preparation 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474" y="1681371"/>
            <a:ext cx="2832474" cy="251727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004" y="1677584"/>
            <a:ext cx="2652883" cy="252106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6718045"/>
      </p:ext>
    </p:extLst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387</Words>
  <Application>Microsoft Office PowerPoint</Application>
  <PresentationFormat>On-screen Show (16:9)</PresentationFormat>
  <Paragraphs>140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Red Hat Text</vt:lpstr>
      <vt:lpstr>Bahnschrift Light SemiCondensed</vt:lpstr>
      <vt:lpstr>Arial</vt:lpstr>
      <vt:lpstr>Red Hat Display</vt:lpstr>
      <vt:lpstr>Overpass Black</vt:lpstr>
      <vt:lpstr>Wingdings</vt:lpstr>
      <vt:lpstr>Timandra template</vt:lpstr>
      <vt:lpstr>   Toxic Comments Classification</vt:lpstr>
      <vt:lpstr>Table Of Contents </vt:lpstr>
      <vt:lpstr>Problem Formulation</vt:lpstr>
      <vt:lpstr>Problem </vt:lpstr>
      <vt:lpstr>Data Preparation </vt:lpstr>
      <vt:lpstr>Data Preparation </vt:lpstr>
      <vt:lpstr>Data Preparation </vt:lpstr>
      <vt:lpstr>Data Preparation </vt:lpstr>
      <vt:lpstr>Data Preparation </vt:lpstr>
      <vt:lpstr>Data Visualization</vt:lpstr>
      <vt:lpstr>1- Word Cloud</vt:lpstr>
      <vt:lpstr>2- Target columns</vt:lpstr>
      <vt:lpstr>Feature Engineering</vt:lpstr>
      <vt:lpstr>1- TF-IDF</vt:lpstr>
      <vt:lpstr>T-SNE of toxic with TF-IDF</vt:lpstr>
      <vt:lpstr>T-SNE of severe_toxic with TF-IDF</vt:lpstr>
      <vt:lpstr>T-SNE of obscene with TF-IDF</vt:lpstr>
      <vt:lpstr>2- N-Gram</vt:lpstr>
      <vt:lpstr>Classification </vt:lpstr>
      <vt:lpstr>Apply 3 Algorithms </vt:lpstr>
      <vt:lpstr>Support Vector Machine</vt:lpstr>
      <vt:lpstr>Evaluation of ML Results </vt:lpstr>
      <vt:lpstr>PowerPoint Presentation</vt:lpstr>
      <vt:lpstr>Champion Model</vt:lpstr>
      <vt:lpstr>Error of Analysis</vt:lpstr>
      <vt:lpstr>XG-Boost with TF-IDF for Toxic target</vt:lpstr>
      <vt:lpstr>Clustering </vt:lpstr>
      <vt:lpstr>K-means with BOW</vt:lpstr>
      <vt:lpstr>K-means with TF-IDF</vt:lpstr>
      <vt:lpstr>GUI</vt:lpstr>
      <vt:lpstr>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FORCES ANALYSIS OF THE INTERNET</dc:title>
  <dc:creator>Dell</dc:creator>
  <cp:lastModifiedBy>aya187038@fci.bu.edu.eg</cp:lastModifiedBy>
  <cp:revision>120</cp:revision>
  <dcterms:modified xsi:type="dcterms:W3CDTF">2023-08-06T11:52:26Z</dcterms:modified>
</cp:coreProperties>
</file>