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340" r:id="rId6"/>
    <p:sldId id="342" r:id="rId7"/>
    <p:sldId id="341" r:id="rId8"/>
    <p:sldId id="343" r:id="rId9"/>
    <p:sldId id="345" r:id="rId10"/>
    <p:sldId id="262" r:id="rId11"/>
    <p:sldId id="263" r:id="rId12"/>
    <p:sldId id="352" r:id="rId13"/>
    <p:sldId id="353" r:id="rId14"/>
    <p:sldId id="349" r:id="rId15"/>
    <p:sldId id="350" r:id="rId16"/>
    <p:sldId id="356" r:id="rId17"/>
    <p:sldId id="354" r:id="rId18"/>
    <p:sldId id="347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Kulim Park" panose="020B0604020202020204" charset="0"/>
      <p:regular r:id="rId25"/>
      <p:bold r:id="rId26"/>
      <p:italic r:id="rId27"/>
      <p:boldItalic r:id="rId28"/>
    </p:embeddedFont>
    <p:embeddedFont>
      <p:font typeface="Kulim Park SemiBold" panose="020B0604020202020204" charset="0"/>
      <p:regular r:id="rId29"/>
      <p:bold r:id="rId30"/>
      <p:italic r:id="rId31"/>
      <p:boldItalic r:id="rId32"/>
    </p:embeddedFont>
    <p:embeddedFont>
      <p:font typeface="Manrope" panose="020B0604020202020204" charset="0"/>
      <p:regular r:id="rId33"/>
      <p:bold r:id="rId34"/>
    </p:embeddedFont>
    <p:embeddedFont>
      <p:font typeface="Nunito Light" pitchFamily="2" charset="0"/>
      <p:regular r:id="rId35"/>
      <p:italic r:id="rId36"/>
    </p:embeddedFon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8DB2FC-B2B7-4558-8A3D-CF668A341C20}">
  <a:tblStyle styleId="{838DB2FC-B2B7-4558-8A3D-CF668A341C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0742A5-BF51-412F-B427-5B065E09D05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ead6129809_1_2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ead6129809_1_2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ead612980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ead612980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24dc3920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24dc3920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234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49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title"/>
          </p:nvPr>
        </p:nvSpPr>
        <p:spPr>
          <a:xfrm>
            <a:off x="5664001" y="17036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subTitle" idx="1"/>
          </p:nvPr>
        </p:nvSpPr>
        <p:spPr>
          <a:xfrm>
            <a:off x="5664053" y="2135500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title" idx="2"/>
          </p:nvPr>
        </p:nvSpPr>
        <p:spPr>
          <a:xfrm>
            <a:off x="5664001" y="3198000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subTitle" idx="3"/>
          </p:nvPr>
        </p:nvSpPr>
        <p:spPr>
          <a:xfrm>
            <a:off x="5664025" y="3629875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title" idx="4"/>
          </p:nvPr>
        </p:nvSpPr>
        <p:spPr>
          <a:xfrm>
            <a:off x="1252726" y="17036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5" name="Google Shape;355;p37"/>
          <p:cNvSpPr txBox="1">
            <a:spLocks noGrp="1"/>
          </p:cNvSpPr>
          <p:nvPr>
            <p:ph type="subTitle" idx="5"/>
          </p:nvPr>
        </p:nvSpPr>
        <p:spPr>
          <a:xfrm>
            <a:off x="971503" y="2135500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37"/>
          <p:cNvSpPr txBox="1">
            <a:spLocks noGrp="1"/>
          </p:cNvSpPr>
          <p:nvPr>
            <p:ph type="title" idx="6"/>
          </p:nvPr>
        </p:nvSpPr>
        <p:spPr>
          <a:xfrm>
            <a:off x="1252726" y="3198000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subTitle" idx="7"/>
          </p:nvPr>
        </p:nvSpPr>
        <p:spPr>
          <a:xfrm>
            <a:off x="971475" y="3629875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title" idx="8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140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3709533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1118566" y="154919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flipH="1">
            <a:off x="4816263" y="15492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flipH="1">
            <a:off x="6912085" y="1489537"/>
            <a:ext cx="1162249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3050700" y="15193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2" hasCustomPrompt="1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 idx="3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4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5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6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7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8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9" hasCustomPrompt="1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13" hasCustomPrompt="1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 idx="14" hasCustomPrompt="1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7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 rot="-9339447">
            <a:off x="7118442" y="32165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 rot="10285603" flipH="1">
            <a:off x="-6088365" y="-16178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 rot="-649785" flipH="1">
            <a:off x="-1251909" y="-487200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 rot="-813319" flipH="1">
            <a:off x="7653159" y="-35663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 rot="-9989847" flipH="1">
            <a:off x="-4910832" y="2960605"/>
            <a:ext cx="7826215" cy="28779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/>
          <p:nvPr/>
        </p:nvSpPr>
        <p:spPr>
          <a:xfrm rot="-323977" flipH="1">
            <a:off x="6050295" y="-977077"/>
            <a:ext cx="7826148" cy="287787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987675" y="1412700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1987700" y="2292125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2" hasCustomPrompt="1"/>
          </p:nvPr>
        </p:nvSpPr>
        <p:spPr>
          <a:xfrm>
            <a:off x="845800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7"/>
          <p:cNvSpPr txBox="1">
            <a:spLocks noGrp="1"/>
          </p:cNvSpPr>
          <p:nvPr>
            <p:ph type="title" idx="3"/>
          </p:nvPr>
        </p:nvSpPr>
        <p:spPr>
          <a:xfrm>
            <a:off x="1928100" y="316274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4"/>
          </p:nvPr>
        </p:nvSpPr>
        <p:spPr>
          <a:xfrm>
            <a:off x="1928125" y="404217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5"/>
          </p:nvPr>
        </p:nvSpPr>
        <p:spPr>
          <a:xfrm>
            <a:off x="6000750" y="141268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6"/>
          </p:nvPr>
        </p:nvSpPr>
        <p:spPr>
          <a:xfrm>
            <a:off x="6000775" y="229210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7"/>
          </p:nvPr>
        </p:nvSpPr>
        <p:spPr>
          <a:xfrm>
            <a:off x="5981196" y="316273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8"/>
          </p:nvPr>
        </p:nvSpPr>
        <p:spPr>
          <a:xfrm>
            <a:off x="5981200" y="4042161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 idx="9" hasCustomPrompt="1"/>
          </p:nvPr>
        </p:nvSpPr>
        <p:spPr>
          <a:xfrm>
            <a:off x="8457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7"/>
          <p:cNvSpPr txBox="1">
            <a:spLocks noGrp="1"/>
          </p:cNvSpPr>
          <p:nvPr>
            <p:ph type="title" idx="13" hasCustomPrompt="1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 idx="14" hasCustomPrompt="1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 rot="-3394465">
            <a:off x="-4398774" y="421144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flipH="1">
            <a:off x="-5015841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/>
          <p:nvPr/>
        </p:nvSpPr>
        <p:spPr>
          <a:xfrm rot="-3952094" flipH="1">
            <a:off x="-4776410" y="665034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6"/>
          <p:cNvSpPr/>
          <p:nvPr/>
        </p:nvSpPr>
        <p:spPr>
          <a:xfrm rot="649760">
            <a:off x="-4213998" y="535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6"/>
          <p:cNvSpPr/>
          <p:nvPr/>
        </p:nvSpPr>
        <p:spPr>
          <a:xfrm rot="-813319" flipH="1">
            <a:off x="4527346" y="-34147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6"/>
          <p:cNvSpPr/>
          <p:nvPr/>
        </p:nvSpPr>
        <p:spPr>
          <a:xfrm rot="10285603" flipH="1">
            <a:off x="4806347" y="33637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6"/>
          <p:cNvSpPr/>
          <p:nvPr/>
        </p:nvSpPr>
        <p:spPr>
          <a:xfrm rot="5626330" flipH="1">
            <a:off x="3918525" y="675664"/>
            <a:ext cx="7826010" cy="287782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body" idx="1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9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2"/>
          <p:cNvSpPr txBox="1">
            <a:spLocks noGrp="1"/>
          </p:cNvSpPr>
          <p:nvPr>
            <p:ph type="title" idx="2"/>
          </p:nvPr>
        </p:nvSpPr>
        <p:spPr>
          <a:xfrm>
            <a:off x="4572012" y="3186751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6" name="Google Shape;286;p32"/>
          <p:cNvSpPr txBox="1">
            <a:spLocks noGrp="1"/>
          </p:cNvSpPr>
          <p:nvPr>
            <p:ph type="subTitle" idx="1"/>
          </p:nvPr>
        </p:nvSpPr>
        <p:spPr>
          <a:xfrm>
            <a:off x="4572037" y="3694826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 idx="3"/>
          </p:nvPr>
        </p:nvSpPr>
        <p:spPr>
          <a:xfrm>
            <a:off x="4572000" y="1747851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subTitle" idx="4"/>
          </p:nvPr>
        </p:nvSpPr>
        <p:spPr>
          <a:xfrm>
            <a:off x="4572025" y="2255926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2"/>
          <p:cNvSpPr/>
          <p:nvPr/>
        </p:nvSpPr>
        <p:spPr>
          <a:xfrm rot="-813319" flipH="1">
            <a:off x="7030742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62" r:id="rId6"/>
    <p:sldLayoutId id="2147483663" r:id="rId7"/>
    <p:sldLayoutId id="2147483672" r:id="rId8"/>
    <p:sldLayoutId id="2147483678" r:id="rId9"/>
    <p:sldLayoutId id="2147483694" r:id="rId10"/>
    <p:sldLayoutId id="2147483695" r:id="rId11"/>
    <p:sldLayoutId id="2147483696" r:id="rId12"/>
    <p:sldLayoutId id="2147483697" r:id="rId13"/>
    <p:sldLayoutId id="214748370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FF0000"/>
          </p15:clr>
        </p15:guide>
        <p15:guide id="3" pos="5311">
          <p15:clr>
            <a:srgbClr val="EA4335"/>
          </p15:clr>
        </p15:guide>
        <p15:guide id="4" orient="horz" pos="1620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9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Kulim Park"/>
                <a:ea typeface="Kulim Park"/>
                <a:cs typeface="Kulim Park"/>
                <a:sym typeface="Kulim Park"/>
              </a:rPr>
              <a:t>Can We Achieve More with Less? </a:t>
            </a:r>
            <a:br>
              <a:rPr lang="en-US" sz="2800" b="1" dirty="0">
                <a:latin typeface="Kulim Park"/>
                <a:ea typeface="Kulim Park"/>
                <a:cs typeface="Kulim Park"/>
                <a:sym typeface="Kulim Park"/>
              </a:rPr>
            </a:br>
            <a:r>
              <a:rPr lang="en-US" sz="2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Exploring Data Augmentation for Toxic Comment Classification</a:t>
            </a:r>
            <a:endParaRPr sz="2800" b="1" dirty="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1FDC26-659F-C8A9-1236-35494270129E}"/>
              </a:ext>
            </a:extLst>
          </p:cNvPr>
          <p:cNvSpPr txBox="1"/>
          <p:nvPr/>
        </p:nvSpPr>
        <p:spPr>
          <a:xfrm>
            <a:off x="3569547" y="3092300"/>
            <a:ext cx="22555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Kulim Park" panose="020B0604020202020204" charset="0"/>
              </a:rPr>
              <a:t>Group 5 Members: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Kulim Park" panose="020B0604020202020204" charset="0"/>
              </a:rPr>
              <a:t>Aya </a:t>
            </a:r>
            <a:r>
              <a:rPr lang="en-US" sz="1600" dirty="0" err="1">
                <a:latin typeface="Kulim Park" panose="020B0604020202020204" charset="0"/>
              </a:rPr>
              <a:t>Metwally</a:t>
            </a:r>
            <a:endParaRPr lang="en-US" sz="1600" dirty="0">
              <a:latin typeface="Kulim Park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Kulim Park" panose="020B0604020202020204" charset="0"/>
              </a:rPr>
              <a:t>Esraa</a:t>
            </a:r>
            <a:r>
              <a:rPr lang="en-US" sz="1600" dirty="0">
                <a:latin typeface="Kulim Park" panose="020B0604020202020204" charset="0"/>
              </a:rPr>
              <a:t> Osama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Kulim Park" panose="020B0604020202020204" charset="0"/>
              </a:rPr>
              <a:t>Ahmed Nasser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Kulim Park" panose="020B0604020202020204" charset="0"/>
              </a:rPr>
              <a:t>Abdelrahman 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3"/>
          <p:cNvSpPr/>
          <p:nvPr/>
        </p:nvSpPr>
        <p:spPr>
          <a:xfrm rot="-4376525" flipH="1">
            <a:off x="5282853" y="2449303"/>
            <a:ext cx="4772728" cy="424129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79FC5-8A04-6ADF-8399-2B9981DF643E}"/>
              </a:ext>
            </a:extLst>
          </p:cNvPr>
          <p:cNvSpPr txBox="1"/>
          <p:nvPr/>
        </p:nvSpPr>
        <p:spPr>
          <a:xfrm>
            <a:off x="1181685" y="675522"/>
            <a:ext cx="6780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  <a:latin typeface="Kulim Park"/>
                <a:sym typeface="Kulim Park SemiBold"/>
              </a:rPr>
              <a:t>data augmentation techniques can be used to improve the performance of classifiers.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2713AC-32C6-37FD-2769-F7733DC6C0BD}"/>
              </a:ext>
            </a:extLst>
          </p:cNvPr>
          <p:cNvSpPr txBox="1"/>
          <p:nvPr/>
        </p:nvSpPr>
        <p:spPr>
          <a:xfrm>
            <a:off x="1605279" y="1627410"/>
            <a:ext cx="185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C3684-D109-72FA-D004-8990643B8BB5}"/>
              </a:ext>
            </a:extLst>
          </p:cNvPr>
          <p:cNvSpPr txBox="1"/>
          <p:nvPr/>
        </p:nvSpPr>
        <p:spPr>
          <a:xfrm>
            <a:off x="5910978" y="1627409"/>
            <a:ext cx="185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SVM</a:t>
            </a:r>
          </a:p>
        </p:txBody>
      </p:sp>
      <p:pic>
        <p:nvPicPr>
          <p:cNvPr id="20" name="Picture 19" descr="A group of blue bars with white text&#10;&#10;Description automatically generated">
            <a:extLst>
              <a:ext uri="{FF2B5EF4-FFF2-40B4-BE49-F238E27FC236}">
                <a16:creationId xmlns:a16="http://schemas.microsoft.com/office/drawing/2014/main" id="{B859AF73-0EB3-8362-1FBB-512969101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49" y="1935185"/>
            <a:ext cx="4105943" cy="2846787"/>
          </a:xfrm>
          <a:prstGeom prst="rect">
            <a:avLst/>
          </a:prstGeom>
        </p:spPr>
      </p:pic>
      <p:pic>
        <p:nvPicPr>
          <p:cNvPr id="22" name="Picture 21" descr="A group of blue bars with white text&#10;&#10;Description automatically generated">
            <a:extLst>
              <a:ext uri="{FF2B5EF4-FFF2-40B4-BE49-F238E27FC236}">
                <a16:creationId xmlns:a16="http://schemas.microsoft.com/office/drawing/2014/main" id="{5514C259-1FEC-A647-A755-5472479E7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60" y="1935186"/>
            <a:ext cx="4122696" cy="28467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4"/>
          <p:cNvSpPr/>
          <p:nvPr/>
        </p:nvSpPr>
        <p:spPr>
          <a:xfrm rot="-5399809">
            <a:off x="-393997" y="613547"/>
            <a:ext cx="5512835" cy="41944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64"/>
          <p:cNvSpPr/>
          <p:nvPr/>
        </p:nvSpPr>
        <p:spPr>
          <a:xfrm rot="10285629" flipH="1">
            <a:off x="-6011938" y="-431909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4"/>
          <p:cNvSpPr/>
          <p:nvPr/>
        </p:nvSpPr>
        <p:spPr>
          <a:xfrm rot="-4102346">
            <a:off x="1166603" y="3932872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4"/>
          <p:cNvSpPr/>
          <p:nvPr/>
        </p:nvSpPr>
        <p:spPr>
          <a:xfrm flipH="1">
            <a:off x="580630" y="-39415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64"/>
          <p:cNvSpPr/>
          <p:nvPr/>
        </p:nvSpPr>
        <p:spPr>
          <a:xfrm rot="649760">
            <a:off x="-984002" y="419036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64"/>
          <p:cNvSpPr/>
          <p:nvPr/>
        </p:nvSpPr>
        <p:spPr>
          <a:xfrm rot="-6621704" flipH="1">
            <a:off x="-3919845" y="1710891"/>
            <a:ext cx="7826147" cy="287787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106C0-3256-F457-8AB1-2208ABEA5669}"/>
              </a:ext>
            </a:extLst>
          </p:cNvPr>
          <p:cNvSpPr txBox="1"/>
          <p:nvPr/>
        </p:nvSpPr>
        <p:spPr>
          <a:xfrm>
            <a:off x="1069473" y="726584"/>
            <a:ext cx="6780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  <a:latin typeface="Kulim Park"/>
                <a:sym typeface="Kulim Park SemiBold"/>
              </a:rPr>
              <a:t>Translate the data to another language will improve the</a:t>
            </a:r>
          </a:p>
          <a:p>
            <a:r>
              <a:rPr lang="en-US" sz="2000" dirty="0">
                <a:solidFill>
                  <a:schemeClr val="lt1"/>
                </a:solidFill>
                <a:latin typeface="Kulim Park"/>
                <a:sym typeface="Kulim Park SemiBold"/>
              </a:rPr>
              <a:t>performance of Neural Machine Translation models.</a:t>
            </a:r>
          </a:p>
        </p:txBody>
      </p:sp>
      <p:pic>
        <p:nvPicPr>
          <p:cNvPr id="17" name="Picture 16" descr="A diagram of a sentence&#10;&#10;Description automatically generated">
            <a:extLst>
              <a:ext uri="{FF2B5EF4-FFF2-40B4-BE49-F238E27FC236}">
                <a16:creationId xmlns:a16="http://schemas.microsoft.com/office/drawing/2014/main" id="{BB0324F2-634D-8688-A9C4-2629D82F4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5" y="1613968"/>
            <a:ext cx="5046134" cy="10682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CEE040-DC41-BD9A-BC9A-C5C0B711F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04" y="3297789"/>
            <a:ext cx="5141661" cy="59326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C1A74C-C3C7-B54D-A75D-E18A43C236DD}"/>
              </a:ext>
            </a:extLst>
          </p:cNvPr>
          <p:cNvSpPr txBox="1"/>
          <p:nvPr/>
        </p:nvSpPr>
        <p:spPr>
          <a:xfrm>
            <a:off x="6178445" y="2159035"/>
            <a:ext cx="239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Kulim Park" panose="020B0604020202020204" charset="0"/>
              </a:rPr>
              <a:t>Spanish, French, Hindi, and German.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1E0CAD-5875-D42D-C01D-8D4B141F9336}"/>
              </a:ext>
            </a:extLst>
          </p:cNvPr>
          <p:cNvSpPr txBox="1"/>
          <p:nvPr/>
        </p:nvSpPr>
        <p:spPr>
          <a:xfrm>
            <a:off x="6178445" y="1788180"/>
            <a:ext cx="163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Kulim Park" panose="020B0604020202020204" charset="0"/>
              </a:rPr>
              <a:t> Languages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1F3DC6-7929-91CE-B461-DF7876FBA300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83454" y="1720817"/>
            <a:ext cx="6963359" cy="4875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Manrope" panose="020B0604020202020204" charset="0"/>
              </a:rPr>
              <a:t>Data augmentation can introduce noise.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F01DC05-F892-047D-F0D5-C51A8845BB22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 flipH="1">
            <a:off x="0" y="289286"/>
            <a:ext cx="9144000" cy="1387025"/>
          </a:xfrm>
        </p:spPr>
        <p:txBody>
          <a:bodyPr/>
          <a:lstStyle/>
          <a:p>
            <a:r>
              <a:rPr lang="en-US" sz="3700" b="1" dirty="0"/>
              <a:t>Missing Claims and Results from the Paper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AB8732E6-9718-E9FB-4067-4562BB984936}"/>
              </a:ext>
            </a:extLst>
          </p:cNvPr>
          <p:cNvSpPr txBox="1">
            <a:spLocks/>
          </p:cNvSpPr>
          <p:nvPr/>
        </p:nvSpPr>
        <p:spPr>
          <a:xfrm>
            <a:off x="383454" y="2208317"/>
            <a:ext cx="6963359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Manrope" panose="020B0604020202020204" charset="0"/>
              </a:rPr>
              <a:t>Data augmentation can be computationally expensive.</a:t>
            </a: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5EA13437-B04F-C458-B5F4-7689D6E8BCB5}"/>
              </a:ext>
            </a:extLst>
          </p:cNvPr>
          <p:cNvSpPr txBox="1">
            <a:spLocks/>
          </p:cNvSpPr>
          <p:nvPr/>
        </p:nvSpPr>
        <p:spPr>
          <a:xfrm>
            <a:off x="383453" y="2728320"/>
            <a:ext cx="6963359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Manrope" panose="020B0604020202020204" charset="0"/>
              </a:rPr>
              <a:t>Data augmentation can be time-consuming.</a:t>
            </a:r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840EED89-10A8-6564-46C9-E259A50A6624}"/>
              </a:ext>
            </a:extLst>
          </p:cNvPr>
          <p:cNvSpPr txBox="1">
            <a:spLocks/>
          </p:cNvSpPr>
          <p:nvPr/>
        </p:nvSpPr>
        <p:spPr>
          <a:xfrm>
            <a:off x="383453" y="3260326"/>
            <a:ext cx="7175095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Manrope" panose="020B0604020202020204" charset="0"/>
              </a:rPr>
              <a:t>Speed and Efficiency of Data Augmentation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401978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97EFEA-7F72-605A-6842-51595C2601A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98332" y="1600402"/>
            <a:ext cx="7761735" cy="7263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Manrope" panose="020B0604020202020204" charset="0"/>
              </a:rPr>
              <a:t>Performance of Augmented Classifiers on Different Levels or Types of Toxicity</a:t>
            </a: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42336B36-164D-B895-0260-3CA4AD1B51F3}"/>
              </a:ext>
            </a:extLst>
          </p:cNvPr>
          <p:cNvSpPr txBox="1">
            <a:spLocks/>
          </p:cNvSpPr>
          <p:nvPr/>
        </p:nvSpPr>
        <p:spPr>
          <a:xfrm>
            <a:off x="498331" y="2326702"/>
            <a:ext cx="7761735" cy="45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Manrope" panose="020B0604020202020204" charset="0"/>
              </a:rPr>
              <a:t>Comparison of Augmented Classifiers to Other Methods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BA58E5B6-4D0E-6379-0F76-013923342E37}"/>
              </a:ext>
            </a:extLst>
          </p:cNvPr>
          <p:cNvSpPr txBox="1">
            <a:spLocks/>
          </p:cNvSpPr>
          <p:nvPr/>
        </p:nvSpPr>
        <p:spPr>
          <a:xfrm>
            <a:off x="498331" y="2779964"/>
            <a:ext cx="7761735" cy="45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Manrope" panose="020B0604020202020204" charset="0"/>
              </a:rPr>
              <a:t>Performance of Augmented Classifiers on Different Datasets</a:t>
            </a:r>
          </a:p>
        </p:txBody>
      </p:sp>
      <p:sp>
        <p:nvSpPr>
          <p:cNvPr id="19" name="Title 7">
            <a:extLst>
              <a:ext uri="{FF2B5EF4-FFF2-40B4-BE49-F238E27FC236}">
                <a16:creationId xmlns:a16="http://schemas.microsoft.com/office/drawing/2014/main" id="{8EB4F94E-38C9-E5AA-868C-B5F0F8855BC6}"/>
              </a:ext>
            </a:extLst>
          </p:cNvPr>
          <p:cNvSpPr txBox="1">
            <a:spLocks/>
          </p:cNvSpPr>
          <p:nvPr/>
        </p:nvSpPr>
        <p:spPr>
          <a:xfrm>
            <a:off x="498331" y="3233225"/>
            <a:ext cx="8040985" cy="45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Manrope" panose="020B0604020202020204" charset="0"/>
              </a:rPr>
              <a:t>Performance of Augmented Classifiers on Noisy or Intentionally Difficult Inputs</a:t>
            </a:r>
          </a:p>
        </p:txBody>
      </p:sp>
      <p:sp>
        <p:nvSpPr>
          <p:cNvPr id="20" name="Title 9">
            <a:extLst>
              <a:ext uri="{FF2B5EF4-FFF2-40B4-BE49-F238E27FC236}">
                <a16:creationId xmlns:a16="http://schemas.microsoft.com/office/drawing/2014/main" id="{CE675399-4398-FE8A-9E70-6F8117888C41}"/>
              </a:ext>
            </a:extLst>
          </p:cNvPr>
          <p:cNvSpPr txBox="1">
            <a:spLocks/>
          </p:cNvSpPr>
          <p:nvPr/>
        </p:nvSpPr>
        <p:spPr>
          <a:xfrm flipH="1">
            <a:off x="284971" y="683094"/>
            <a:ext cx="2862088" cy="57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4000" b="1" dirty="0"/>
              <a:t>continued</a:t>
            </a:r>
            <a:r>
              <a:rPr lang="en-US" sz="4400" b="1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3392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2"/>
          <p:cNvSpPr txBox="1">
            <a:spLocks noGrp="1"/>
          </p:cNvSpPr>
          <p:nvPr>
            <p:ph type="title"/>
          </p:nvPr>
        </p:nvSpPr>
        <p:spPr>
          <a:xfrm>
            <a:off x="1442328" y="581089"/>
            <a:ext cx="5451957" cy="9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Next steps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F338379-8CB8-9D9E-1C4C-8192963D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341" y="1183639"/>
            <a:ext cx="8157029" cy="376235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Investigate the usage of additional data augmentation methods such as sentence fusion, word embedding perturbation, and synonym replacement.</a:t>
            </a:r>
          </a:p>
          <a:p>
            <a:pPr marL="127000" indent="0" algn="just">
              <a:lnSpc>
                <a:spcPct val="15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Look at other NLP tasks' usage of data augmentation.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Develop a more comprehensive dataset for toxic comment classification. </a:t>
            </a:r>
          </a:p>
        </p:txBody>
      </p:sp>
    </p:spTree>
    <p:extLst>
      <p:ext uri="{BB962C8B-B14F-4D97-AF65-F5344CB8AC3E}">
        <p14:creationId xmlns:p14="http://schemas.microsoft.com/office/powerpoint/2010/main" val="843155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2"/>
          <p:cNvSpPr txBox="1">
            <a:spLocks noGrp="1"/>
          </p:cNvSpPr>
          <p:nvPr>
            <p:ph type="title"/>
          </p:nvPr>
        </p:nvSpPr>
        <p:spPr>
          <a:xfrm>
            <a:off x="1442328" y="581089"/>
            <a:ext cx="5451957" cy="9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Conclusion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F338379-8CB8-9D9E-1C4C-8192963D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153" y="1640115"/>
            <a:ext cx="6950559" cy="308428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this study emphasizes that both EDA and Backtranslation were effective in improving the performance of toxic comment classifiers.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average F1 score improvement from EDA is 3% and Backtranslation across the four approaches studied is 2.3%.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Backtranslation is better suited for algorithms that operate under a bag-of-words model.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EDA is more advantageous for algorithms that consider the text’s semantic structure.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8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8B56EF-5F2B-598E-2ADA-15724598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27" y="97152"/>
            <a:ext cx="4812300" cy="900300"/>
          </a:xfrm>
        </p:spPr>
        <p:txBody>
          <a:bodyPr/>
          <a:lstStyle/>
          <a:p>
            <a:r>
              <a:rPr lang="en-US" sz="3600" dirty="0"/>
              <a:t>NIPS REVIEW CRITERIA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C3AB4-737F-D70C-5D96-409D4965568A}"/>
              </a:ext>
            </a:extLst>
          </p:cNvPr>
          <p:cNvSpPr txBox="1"/>
          <p:nvPr/>
        </p:nvSpPr>
        <p:spPr>
          <a:xfrm>
            <a:off x="888618" y="1348340"/>
            <a:ext cx="8391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Quality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A61ED-511E-BA95-45C0-60837DE882FE}"/>
              </a:ext>
            </a:extLst>
          </p:cNvPr>
          <p:cNvSpPr txBox="1"/>
          <p:nvPr/>
        </p:nvSpPr>
        <p:spPr>
          <a:xfrm>
            <a:off x="888618" y="1853116"/>
            <a:ext cx="8391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Clarity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28F46-3FD0-4FF7-C257-9B2C4739066D}"/>
              </a:ext>
            </a:extLst>
          </p:cNvPr>
          <p:cNvSpPr txBox="1"/>
          <p:nvPr/>
        </p:nvSpPr>
        <p:spPr>
          <a:xfrm>
            <a:off x="888618" y="2327715"/>
            <a:ext cx="8391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Originality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F2D41-AF08-2088-4FF2-4372BC386630}"/>
              </a:ext>
            </a:extLst>
          </p:cNvPr>
          <p:cNvSpPr txBox="1"/>
          <p:nvPr/>
        </p:nvSpPr>
        <p:spPr>
          <a:xfrm>
            <a:off x="888618" y="2828719"/>
            <a:ext cx="8391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Significance</a:t>
            </a:r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FA4302A-7940-3BCD-218C-30FCE2E9A06A}"/>
              </a:ext>
            </a:extLst>
          </p:cNvPr>
          <p:cNvSpPr/>
          <p:nvPr/>
        </p:nvSpPr>
        <p:spPr>
          <a:xfrm>
            <a:off x="3630104" y="1419832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2E61F888-1FA9-7C30-31A1-167FAEA38340}"/>
              </a:ext>
            </a:extLst>
          </p:cNvPr>
          <p:cNvSpPr/>
          <p:nvPr/>
        </p:nvSpPr>
        <p:spPr>
          <a:xfrm>
            <a:off x="3925737" y="1419832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7555FA17-5C9F-9384-7D5B-C091A9FA168B}"/>
              </a:ext>
            </a:extLst>
          </p:cNvPr>
          <p:cNvSpPr/>
          <p:nvPr/>
        </p:nvSpPr>
        <p:spPr>
          <a:xfrm>
            <a:off x="4221370" y="1419832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1EF07E33-CE59-95AA-B336-17B9D8C8EA6A}"/>
              </a:ext>
            </a:extLst>
          </p:cNvPr>
          <p:cNvSpPr/>
          <p:nvPr/>
        </p:nvSpPr>
        <p:spPr>
          <a:xfrm>
            <a:off x="4517003" y="1419832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4ADD1401-B304-6029-4DA3-546AD8189A51}"/>
              </a:ext>
            </a:extLst>
          </p:cNvPr>
          <p:cNvSpPr/>
          <p:nvPr/>
        </p:nvSpPr>
        <p:spPr>
          <a:xfrm>
            <a:off x="4807953" y="1419832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A1ED0754-BA10-6925-CEC5-DC7F071D67AA}"/>
              </a:ext>
            </a:extLst>
          </p:cNvPr>
          <p:cNvSpPr/>
          <p:nvPr/>
        </p:nvSpPr>
        <p:spPr>
          <a:xfrm>
            <a:off x="3630104" y="1858445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47FE83B0-4B85-A68F-C3DA-9376914706CB}"/>
              </a:ext>
            </a:extLst>
          </p:cNvPr>
          <p:cNvSpPr/>
          <p:nvPr/>
        </p:nvSpPr>
        <p:spPr>
          <a:xfrm>
            <a:off x="3925737" y="1858445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FD1713E7-F441-ACC8-127A-7BA04C33A268}"/>
              </a:ext>
            </a:extLst>
          </p:cNvPr>
          <p:cNvSpPr/>
          <p:nvPr/>
        </p:nvSpPr>
        <p:spPr>
          <a:xfrm>
            <a:off x="4221370" y="1858445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572D7878-9B90-B061-BCA6-C64080C578C7}"/>
              </a:ext>
            </a:extLst>
          </p:cNvPr>
          <p:cNvSpPr/>
          <p:nvPr/>
        </p:nvSpPr>
        <p:spPr>
          <a:xfrm>
            <a:off x="4517003" y="1858445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6BDBABEF-0C23-2607-F328-E38BC1771242}"/>
              </a:ext>
            </a:extLst>
          </p:cNvPr>
          <p:cNvSpPr/>
          <p:nvPr/>
        </p:nvSpPr>
        <p:spPr>
          <a:xfrm>
            <a:off x="4807953" y="1858445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9A7F5807-1411-3703-2192-68BFB3FA02CE}"/>
              </a:ext>
            </a:extLst>
          </p:cNvPr>
          <p:cNvSpPr/>
          <p:nvPr/>
        </p:nvSpPr>
        <p:spPr>
          <a:xfrm>
            <a:off x="3606034" y="2354120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794D4CB-C2D3-340D-D99D-E4342B668279}"/>
              </a:ext>
            </a:extLst>
          </p:cNvPr>
          <p:cNvSpPr/>
          <p:nvPr/>
        </p:nvSpPr>
        <p:spPr>
          <a:xfrm>
            <a:off x="3901667" y="2354120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FAEEF8CA-24B2-0E30-5296-CDA3C73610CE}"/>
              </a:ext>
            </a:extLst>
          </p:cNvPr>
          <p:cNvSpPr/>
          <p:nvPr/>
        </p:nvSpPr>
        <p:spPr>
          <a:xfrm>
            <a:off x="4197300" y="2354120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7617E62B-B4DD-0D24-2212-B278481DD97A}"/>
              </a:ext>
            </a:extLst>
          </p:cNvPr>
          <p:cNvSpPr/>
          <p:nvPr/>
        </p:nvSpPr>
        <p:spPr>
          <a:xfrm>
            <a:off x="4492933" y="2354120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C1E3BAC2-E5A9-C4CB-1112-CD81FBCF61A0}"/>
              </a:ext>
            </a:extLst>
          </p:cNvPr>
          <p:cNvSpPr/>
          <p:nvPr/>
        </p:nvSpPr>
        <p:spPr>
          <a:xfrm>
            <a:off x="4783883" y="2354120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639BFDBA-E156-00B8-6A15-968C1E002DF0}"/>
              </a:ext>
            </a:extLst>
          </p:cNvPr>
          <p:cNvSpPr/>
          <p:nvPr/>
        </p:nvSpPr>
        <p:spPr>
          <a:xfrm>
            <a:off x="3609478" y="2863094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BEB87FEE-DDDC-3CD2-2418-8E63F0091932}"/>
              </a:ext>
            </a:extLst>
          </p:cNvPr>
          <p:cNvSpPr/>
          <p:nvPr/>
        </p:nvSpPr>
        <p:spPr>
          <a:xfrm>
            <a:off x="3905111" y="2863094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DF255D0D-BEC8-E0B2-A8CF-55C49C307FB3}"/>
              </a:ext>
            </a:extLst>
          </p:cNvPr>
          <p:cNvSpPr/>
          <p:nvPr/>
        </p:nvSpPr>
        <p:spPr>
          <a:xfrm>
            <a:off x="4200744" y="2863094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3E21ACAC-B0DF-F330-4156-796BD3BB252F}"/>
              </a:ext>
            </a:extLst>
          </p:cNvPr>
          <p:cNvSpPr/>
          <p:nvPr/>
        </p:nvSpPr>
        <p:spPr>
          <a:xfrm>
            <a:off x="4496377" y="2863094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D7B1BA7D-3942-9C16-8E66-7C202BD074D8}"/>
              </a:ext>
            </a:extLst>
          </p:cNvPr>
          <p:cNvSpPr/>
          <p:nvPr/>
        </p:nvSpPr>
        <p:spPr>
          <a:xfrm>
            <a:off x="4787327" y="2863094"/>
            <a:ext cx="213131" cy="213131"/>
          </a:xfrm>
          <a:prstGeom prst="star5">
            <a:avLst>
              <a:gd name="adj" fmla="val 30769"/>
              <a:gd name="hf" fmla="val 105146"/>
              <a:gd name="vf" fmla="val 110557"/>
            </a:avLst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2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0;p62">
            <a:extLst>
              <a:ext uri="{FF2B5EF4-FFF2-40B4-BE49-F238E27FC236}">
                <a16:creationId xmlns:a16="http://schemas.microsoft.com/office/drawing/2014/main" id="{783182B3-698D-1B52-612C-6595E8FD81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6021" y="581090"/>
            <a:ext cx="5451957" cy="9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References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18FE5-AA0A-2F29-CFD9-27E80E5CAE7A}"/>
              </a:ext>
            </a:extLst>
          </p:cNvPr>
          <p:cNvSpPr txBox="1"/>
          <p:nvPr/>
        </p:nvSpPr>
        <p:spPr>
          <a:xfrm>
            <a:off x="745067" y="2048530"/>
            <a:ext cx="765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rope" panose="020B0604020202020204" charset="0"/>
              </a:rPr>
              <a:t>Rastogi, C. (2020, July 2). Can We Achieve More with Less? Exploring Data Augmentation for Toxic Comment Classification. arXiv.org. https://arxiv.org/abs/2007.00875</a:t>
            </a:r>
          </a:p>
        </p:txBody>
      </p:sp>
    </p:spTree>
    <p:extLst>
      <p:ext uri="{BB962C8B-B14F-4D97-AF65-F5344CB8AC3E}">
        <p14:creationId xmlns:p14="http://schemas.microsoft.com/office/powerpoint/2010/main" val="3232549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59;p116">
            <a:extLst>
              <a:ext uri="{FF2B5EF4-FFF2-40B4-BE49-F238E27FC236}">
                <a16:creationId xmlns:a16="http://schemas.microsoft.com/office/drawing/2014/main" id="{B23CC466-711B-6F8D-F594-C45F9BB6A8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6650" y="659919"/>
            <a:ext cx="6590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THANKS!</a:t>
            </a:r>
            <a:endParaRPr sz="7000" dirty="0"/>
          </a:p>
        </p:txBody>
      </p:sp>
      <p:sp>
        <p:nvSpPr>
          <p:cNvPr id="4" name="Google Shape;1558;p116">
            <a:extLst>
              <a:ext uri="{FF2B5EF4-FFF2-40B4-BE49-F238E27FC236}">
                <a16:creationId xmlns:a16="http://schemas.microsoft.com/office/drawing/2014/main" id="{2CFEA8A3-F0C9-4D69-2713-55829CE640FA}"/>
              </a:ext>
            </a:extLst>
          </p:cNvPr>
          <p:cNvSpPr txBox="1">
            <a:spLocks/>
          </p:cNvSpPr>
          <p:nvPr/>
        </p:nvSpPr>
        <p:spPr>
          <a:xfrm>
            <a:off x="2854650" y="1883632"/>
            <a:ext cx="3434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600" dirty="0">
                <a:latin typeface="Manrope" panose="020B0604020202020204" charset="0"/>
              </a:rPr>
              <a:t>Do you have any questions?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600" dirty="0">
                <a:latin typeface="Manrope" panose="020B0604020202020204" charset="0"/>
              </a:rPr>
              <a:t>TeamNLP@outtawa.com </a:t>
            </a:r>
          </a:p>
        </p:txBody>
      </p:sp>
      <p:sp>
        <p:nvSpPr>
          <p:cNvPr id="5" name="Google Shape;1561;p116">
            <a:extLst>
              <a:ext uri="{FF2B5EF4-FFF2-40B4-BE49-F238E27FC236}">
                <a16:creationId xmlns:a16="http://schemas.microsoft.com/office/drawing/2014/main" id="{F7B39FB9-E1A6-092E-83D3-F112D4B6BA8C}"/>
              </a:ext>
            </a:extLst>
          </p:cNvPr>
          <p:cNvSpPr/>
          <p:nvPr/>
        </p:nvSpPr>
        <p:spPr>
          <a:xfrm>
            <a:off x="3036955" y="3330859"/>
            <a:ext cx="787910" cy="567612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62;p116">
            <a:extLst>
              <a:ext uri="{FF2B5EF4-FFF2-40B4-BE49-F238E27FC236}">
                <a16:creationId xmlns:a16="http://schemas.microsoft.com/office/drawing/2014/main" id="{4BC93B03-34C5-E4FD-C6A8-122A27D53B26}"/>
              </a:ext>
            </a:extLst>
          </p:cNvPr>
          <p:cNvSpPr/>
          <p:nvPr/>
        </p:nvSpPr>
        <p:spPr>
          <a:xfrm flipH="1">
            <a:off x="4486542" y="3324965"/>
            <a:ext cx="787910" cy="567679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63;p116">
            <a:extLst>
              <a:ext uri="{FF2B5EF4-FFF2-40B4-BE49-F238E27FC236}">
                <a16:creationId xmlns:a16="http://schemas.microsoft.com/office/drawing/2014/main" id="{F0EEE896-F5C9-79EE-97A6-C4F293266AE6}"/>
              </a:ext>
            </a:extLst>
          </p:cNvPr>
          <p:cNvSpPr/>
          <p:nvPr/>
        </p:nvSpPr>
        <p:spPr>
          <a:xfrm flipH="1">
            <a:off x="5427642" y="3330826"/>
            <a:ext cx="638859" cy="5676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564;p116">
            <a:extLst>
              <a:ext uri="{FF2B5EF4-FFF2-40B4-BE49-F238E27FC236}">
                <a16:creationId xmlns:a16="http://schemas.microsoft.com/office/drawing/2014/main" id="{CB0B9E90-6C48-D095-600F-E91D949AF181}"/>
              </a:ext>
            </a:extLst>
          </p:cNvPr>
          <p:cNvSpPr/>
          <p:nvPr/>
        </p:nvSpPr>
        <p:spPr>
          <a:xfrm>
            <a:off x="3844937" y="3328364"/>
            <a:ext cx="631071" cy="56086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65;p116">
            <a:extLst>
              <a:ext uri="{FF2B5EF4-FFF2-40B4-BE49-F238E27FC236}">
                <a16:creationId xmlns:a16="http://schemas.microsoft.com/office/drawing/2014/main" id="{F4AD4470-0F6C-7DCE-C06B-D474DDA06FE6}"/>
              </a:ext>
            </a:extLst>
          </p:cNvPr>
          <p:cNvSpPr/>
          <p:nvPr/>
        </p:nvSpPr>
        <p:spPr>
          <a:xfrm>
            <a:off x="4059118" y="3520865"/>
            <a:ext cx="212764" cy="175874"/>
          </a:xfrm>
          <a:custGeom>
            <a:avLst/>
            <a:gdLst/>
            <a:ahLst/>
            <a:cxnLst/>
            <a:rect l="l" t="t" r="r" b="b"/>
            <a:pathLst>
              <a:path w="13277" h="10975" extrusionOk="0">
                <a:moveTo>
                  <a:pt x="4037" y="8573"/>
                </a:moveTo>
                <a:cubicBezTo>
                  <a:pt x="2602" y="8540"/>
                  <a:pt x="1735" y="7506"/>
                  <a:pt x="1502" y="6672"/>
                </a:cubicBezTo>
                <a:cubicBezTo>
                  <a:pt x="1902" y="6772"/>
                  <a:pt x="2269" y="6739"/>
                  <a:pt x="2669" y="6639"/>
                </a:cubicBezTo>
                <a:cubicBezTo>
                  <a:pt x="2669" y="6639"/>
                  <a:pt x="2669" y="6639"/>
                  <a:pt x="2702" y="6639"/>
                </a:cubicBezTo>
                <a:cubicBezTo>
                  <a:pt x="1935" y="6472"/>
                  <a:pt x="1335" y="6038"/>
                  <a:pt x="934" y="5371"/>
                </a:cubicBezTo>
                <a:cubicBezTo>
                  <a:pt x="668" y="4938"/>
                  <a:pt x="534" y="4471"/>
                  <a:pt x="534" y="3937"/>
                </a:cubicBezTo>
                <a:cubicBezTo>
                  <a:pt x="901" y="4137"/>
                  <a:pt x="1301" y="4270"/>
                  <a:pt x="1735" y="4270"/>
                </a:cubicBezTo>
                <a:cubicBezTo>
                  <a:pt x="1168" y="3837"/>
                  <a:pt x="768" y="3303"/>
                  <a:pt x="634" y="2603"/>
                </a:cubicBezTo>
                <a:cubicBezTo>
                  <a:pt x="467" y="1902"/>
                  <a:pt x="568" y="1268"/>
                  <a:pt x="901" y="634"/>
                </a:cubicBezTo>
                <a:cubicBezTo>
                  <a:pt x="2402" y="2369"/>
                  <a:pt x="4270" y="3336"/>
                  <a:pt x="6538" y="3470"/>
                </a:cubicBezTo>
                <a:cubicBezTo>
                  <a:pt x="6538" y="3370"/>
                  <a:pt x="6505" y="3270"/>
                  <a:pt x="6505" y="3170"/>
                </a:cubicBezTo>
                <a:cubicBezTo>
                  <a:pt x="6405" y="2536"/>
                  <a:pt x="6538" y="1935"/>
                  <a:pt x="6905" y="1402"/>
                </a:cubicBezTo>
                <a:cubicBezTo>
                  <a:pt x="7339" y="735"/>
                  <a:pt x="7939" y="301"/>
                  <a:pt x="8740" y="167"/>
                </a:cubicBezTo>
                <a:cubicBezTo>
                  <a:pt x="9674" y="1"/>
                  <a:pt x="10475" y="268"/>
                  <a:pt x="11142" y="935"/>
                </a:cubicBezTo>
                <a:cubicBezTo>
                  <a:pt x="11175" y="968"/>
                  <a:pt x="11208" y="968"/>
                  <a:pt x="11275" y="968"/>
                </a:cubicBezTo>
                <a:cubicBezTo>
                  <a:pt x="11842" y="835"/>
                  <a:pt x="12376" y="634"/>
                  <a:pt x="12876" y="368"/>
                </a:cubicBezTo>
                <a:cubicBezTo>
                  <a:pt x="12876" y="334"/>
                  <a:pt x="12910" y="334"/>
                  <a:pt x="12910" y="334"/>
                </a:cubicBezTo>
                <a:lnTo>
                  <a:pt x="12910" y="334"/>
                </a:lnTo>
                <a:cubicBezTo>
                  <a:pt x="12710" y="968"/>
                  <a:pt x="12309" y="1468"/>
                  <a:pt x="11742" y="1835"/>
                </a:cubicBezTo>
                <a:cubicBezTo>
                  <a:pt x="12276" y="1769"/>
                  <a:pt x="12776" y="1635"/>
                  <a:pt x="13277" y="1402"/>
                </a:cubicBezTo>
                <a:lnTo>
                  <a:pt x="13277" y="1435"/>
                </a:lnTo>
                <a:cubicBezTo>
                  <a:pt x="13177" y="1568"/>
                  <a:pt x="13076" y="1702"/>
                  <a:pt x="12976" y="1835"/>
                </a:cubicBezTo>
                <a:cubicBezTo>
                  <a:pt x="12676" y="2202"/>
                  <a:pt x="12343" y="2502"/>
                  <a:pt x="11976" y="2769"/>
                </a:cubicBezTo>
                <a:cubicBezTo>
                  <a:pt x="11942" y="2803"/>
                  <a:pt x="11942" y="2836"/>
                  <a:pt x="11942" y="2869"/>
                </a:cubicBezTo>
                <a:cubicBezTo>
                  <a:pt x="11942" y="3270"/>
                  <a:pt x="11942" y="3670"/>
                  <a:pt x="11876" y="4070"/>
                </a:cubicBezTo>
                <a:cubicBezTo>
                  <a:pt x="11776" y="4938"/>
                  <a:pt x="11542" y="5738"/>
                  <a:pt x="11175" y="6505"/>
                </a:cubicBezTo>
                <a:cubicBezTo>
                  <a:pt x="10808" y="7306"/>
                  <a:pt x="10308" y="8040"/>
                  <a:pt x="9707" y="8674"/>
                </a:cubicBezTo>
                <a:cubicBezTo>
                  <a:pt x="8673" y="9741"/>
                  <a:pt x="7406" y="10441"/>
                  <a:pt x="5971" y="10742"/>
                </a:cubicBezTo>
                <a:cubicBezTo>
                  <a:pt x="5438" y="10875"/>
                  <a:pt x="4937" y="10908"/>
                  <a:pt x="4437" y="10942"/>
                </a:cubicBezTo>
                <a:cubicBezTo>
                  <a:pt x="2869" y="10975"/>
                  <a:pt x="1401" y="10575"/>
                  <a:pt x="67" y="9774"/>
                </a:cubicBezTo>
                <a:cubicBezTo>
                  <a:pt x="34" y="9741"/>
                  <a:pt x="34" y="9741"/>
                  <a:pt x="0" y="9708"/>
                </a:cubicBezTo>
                <a:cubicBezTo>
                  <a:pt x="968" y="9808"/>
                  <a:pt x="1868" y="9708"/>
                  <a:pt x="2736" y="9341"/>
                </a:cubicBezTo>
                <a:cubicBezTo>
                  <a:pt x="3203" y="9141"/>
                  <a:pt x="3636" y="8907"/>
                  <a:pt x="4037" y="85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566;p116">
            <a:extLst>
              <a:ext uri="{FF2B5EF4-FFF2-40B4-BE49-F238E27FC236}">
                <a16:creationId xmlns:a16="http://schemas.microsoft.com/office/drawing/2014/main" id="{ABFF6863-8769-2DD6-7D57-B8103BC0BFE4}"/>
              </a:ext>
            </a:extLst>
          </p:cNvPr>
          <p:cNvSpPr/>
          <p:nvPr/>
        </p:nvSpPr>
        <p:spPr>
          <a:xfrm>
            <a:off x="3285149" y="3499478"/>
            <a:ext cx="113874" cy="218645"/>
          </a:xfrm>
          <a:custGeom>
            <a:avLst/>
            <a:gdLst/>
            <a:ahLst/>
            <a:cxnLst/>
            <a:rect l="l" t="t" r="r" b="b"/>
            <a:pathLst>
              <a:path w="7106" h="13644" extrusionOk="0">
                <a:moveTo>
                  <a:pt x="5671" y="2336"/>
                </a:moveTo>
                <a:cubicBezTo>
                  <a:pt x="6071" y="2302"/>
                  <a:pt x="6505" y="2336"/>
                  <a:pt x="6939" y="2336"/>
                </a:cubicBezTo>
                <a:lnTo>
                  <a:pt x="7105" y="2336"/>
                </a:lnTo>
                <a:lnTo>
                  <a:pt x="7105" y="134"/>
                </a:lnTo>
                <a:cubicBezTo>
                  <a:pt x="6872" y="101"/>
                  <a:pt x="6638" y="67"/>
                  <a:pt x="6405" y="67"/>
                </a:cubicBezTo>
                <a:cubicBezTo>
                  <a:pt x="5971" y="34"/>
                  <a:pt x="5538" y="1"/>
                  <a:pt x="5104" y="34"/>
                </a:cubicBezTo>
                <a:cubicBezTo>
                  <a:pt x="4437" y="34"/>
                  <a:pt x="3803" y="201"/>
                  <a:pt x="3269" y="601"/>
                </a:cubicBezTo>
                <a:cubicBezTo>
                  <a:pt x="2635" y="1035"/>
                  <a:pt x="2302" y="1668"/>
                  <a:pt x="2168" y="2436"/>
                </a:cubicBezTo>
                <a:cubicBezTo>
                  <a:pt x="2102" y="2736"/>
                  <a:pt x="2102" y="3069"/>
                  <a:pt x="2102" y="3370"/>
                </a:cubicBezTo>
                <a:cubicBezTo>
                  <a:pt x="2068" y="3870"/>
                  <a:pt x="2068" y="4370"/>
                  <a:pt x="2102" y="4837"/>
                </a:cubicBezTo>
                <a:lnTo>
                  <a:pt x="2102" y="5038"/>
                </a:lnTo>
                <a:lnTo>
                  <a:pt x="0" y="5038"/>
                </a:lnTo>
                <a:lnTo>
                  <a:pt x="0" y="7473"/>
                </a:lnTo>
                <a:lnTo>
                  <a:pt x="2068" y="7473"/>
                </a:lnTo>
                <a:lnTo>
                  <a:pt x="2068" y="13644"/>
                </a:lnTo>
                <a:lnTo>
                  <a:pt x="4637" y="13644"/>
                </a:lnTo>
                <a:lnTo>
                  <a:pt x="4637" y="7506"/>
                </a:lnTo>
                <a:lnTo>
                  <a:pt x="6705" y="7506"/>
                </a:lnTo>
                <a:cubicBezTo>
                  <a:pt x="6805" y="6672"/>
                  <a:pt x="6905" y="5871"/>
                  <a:pt x="7039" y="5038"/>
                </a:cubicBezTo>
                <a:lnTo>
                  <a:pt x="6572" y="5038"/>
                </a:lnTo>
                <a:cubicBezTo>
                  <a:pt x="5971" y="5038"/>
                  <a:pt x="4604" y="5038"/>
                  <a:pt x="4604" y="5038"/>
                </a:cubicBezTo>
                <a:cubicBezTo>
                  <a:pt x="4604" y="5038"/>
                  <a:pt x="4604" y="3803"/>
                  <a:pt x="4637" y="3303"/>
                </a:cubicBezTo>
                <a:cubicBezTo>
                  <a:pt x="4637" y="2569"/>
                  <a:pt x="5071" y="2336"/>
                  <a:pt x="5671" y="23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567;p116">
            <a:extLst>
              <a:ext uri="{FF2B5EF4-FFF2-40B4-BE49-F238E27FC236}">
                <a16:creationId xmlns:a16="http://schemas.microsoft.com/office/drawing/2014/main" id="{84B8B028-7D43-8F48-54F1-B011452AAA44}"/>
              </a:ext>
            </a:extLst>
          </p:cNvPr>
          <p:cNvGrpSpPr/>
          <p:nvPr/>
        </p:nvGrpSpPr>
        <p:grpSpPr>
          <a:xfrm>
            <a:off x="5651154" y="3517900"/>
            <a:ext cx="181781" cy="181780"/>
            <a:chOff x="2698516" y="3260966"/>
            <a:chExt cx="166375" cy="166374"/>
          </a:xfrm>
        </p:grpSpPr>
        <p:sp>
          <p:nvSpPr>
            <p:cNvPr id="12" name="Google Shape;1568;p116">
              <a:extLst>
                <a:ext uri="{FF2B5EF4-FFF2-40B4-BE49-F238E27FC236}">
                  <a16:creationId xmlns:a16="http://schemas.microsoft.com/office/drawing/2014/main" id="{AD1EE6C3-8C26-B14A-6E5D-CD91582C6DCB}"/>
                </a:ext>
              </a:extLst>
            </p:cNvPr>
            <p:cNvSpPr/>
            <p:nvPr/>
          </p:nvSpPr>
          <p:spPr>
            <a:xfrm>
              <a:off x="2698516" y="3260966"/>
              <a:ext cx="40130" cy="166373"/>
            </a:xfrm>
            <a:custGeom>
              <a:avLst/>
              <a:gdLst/>
              <a:ahLst/>
              <a:cxnLst/>
              <a:rect l="l" t="t" r="r" b="b"/>
              <a:pathLst>
                <a:path w="2736" h="11343" extrusionOk="0">
                  <a:moveTo>
                    <a:pt x="1368" y="1"/>
                  </a:moveTo>
                  <a:cubicBezTo>
                    <a:pt x="601" y="1"/>
                    <a:pt x="1" y="635"/>
                    <a:pt x="1" y="1368"/>
                  </a:cubicBezTo>
                  <a:cubicBezTo>
                    <a:pt x="1" y="2136"/>
                    <a:pt x="601" y="2736"/>
                    <a:pt x="1368" y="2736"/>
                  </a:cubicBezTo>
                  <a:cubicBezTo>
                    <a:pt x="2136" y="2736"/>
                    <a:pt x="2736" y="2136"/>
                    <a:pt x="2736" y="1368"/>
                  </a:cubicBezTo>
                  <a:cubicBezTo>
                    <a:pt x="2736" y="635"/>
                    <a:pt x="2136" y="1"/>
                    <a:pt x="1368" y="1"/>
                  </a:cubicBezTo>
                  <a:close/>
                  <a:moveTo>
                    <a:pt x="201" y="3770"/>
                  </a:moveTo>
                  <a:lnTo>
                    <a:pt x="201" y="11342"/>
                  </a:lnTo>
                  <a:lnTo>
                    <a:pt x="2536" y="11342"/>
                  </a:lnTo>
                  <a:lnTo>
                    <a:pt x="2536" y="37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69;p116">
              <a:extLst>
                <a:ext uri="{FF2B5EF4-FFF2-40B4-BE49-F238E27FC236}">
                  <a16:creationId xmlns:a16="http://schemas.microsoft.com/office/drawing/2014/main" id="{B8924578-02CF-3775-75BB-956CF75E7F7A}"/>
                </a:ext>
              </a:extLst>
            </p:cNvPr>
            <p:cNvSpPr/>
            <p:nvPr/>
          </p:nvSpPr>
          <p:spPr>
            <a:xfrm>
              <a:off x="2757715" y="3313330"/>
              <a:ext cx="107175" cy="114010"/>
            </a:xfrm>
            <a:custGeom>
              <a:avLst/>
              <a:gdLst/>
              <a:ahLst/>
              <a:cxnLst/>
              <a:rect l="l" t="t" r="r" b="b"/>
              <a:pathLst>
                <a:path w="7307" h="7773" extrusionOk="0">
                  <a:moveTo>
                    <a:pt x="4504" y="0"/>
                  </a:moveTo>
                  <a:cubicBezTo>
                    <a:pt x="3337" y="0"/>
                    <a:pt x="2569" y="634"/>
                    <a:pt x="2269" y="1234"/>
                  </a:cubicBezTo>
                  <a:lnTo>
                    <a:pt x="2236" y="1234"/>
                  </a:lnTo>
                  <a:lnTo>
                    <a:pt x="2236" y="200"/>
                  </a:lnTo>
                  <a:lnTo>
                    <a:pt x="1" y="200"/>
                  </a:lnTo>
                  <a:lnTo>
                    <a:pt x="1" y="7772"/>
                  </a:lnTo>
                  <a:lnTo>
                    <a:pt x="2336" y="7772"/>
                  </a:lnTo>
                  <a:lnTo>
                    <a:pt x="2336" y="4036"/>
                  </a:lnTo>
                  <a:cubicBezTo>
                    <a:pt x="2336" y="3036"/>
                    <a:pt x="2536" y="2068"/>
                    <a:pt x="3737" y="2068"/>
                  </a:cubicBezTo>
                  <a:cubicBezTo>
                    <a:pt x="4938" y="2068"/>
                    <a:pt x="4971" y="3202"/>
                    <a:pt x="4971" y="4103"/>
                  </a:cubicBezTo>
                  <a:lnTo>
                    <a:pt x="4971" y="7772"/>
                  </a:lnTo>
                  <a:lnTo>
                    <a:pt x="7306" y="7772"/>
                  </a:lnTo>
                  <a:lnTo>
                    <a:pt x="7306" y="3603"/>
                  </a:lnTo>
                  <a:cubicBezTo>
                    <a:pt x="7306" y="1568"/>
                    <a:pt x="6872" y="0"/>
                    <a:pt x="4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570;p116">
            <a:extLst>
              <a:ext uri="{FF2B5EF4-FFF2-40B4-BE49-F238E27FC236}">
                <a16:creationId xmlns:a16="http://schemas.microsoft.com/office/drawing/2014/main" id="{2A1E3181-6046-A225-9057-E48BD7C03482}"/>
              </a:ext>
            </a:extLst>
          </p:cNvPr>
          <p:cNvSpPr/>
          <p:nvPr/>
        </p:nvSpPr>
        <p:spPr>
          <a:xfrm>
            <a:off x="4861270" y="3510368"/>
            <a:ext cx="200473" cy="196867"/>
          </a:xfrm>
          <a:custGeom>
            <a:avLst/>
            <a:gdLst/>
            <a:ahLst/>
            <a:cxnLst/>
            <a:rect l="l" t="t" r="r" b="b"/>
            <a:pathLst>
              <a:path w="12510" h="12285" extrusionOk="0">
                <a:moveTo>
                  <a:pt x="9540" y="2148"/>
                </a:moveTo>
                <a:cubicBezTo>
                  <a:pt x="9107" y="2148"/>
                  <a:pt x="8773" y="2448"/>
                  <a:pt x="8773" y="2882"/>
                </a:cubicBezTo>
                <a:cubicBezTo>
                  <a:pt x="8773" y="3282"/>
                  <a:pt x="9107" y="3616"/>
                  <a:pt x="9540" y="3616"/>
                </a:cubicBezTo>
                <a:cubicBezTo>
                  <a:pt x="9941" y="3616"/>
                  <a:pt x="10274" y="3282"/>
                  <a:pt x="10274" y="2882"/>
                </a:cubicBezTo>
                <a:cubicBezTo>
                  <a:pt x="10274" y="2448"/>
                  <a:pt x="9941" y="2148"/>
                  <a:pt x="9540" y="2148"/>
                </a:cubicBezTo>
                <a:close/>
                <a:moveTo>
                  <a:pt x="6271" y="4083"/>
                </a:moveTo>
                <a:cubicBezTo>
                  <a:pt x="7372" y="4116"/>
                  <a:pt x="8306" y="5017"/>
                  <a:pt x="8273" y="6151"/>
                </a:cubicBezTo>
                <a:cubicBezTo>
                  <a:pt x="8273" y="7285"/>
                  <a:pt x="7339" y="8186"/>
                  <a:pt x="6238" y="8186"/>
                </a:cubicBezTo>
                <a:cubicBezTo>
                  <a:pt x="5104" y="8152"/>
                  <a:pt x="4203" y="7252"/>
                  <a:pt x="4203" y="6118"/>
                </a:cubicBezTo>
                <a:cubicBezTo>
                  <a:pt x="4203" y="4984"/>
                  <a:pt x="5137" y="4083"/>
                  <a:pt x="6271" y="4083"/>
                </a:cubicBezTo>
                <a:close/>
                <a:moveTo>
                  <a:pt x="6238" y="2982"/>
                </a:moveTo>
                <a:cubicBezTo>
                  <a:pt x="4503" y="2982"/>
                  <a:pt x="3102" y="4416"/>
                  <a:pt x="3102" y="6151"/>
                </a:cubicBezTo>
                <a:cubicBezTo>
                  <a:pt x="3102" y="7886"/>
                  <a:pt x="4503" y="9287"/>
                  <a:pt x="6238" y="9287"/>
                </a:cubicBezTo>
                <a:cubicBezTo>
                  <a:pt x="7972" y="9287"/>
                  <a:pt x="9407" y="7886"/>
                  <a:pt x="9407" y="6151"/>
                </a:cubicBezTo>
                <a:cubicBezTo>
                  <a:pt x="9407" y="4416"/>
                  <a:pt x="8006" y="2982"/>
                  <a:pt x="6238" y="2982"/>
                </a:cubicBezTo>
                <a:close/>
                <a:moveTo>
                  <a:pt x="6330" y="1114"/>
                </a:moveTo>
                <a:cubicBezTo>
                  <a:pt x="7581" y="1114"/>
                  <a:pt x="8823" y="1147"/>
                  <a:pt x="9340" y="1214"/>
                </a:cubicBezTo>
                <a:cubicBezTo>
                  <a:pt x="10408" y="1381"/>
                  <a:pt x="11075" y="2115"/>
                  <a:pt x="11208" y="3182"/>
                </a:cubicBezTo>
                <a:cubicBezTo>
                  <a:pt x="11308" y="4183"/>
                  <a:pt x="11342" y="8152"/>
                  <a:pt x="11175" y="9220"/>
                </a:cubicBezTo>
                <a:cubicBezTo>
                  <a:pt x="11008" y="10287"/>
                  <a:pt x="10274" y="10954"/>
                  <a:pt x="9207" y="11088"/>
                </a:cubicBezTo>
                <a:cubicBezTo>
                  <a:pt x="8730" y="11136"/>
                  <a:pt x="7479" y="11176"/>
                  <a:pt x="6199" y="11176"/>
                </a:cubicBezTo>
                <a:cubicBezTo>
                  <a:pt x="4796" y="11176"/>
                  <a:pt x="3357" y="11127"/>
                  <a:pt x="2869" y="10988"/>
                </a:cubicBezTo>
                <a:cubicBezTo>
                  <a:pt x="2002" y="10754"/>
                  <a:pt x="1468" y="10154"/>
                  <a:pt x="1334" y="9253"/>
                </a:cubicBezTo>
                <a:cubicBezTo>
                  <a:pt x="1201" y="8419"/>
                  <a:pt x="1168" y="4183"/>
                  <a:pt x="1334" y="3049"/>
                </a:cubicBezTo>
                <a:cubicBezTo>
                  <a:pt x="1501" y="1981"/>
                  <a:pt x="2202" y="1314"/>
                  <a:pt x="3269" y="1214"/>
                </a:cubicBezTo>
                <a:cubicBezTo>
                  <a:pt x="3820" y="1147"/>
                  <a:pt x="5079" y="1114"/>
                  <a:pt x="6330" y="1114"/>
                </a:cubicBezTo>
                <a:close/>
                <a:moveTo>
                  <a:pt x="6118" y="0"/>
                </a:moveTo>
                <a:cubicBezTo>
                  <a:pt x="4861" y="0"/>
                  <a:pt x="3603" y="41"/>
                  <a:pt x="2969" y="147"/>
                </a:cubicBezTo>
                <a:cubicBezTo>
                  <a:pt x="1601" y="347"/>
                  <a:pt x="667" y="1147"/>
                  <a:pt x="300" y="2515"/>
                </a:cubicBezTo>
                <a:cubicBezTo>
                  <a:pt x="0" y="3583"/>
                  <a:pt x="67" y="8386"/>
                  <a:pt x="234" y="9420"/>
                </a:cubicBezTo>
                <a:cubicBezTo>
                  <a:pt x="467" y="10821"/>
                  <a:pt x="1301" y="11755"/>
                  <a:pt x="2702" y="12089"/>
                </a:cubicBezTo>
                <a:cubicBezTo>
                  <a:pt x="3204" y="12227"/>
                  <a:pt x="4733" y="12285"/>
                  <a:pt x="6235" y="12285"/>
                </a:cubicBezTo>
                <a:cubicBezTo>
                  <a:pt x="7626" y="12285"/>
                  <a:pt x="8994" y="12236"/>
                  <a:pt x="9507" y="12155"/>
                </a:cubicBezTo>
                <a:cubicBezTo>
                  <a:pt x="10941" y="11922"/>
                  <a:pt x="11842" y="11088"/>
                  <a:pt x="12209" y="9687"/>
                </a:cubicBezTo>
                <a:cubicBezTo>
                  <a:pt x="12509" y="8619"/>
                  <a:pt x="12409" y="4050"/>
                  <a:pt x="12309" y="3082"/>
                </a:cubicBezTo>
                <a:cubicBezTo>
                  <a:pt x="12209" y="2282"/>
                  <a:pt x="11909" y="1548"/>
                  <a:pt x="11308" y="981"/>
                </a:cubicBezTo>
                <a:cubicBezTo>
                  <a:pt x="10674" y="380"/>
                  <a:pt x="9907" y="113"/>
                  <a:pt x="9040" y="80"/>
                </a:cubicBezTo>
                <a:cubicBezTo>
                  <a:pt x="8363" y="33"/>
                  <a:pt x="7241" y="0"/>
                  <a:pt x="61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2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9"/>
          <p:cNvSpPr txBox="1">
            <a:spLocks noGrp="1"/>
          </p:cNvSpPr>
          <p:nvPr>
            <p:ph type="title"/>
          </p:nvPr>
        </p:nvSpPr>
        <p:spPr>
          <a:xfrm>
            <a:off x="719925" y="2827150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Research Goal</a:t>
            </a:r>
          </a:p>
        </p:txBody>
      </p:sp>
      <p:sp>
        <p:nvSpPr>
          <p:cNvPr id="579" name="Google Shape;579;p5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8" name="Google Shape;578;p59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Methods Applied</a:t>
            </a:r>
          </a:p>
        </p:txBody>
      </p:sp>
      <p:sp>
        <p:nvSpPr>
          <p:cNvPr id="581" name="Google Shape;581;p59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Results</a:t>
            </a:r>
          </a:p>
        </p:txBody>
      </p:sp>
      <p:sp>
        <p:nvSpPr>
          <p:cNvPr id="575" name="Google Shape;575;p59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Claims in the Paper</a:t>
            </a:r>
          </a:p>
        </p:txBody>
      </p:sp>
      <p:sp>
        <p:nvSpPr>
          <p:cNvPr id="583" name="Google Shape;583;p59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4" name="Google Shape;584;p59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0" name="Google Shape;580;p59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2" name="Google Shape;572;p59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TABLE OF </a:t>
            </a:r>
            <a:r>
              <a:rPr lang="en" sz="3200" b="1" dirty="0">
                <a:solidFill>
                  <a:schemeClr val="lt1"/>
                </a:solidFill>
              </a:rPr>
              <a:t>CONTENTS</a:t>
            </a:r>
            <a:endParaRPr sz="32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0"/>
          <p:cNvSpPr/>
          <p:nvPr/>
        </p:nvSpPr>
        <p:spPr>
          <a:xfrm flipH="1">
            <a:off x="4720335" y="3321937"/>
            <a:ext cx="1162249" cy="1032818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60"/>
          <p:cNvSpPr/>
          <p:nvPr/>
        </p:nvSpPr>
        <p:spPr>
          <a:xfrm>
            <a:off x="704600" y="33517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0"/>
          <p:cNvSpPr/>
          <p:nvPr/>
        </p:nvSpPr>
        <p:spPr>
          <a:xfrm flipH="1">
            <a:off x="4571988" y="16254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4" name="Google Shape;594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How Claims are Supported</a:t>
            </a:r>
          </a:p>
        </p:txBody>
      </p:sp>
      <p:sp>
        <p:nvSpPr>
          <p:cNvPr id="597" name="Google Shape;597;p60"/>
          <p:cNvSpPr txBox="1">
            <a:spLocks noGrp="1"/>
          </p:cNvSpPr>
          <p:nvPr>
            <p:ph type="title" idx="3"/>
          </p:nvPr>
        </p:nvSpPr>
        <p:spPr>
          <a:xfrm>
            <a:off x="1928100" y="3321936"/>
            <a:ext cx="2430000" cy="678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Reasonable Next  Steps</a:t>
            </a:r>
          </a:p>
        </p:txBody>
      </p:sp>
      <p:sp>
        <p:nvSpPr>
          <p:cNvPr id="602" name="Google Shape;602;p60"/>
          <p:cNvSpPr txBox="1">
            <a:spLocks noGrp="1"/>
          </p:cNvSpPr>
          <p:nvPr>
            <p:ph type="title" idx="5"/>
          </p:nvPr>
        </p:nvSpPr>
        <p:spPr>
          <a:xfrm>
            <a:off x="6000749" y="1517227"/>
            <a:ext cx="3075517" cy="7327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Claims and Results Missing from the Paper</a:t>
            </a:r>
          </a:p>
        </p:txBody>
      </p:sp>
      <p:sp>
        <p:nvSpPr>
          <p:cNvPr id="600" name="Google Shape;600;p60"/>
          <p:cNvSpPr txBox="1">
            <a:spLocks noGrp="1"/>
          </p:cNvSpPr>
          <p:nvPr>
            <p:ph type="title" idx="7"/>
          </p:nvPr>
        </p:nvSpPr>
        <p:spPr>
          <a:xfrm>
            <a:off x="5981196" y="3549226"/>
            <a:ext cx="2430000" cy="4508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Conclusion</a:t>
            </a:r>
            <a:endParaRPr dirty="0"/>
          </a:p>
        </p:txBody>
      </p:sp>
      <p:sp>
        <p:nvSpPr>
          <p:cNvPr id="601" name="Google Shape;601;p60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604" name="Google Shape;604;p60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05" name="Google Shape;605;p60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589" name="Google Shape;589;p60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TABLE OF </a:t>
            </a:r>
            <a:r>
              <a:rPr lang="en" sz="3200" b="1" dirty="0">
                <a:solidFill>
                  <a:schemeClr val="lt1"/>
                </a:solidFill>
              </a:rPr>
              <a:t>CONTENTS</a:t>
            </a:r>
            <a:endParaRPr sz="3200" b="1" dirty="0"/>
          </a:p>
        </p:txBody>
      </p:sp>
      <p:sp>
        <p:nvSpPr>
          <p:cNvPr id="590" name="Google Shape;590;p60"/>
          <p:cNvSpPr/>
          <p:nvPr/>
        </p:nvSpPr>
        <p:spPr>
          <a:xfrm>
            <a:off x="713225" y="1676691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6" name="Google Shape;596;p60"/>
          <p:cNvSpPr txBox="1">
            <a:spLocks noGrp="1"/>
          </p:cNvSpPr>
          <p:nvPr>
            <p:ph type="title" idx="2"/>
          </p:nvPr>
        </p:nvSpPr>
        <p:spPr>
          <a:xfrm>
            <a:off x="845798" y="1921761"/>
            <a:ext cx="812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2"/>
          <p:cNvSpPr txBox="1">
            <a:spLocks noGrp="1"/>
          </p:cNvSpPr>
          <p:nvPr>
            <p:ph type="body" idx="1"/>
          </p:nvPr>
        </p:nvSpPr>
        <p:spPr>
          <a:xfrm>
            <a:off x="1340729" y="2227944"/>
            <a:ext cx="5923672" cy="27794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lnSpc>
                <a:spcPct val="150000"/>
              </a:lnSpc>
              <a:buSzPts val="1100"/>
            </a:pPr>
            <a:r>
              <a:rPr lang="en-US" dirty="0"/>
              <a:t>Investigate the use of data augmentation to overcome data scarcity in machine learning.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en-US" dirty="0"/>
              <a:t>Build high-accuracy classifiers for toxic comment classification with limited data.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r>
              <a:rPr lang="en-US" dirty="0"/>
              <a:t>The ultimate objective is to make it possible to build precise models even with little data, which facilitates advancements in various domains of machine learning.</a:t>
            </a:r>
          </a:p>
          <a:p>
            <a:pPr marL="285750" indent="-285750" algn="just">
              <a:lnSpc>
                <a:spcPct val="150000"/>
              </a:lnSpc>
              <a:buSzPts val="1100"/>
            </a:pPr>
            <a:endParaRPr lang="en-US" dirty="0"/>
          </a:p>
          <a:p>
            <a:pPr marL="0" indent="0" algn="just">
              <a:lnSpc>
                <a:spcPct val="150000"/>
              </a:lnSpc>
              <a:buSzPts val="1100"/>
              <a:buNone/>
            </a:pPr>
            <a:br>
              <a:rPr lang="ar-SA" dirty="0"/>
            </a:br>
            <a:endParaRPr lang="en-US" dirty="0"/>
          </a:p>
          <a:p>
            <a:pPr marL="285750" indent="-285750" algn="just">
              <a:lnSpc>
                <a:spcPct val="150000"/>
              </a:lnSpc>
              <a:buSzPts val="1100"/>
            </a:pPr>
            <a:endParaRPr lang="en-US" dirty="0"/>
          </a:p>
        </p:txBody>
      </p:sp>
      <p:sp>
        <p:nvSpPr>
          <p:cNvPr id="620" name="Google Shape;620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Research Goal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338379-8CB8-9D9E-1C4C-8192963D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4900" y="1868724"/>
            <a:ext cx="5851100" cy="248556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Data preprocessing, train-test split, and sampling of a small training set.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Three learning algorithms: Logistic Regression, Support Vector Machines, and Bidirectional LSTM.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Two data augmentation algorithms: Easy Data Augmentation (EDA) and Backtranslation.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Evaluation metrics: Recall and F1 score.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DD1E18-0B88-3BDF-A70F-649568AD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900" y="922175"/>
            <a:ext cx="5437444" cy="900300"/>
          </a:xfrm>
        </p:spPr>
        <p:txBody>
          <a:bodyPr/>
          <a:lstStyle/>
          <a:p>
            <a:r>
              <a:rPr lang="en-US" b="1" dirty="0"/>
              <a:t>Methods Applied</a:t>
            </a:r>
          </a:p>
        </p:txBody>
      </p:sp>
    </p:spTree>
    <p:extLst>
      <p:ext uri="{BB962C8B-B14F-4D97-AF65-F5344CB8AC3E}">
        <p14:creationId xmlns:p14="http://schemas.microsoft.com/office/powerpoint/2010/main" val="199383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A49FDB-7B28-0673-0648-EE6DCC0A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003" y="565018"/>
            <a:ext cx="5517271" cy="900300"/>
          </a:xfrm>
        </p:spPr>
        <p:txBody>
          <a:bodyPr/>
          <a:lstStyle/>
          <a:p>
            <a:r>
              <a:rPr lang="en-US" b="1" dirty="0"/>
              <a:t>Research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3ED65-49BD-B622-6A56-80A959DFB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2"/>
          <a:stretch/>
        </p:blipFill>
        <p:spPr bwMode="auto">
          <a:xfrm>
            <a:off x="5084588" y="1745406"/>
            <a:ext cx="3412704" cy="12241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1F3DA-51A5-2F1D-DAA3-83809B4D2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26" y="3393909"/>
            <a:ext cx="3115748" cy="1544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E26421-045A-A084-D284-8107C47806C1}"/>
              </a:ext>
            </a:extLst>
          </p:cNvPr>
          <p:cNvSpPr txBox="1"/>
          <p:nvPr/>
        </p:nvSpPr>
        <p:spPr>
          <a:xfrm>
            <a:off x="5644864" y="1431960"/>
            <a:ext cx="2518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F1 Score Comparison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859C4-E503-A901-BEB5-014D906A65F2}"/>
              </a:ext>
            </a:extLst>
          </p:cNvPr>
          <p:cNvSpPr txBox="1"/>
          <p:nvPr/>
        </p:nvSpPr>
        <p:spPr>
          <a:xfrm>
            <a:off x="5820533" y="3141188"/>
            <a:ext cx="1937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616B5-4908-B6F8-8BD7-C25A01840904}"/>
              </a:ext>
            </a:extLst>
          </p:cNvPr>
          <p:cNvSpPr txBox="1"/>
          <p:nvPr/>
        </p:nvSpPr>
        <p:spPr>
          <a:xfrm>
            <a:off x="5644864" y="3024577"/>
            <a:ext cx="251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Recall Comparison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FC34A7-7C2C-2704-E23F-69DC58943478}"/>
              </a:ext>
            </a:extLst>
          </p:cNvPr>
          <p:cNvGrpSpPr/>
          <p:nvPr/>
        </p:nvGrpSpPr>
        <p:grpSpPr>
          <a:xfrm>
            <a:off x="414838" y="1516912"/>
            <a:ext cx="4410691" cy="3448841"/>
            <a:chOff x="414838" y="1516912"/>
            <a:chExt cx="4410691" cy="3448841"/>
          </a:xfrm>
        </p:grpSpPr>
        <p:pic>
          <p:nvPicPr>
            <p:cNvPr id="14" name="Picture 13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4EE922F4-116A-F301-B5BC-E17676DB3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838" y="1822064"/>
              <a:ext cx="4410691" cy="3143689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EF4EC8-E75B-C15E-73AF-83281D48640B}"/>
                </a:ext>
              </a:extLst>
            </p:cNvPr>
            <p:cNvSpPr txBox="1"/>
            <p:nvPr/>
          </p:nvSpPr>
          <p:spPr>
            <a:xfrm>
              <a:off x="935665" y="1516912"/>
              <a:ext cx="3693042" cy="305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F1 Score vs Size of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39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338379-8CB8-9D9E-1C4C-8192963D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700" y="1636495"/>
            <a:ext cx="6482472" cy="248556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EDA and Backtranslation improved F1 and Recall scores over the baseline.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Average improvement of 3% with EDA and 2.3% with Backtranslation.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Backtranslation was more effective for Bi-LSTM models, while EDA suited bag-of-words models like LR and SVM.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Experimented with four languages for Backtranslation; Spanish and Hindi gave the best results.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DD1E18-0B88-3BDF-A70F-649568AD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642" y="624632"/>
            <a:ext cx="5437444" cy="900300"/>
          </a:xfrm>
        </p:spPr>
        <p:txBody>
          <a:bodyPr/>
          <a:lstStyle/>
          <a:p>
            <a:r>
              <a:rPr lang="en-US" b="1" dirty="0"/>
              <a:t>Research Results</a:t>
            </a:r>
          </a:p>
        </p:txBody>
      </p:sp>
    </p:spTree>
    <p:extLst>
      <p:ext uri="{BB962C8B-B14F-4D97-AF65-F5344CB8AC3E}">
        <p14:creationId xmlns:p14="http://schemas.microsoft.com/office/powerpoint/2010/main" val="153773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44482E8-2474-54FB-DF1F-A57850C13269}"/>
              </a:ext>
            </a:extLst>
          </p:cNvPr>
          <p:cNvGrpSpPr/>
          <p:nvPr/>
        </p:nvGrpSpPr>
        <p:grpSpPr>
          <a:xfrm rot="12143512">
            <a:off x="3263636" y="670821"/>
            <a:ext cx="1350837" cy="973145"/>
            <a:chOff x="2399703" y="895580"/>
            <a:chExt cx="1350837" cy="973145"/>
          </a:xfrm>
        </p:grpSpPr>
        <p:sp>
          <p:nvSpPr>
            <p:cNvPr id="6" name="Google Shape;590;p60">
              <a:extLst>
                <a:ext uri="{FF2B5EF4-FFF2-40B4-BE49-F238E27FC236}">
                  <a16:creationId xmlns:a16="http://schemas.microsoft.com/office/drawing/2014/main" id="{6E9C1ACF-8470-7AFF-26A8-6A8D3C2AF982}"/>
                </a:ext>
              </a:extLst>
            </p:cNvPr>
            <p:cNvSpPr/>
            <p:nvPr/>
          </p:nvSpPr>
          <p:spPr>
            <a:xfrm>
              <a:off x="2399703" y="895580"/>
              <a:ext cx="1350837" cy="973145"/>
            </a:xfrm>
            <a:custGeom>
              <a:avLst/>
              <a:gdLst/>
              <a:ahLst/>
              <a:cxnLst/>
              <a:rect l="l" t="t" r="r" b="b"/>
              <a:pathLst>
                <a:path w="18827" h="13563" extrusionOk="0">
                  <a:moveTo>
                    <a:pt x="7161" y="0"/>
                  </a:moveTo>
                  <a:cubicBezTo>
                    <a:pt x="6367" y="0"/>
                    <a:pt x="5745" y="97"/>
                    <a:pt x="5462" y="302"/>
                  </a:cubicBezTo>
                  <a:cubicBezTo>
                    <a:pt x="5439" y="302"/>
                    <a:pt x="5416" y="302"/>
                    <a:pt x="5393" y="302"/>
                  </a:cubicBezTo>
                  <a:cubicBezTo>
                    <a:pt x="1116" y="302"/>
                    <a:pt x="1" y="5785"/>
                    <a:pt x="370" y="9035"/>
                  </a:cubicBezTo>
                  <a:cubicBezTo>
                    <a:pt x="734" y="12239"/>
                    <a:pt x="5348" y="13486"/>
                    <a:pt x="7931" y="13560"/>
                  </a:cubicBezTo>
                  <a:cubicBezTo>
                    <a:pt x="7975" y="13562"/>
                    <a:pt x="8020" y="13562"/>
                    <a:pt x="8064" y="13562"/>
                  </a:cubicBezTo>
                  <a:cubicBezTo>
                    <a:pt x="13120" y="13562"/>
                    <a:pt x="18826" y="5169"/>
                    <a:pt x="13911" y="1714"/>
                  </a:cubicBezTo>
                  <a:cubicBezTo>
                    <a:pt x="12377" y="637"/>
                    <a:pt x="9200" y="0"/>
                    <a:pt x="7161" y="0"/>
                  </a:cubicBezTo>
                  <a:close/>
                </a:path>
              </a:pathLst>
            </a:custGeom>
            <a:solidFill>
              <a:schemeClr val="accent1">
                <a:alpha val="46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96;p60">
              <a:extLst>
                <a:ext uri="{FF2B5EF4-FFF2-40B4-BE49-F238E27FC236}">
                  <a16:creationId xmlns:a16="http://schemas.microsoft.com/office/drawing/2014/main" id="{2C02473E-2254-7E24-2BA5-B74CE08DDEB9}"/>
                </a:ext>
              </a:extLst>
            </p:cNvPr>
            <p:cNvSpPr txBox="1">
              <a:spLocks/>
            </p:cNvSpPr>
            <p:nvPr/>
          </p:nvSpPr>
          <p:spPr>
            <a:xfrm rot="9456488">
              <a:off x="2525587" y="1158237"/>
              <a:ext cx="812700" cy="447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dirty="0"/>
                <a:t>CLAMS</a:t>
              </a:r>
              <a:endParaRPr lang="en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49BE201-3BBB-F785-DFA7-CD4E92F587CA}"/>
              </a:ext>
            </a:extLst>
          </p:cNvPr>
          <p:cNvSpPr txBox="1"/>
          <p:nvPr/>
        </p:nvSpPr>
        <p:spPr>
          <a:xfrm>
            <a:off x="446722" y="2816519"/>
            <a:ext cx="3332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rope" panose="020B0604020202020204" charset="0"/>
              </a:rPr>
              <a:t>high-accuracy classifiers can be built </a:t>
            </a:r>
          </a:p>
          <a:p>
            <a:r>
              <a:rPr lang="en-US" dirty="0">
                <a:latin typeface="Manrope" panose="020B0604020202020204" charset="0"/>
              </a:rPr>
              <a:t>from small datasets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DBE6D-2D2E-6083-70A9-40DEECCEF414}"/>
              </a:ext>
            </a:extLst>
          </p:cNvPr>
          <p:cNvSpPr txBox="1"/>
          <p:nvPr/>
        </p:nvSpPr>
        <p:spPr>
          <a:xfrm>
            <a:off x="4748902" y="2747748"/>
            <a:ext cx="388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rope" panose="020B0604020202020204" charset="0"/>
              </a:rPr>
              <a:t>data augmentation techniques can be used to improve the performance of classifiers.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D89ED-5758-1A0E-26C1-F67A4AF93E45}"/>
              </a:ext>
            </a:extLst>
          </p:cNvPr>
          <p:cNvSpPr txBox="1"/>
          <p:nvPr/>
        </p:nvSpPr>
        <p:spPr>
          <a:xfrm>
            <a:off x="1872286" y="1864572"/>
            <a:ext cx="480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rope" panose="020B0604020202020204" charset="0"/>
              </a:rPr>
              <a:t>Translating the data to another language will improve the performance of Neural Machine Translation models. </a:t>
            </a:r>
          </a:p>
        </p:txBody>
      </p:sp>
    </p:spTree>
    <p:extLst>
      <p:ext uri="{BB962C8B-B14F-4D97-AF65-F5344CB8AC3E}">
        <p14:creationId xmlns:p14="http://schemas.microsoft.com/office/powerpoint/2010/main" val="171225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536;p115">
            <a:extLst>
              <a:ext uri="{FF2B5EF4-FFF2-40B4-BE49-F238E27FC236}">
                <a16:creationId xmlns:a16="http://schemas.microsoft.com/office/drawing/2014/main" id="{513BBF2D-9CEA-7771-8339-038FF9C6858D}"/>
              </a:ext>
            </a:extLst>
          </p:cNvPr>
          <p:cNvSpPr txBox="1"/>
          <p:nvPr/>
        </p:nvSpPr>
        <p:spPr>
          <a:xfrm>
            <a:off x="699535" y="2631454"/>
            <a:ext cx="1788900" cy="42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76 %</a:t>
            </a:r>
            <a:endParaRPr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" name="Google Shape;1537;p115">
            <a:extLst>
              <a:ext uri="{FF2B5EF4-FFF2-40B4-BE49-F238E27FC236}">
                <a16:creationId xmlns:a16="http://schemas.microsoft.com/office/drawing/2014/main" id="{E4DEC645-6A42-5014-7FD5-FA537ED2FEF5}"/>
              </a:ext>
            </a:extLst>
          </p:cNvPr>
          <p:cNvSpPr txBox="1"/>
          <p:nvPr/>
        </p:nvSpPr>
        <p:spPr>
          <a:xfrm>
            <a:off x="2550129" y="2800941"/>
            <a:ext cx="17889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BT(ES)</a:t>
            </a:r>
          </a:p>
        </p:txBody>
      </p:sp>
      <p:sp>
        <p:nvSpPr>
          <p:cNvPr id="26" name="Google Shape;1538;p115">
            <a:extLst>
              <a:ext uri="{FF2B5EF4-FFF2-40B4-BE49-F238E27FC236}">
                <a16:creationId xmlns:a16="http://schemas.microsoft.com/office/drawing/2014/main" id="{9FB7273C-6510-563A-98EA-1D0A004ADE94}"/>
              </a:ext>
            </a:extLst>
          </p:cNvPr>
          <p:cNvSpPr txBox="1"/>
          <p:nvPr/>
        </p:nvSpPr>
        <p:spPr>
          <a:xfrm>
            <a:off x="2572504" y="3210896"/>
            <a:ext cx="1788900" cy="31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79 %</a:t>
            </a:r>
            <a:endParaRPr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" name="Google Shape;1539;p115">
            <a:extLst>
              <a:ext uri="{FF2B5EF4-FFF2-40B4-BE49-F238E27FC236}">
                <a16:creationId xmlns:a16="http://schemas.microsoft.com/office/drawing/2014/main" id="{370CAFF2-8A50-90E1-FF7E-292325B800A5}"/>
              </a:ext>
            </a:extLst>
          </p:cNvPr>
          <p:cNvSpPr txBox="1"/>
          <p:nvPr/>
        </p:nvSpPr>
        <p:spPr>
          <a:xfrm>
            <a:off x="4479902" y="2084236"/>
            <a:ext cx="17889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EDA</a:t>
            </a:r>
          </a:p>
        </p:txBody>
      </p:sp>
      <p:sp>
        <p:nvSpPr>
          <p:cNvPr id="28" name="Google Shape;1540;p115">
            <a:extLst>
              <a:ext uri="{FF2B5EF4-FFF2-40B4-BE49-F238E27FC236}">
                <a16:creationId xmlns:a16="http://schemas.microsoft.com/office/drawing/2014/main" id="{69A517B0-77B4-083D-4949-F81288C22B91}"/>
              </a:ext>
            </a:extLst>
          </p:cNvPr>
          <p:cNvSpPr txBox="1"/>
          <p:nvPr/>
        </p:nvSpPr>
        <p:spPr>
          <a:xfrm>
            <a:off x="4479902" y="2515149"/>
            <a:ext cx="1788900" cy="30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77 %</a:t>
            </a:r>
            <a:endParaRPr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9" name="Google Shape;1541;p115">
            <a:extLst>
              <a:ext uri="{FF2B5EF4-FFF2-40B4-BE49-F238E27FC236}">
                <a16:creationId xmlns:a16="http://schemas.microsoft.com/office/drawing/2014/main" id="{12EF30B8-4D16-EED3-DE32-9123013F1A01}"/>
              </a:ext>
            </a:extLst>
          </p:cNvPr>
          <p:cNvSpPr txBox="1"/>
          <p:nvPr/>
        </p:nvSpPr>
        <p:spPr>
          <a:xfrm>
            <a:off x="6584364" y="2657386"/>
            <a:ext cx="17889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BT+EDA</a:t>
            </a:r>
          </a:p>
        </p:txBody>
      </p:sp>
      <p:sp>
        <p:nvSpPr>
          <p:cNvPr id="30" name="Google Shape;1542;p115">
            <a:extLst>
              <a:ext uri="{FF2B5EF4-FFF2-40B4-BE49-F238E27FC236}">
                <a16:creationId xmlns:a16="http://schemas.microsoft.com/office/drawing/2014/main" id="{E223235C-D237-EC55-B152-8DB9211B4144}"/>
              </a:ext>
            </a:extLst>
          </p:cNvPr>
          <p:cNvSpPr txBox="1"/>
          <p:nvPr/>
        </p:nvSpPr>
        <p:spPr>
          <a:xfrm>
            <a:off x="6584364" y="3040817"/>
            <a:ext cx="1788900" cy="37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78 %</a:t>
            </a:r>
            <a:endParaRPr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35" name="Google Shape;1547;p115">
            <a:extLst>
              <a:ext uri="{FF2B5EF4-FFF2-40B4-BE49-F238E27FC236}">
                <a16:creationId xmlns:a16="http://schemas.microsoft.com/office/drawing/2014/main" id="{E93B48F0-D82C-FAEA-BF5F-2543ABE9DE03}"/>
              </a:ext>
            </a:extLst>
          </p:cNvPr>
          <p:cNvCxnSpPr/>
          <p:nvPr/>
        </p:nvCxnSpPr>
        <p:spPr>
          <a:xfrm rot="10800000" flipH="1">
            <a:off x="1791190" y="2327992"/>
            <a:ext cx="1431000" cy="96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548;p115">
            <a:extLst>
              <a:ext uri="{FF2B5EF4-FFF2-40B4-BE49-F238E27FC236}">
                <a16:creationId xmlns:a16="http://schemas.microsoft.com/office/drawing/2014/main" id="{8639ECA9-8831-F6E5-BD5A-31804F3F6A35}"/>
              </a:ext>
            </a:extLst>
          </p:cNvPr>
          <p:cNvSpPr/>
          <p:nvPr/>
        </p:nvSpPr>
        <p:spPr>
          <a:xfrm>
            <a:off x="1255664" y="3190518"/>
            <a:ext cx="676642" cy="487454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549;p115">
            <a:extLst>
              <a:ext uri="{FF2B5EF4-FFF2-40B4-BE49-F238E27FC236}">
                <a16:creationId xmlns:a16="http://schemas.microsoft.com/office/drawing/2014/main" id="{72E7D387-34CE-892D-5A56-255548B1C83F}"/>
              </a:ext>
            </a:extLst>
          </p:cNvPr>
          <p:cNvSpPr/>
          <p:nvPr/>
        </p:nvSpPr>
        <p:spPr>
          <a:xfrm flipH="1">
            <a:off x="4956852" y="3187857"/>
            <a:ext cx="676642" cy="487488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550;p115">
            <a:extLst>
              <a:ext uri="{FF2B5EF4-FFF2-40B4-BE49-F238E27FC236}">
                <a16:creationId xmlns:a16="http://schemas.microsoft.com/office/drawing/2014/main" id="{933BE17A-A43D-6C21-C9FE-01B846132ED4}"/>
              </a:ext>
            </a:extLst>
          </p:cNvPr>
          <p:cNvSpPr/>
          <p:nvPr/>
        </p:nvSpPr>
        <p:spPr>
          <a:xfrm flipH="1">
            <a:off x="7073414" y="2165444"/>
            <a:ext cx="534277" cy="474778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551;p115">
            <a:extLst>
              <a:ext uri="{FF2B5EF4-FFF2-40B4-BE49-F238E27FC236}">
                <a16:creationId xmlns:a16="http://schemas.microsoft.com/office/drawing/2014/main" id="{54CBC4D1-BE58-FC14-22BA-5D78FCD5BBA9}"/>
              </a:ext>
            </a:extLst>
          </p:cNvPr>
          <p:cNvSpPr/>
          <p:nvPr/>
        </p:nvSpPr>
        <p:spPr>
          <a:xfrm>
            <a:off x="3177440" y="2096972"/>
            <a:ext cx="534277" cy="474778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1552;p115">
            <a:extLst>
              <a:ext uri="{FF2B5EF4-FFF2-40B4-BE49-F238E27FC236}">
                <a16:creationId xmlns:a16="http://schemas.microsoft.com/office/drawing/2014/main" id="{1094B317-C195-5C4F-9A4B-110CB7223D38}"/>
              </a:ext>
            </a:extLst>
          </p:cNvPr>
          <p:cNvCxnSpPr>
            <a:cxnSpLocks/>
          </p:cNvCxnSpPr>
          <p:nvPr/>
        </p:nvCxnSpPr>
        <p:spPr>
          <a:xfrm flipV="1">
            <a:off x="5543490" y="2474116"/>
            <a:ext cx="1529924" cy="86337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1553;p115">
            <a:extLst>
              <a:ext uri="{FF2B5EF4-FFF2-40B4-BE49-F238E27FC236}">
                <a16:creationId xmlns:a16="http://schemas.microsoft.com/office/drawing/2014/main" id="{6D896A0A-05DA-4DB6-9CC8-C8F689407E7D}"/>
              </a:ext>
            </a:extLst>
          </p:cNvPr>
          <p:cNvCxnSpPr>
            <a:cxnSpLocks/>
          </p:cNvCxnSpPr>
          <p:nvPr/>
        </p:nvCxnSpPr>
        <p:spPr>
          <a:xfrm>
            <a:off x="3707089" y="2327992"/>
            <a:ext cx="1431001" cy="103322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F8713C-0335-81BA-2324-2D6E482D6C73}"/>
              </a:ext>
            </a:extLst>
          </p:cNvPr>
          <p:cNvSpPr txBox="1"/>
          <p:nvPr/>
        </p:nvSpPr>
        <p:spPr>
          <a:xfrm>
            <a:off x="1089587" y="494559"/>
            <a:ext cx="678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  <a:latin typeface="Kulim Park"/>
                <a:sym typeface="Kulim Park SemiBold"/>
              </a:rPr>
              <a:t>High-accuracy classifiers can be built from small datasets</a:t>
            </a:r>
          </a:p>
        </p:txBody>
      </p:sp>
      <p:sp>
        <p:nvSpPr>
          <p:cNvPr id="43" name="Google Shape;882;p82">
            <a:extLst>
              <a:ext uri="{FF2B5EF4-FFF2-40B4-BE49-F238E27FC236}">
                <a16:creationId xmlns:a16="http://schemas.microsoft.com/office/drawing/2014/main" id="{C0C7300F-6159-89C8-37A2-D675903ED705}"/>
              </a:ext>
            </a:extLst>
          </p:cNvPr>
          <p:cNvSpPr txBox="1"/>
          <p:nvPr/>
        </p:nvSpPr>
        <p:spPr>
          <a:xfrm>
            <a:off x="943951" y="2250316"/>
            <a:ext cx="109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Baseline</a:t>
            </a:r>
            <a:endParaRPr sz="2000" dirty="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  <p:extLst>
      <p:ext uri="{BB962C8B-B14F-4D97-AF65-F5344CB8AC3E}">
        <p14:creationId xmlns:p14="http://schemas.microsoft.com/office/powerpoint/2010/main" val="199982311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592</Words>
  <Application>Microsoft Office PowerPoint</Application>
  <PresentationFormat>On-screen Show (16:9)</PresentationFormat>
  <Paragraphs>104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Kulim Park</vt:lpstr>
      <vt:lpstr>Kulim Park SemiBold</vt:lpstr>
      <vt:lpstr>Tahoma</vt:lpstr>
      <vt:lpstr>Nunito Light</vt:lpstr>
      <vt:lpstr>Manrope</vt:lpstr>
      <vt:lpstr>Minimalist Korean Aesthetic Pitch Deck by Slidesgo</vt:lpstr>
      <vt:lpstr>Can We Achieve More with Less?  Exploring Data Augmentation for Toxic Comment Classification</vt:lpstr>
      <vt:lpstr>Research Goal</vt:lpstr>
      <vt:lpstr>How Claims are Supported</vt:lpstr>
      <vt:lpstr>Research Goal</vt:lpstr>
      <vt:lpstr>Methods Applied</vt:lpstr>
      <vt:lpstr>Research Results</vt:lpstr>
      <vt:lpstr>Research Results</vt:lpstr>
      <vt:lpstr>PowerPoint Presentation</vt:lpstr>
      <vt:lpstr>PowerPoint Presentation</vt:lpstr>
      <vt:lpstr>PowerPoint Presentation</vt:lpstr>
      <vt:lpstr>PowerPoint Presentation</vt:lpstr>
      <vt:lpstr>Data augmentation can introduce noise.</vt:lpstr>
      <vt:lpstr>Performance of Augmented Classifiers on Different Levels or Types of Toxicity</vt:lpstr>
      <vt:lpstr>Next steps </vt:lpstr>
      <vt:lpstr>Conclusion </vt:lpstr>
      <vt:lpstr>NIPS REVIEW CRITERIA</vt:lpstr>
      <vt:lpstr>References 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Achieve More with Less? Exploring Data Augmentation for Toxic Comment Classification</dc:title>
  <dc:creator>Dell</dc:creator>
  <cp:lastModifiedBy>Ahmed Ahmed</cp:lastModifiedBy>
  <cp:revision>25</cp:revision>
  <dcterms:modified xsi:type="dcterms:W3CDTF">2023-07-09T10:26:18Z</dcterms:modified>
</cp:coreProperties>
</file>