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Libre Franklin"/>
      <p:regular r:id="rId42"/>
      <p:bold r:id="rId43"/>
      <p:italic r:id="rId44"/>
      <p:boldItalic r:id="rId45"/>
    </p:embeddedFont>
    <p:embeddedFont>
      <p:font typeface="Franklin Gothic"/>
      <p:bold r:id="rId46"/>
    </p:embeddedFont>
    <p:embeddedFont>
      <p:font typeface="Assistant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g8oc414ZNmpKtET6DWZDeGm6L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LibreFranklin-regular.fntdata"/><Relationship Id="rId41" Type="http://schemas.openxmlformats.org/officeDocument/2006/relationships/slide" Target="slides/slide36.xml"/><Relationship Id="rId44" Type="http://schemas.openxmlformats.org/officeDocument/2006/relationships/font" Target="fonts/LibreFranklin-italic.fntdata"/><Relationship Id="rId43" Type="http://schemas.openxmlformats.org/officeDocument/2006/relationships/font" Target="fonts/LibreFranklin-bold.fntdata"/><Relationship Id="rId46" Type="http://schemas.openxmlformats.org/officeDocument/2006/relationships/font" Target="fonts/FranklinGothic-bold.fntdata"/><Relationship Id="rId45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Assistant-bold.fntdata"/><Relationship Id="rId47" Type="http://schemas.openxmlformats.org/officeDocument/2006/relationships/font" Target="fonts/Assistant-regular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85c4458d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85c4458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86d655f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086d655f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85c4458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085c4458d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85c4458d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85c4458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85c4458d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85c4458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85c4458d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85c4458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85c4458d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85c4458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5c4458d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85c4458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85c4458d0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85c4458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85c4458d0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085c4458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85c4458d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085c4458d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85c4458d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85c4458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86d655f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086d655f0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85c4458d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85c4458d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85c4458d0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85c4458d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85c4458d0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85c4458d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85c4458d0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85c4458d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85c4458d0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85c4458d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5c4458d0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85c4458d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85c4458d0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85c4458d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85c4458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85c445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3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1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3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rt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rt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rt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rt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rt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rt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rt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rtl="1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" name="Google Shape;38;p25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Google Shape;39;p25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40" name="Google Shape;40;p25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2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7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77" name="Google Shape;77;p30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3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1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1" algn="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1" algn="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title"/>
          </p:nvPr>
        </p:nvSpPr>
        <p:spPr>
          <a:xfrm>
            <a:off x="503581" y="996561"/>
            <a:ext cx="1003343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Franklin"/>
              <a:buNone/>
            </a:pPr>
            <a:r>
              <a:rPr lang="en-US"/>
              <a:t>REVIEW ON PROBABILITY &amp; MATRIX OPERATIONS</a:t>
            </a:r>
            <a:endParaRPr/>
          </a:p>
        </p:txBody>
      </p:sp>
      <p:sp>
        <p:nvSpPr>
          <p:cNvPr id="108" name="Google Shape;108;p1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A4C6CC"/>
              </a:buClr>
              <a:buSzPts val="2400"/>
              <a:buNone/>
            </a:pPr>
            <a:r>
              <a:rPr lang="en-US">
                <a:solidFill>
                  <a:srgbClr val="A4C6CC"/>
                </a:solidFill>
              </a:rPr>
              <a:t>Adapted from slides of</a:t>
            </a:r>
            <a:endParaRPr>
              <a:solidFill>
                <a:srgbClr val="A4C6CC"/>
              </a:solidFill>
            </a:endParaRPr>
          </a:p>
          <a:p>
            <a:pPr indent="0" lvl="0" marL="0" rtl="1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A4C6CC"/>
              </a:buClr>
              <a:buSzPts val="2400"/>
              <a:buNone/>
            </a:pPr>
            <a:r>
              <a:rPr lang="en-US">
                <a:solidFill>
                  <a:srgbClr val="A4C6CC"/>
                </a:solidFill>
              </a:rPr>
              <a:t>Eng. </a:t>
            </a:r>
            <a:r>
              <a:rPr lang="en-US">
                <a:solidFill>
                  <a:srgbClr val="A4C6CC"/>
                </a:solidFill>
              </a:rPr>
              <a:t>Nesma Refaei</a:t>
            </a:r>
            <a:endParaRPr>
              <a:solidFill>
                <a:srgbClr val="A4C6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Random variables and probability distributions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 </a:t>
            </a:r>
            <a:r>
              <a:rPr b="1" lang="en-US"/>
              <a:t>random variable </a:t>
            </a:r>
            <a:r>
              <a:rPr lang="en-US"/>
              <a:t>is a numerical description of the outcome of a statistical experiment.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 random variable that may assume only a </a:t>
            </a:r>
            <a:r>
              <a:rPr b="1" lang="en-US"/>
              <a:t>finite</a:t>
            </a:r>
            <a:r>
              <a:rPr lang="en-US"/>
              <a:t> number of values is said to be </a:t>
            </a:r>
            <a:r>
              <a:rPr b="1" lang="en-US"/>
              <a:t>discrete.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One that may assume </a:t>
            </a:r>
            <a:r>
              <a:rPr b="1" lang="en-US"/>
              <a:t>any value in some interval </a:t>
            </a:r>
            <a:r>
              <a:rPr lang="en-US"/>
              <a:t>on the real number line is said to be </a:t>
            </a:r>
            <a:r>
              <a:rPr b="1" lang="en-US"/>
              <a:t>continuous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Random variables and probability distributions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The </a:t>
            </a:r>
            <a:r>
              <a:rPr b="1" lang="en-US"/>
              <a:t>probability distribution </a:t>
            </a:r>
            <a:r>
              <a:rPr lang="en-US"/>
              <a:t>for a random variable describes how the probabilities are distributed over the values of the random variable.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For </a:t>
            </a:r>
            <a:r>
              <a:rPr b="1" lang="en-US"/>
              <a:t>a discrete random variable</a:t>
            </a:r>
            <a:r>
              <a:rPr lang="en-US"/>
              <a:t>, x, the probability distribution is defined by a </a:t>
            </a:r>
            <a:r>
              <a:rPr b="1" lang="en-US"/>
              <a:t>probability mass function</a:t>
            </a:r>
            <a:r>
              <a:rPr lang="en-US"/>
              <a:t>, denoted by f(x).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This function provides the probability for each value of the random variable.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Two conditions must be satisfied: (1) f(x) must be nonnegative for each value of the random variable, and (2) the sum of the probabilities for each value of the random variable must equal one.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Random variables and probability distributions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For </a:t>
            </a:r>
            <a:r>
              <a:rPr b="1" lang="en-US"/>
              <a:t>a continuous random variable</a:t>
            </a:r>
            <a:r>
              <a:rPr lang="en-US"/>
              <a:t>, x, it is not meaningful to talk about the probability that the random variable will take on a specific value; instead, the probability that a continuous random variable will lie within a given interval is considered. This is called the </a:t>
            </a:r>
            <a:r>
              <a:rPr b="1" lang="en-US"/>
              <a:t>probability density function, </a:t>
            </a:r>
            <a:r>
              <a:rPr lang="en-US"/>
              <a:t>also denoted by f(x).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The probability that the variable will take on a value within an interval is the area under the graph of f(x) corresponding to that interval, obtained by computing the integral of f(x) over that interval. A probability density function must satisfy two requirements: (1) f(x) must be nonnegative for each value of the random variable, and (2) the integral over all values of the random variable must equal one.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ssistant"/>
              <a:buNone/>
            </a:pPr>
            <a:r>
              <a:rPr b="0" i="0" lang="en-US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Expectation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The </a:t>
            </a:r>
            <a:r>
              <a:rPr b="1" lang="en-US"/>
              <a:t>expected value</a:t>
            </a:r>
            <a:r>
              <a:rPr lang="en-US"/>
              <a:t>, or </a:t>
            </a:r>
            <a:r>
              <a:rPr b="1" lang="en-US"/>
              <a:t>mean</a:t>
            </a:r>
            <a:r>
              <a:rPr lang="en-US"/>
              <a:t>, of a random variable—denoted by E(x) or μ—is a weighted average of the values the random variable may assume.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In the discrete case the weights are given by the probability mass function, and in the continuous case the weights are given by the probability density function.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E(x) = Σxf(x) 		(For discrete random variables)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E(x) = ∫xf(x)dx              (For continuous random variables)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Variance</a:t>
            </a:r>
            <a:endParaRPr/>
          </a:p>
        </p:txBody>
      </p:sp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06" r="0" t="-30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1" algn="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 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2783" y="3214852"/>
            <a:ext cx="3998636" cy="129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Properties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Special probability distributions</a:t>
            </a:r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Continuous uniform distribution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5081" y="2286000"/>
            <a:ext cx="3821389" cy="3300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883795"/>
            <a:ext cx="5779811" cy="121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Special probability distributions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Normal (Gaussian) distribution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5867" y="2286000"/>
            <a:ext cx="5198613" cy="278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871062"/>
            <a:ext cx="5147903" cy="11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Cumulative Distribution</a:t>
            </a:r>
            <a:r>
              <a:rPr lang="en-US"/>
              <a:t> </a:t>
            </a:r>
            <a:r>
              <a:rPr lang="en-US"/>
              <a:t>Function - CD</a:t>
            </a:r>
            <a:r>
              <a:rPr lang="en-US"/>
              <a:t>F</a:t>
            </a:r>
            <a:endParaRPr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Cumulative Distribution Function (CDF) of a random variable X  is the probability that X will take a value less than or equal to x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descr="X" id="218" name="Google Shape;218;p17"/>
          <p:cNvSpPr/>
          <p:nvPr/>
        </p:nvSpPr>
        <p:spPr>
          <a:xfrm>
            <a:off x="2719388" y="-2825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X" id="219" name="Google Shape;219;p17"/>
          <p:cNvSpPr/>
          <p:nvPr/>
        </p:nvSpPr>
        <p:spPr>
          <a:xfrm>
            <a:off x="11272838" y="-2825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x" id="220" name="Google Shape;220;p17"/>
          <p:cNvSpPr/>
          <p:nvPr/>
        </p:nvSpPr>
        <p:spPr>
          <a:xfrm>
            <a:off x="10079038" y="-2825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X" id="221" name="Google Shape;221;p17"/>
          <p:cNvSpPr/>
          <p:nvPr/>
        </p:nvSpPr>
        <p:spPr>
          <a:xfrm>
            <a:off x="8413750" y="-2825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796" y="2693197"/>
            <a:ext cx="4216842" cy="328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352" y="3054845"/>
            <a:ext cx="3488513" cy="81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7036" y="4267242"/>
            <a:ext cx="5506607" cy="8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/>
        </p:nvSpPr>
        <p:spPr>
          <a:xfrm>
            <a:off x="1205949" y="3909388"/>
            <a:ext cx="35339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Discrete Random Variable X</a:t>
            </a:r>
            <a:endParaRPr b="1" i="0" sz="2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1225829" y="5015945"/>
            <a:ext cx="3882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Continuous Random Variable X</a:t>
            </a:r>
            <a:endParaRPr b="1" i="0" sz="2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9832" y="5570270"/>
            <a:ext cx="2745820" cy="81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85c4458d0_0_5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Operations</a:t>
            </a:r>
            <a:endParaRPr/>
          </a:p>
        </p:txBody>
      </p:sp>
      <p:sp>
        <p:nvSpPr>
          <p:cNvPr id="233" name="Google Shape;233;g2085c4458d0_0_5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86d655f01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114" name="Google Shape;114;g2086d655f01_0_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A1818"/>
              </a:buClr>
              <a:buSzPts val="2000"/>
              <a:buChar char="■"/>
            </a:pPr>
            <a:r>
              <a:rPr b="0" i="0" lang="en-US">
                <a:solidFill>
                  <a:srgbClr val="1A1818"/>
                </a:solidFill>
                <a:latin typeface="Avenir"/>
                <a:ea typeface="Avenir"/>
                <a:cs typeface="Avenir"/>
                <a:sym typeface="Avenir"/>
              </a:rPr>
              <a:t>Machine learning is an application of artificial intelligence (AI) that provides systems the ability to automatically learn and improve from experience without being explicitly programmed. 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1A181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1A1818"/>
              </a:buClr>
              <a:buSzPts val="2000"/>
              <a:buChar char="■"/>
            </a:pPr>
            <a:r>
              <a:rPr b="0" i="0" lang="en-US">
                <a:solidFill>
                  <a:srgbClr val="1A1818"/>
                </a:solidFill>
                <a:latin typeface="Avenir"/>
                <a:ea typeface="Avenir"/>
                <a:cs typeface="Avenir"/>
                <a:sym typeface="Avenir"/>
              </a:rPr>
              <a:t>The process of learning </a:t>
            </a:r>
            <a:r>
              <a:rPr b="0" i="0" lang="en-US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begins with observations or data</a:t>
            </a:r>
            <a:r>
              <a:rPr b="0" i="0" lang="en-US">
                <a:solidFill>
                  <a:srgbClr val="1A1818"/>
                </a:solidFill>
                <a:latin typeface="Avenir"/>
                <a:ea typeface="Avenir"/>
                <a:cs typeface="Avenir"/>
                <a:sym typeface="Avenir"/>
              </a:rPr>
              <a:t>, in order to </a:t>
            </a:r>
            <a:r>
              <a:rPr b="0" i="0" lang="en-US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look for patterns </a:t>
            </a:r>
            <a:r>
              <a:rPr b="0" i="0" lang="en-US">
                <a:solidFill>
                  <a:srgbClr val="1A1818"/>
                </a:solidFill>
                <a:latin typeface="Avenir"/>
                <a:ea typeface="Avenir"/>
                <a:cs typeface="Avenir"/>
                <a:sym typeface="Avenir"/>
              </a:rPr>
              <a:t>in data and </a:t>
            </a:r>
            <a:r>
              <a:rPr b="0" i="0" lang="en-US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make better decisions </a:t>
            </a:r>
            <a:r>
              <a:rPr b="0" i="0" lang="en-US">
                <a:solidFill>
                  <a:srgbClr val="1A1818"/>
                </a:solidFill>
                <a:latin typeface="Avenir"/>
                <a:ea typeface="Avenir"/>
                <a:cs typeface="Avenir"/>
                <a:sym typeface="Avenir"/>
              </a:rPr>
              <a:t>in the future based on the examples that we provide.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85c4458d0_0_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Matrix Transpose</a:t>
            </a:r>
            <a:endParaRPr/>
          </a:p>
        </p:txBody>
      </p:sp>
      <p:pic>
        <p:nvPicPr>
          <p:cNvPr id="239" name="Google Shape;239;g2085c4458d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750" y="1768875"/>
            <a:ext cx="8933050" cy="46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85c4458d0_0_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Addition and Subtraction</a:t>
            </a:r>
            <a:endParaRPr/>
          </a:p>
        </p:txBody>
      </p:sp>
      <p:pic>
        <p:nvPicPr>
          <p:cNvPr id="245" name="Google Shape;245;g2085c4458d0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625" y="2022950"/>
            <a:ext cx="981633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85c4458d0_0_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Matrix Operations</a:t>
            </a:r>
            <a:endParaRPr/>
          </a:p>
        </p:txBody>
      </p:sp>
      <p:pic>
        <p:nvPicPr>
          <p:cNvPr id="251" name="Google Shape;251;g2085c4458d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2343525"/>
            <a:ext cx="104013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85c4458d0_0_3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Scalar Multiplication</a:t>
            </a:r>
            <a:endParaRPr/>
          </a:p>
        </p:txBody>
      </p:sp>
      <p:pic>
        <p:nvPicPr>
          <p:cNvPr id="257" name="Google Shape;257;g2085c4458d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025" y="1741250"/>
            <a:ext cx="8852351" cy="46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85c4458d0_0_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</a:t>
            </a:r>
            <a:r>
              <a:rPr lang="en-US"/>
              <a:t> Multiplication</a:t>
            </a:r>
            <a:endParaRPr/>
          </a:p>
        </p:txBody>
      </p:sp>
      <p:pic>
        <p:nvPicPr>
          <p:cNvPr id="263" name="Google Shape;263;g2085c4458d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975" y="1770400"/>
            <a:ext cx="9038451" cy="475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85c4458d0_0_4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Multiplication</a:t>
            </a:r>
            <a:endParaRPr/>
          </a:p>
        </p:txBody>
      </p:sp>
      <p:pic>
        <p:nvPicPr>
          <p:cNvPr id="269" name="Google Shape;269;g2085c4458d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88" y="1896700"/>
            <a:ext cx="8503825" cy="462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85c4458d0_0_4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</a:t>
            </a:r>
            <a:r>
              <a:rPr lang="en-US"/>
              <a:t>Matrix Multiplication</a:t>
            </a:r>
            <a:endParaRPr/>
          </a:p>
        </p:txBody>
      </p:sp>
      <p:pic>
        <p:nvPicPr>
          <p:cNvPr id="275" name="Google Shape;275;g2085c4458d0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950" y="1838400"/>
            <a:ext cx="8862501" cy="4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85c4458d0_0_5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Matrix-Vector Product</a:t>
            </a:r>
            <a:endParaRPr/>
          </a:p>
        </p:txBody>
      </p:sp>
      <p:pic>
        <p:nvPicPr>
          <p:cNvPr id="281" name="Google Shape;281;g2085c4458d0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138" y="1712125"/>
            <a:ext cx="7654125" cy="4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85c4458d0_0_6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 Product</a:t>
            </a:r>
            <a:endParaRPr/>
          </a:p>
        </p:txBody>
      </p:sp>
      <p:pic>
        <p:nvPicPr>
          <p:cNvPr id="287" name="Google Shape;287;g2085c4458d0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38" y="1731575"/>
            <a:ext cx="8729126" cy="47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85c4458d0_0_7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Powers</a:t>
            </a:r>
            <a:endParaRPr/>
          </a:p>
        </p:txBody>
      </p:sp>
      <p:pic>
        <p:nvPicPr>
          <p:cNvPr id="293" name="Google Shape;293;g2085c4458d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888" y="1752500"/>
            <a:ext cx="9738624" cy="46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6d655f01_0_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Machine learning tasks</a:t>
            </a:r>
            <a:endParaRPr/>
          </a:p>
        </p:txBody>
      </p:sp>
      <p:sp>
        <p:nvSpPr>
          <p:cNvPr id="120" name="Google Shape;120;g2086d655f01_0_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en-US"/>
              <a:t>Supervised machine learning (Classification / Regression)</a:t>
            </a:r>
            <a:endParaRPr/>
          </a:p>
          <a:p>
            <a:pPr indent="-387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en-US"/>
              <a:t>Unsupervised machine learning (Clustering)</a:t>
            </a:r>
            <a:endParaRPr/>
          </a:p>
          <a:p>
            <a:pPr indent="-387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en-US"/>
              <a:t>Semi-supervised machine learning</a:t>
            </a:r>
            <a:endParaRPr/>
          </a:p>
          <a:p>
            <a:pPr indent="-387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en-US"/>
              <a:t>Reinforcement machine learning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85c4458d0_0_7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Inverse</a:t>
            </a:r>
            <a:endParaRPr/>
          </a:p>
        </p:txBody>
      </p:sp>
      <p:pic>
        <p:nvPicPr>
          <p:cNvPr id="299" name="Google Shape;299;g2085c4458d0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1867525"/>
            <a:ext cx="9915549" cy="444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085c4458d0_0_8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Inverse</a:t>
            </a:r>
            <a:endParaRPr/>
          </a:p>
        </p:txBody>
      </p:sp>
      <p:pic>
        <p:nvPicPr>
          <p:cNvPr id="305" name="Google Shape;305;g2085c4458d0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875" y="1819000"/>
            <a:ext cx="8456649" cy="46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85c4458d0_0_9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Inverse of 2x2 Matrix</a:t>
            </a:r>
            <a:endParaRPr/>
          </a:p>
        </p:txBody>
      </p:sp>
      <p:pic>
        <p:nvPicPr>
          <p:cNvPr id="311" name="Google Shape;311;g2085c4458d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2167175"/>
            <a:ext cx="100774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85c4458d0_0_9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 Decomposition</a:t>
            </a:r>
            <a:endParaRPr/>
          </a:p>
        </p:txBody>
      </p:sp>
      <p:sp>
        <p:nvSpPr>
          <p:cNvPr id="317" name="Google Shape;317;g2085c4458d0_0_9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Why? Get directions that characterize a feature space.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Try to solve:</a:t>
            </a:r>
            <a:endParaRPr/>
          </a:p>
        </p:txBody>
      </p:sp>
      <p:pic>
        <p:nvPicPr>
          <p:cNvPr id="318" name="Google Shape;318;g2085c4458d0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938" y="4069238"/>
            <a:ext cx="28289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85c4458d0_0_10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 Decomposition</a:t>
            </a:r>
            <a:endParaRPr/>
          </a:p>
        </p:txBody>
      </p:sp>
      <p:sp>
        <p:nvSpPr>
          <p:cNvPr id="324" name="Google Shape;324;g2085c4458d0_0_10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Steps: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64B5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64B5"/>
                </a:solidFill>
              </a:rPr>
              <a:t>Av = λv</a:t>
            </a:r>
            <a:endParaRPr>
              <a:solidFill>
                <a:srgbClr val="2664B5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64B5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64B5"/>
                </a:solidFill>
              </a:rPr>
              <a:t>Av - λv = 0</a:t>
            </a:r>
            <a:endParaRPr>
              <a:solidFill>
                <a:srgbClr val="2664B5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64B5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64B5"/>
                </a:solidFill>
              </a:rPr>
              <a:t>(</a:t>
            </a:r>
            <a:r>
              <a:rPr lang="en-US">
                <a:solidFill>
                  <a:srgbClr val="2664B5"/>
                </a:solidFill>
              </a:rPr>
              <a:t>A - λI)v = 0</a:t>
            </a:r>
            <a:endParaRPr>
              <a:solidFill>
                <a:srgbClr val="2664B5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64B5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64B5"/>
                </a:solidFill>
              </a:rPr>
              <a:t>|A - λI| = 0</a:t>
            </a:r>
            <a:endParaRPr>
              <a:solidFill>
                <a:srgbClr val="2664B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64B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085c4458d0_0_1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 Decomposition</a:t>
            </a:r>
            <a:endParaRPr/>
          </a:p>
        </p:txBody>
      </p:sp>
      <p:pic>
        <p:nvPicPr>
          <p:cNvPr id="330" name="Google Shape;330;g2085c4458d0_0_114"/>
          <p:cNvPicPr preferRelativeResize="0"/>
          <p:nvPr/>
        </p:nvPicPr>
        <p:blipFill rotWithShape="1">
          <a:blip r:embed="rId3">
            <a:alphaModFix/>
          </a:blip>
          <a:srcRect b="44152" l="0" r="0" t="0"/>
          <a:stretch/>
        </p:blipFill>
        <p:spPr>
          <a:xfrm>
            <a:off x="2655788" y="2246375"/>
            <a:ext cx="6880424" cy="38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85c4458d0_0_1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 Decomposition</a:t>
            </a:r>
            <a:endParaRPr/>
          </a:p>
        </p:txBody>
      </p:sp>
      <p:pic>
        <p:nvPicPr>
          <p:cNvPr id="336" name="Google Shape;336;g2085c4458d0_0_120"/>
          <p:cNvPicPr preferRelativeResize="0"/>
          <p:nvPr/>
        </p:nvPicPr>
        <p:blipFill rotWithShape="1">
          <a:blip r:embed="rId3">
            <a:alphaModFix/>
          </a:blip>
          <a:srcRect b="0" l="0" r="0" t="55146"/>
          <a:stretch/>
        </p:blipFill>
        <p:spPr>
          <a:xfrm>
            <a:off x="2139975" y="2400300"/>
            <a:ext cx="7912050" cy="350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85c4458d0_0_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</a:t>
            </a:r>
            <a:r>
              <a:rPr lang="en-US"/>
              <a:t>Theory</a:t>
            </a:r>
            <a:endParaRPr/>
          </a:p>
        </p:txBody>
      </p:sp>
      <p:sp>
        <p:nvSpPr>
          <p:cNvPr id="126" name="Google Shape;126;g2085c4458d0_0_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Probability Theory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b="0" i="0" lang="en-US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Probability theory is the study of uncertainty.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b="0" i="0" lang="en-US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probability of an event is a number indicating how likely that event will occur. This number is always between 0 and 1, where 0 indicates impossibility and 1 indicates certainty.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Elements of probability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371600" y="2286000"/>
            <a:ext cx="9601200" cy="43930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1" algn="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 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4100" y="4770575"/>
            <a:ext cx="2238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Elements of probability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1371600" y="2286000"/>
            <a:ext cx="9601200" cy="43930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Elements of probability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000"/>
              <a:buFont typeface="Arial"/>
              <a:buChar char="•"/>
            </a:pPr>
            <a:r>
              <a:rPr b="1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Conditional Probability</a:t>
            </a: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Probability of event </a:t>
            </a:r>
            <a:r>
              <a:rPr b="0" i="1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 given event </a:t>
            </a:r>
            <a:r>
              <a:rPr b="0" i="1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 occurred</a:t>
            </a: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</a:pP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	P(A given B) = P(A | B)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i="0">
              <a:solidFill>
                <a:srgbClr val="55555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2000"/>
              <a:buFont typeface="Arial"/>
              <a:buChar char="•"/>
            </a:pPr>
            <a:r>
              <a:rPr b="1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Joint Probability</a:t>
            </a: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Probability of events </a:t>
            </a:r>
            <a:r>
              <a:rPr b="0" i="1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 and </a:t>
            </a:r>
            <a:r>
              <a:rPr b="0" i="1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</a:t>
            </a: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</a:pP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	P(A , B) = P(A ⋂ B)= P(A | B) * P(B) = P(B | A) * P(A)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>
              <a:solidFill>
                <a:srgbClr val="55555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2000"/>
              <a:buFont typeface="Arial"/>
              <a:buChar char="•"/>
            </a:pPr>
            <a:r>
              <a:rPr b="1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Marginal Probability</a:t>
            </a: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Probability of event X=</a:t>
            </a:r>
            <a:r>
              <a:rPr b="0" i="1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 given variable </a:t>
            </a:r>
            <a:r>
              <a:rPr b="0" i="1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Y</a:t>
            </a: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</a:pPr>
            <a:r>
              <a:rPr b="0" i="0" lang="en-US">
                <a:solidFill>
                  <a:srgbClr val="5555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	P(X=A) = sum P(X=A, Y=yi) for all y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>
              <a:solidFill>
                <a:srgbClr val="55555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0" i="0">
              <a:solidFill>
                <a:srgbClr val="55555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Bayes Rule</a:t>
            </a:r>
            <a:endParaRPr/>
          </a:p>
        </p:txBody>
      </p:sp>
      <p:pic>
        <p:nvPicPr>
          <p:cNvPr id="157" name="Google Shape;15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247" y="1836464"/>
            <a:ext cx="11424753" cy="261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4757531" y="5115340"/>
            <a:ext cx="3843130" cy="5305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04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2021-10-09T20:42:15Z</dcterms:created>
  <dc:creator>Nesma</dc:creator>
</cp:coreProperties>
</file>