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4914" autoAdjust="0"/>
  </p:normalViewPr>
  <p:slideViewPr>
    <p:cSldViewPr>
      <p:cViewPr varScale="1">
        <p:scale>
          <a:sx n="83" d="100"/>
          <a:sy n="83" d="100"/>
        </p:scale>
        <p:origin x="14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3BBBAC5D-0786-4167-A841-61767C13BB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DE12966A-4DB8-4905-B06E-BC756BEAFB9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44A7BAAC-13A5-4812-A225-258923656E8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347979F0-0827-4353-BEF8-F9BCD87B44C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373A50-8E53-41A8-95BE-652325BA59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E3403E07-4C4A-4A86-9887-8728489E3E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E3F45F5C-FC50-415B-A20D-695C7383A93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4068" name="Rectangle 4">
            <a:extLst>
              <a:ext uri="{FF2B5EF4-FFF2-40B4-BE49-F238E27FC236}">
                <a16:creationId xmlns:a16="http://schemas.microsoft.com/office/drawing/2014/main" id="{7E2F8ACE-28C0-4AD4-AC58-EEFF1C9193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>
            <a:extLst>
              <a:ext uri="{FF2B5EF4-FFF2-40B4-BE49-F238E27FC236}">
                <a16:creationId xmlns:a16="http://schemas.microsoft.com/office/drawing/2014/main" id="{64A94D89-D5EF-4680-8795-8CD401A6DF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44070" name="Rectangle 6">
            <a:extLst>
              <a:ext uri="{FF2B5EF4-FFF2-40B4-BE49-F238E27FC236}">
                <a16:creationId xmlns:a16="http://schemas.microsoft.com/office/drawing/2014/main" id="{BC96B19A-6AC2-4B55-917A-75F0DE297B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71" name="Rectangle 7">
            <a:extLst>
              <a:ext uri="{FF2B5EF4-FFF2-40B4-BE49-F238E27FC236}">
                <a16:creationId xmlns:a16="http://schemas.microsoft.com/office/drawing/2014/main" id="{0DBBB0E8-32BC-4F52-9235-68201ACD0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A6269A-D519-4366-84D0-6A461A9936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B2B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770" name="Picture 2" descr="awtri_c">
            <a:extLst>
              <a:ext uri="{FF2B5EF4-FFF2-40B4-BE49-F238E27FC236}">
                <a16:creationId xmlns:a16="http://schemas.microsoft.com/office/drawing/2014/main" id="{9A24F3F5-9E0A-4267-9950-48904476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DF5A7FE-EE1C-4A1B-B730-9ACAF335F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6E63738D-DE46-4984-8C0A-15B65B0F90A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771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baseline="-25000">
              <a:latin typeface="Times New Roman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A6AF-4B77-4CEB-AB04-E8B6480E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D9E90-DC1C-470B-8A57-96A70E98A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1A7BE-FE53-4DA9-8D1F-63DED1A4A8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50C81134-0DC9-4E06-B329-14679ACBD3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9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7EE1E-1C0D-4708-A17D-2714D1AEF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6C644-18E8-45E1-81CC-753F5BA45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C9CE3-A643-41B2-9408-8A3AC702C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32FED7E6-C262-4519-B783-A403172D87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6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33DA-3872-43F9-BB09-8E332507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32A0-806B-48E0-9893-8270386F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2483F-6A61-4A3B-BCFB-865CA19CCF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B66B4BB2-E442-4AAF-9E28-A5FD205F9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07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FD50-AD44-4080-BD48-DFA4513F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D85E2-B9C0-459C-A8D4-C4C40D762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63A0-3713-4482-A065-1C759E7B4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576D6EBB-2F30-4A3C-B2C4-18343C1DAD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23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39C4-4648-4F12-BD40-D146C32F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21F9-A1BF-4934-960D-632930C56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AF789-AD35-49D9-A472-4EA0E14AD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B72C5-61A3-441C-9E28-7BAFD851DD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973A335B-3008-4D94-9D65-35D30513C5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52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CB8F-CC85-4D74-BB48-2CEEC10C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141EF-511E-4EC1-B3F0-0BF44B01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30703-66F6-4482-96D5-C9B121FC6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58313-B749-4F3A-B441-4922E10C4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39486-5659-4E01-A716-78F214F2B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67647-2A4B-47F1-887A-97DCB363D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BA8B4D8D-065A-49CB-A1D8-BBA0CDB293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11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F693-C827-4024-A52E-905C15A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0AE6F-42C4-47E2-85DB-FDA07A071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4EF4A54C-ABA1-4CC0-8482-21159A1B2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66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AA5CC-AF76-41E0-AB4D-46EF83658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1591825E-11C2-47D1-9FE0-4E4B316EA0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55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2368-41D4-4667-A761-3D242B81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F4E1-D06D-4EB7-95F9-14481BC1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513A1-8385-4E6A-9074-1D745916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62976-2E60-43E9-8048-546D66A5E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08B240D7-A7E0-478A-9DE5-13DF53F7E9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47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D673-E80C-42AD-BEED-2D99F652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3DA13-6E6A-4C3E-A531-9F5F5C1E1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57F7B-7D94-44CC-877C-0EB099D02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D5953-3B53-4D40-977C-37D993F2F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8-</a:t>
            </a:r>
            <a:fld id="{2DB13C18-F64A-4EC3-939B-D5FCC6F63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31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>
            <a:extLst>
              <a:ext uri="{FF2B5EF4-FFF2-40B4-BE49-F238E27FC236}">
                <a16:creationId xmlns:a16="http://schemas.microsoft.com/office/drawing/2014/main" id="{82C70153-F308-4D1D-990C-E1A2497BB89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B2B93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baseline="-25000">
              <a:latin typeface="Times New Roman" charset="0"/>
              <a:cs typeface="+mn-cs"/>
            </a:endParaRPr>
          </a:p>
        </p:txBody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6DBB88C6-B169-4E15-815F-6264513A1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7748" name="Rectangle 4">
            <a:extLst>
              <a:ext uri="{FF2B5EF4-FFF2-40B4-BE49-F238E27FC236}">
                <a16:creationId xmlns:a16="http://schemas.microsoft.com/office/drawing/2014/main" id="{2B7E2A1F-7B0F-4F9C-A130-9E679C544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7749" name="Rectangle 5">
            <a:extLst>
              <a:ext uri="{FF2B5EF4-FFF2-40B4-BE49-F238E27FC236}">
                <a16:creationId xmlns:a16="http://schemas.microsoft.com/office/drawing/2014/main" id="{D309C21C-2B01-4435-AA47-1EBF38B427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ea typeface="+mn-ea"/>
              </a:defRPr>
            </a:lvl1pPr>
          </a:lstStyle>
          <a:p>
            <a:r>
              <a:rPr lang="en-US" altLang="en-US"/>
              <a:t>8-</a:t>
            </a:r>
            <a:fld id="{9B268D1F-548F-4A39-8499-E22BA1A568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7750" name="Rectangle 6">
            <a:extLst>
              <a:ext uri="{FF2B5EF4-FFF2-40B4-BE49-F238E27FC236}">
                <a16:creationId xmlns:a16="http://schemas.microsoft.com/office/drawing/2014/main" id="{680D0E67-EC74-4723-9BC7-D2EF9E81E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Copyright © 2009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67713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panose="020B0604020202020204" pitchFamily="34" charset="0"/>
          <a:ea typeface="ヒラギノ角ゴ Pro W3" pitchFamily="-48" charset="-128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panose="020B0604020202020204" pitchFamily="34" charset="0"/>
          <a:ea typeface="ヒラギノ角ゴ Pro W3" pitchFamily="-48" charset="-128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panose="020B0604020202020204" pitchFamily="34" charset="0"/>
          <a:ea typeface="ヒラギノ角ゴ Pro W3" pitchFamily="-48" charset="-128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panose="020B0604020202020204" pitchFamily="34" charset="0"/>
          <a:ea typeface="ヒラギノ角ゴ Pro W3" pitchFamily="-48" charset="-128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panose="020B0604020202020204" pitchFamily="34" charset="0"/>
          <a:ea typeface="ヒラギノ角ゴ Pro W3" pitchFamily="-48" charset="-128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panose="020B0604020202020204" pitchFamily="34" charset="0"/>
          <a:ea typeface="ヒラギノ角ゴ Pro W3" pitchFamily="-48" charset="-128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panose="020B0604020202020204" pitchFamily="34" charset="0"/>
          <a:ea typeface="ヒラギノ角ゴ Pro W3" pitchFamily="-48" charset="-128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panose="020B0604020202020204" pitchFamily="34" charset="0"/>
          <a:ea typeface="ヒラギノ角ゴ Pro W3" pitchFamily="-48" charset="-128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77132"/>
        </a:buClr>
        <a:buFont typeface="Times" panose="02020603050405020304" pitchFamily="18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7713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7713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7713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7713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examples/chap08/Thought.java" TargetMode="External"/><Relationship Id="rId2" Type="http://schemas.openxmlformats.org/officeDocument/2006/relationships/hyperlink" Target="../../examples/chap08/Message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examples/chap08/Advice.jav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examples/chap08/Book.java" TargetMode="External"/><Relationship Id="rId2" Type="http://schemas.openxmlformats.org/officeDocument/2006/relationships/hyperlink" Target="../../examples/chap08/Word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examples/chap08/Dictionary.jav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examples/chap08/Book2.java" TargetMode="External"/><Relationship Id="rId2" Type="http://schemas.openxmlformats.org/officeDocument/2006/relationships/hyperlink" Target="../../examples/chap08/Words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examples/chap08/Dictionary2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>
            <a:extLst>
              <a:ext uri="{FF2B5EF4-FFF2-40B4-BE49-F238E27FC236}">
                <a16:creationId xmlns:a16="http://schemas.microsoft.com/office/drawing/2014/main" id="{10C087DE-B63C-4B07-A62F-720400D1A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930819" name="Text Box 3">
            <a:extLst>
              <a:ext uri="{FF2B5EF4-FFF2-40B4-BE49-F238E27FC236}">
                <a16:creationId xmlns:a16="http://schemas.microsoft.com/office/drawing/2014/main" id="{6D9C0DDE-6BDA-4021-8DA0-6B4DB34C8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895475"/>
            <a:ext cx="380027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Creating Subclasses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Overriding Methods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Class Hierarchies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Inheritance and Visibility</a:t>
            </a:r>
          </a:p>
        </p:txBody>
      </p:sp>
      <p:sp>
        <p:nvSpPr>
          <p:cNvPr id="930820" name="AutoShape 4">
            <a:extLst>
              <a:ext uri="{FF2B5EF4-FFF2-40B4-BE49-F238E27FC236}">
                <a16:creationId xmlns:a16="http://schemas.microsoft.com/office/drawing/2014/main" id="{FE1C5049-41BC-4D4D-854F-F86EA8615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732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>
            <a:extLst>
              <a:ext uri="{FF2B5EF4-FFF2-40B4-BE49-F238E27FC236}">
                <a16:creationId xmlns:a16="http://schemas.microsoft.com/office/drawing/2014/main" id="{7A072AD6-B678-4230-9C63-2672C5383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super Reference</a:t>
            </a:r>
          </a:p>
        </p:txBody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9902B593-43A3-4B8B-B606-4D10069BB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876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sz="2800"/>
              <a:t>A child’s constructor 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is responsible for calling the parent’s constructor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The first line of a child’s constructor 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should use the </a:t>
            </a:r>
            <a:r>
              <a:rPr lang="en-US" altLang="en-US" sz="2400">
                <a:latin typeface="Courier New" panose="02070309020205020404" pitchFamily="49" charset="0"/>
              </a:rPr>
              <a:t>super</a:t>
            </a:r>
            <a:r>
              <a:rPr lang="en-US" altLang="en-US" sz="2400"/>
              <a:t> reference </a:t>
            </a:r>
          </a:p>
          <a:p>
            <a:pPr lvl="2">
              <a:spcBef>
                <a:spcPct val="70000"/>
              </a:spcBef>
            </a:pPr>
            <a:r>
              <a:rPr lang="en-US" altLang="en-US" sz="2000"/>
              <a:t>to call the parent’s constructor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super</a:t>
            </a:r>
            <a:r>
              <a:rPr lang="en-US" altLang="en-US" sz="2800"/>
              <a:t> reference can also be used 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to reference other variables and methods </a:t>
            </a:r>
          </a:p>
          <a:p>
            <a:pPr lvl="2">
              <a:spcBef>
                <a:spcPct val="70000"/>
              </a:spcBef>
            </a:pPr>
            <a:r>
              <a:rPr lang="en-US" altLang="en-US" sz="2000"/>
              <a:t>defined in the parent’s class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>
            <a:extLst>
              <a:ext uri="{FF2B5EF4-FFF2-40B4-BE49-F238E27FC236}">
                <a16:creationId xmlns:a16="http://schemas.microsoft.com/office/drawing/2014/main" id="{0DC7B72A-92A2-490A-B9D9-88F25C33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Inheritance</a:t>
            </a:r>
          </a:p>
        </p:txBody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382DF776-7209-408F-BC5B-B36C0B689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Java supports </a:t>
            </a:r>
            <a:r>
              <a:rPr lang="en-US" altLang="en-US" sz="2800" i="1"/>
              <a:t>single inheritance</a:t>
            </a:r>
            <a:r>
              <a:rPr lang="en-US" altLang="en-US" sz="2800"/>
              <a:t>,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meaning that a derived class can have only one parent class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i="1"/>
              <a:t>Multiple inheritance </a:t>
            </a:r>
            <a:r>
              <a:rPr lang="en-US" altLang="en-US" sz="2800"/>
              <a:t>allows a class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to be derived from two or more classes, 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inheriting the members of all parents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Collisions, such as the same variable name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in two parents, have to be resolved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Java does not support multiple inheritance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In most cases, the use of interfaces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gives us aspects of multiple inheritance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>
            <a:extLst>
              <a:ext uri="{FF2B5EF4-FFF2-40B4-BE49-F238E27FC236}">
                <a16:creationId xmlns:a16="http://schemas.microsoft.com/office/drawing/2014/main" id="{1527EA67-A1E3-4739-B486-38BBDBA4B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942083" name="Text Box 3">
            <a:extLst>
              <a:ext uri="{FF2B5EF4-FFF2-40B4-BE49-F238E27FC236}">
                <a16:creationId xmlns:a16="http://schemas.microsoft.com/office/drawing/2014/main" id="{5BE9509E-AC64-4791-833C-DC7F349D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828800"/>
            <a:ext cx="380027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Creating Subclasses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Overriding Methods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Class Hierarchies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Inheritance and Visibility</a:t>
            </a:r>
          </a:p>
        </p:txBody>
      </p:sp>
      <p:sp>
        <p:nvSpPr>
          <p:cNvPr id="942084" name="AutoShape 4">
            <a:extLst>
              <a:ext uri="{FF2B5EF4-FFF2-40B4-BE49-F238E27FC236}">
                <a16:creationId xmlns:a16="http://schemas.microsoft.com/office/drawing/2014/main" id="{A542DAF0-273B-4156-A63C-60668EFD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38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4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19394-47B8-4188-8703-FDFCADBA5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ADCF32F4-B980-4472-A47B-961AB9529DF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43106" name="Rectangle 2">
            <a:extLst>
              <a:ext uri="{FF2B5EF4-FFF2-40B4-BE49-F238E27FC236}">
                <a16:creationId xmlns:a16="http://schemas.microsoft.com/office/drawing/2014/main" id="{9C2F19B9-BB49-4679-A181-5B81E2ED9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/>
              <a:t>Overriding Methods</a:t>
            </a:r>
          </a:p>
        </p:txBody>
      </p:sp>
      <p:sp>
        <p:nvSpPr>
          <p:cNvPr id="943107" name="Rectangle 3">
            <a:extLst>
              <a:ext uri="{FF2B5EF4-FFF2-40B4-BE49-F238E27FC236}">
                <a16:creationId xmlns:a16="http://schemas.microsoft.com/office/drawing/2014/main" id="{BFBF7DF0-B4EB-4B29-AC9D-CEBAF89A7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A child class can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 i="1"/>
              <a:t>override</a:t>
            </a:r>
            <a:r>
              <a:rPr lang="en-US" altLang="en-US" sz="2400"/>
              <a:t> the definition of an inherited method in favor of its own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The new method must have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the same signature as the parent's method, </a:t>
            </a:r>
          </a:p>
          <a:p>
            <a:pPr lvl="2">
              <a:lnSpc>
                <a:spcPct val="80000"/>
              </a:lnSpc>
              <a:spcBef>
                <a:spcPct val="70000"/>
              </a:spcBef>
            </a:pPr>
            <a:r>
              <a:rPr lang="en-US" altLang="en-US" sz="2000"/>
              <a:t>but can have a different body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The type of the object executing the method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determines which version of the method is invoked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See </a:t>
            </a:r>
            <a:r>
              <a:rPr lang="en-US" altLang="en-US" sz="2800">
                <a:latin typeface="Courier New" panose="02070309020205020404" pitchFamily="49" charset="0"/>
                <a:hlinkClick r:id="rId2" action="ppaction://hlinkfile"/>
              </a:rPr>
              <a:t>Messages.java</a:t>
            </a:r>
            <a:r>
              <a:rPr lang="en-US" altLang="en-US" sz="280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See </a:t>
            </a:r>
            <a:r>
              <a:rPr lang="en-US" altLang="en-US" sz="2800">
                <a:latin typeface="Courier New" panose="02070309020205020404" pitchFamily="49" charset="0"/>
                <a:hlinkClick r:id="rId3" action="ppaction://hlinkfile"/>
              </a:rPr>
              <a:t>Thought.java</a:t>
            </a:r>
            <a:r>
              <a:rPr lang="en-US" altLang="en-US" sz="280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See </a:t>
            </a:r>
            <a:r>
              <a:rPr lang="en-US" altLang="en-US" sz="2800">
                <a:latin typeface="Courier New" panose="02070309020205020404" pitchFamily="49" charset="0"/>
                <a:hlinkClick r:id="rId4" action="ppaction://hlinkfile"/>
              </a:rPr>
              <a:t>Advice.java</a:t>
            </a:r>
            <a:r>
              <a:rPr lang="en-US" altLang="en-US" sz="2800"/>
              <a:t> 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>
            <a:extLst>
              <a:ext uri="{FF2B5EF4-FFF2-40B4-BE49-F238E27FC236}">
                <a16:creationId xmlns:a16="http://schemas.microsoft.com/office/drawing/2014/main" id="{B8F3EF9A-1DA1-40FD-B280-AEDF7D5A6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Overriding</a:t>
            </a:r>
          </a:p>
        </p:txBody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CFDBFF27-9395-456E-AC2C-D98210D1E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114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/>
              <a:t>A method in the parent class can be invoked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</a:rPr>
              <a:t>super</a:t>
            </a:r>
            <a:r>
              <a:rPr lang="en-US" altLang="en-US"/>
              <a:t> reference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If a method is declared with the </a:t>
            </a:r>
            <a:r>
              <a:rPr lang="en-US" altLang="en-US">
                <a:latin typeface="Courier New" panose="02070309020205020404" pitchFamily="49" charset="0"/>
              </a:rPr>
              <a:t>final</a:t>
            </a:r>
            <a:r>
              <a:rPr lang="en-US" altLang="en-US"/>
              <a:t> modifier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it cannot be overridden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65EF2-DC3B-4283-B8FE-9C1BEA51F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7EF7381F-D7D1-45C8-A8AF-D92F75AFB07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45154" name="Rectangle 2">
            <a:extLst>
              <a:ext uri="{FF2B5EF4-FFF2-40B4-BE49-F238E27FC236}">
                <a16:creationId xmlns:a16="http://schemas.microsoft.com/office/drawing/2014/main" id="{F3A4A41D-C978-40C5-B1FF-6800CA847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/>
              <a:t>Overloading vs. Overriding</a:t>
            </a:r>
          </a:p>
        </p:txBody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3797B5DD-FB01-4CB6-B913-AA0BC205A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562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Overloading deals with multiple methods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with the same name in the same class, </a:t>
            </a:r>
          </a:p>
          <a:p>
            <a:pPr lvl="2">
              <a:lnSpc>
                <a:spcPct val="80000"/>
              </a:lnSpc>
              <a:spcBef>
                <a:spcPct val="70000"/>
              </a:spcBef>
            </a:pPr>
            <a:r>
              <a:rPr lang="en-US" altLang="en-US" sz="2000"/>
              <a:t>but with different signatures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Overriding deals with two methods,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one in a parent class and one in a child class, </a:t>
            </a:r>
          </a:p>
          <a:p>
            <a:pPr lvl="2">
              <a:lnSpc>
                <a:spcPct val="80000"/>
              </a:lnSpc>
              <a:spcBef>
                <a:spcPct val="70000"/>
              </a:spcBef>
            </a:pPr>
            <a:r>
              <a:rPr lang="en-US" altLang="en-US" sz="2000"/>
              <a:t>that have the same signature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Overloading lets you define a similar operation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in different ways for different parameters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Overriding lets you define a similar operation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in different ways for different object types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>
            <a:extLst>
              <a:ext uri="{FF2B5EF4-FFF2-40B4-BE49-F238E27FC236}">
                <a16:creationId xmlns:a16="http://schemas.microsoft.com/office/drawing/2014/main" id="{EAF27CF3-65EA-4948-92E3-E8C891A7A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946179" name="Text Box 3">
            <a:extLst>
              <a:ext uri="{FF2B5EF4-FFF2-40B4-BE49-F238E27FC236}">
                <a16:creationId xmlns:a16="http://schemas.microsoft.com/office/drawing/2014/main" id="{D82F7BE2-EE36-4626-9C87-13B448D4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895475"/>
            <a:ext cx="380027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Creating Subclasses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Overriding Methods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Class Hierarchies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Inheritance and Visibility</a:t>
            </a:r>
          </a:p>
        </p:txBody>
      </p:sp>
      <p:sp>
        <p:nvSpPr>
          <p:cNvPr id="946180" name="AutoShape 4">
            <a:extLst>
              <a:ext uri="{FF2B5EF4-FFF2-40B4-BE49-F238E27FC236}">
                <a16:creationId xmlns:a16="http://schemas.microsoft.com/office/drawing/2014/main" id="{CF15748F-C3D7-46B6-8F3D-36FBDDBFA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3847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4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28604F65-95BE-4313-ACA3-08E98F015B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4B513640-52A8-4520-8B27-2B8BB44B4D1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47202" name="Rectangle 2">
            <a:extLst>
              <a:ext uri="{FF2B5EF4-FFF2-40B4-BE49-F238E27FC236}">
                <a16:creationId xmlns:a16="http://schemas.microsoft.com/office/drawing/2014/main" id="{7C204B87-C033-4DBD-BEA3-414DC771A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/>
              <a:t>Class Hierarchies</a:t>
            </a:r>
          </a:p>
        </p:txBody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F3B117AC-063B-4D6F-99DC-07B97009A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 dirty="0"/>
              <a:t>A child class of one parent </a:t>
            </a:r>
          </a:p>
          <a:p>
            <a:pPr lvl="1"/>
            <a:r>
              <a:rPr lang="en-US" altLang="en-US" dirty="0"/>
              <a:t>can be the parent of another child, </a:t>
            </a:r>
          </a:p>
          <a:p>
            <a:pPr lvl="2"/>
            <a:r>
              <a:rPr lang="en-US" altLang="en-US" dirty="0"/>
              <a:t>forming a </a:t>
            </a:r>
            <a:r>
              <a:rPr lang="en-US" altLang="en-US" i="1" dirty="0"/>
              <a:t>class hierarchy</a:t>
            </a:r>
            <a:endParaRPr lang="en-US" altLang="en-US" dirty="0"/>
          </a:p>
        </p:txBody>
      </p:sp>
      <p:grpSp>
        <p:nvGrpSpPr>
          <p:cNvPr id="947204" name="Group 4">
            <a:extLst>
              <a:ext uri="{FF2B5EF4-FFF2-40B4-BE49-F238E27FC236}">
                <a16:creationId xmlns:a16="http://schemas.microsoft.com/office/drawing/2014/main" id="{4BACAE51-68F8-495C-96D7-5B6C3C322F7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819400"/>
            <a:ext cx="6477000" cy="3200400"/>
            <a:chOff x="768" y="1488"/>
            <a:chExt cx="4080" cy="2016"/>
          </a:xfrm>
        </p:grpSpPr>
        <p:sp>
          <p:nvSpPr>
            <p:cNvPr id="947205" name="Line 5">
              <a:extLst>
                <a:ext uri="{FF2B5EF4-FFF2-40B4-BE49-F238E27FC236}">
                  <a16:creationId xmlns:a16="http://schemas.microsoft.com/office/drawing/2014/main" id="{84F81687-7743-463B-9B92-C4945D5EE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914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GB"/>
            </a:p>
          </p:txBody>
        </p:sp>
        <p:sp>
          <p:nvSpPr>
            <p:cNvPr id="947206" name="AutoShape 6">
              <a:extLst>
                <a:ext uri="{FF2B5EF4-FFF2-40B4-BE49-F238E27FC236}">
                  <a16:creationId xmlns:a16="http://schemas.microsoft.com/office/drawing/2014/main" id="{0A54D035-D45A-4A81-93DA-C67FC5DD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770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947207" name="Line 7">
              <a:extLst>
                <a:ext uri="{FF2B5EF4-FFF2-40B4-BE49-F238E27FC236}">
                  <a16:creationId xmlns:a16="http://schemas.microsoft.com/office/drawing/2014/main" id="{1E411DB1-0F63-4822-B682-51F7F6A82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GB"/>
            </a:p>
          </p:txBody>
        </p:sp>
        <p:sp>
          <p:nvSpPr>
            <p:cNvPr id="947208" name="Line 8">
              <a:extLst>
                <a:ext uri="{FF2B5EF4-FFF2-40B4-BE49-F238E27FC236}">
                  <a16:creationId xmlns:a16="http://schemas.microsoft.com/office/drawing/2014/main" id="{DFED781B-E397-473B-A686-4957D94F0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06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GB"/>
            </a:p>
          </p:txBody>
        </p:sp>
        <p:sp>
          <p:nvSpPr>
            <p:cNvPr id="947209" name="Line 9">
              <a:extLst>
                <a:ext uri="{FF2B5EF4-FFF2-40B4-BE49-F238E27FC236}">
                  <a16:creationId xmlns:a16="http://schemas.microsoft.com/office/drawing/2014/main" id="{A61F9C28-989E-4989-AE22-60CDD344E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GB"/>
            </a:p>
          </p:txBody>
        </p:sp>
        <p:sp>
          <p:nvSpPr>
            <p:cNvPr id="947210" name="Line 10">
              <a:extLst>
                <a:ext uri="{FF2B5EF4-FFF2-40B4-BE49-F238E27FC236}">
                  <a16:creationId xmlns:a16="http://schemas.microsoft.com/office/drawing/2014/main" id="{CE5B9D8A-AA5B-4504-8CC0-CB9C6D3C4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GB"/>
            </a:p>
          </p:txBody>
        </p:sp>
        <p:sp>
          <p:nvSpPr>
            <p:cNvPr id="947211" name="Line 11">
              <a:extLst>
                <a:ext uri="{FF2B5EF4-FFF2-40B4-BE49-F238E27FC236}">
                  <a16:creationId xmlns:a16="http://schemas.microsoft.com/office/drawing/2014/main" id="{728ED795-BE13-409E-BCFB-48DBAC1A7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06"/>
              <a:ext cx="0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GB"/>
            </a:p>
          </p:txBody>
        </p:sp>
        <p:sp>
          <p:nvSpPr>
            <p:cNvPr id="947212" name="Line 12">
              <a:extLst>
                <a:ext uri="{FF2B5EF4-FFF2-40B4-BE49-F238E27FC236}">
                  <a16:creationId xmlns:a16="http://schemas.microsoft.com/office/drawing/2014/main" id="{1C332CF0-ED34-42D3-8894-B26339892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0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GB"/>
            </a:p>
          </p:txBody>
        </p:sp>
        <p:sp>
          <p:nvSpPr>
            <p:cNvPr id="947213" name="Line 13">
              <a:extLst>
                <a:ext uri="{FF2B5EF4-FFF2-40B4-BE49-F238E27FC236}">
                  <a16:creationId xmlns:a16="http://schemas.microsoft.com/office/drawing/2014/main" id="{591999B3-DD79-4176-9D86-FA6561D06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78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GB"/>
            </a:p>
          </p:txBody>
        </p:sp>
        <p:sp>
          <p:nvSpPr>
            <p:cNvPr id="947214" name="AutoShape 14">
              <a:extLst>
                <a:ext uri="{FF2B5EF4-FFF2-40B4-BE49-F238E27FC236}">
                  <a16:creationId xmlns:a16="http://schemas.microsoft.com/office/drawing/2014/main" id="{07CB3C64-EB8B-4565-A05E-479F6F844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947215" name="Line 15">
              <a:extLst>
                <a:ext uri="{FF2B5EF4-FFF2-40B4-BE49-F238E27FC236}">
                  <a16:creationId xmlns:a16="http://schemas.microsoft.com/office/drawing/2014/main" id="{E0C5159C-ED24-4461-8D4E-40BBA624E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78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GB"/>
            </a:p>
          </p:txBody>
        </p:sp>
        <p:sp>
          <p:nvSpPr>
            <p:cNvPr id="947216" name="AutoShape 16">
              <a:extLst>
                <a:ext uri="{FF2B5EF4-FFF2-40B4-BE49-F238E27FC236}">
                  <a16:creationId xmlns:a16="http://schemas.microsoft.com/office/drawing/2014/main" id="{A07DD619-C4DD-4B3A-86C2-67380904B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947217" name="Rectangle 17">
              <a:extLst>
                <a:ext uri="{FF2B5EF4-FFF2-40B4-BE49-F238E27FC236}">
                  <a16:creationId xmlns:a16="http://schemas.microsoft.com/office/drawing/2014/main" id="{0254DEDB-4DFE-47B5-AF5E-C31F8BEBF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88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sz="2000" b="1">
                  <a:latin typeface="Arial Unicode MS" pitchFamily="34" charset="-128"/>
                </a:rPr>
                <a:t>Business</a:t>
              </a:r>
            </a:p>
          </p:txBody>
        </p:sp>
        <p:sp>
          <p:nvSpPr>
            <p:cNvPr id="947218" name="Rectangle 18">
              <a:extLst>
                <a:ext uri="{FF2B5EF4-FFF2-40B4-BE49-F238E27FC236}">
                  <a16:creationId xmlns:a16="http://schemas.microsoft.com/office/drawing/2014/main" id="{FF24B508-8641-457D-8C16-1E550ADA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46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sz="2000" b="1">
                  <a:latin typeface="Arial Unicode MS" pitchFamily="34" charset="-128"/>
                </a:rPr>
                <a:t>KMart</a:t>
              </a:r>
            </a:p>
          </p:txBody>
        </p:sp>
        <p:sp>
          <p:nvSpPr>
            <p:cNvPr id="947219" name="Rectangle 19">
              <a:extLst>
                <a:ext uri="{FF2B5EF4-FFF2-40B4-BE49-F238E27FC236}">
                  <a16:creationId xmlns:a16="http://schemas.microsoft.com/office/drawing/2014/main" id="{97245C40-3B80-4C53-BFF8-DBEDDA5BC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246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sz="2000" b="1">
                  <a:latin typeface="Arial Unicode MS" pitchFamily="34" charset="-128"/>
                </a:rPr>
                <a:t>Macys</a:t>
              </a:r>
            </a:p>
          </p:txBody>
        </p:sp>
        <p:sp>
          <p:nvSpPr>
            <p:cNvPr id="947220" name="Rectangle 20">
              <a:extLst>
                <a:ext uri="{FF2B5EF4-FFF2-40B4-BE49-F238E27FC236}">
                  <a16:creationId xmlns:a16="http://schemas.microsoft.com/office/drawing/2014/main" id="{9F7AD013-EA4E-4E68-BDB0-59ABA0200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352"/>
              <a:ext cx="144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sz="2000" b="1">
                  <a:latin typeface="Arial Unicode MS" pitchFamily="34" charset="-128"/>
                </a:rPr>
                <a:t>ServiceBusiness</a:t>
              </a:r>
            </a:p>
          </p:txBody>
        </p:sp>
        <p:sp>
          <p:nvSpPr>
            <p:cNvPr id="947221" name="Rectangle 21">
              <a:extLst>
                <a:ext uri="{FF2B5EF4-FFF2-40B4-BE49-F238E27FC236}">
                  <a16:creationId xmlns:a16="http://schemas.microsoft.com/office/drawing/2014/main" id="{F4291413-E4B7-44C0-AC6A-905422609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246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sz="2000" b="1">
                  <a:latin typeface="Arial Unicode MS" pitchFamily="34" charset="-128"/>
                </a:rPr>
                <a:t>Kinkos</a:t>
              </a:r>
            </a:p>
          </p:txBody>
        </p:sp>
        <p:sp>
          <p:nvSpPr>
            <p:cNvPr id="947222" name="Rectangle 22">
              <a:extLst>
                <a:ext uri="{FF2B5EF4-FFF2-40B4-BE49-F238E27FC236}">
                  <a16:creationId xmlns:a16="http://schemas.microsoft.com/office/drawing/2014/main" id="{6F67433E-5C69-493D-82C4-216EA7F33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65"/>
              <a:ext cx="1248" cy="233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b="1" dirty="0" err="1">
                  <a:latin typeface="Arial Unicode MS" pitchFamily="34" charset="-128"/>
                </a:rPr>
                <a:t>RetailBusiness</a:t>
              </a:r>
              <a:endParaRPr lang="en-US" altLang="en-US" b="1" dirty="0">
                <a:latin typeface="Arial Unicode MS" pitchFamily="34" charset="-128"/>
              </a:endParaRPr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68EEB-8B26-418E-B4CE-514B00FCB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52A80C55-6243-42EB-B93E-2BDCD7267BB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48226" name="Rectangle 2">
            <a:extLst>
              <a:ext uri="{FF2B5EF4-FFF2-40B4-BE49-F238E27FC236}">
                <a16:creationId xmlns:a16="http://schemas.microsoft.com/office/drawing/2014/main" id="{6949DA8C-B1E1-4402-AF2F-90DC0B7F2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/>
              <a:t>Class Hierarchies</a:t>
            </a:r>
          </a:p>
        </p:txBody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A0853ABF-8464-4A5B-A7E6-AF718EB02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7244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Two children of the same parent are called </a:t>
            </a:r>
            <a:r>
              <a:rPr lang="en-US" altLang="en-US" sz="2400" i="1"/>
              <a:t>siblings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Common features should be put 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000"/>
              <a:t>as high in the hierarchy as is reasonable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An inherited member is passed continually down the line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Therefore, a child class inherits 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000"/>
              <a:t>from all its ancestor classes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There is no single class hierarchy 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000"/>
              <a:t>that is appropriate for all situations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3D8A9-AA8E-44E6-B809-1817938D1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F4C138D5-9941-4AA1-9761-2EE2711F9F9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49250" name="Rectangle 2">
            <a:extLst>
              <a:ext uri="{FF2B5EF4-FFF2-40B4-BE49-F238E27FC236}">
                <a16:creationId xmlns:a16="http://schemas.microsoft.com/office/drawing/2014/main" id="{52B24D5B-DAA6-4A32-BAF2-D4A29FFD1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/>
              <a:t>The Object Class</a:t>
            </a:r>
          </a:p>
        </p:txBody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1659B91C-E94F-4E4F-BF50-BC7F7620E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800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 sz="2800"/>
              <a:t>A class called </a:t>
            </a:r>
            <a:r>
              <a:rPr lang="en-US" altLang="en-US" sz="2800">
                <a:latin typeface="Courier New" panose="02070309020205020404" pitchFamily="49" charset="0"/>
              </a:rPr>
              <a:t>Object</a:t>
            </a:r>
            <a:r>
              <a:rPr lang="en-US" altLang="en-US" sz="2800"/>
              <a:t> is defined in </a:t>
            </a:r>
            <a:r>
              <a:rPr lang="en-US" altLang="en-US" sz="2800">
                <a:latin typeface="Courier New" panose="02070309020205020404" pitchFamily="49" charset="0"/>
              </a:rPr>
              <a:t>java.lang</a:t>
            </a:r>
            <a:r>
              <a:rPr lang="en-US" altLang="en-US" sz="2800"/>
              <a:t> 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All classes are derived from the </a:t>
            </a:r>
            <a:r>
              <a:rPr lang="en-US" altLang="en-US" sz="2800">
                <a:latin typeface="Courier New" panose="02070309020205020404" pitchFamily="49" charset="0"/>
              </a:rPr>
              <a:t>Object</a:t>
            </a:r>
            <a:r>
              <a:rPr lang="en-US" altLang="en-US" sz="2800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If a class is not explicitly 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defined to be the child of an existing class, </a:t>
            </a:r>
          </a:p>
          <a:p>
            <a:pPr lvl="2">
              <a:spcBef>
                <a:spcPct val="70000"/>
              </a:spcBef>
            </a:pPr>
            <a:r>
              <a:rPr lang="en-US" altLang="en-US" sz="2000"/>
              <a:t>it is assumed to be the child of the </a:t>
            </a:r>
            <a:r>
              <a:rPr lang="en-US" altLang="en-US" sz="2000">
                <a:latin typeface="Courier New" panose="02070309020205020404" pitchFamily="49" charset="0"/>
              </a:rPr>
              <a:t>Object</a:t>
            </a:r>
            <a:r>
              <a:rPr lang="en-US" altLang="en-US" sz="2000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Therefore, the </a:t>
            </a:r>
            <a:r>
              <a:rPr lang="en-US" altLang="en-US" sz="2800">
                <a:latin typeface="Courier New" panose="02070309020205020404" pitchFamily="49" charset="0"/>
              </a:rPr>
              <a:t>Object</a:t>
            </a:r>
            <a:r>
              <a:rPr lang="en-US" altLang="en-US" sz="2800"/>
              <a:t> class 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is the ultimate root of all class hierarchies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019AB-DE2E-4E14-9245-04924C0D0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A91FA699-FF63-4035-AA8D-3D5DCC3C430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10B894FC-DD61-450E-AE96-D6DEFBC36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/>
              <a:t>Inheritance</a:t>
            </a:r>
          </a:p>
        </p:txBody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675E2F17-73EB-4E71-A284-0C70DE33D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296400" cy="5181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 i="1"/>
              <a:t>Inheritance</a:t>
            </a:r>
            <a:r>
              <a:rPr lang="en-US" altLang="en-US" sz="2800"/>
              <a:t>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allows a software developer to derive </a:t>
            </a:r>
          </a:p>
          <a:p>
            <a:pPr lvl="2">
              <a:lnSpc>
                <a:spcPct val="80000"/>
              </a:lnSpc>
              <a:spcBef>
                <a:spcPct val="70000"/>
              </a:spcBef>
            </a:pPr>
            <a:r>
              <a:rPr lang="en-US" altLang="en-US" sz="2000"/>
              <a:t>a new class from an existing one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The existing class is called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the </a:t>
            </a:r>
            <a:r>
              <a:rPr lang="en-US" altLang="en-US" sz="2400" i="1"/>
              <a:t>parent class,</a:t>
            </a:r>
            <a:r>
              <a:rPr lang="en-US" altLang="en-US" sz="2400"/>
              <a:t> or </a:t>
            </a:r>
            <a:r>
              <a:rPr lang="en-US" altLang="en-US" sz="2400" i="1"/>
              <a:t>super-class</a:t>
            </a:r>
            <a:r>
              <a:rPr lang="en-US" altLang="en-US" sz="2400"/>
              <a:t>, or </a:t>
            </a:r>
            <a:r>
              <a:rPr lang="en-US" altLang="en-US" sz="2400" i="1"/>
              <a:t>base class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The derived class is called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the </a:t>
            </a:r>
            <a:r>
              <a:rPr lang="en-US" altLang="en-US" sz="2400" i="1"/>
              <a:t>child class</a:t>
            </a:r>
            <a:r>
              <a:rPr lang="en-US" altLang="en-US" sz="2400"/>
              <a:t> or </a:t>
            </a:r>
            <a:r>
              <a:rPr lang="en-US" altLang="en-US" sz="2400" i="1"/>
              <a:t>subclass</a:t>
            </a:r>
            <a:endParaRPr lang="en-US" altLang="en-US" sz="2400"/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The child class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inherits the methods and data defined by the parent class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>
            <a:extLst>
              <a:ext uri="{FF2B5EF4-FFF2-40B4-BE49-F238E27FC236}">
                <a16:creationId xmlns:a16="http://schemas.microsoft.com/office/drawing/2014/main" id="{4E104AB1-7AB0-49C9-AA95-FF1799A82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Object Class</a:t>
            </a:r>
          </a:p>
        </p:txBody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609C9D70-CF0B-4741-9DC9-BBA209E02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Object</a:t>
            </a:r>
            <a:r>
              <a:rPr lang="en-US" altLang="en-US" sz="2800"/>
              <a:t> class contains a few useful methods, 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which are inherited by all classes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For example, </a:t>
            </a:r>
            <a:r>
              <a:rPr lang="en-US" altLang="en-US" sz="2400">
                <a:latin typeface="Courier New" panose="02070309020205020404" pitchFamily="49" charset="0"/>
              </a:rPr>
              <a:t>toString</a:t>
            </a:r>
            <a:r>
              <a:rPr lang="en-US" altLang="en-US" sz="2400"/>
              <a:t> is defined in the </a:t>
            </a:r>
            <a:r>
              <a:rPr lang="en-US" altLang="en-US" sz="2400">
                <a:latin typeface="Courier New" panose="02070309020205020404" pitchFamily="49" charset="0"/>
              </a:rPr>
              <a:t>Object</a:t>
            </a:r>
            <a:r>
              <a:rPr lang="en-US" altLang="en-US" sz="2400"/>
              <a:t>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/>
              <a:t>Every time we define the </a:t>
            </a:r>
            <a:r>
              <a:rPr lang="en-US" altLang="en-US" sz="2800">
                <a:latin typeface="Courier New" panose="02070309020205020404" pitchFamily="49" charset="0"/>
              </a:rPr>
              <a:t>toString</a:t>
            </a:r>
            <a:r>
              <a:rPr lang="en-US" altLang="en-US" sz="2800"/>
              <a:t> method, 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we are actually overriding an inherited definition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toString</a:t>
            </a:r>
            <a:r>
              <a:rPr lang="en-US" altLang="en-US" sz="2800"/>
              <a:t> method in the </a:t>
            </a:r>
            <a:r>
              <a:rPr lang="en-US" altLang="en-US" sz="2800">
                <a:latin typeface="Courier New" panose="02070309020205020404" pitchFamily="49" charset="0"/>
              </a:rPr>
              <a:t>Object</a:t>
            </a:r>
            <a:r>
              <a:rPr lang="en-US" altLang="en-US" sz="2800"/>
              <a:t> class 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is defined to return a string that contains the name of the object’s </a:t>
            </a:r>
          </a:p>
          <a:p>
            <a:pPr lvl="2">
              <a:lnSpc>
                <a:spcPct val="90000"/>
              </a:lnSpc>
              <a:spcBef>
                <a:spcPct val="70000"/>
              </a:spcBef>
            </a:pPr>
            <a:r>
              <a:rPr lang="en-US" altLang="en-US" sz="2000"/>
              <a:t>class along with some other information</a:t>
            </a:r>
          </a:p>
          <a:p>
            <a:pPr lvl="4">
              <a:lnSpc>
                <a:spcPct val="90000"/>
              </a:lnSpc>
            </a:pPr>
            <a:endParaRPr lang="en-US" altLang="en-US" sz="1800"/>
          </a:p>
        </p:txBody>
      </p:sp>
    </p:spTree>
  </p:cSld>
  <p:clrMapOvr>
    <a:masterClrMapping/>
  </p:clrMapOvr>
  <p:transition spd="med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>
            <a:extLst>
              <a:ext uri="{FF2B5EF4-FFF2-40B4-BE49-F238E27FC236}">
                <a16:creationId xmlns:a16="http://schemas.microsoft.com/office/drawing/2014/main" id="{C8649214-1868-42E8-8E82-5EE0A76C9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Object Class</a:t>
            </a:r>
          </a:p>
        </p:txBody>
      </p:sp>
      <p:sp>
        <p:nvSpPr>
          <p:cNvPr id="951299" name="Rectangle 3">
            <a:extLst>
              <a:ext uri="{FF2B5EF4-FFF2-40B4-BE49-F238E27FC236}">
                <a16:creationId xmlns:a16="http://schemas.microsoft.com/office/drawing/2014/main" id="{CB0668E3-6ECC-42FF-B44A-D0EDEA035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equals</a:t>
            </a:r>
            <a:r>
              <a:rPr lang="en-US" altLang="en-US" sz="2400"/>
              <a:t> method of the </a:t>
            </a:r>
            <a:r>
              <a:rPr lang="en-US" altLang="en-US" sz="2400">
                <a:latin typeface="Courier New" panose="02070309020205020404" pitchFamily="49" charset="0"/>
              </a:rPr>
              <a:t>Object</a:t>
            </a:r>
            <a:r>
              <a:rPr lang="en-US" altLang="en-US" sz="2400"/>
              <a:t> class returns true 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000"/>
              <a:t>if two references are aliases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We can override </a:t>
            </a:r>
            <a:r>
              <a:rPr lang="en-US" altLang="en-US" sz="2400">
                <a:latin typeface="Courier New" panose="02070309020205020404" pitchFamily="49" charset="0"/>
              </a:rPr>
              <a:t>equals</a:t>
            </a:r>
            <a:r>
              <a:rPr lang="en-US" altLang="en-US" sz="2400"/>
              <a:t> in any class 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000"/>
              <a:t>to define equality in some more appropriate way 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String</a:t>
            </a:r>
            <a:r>
              <a:rPr lang="en-US" altLang="en-US" sz="2000"/>
              <a:t> class defines the </a:t>
            </a:r>
            <a:r>
              <a:rPr lang="en-US" altLang="en-US" sz="2000">
                <a:latin typeface="Courier New" panose="02070309020205020404" pitchFamily="49" charset="0"/>
              </a:rPr>
              <a:t>equals</a:t>
            </a:r>
            <a:r>
              <a:rPr lang="en-US" altLang="en-US" sz="2000"/>
              <a:t> method to return true </a:t>
            </a:r>
          </a:p>
          <a:p>
            <a:pPr lvl="2">
              <a:lnSpc>
                <a:spcPct val="90000"/>
              </a:lnSpc>
              <a:spcBef>
                <a:spcPct val="70000"/>
              </a:spcBef>
            </a:pPr>
            <a:r>
              <a:rPr lang="en-US" altLang="en-US" sz="1800"/>
              <a:t>if two </a:t>
            </a:r>
            <a:r>
              <a:rPr lang="en-US" altLang="en-US" sz="1800">
                <a:latin typeface="Courier New" panose="02070309020205020404" pitchFamily="49" charset="0"/>
              </a:rPr>
              <a:t>String</a:t>
            </a:r>
            <a:r>
              <a:rPr lang="en-US" altLang="en-US" sz="1800"/>
              <a:t> objects contain the same characters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The designers of the </a:t>
            </a:r>
            <a:r>
              <a:rPr lang="en-US" altLang="en-US" sz="2400">
                <a:latin typeface="Courier New" panose="02070309020205020404" pitchFamily="49" charset="0"/>
              </a:rPr>
              <a:t>String</a:t>
            </a:r>
            <a:r>
              <a:rPr lang="en-US" altLang="en-US" sz="2400"/>
              <a:t> class have overridden 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000"/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equals</a:t>
            </a:r>
            <a:r>
              <a:rPr lang="en-US" altLang="en-US" sz="2000"/>
              <a:t> method inherited from </a:t>
            </a:r>
            <a:r>
              <a:rPr lang="en-US" altLang="en-US" sz="2000">
                <a:latin typeface="Courier New" panose="02070309020205020404" pitchFamily="49" charset="0"/>
              </a:rPr>
              <a:t>Object</a:t>
            </a:r>
            <a:r>
              <a:rPr lang="en-US" altLang="en-US" sz="2000"/>
              <a:t> </a:t>
            </a:r>
          </a:p>
          <a:p>
            <a:pPr lvl="2">
              <a:lnSpc>
                <a:spcPct val="90000"/>
              </a:lnSpc>
              <a:spcBef>
                <a:spcPct val="70000"/>
              </a:spcBef>
            </a:pPr>
            <a:r>
              <a:rPr lang="en-US" altLang="en-US" sz="1800"/>
              <a:t>in favor of a more useful version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ransition spd="med">
    <p:wheel spokes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>
            <a:extLst>
              <a:ext uri="{FF2B5EF4-FFF2-40B4-BE49-F238E27FC236}">
                <a16:creationId xmlns:a16="http://schemas.microsoft.com/office/drawing/2014/main" id="{5F0233A2-D297-4023-A83E-E2C90908B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Classes</a:t>
            </a:r>
          </a:p>
        </p:txBody>
      </p:sp>
      <p:sp>
        <p:nvSpPr>
          <p:cNvPr id="952323" name="Rectangle 3">
            <a:extLst>
              <a:ext uri="{FF2B5EF4-FFF2-40B4-BE49-F238E27FC236}">
                <a16:creationId xmlns:a16="http://schemas.microsoft.com/office/drawing/2014/main" id="{8496DD0E-D293-4334-A320-76A761A02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114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sz="2400"/>
              <a:t>An </a:t>
            </a:r>
            <a:r>
              <a:rPr lang="en-US" altLang="en-US" sz="2400" i="1"/>
              <a:t>abstract class</a:t>
            </a:r>
            <a:r>
              <a:rPr lang="en-US" altLang="en-US" sz="2400"/>
              <a:t> is a placeholder </a:t>
            </a:r>
          </a:p>
          <a:p>
            <a:pPr lvl="1">
              <a:spcBef>
                <a:spcPct val="70000"/>
              </a:spcBef>
            </a:pPr>
            <a:r>
              <a:rPr lang="en-US" altLang="en-US" sz="2000"/>
              <a:t>in a class hierarchy that represents a generic concept</a:t>
            </a:r>
          </a:p>
          <a:p>
            <a:pPr>
              <a:spcBef>
                <a:spcPct val="70000"/>
              </a:spcBef>
            </a:pPr>
            <a:r>
              <a:rPr lang="en-US" altLang="en-US" sz="2400"/>
              <a:t>An abstract class cannot be instantiated</a:t>
            </a:r>
          </a:p>
          <a:p>
            <a:pPr>
              <a:spcBef>
                <a:spcPct val="70000"/>
              </a:spcBef>
            </a:pPr>
            <a:r>
              <a:rPr lang="en-US" altLang="en-US" sz="2400"/>
              <a:t>We  use the modifier </a:t>
            </a:r>
            <a:r>
              <a:rPr lang="en-US" altLang="en-US" sz="2400">
                <a:latin typeface="Courier New" panose="02070309020205020404" pitchFamily="49" charset="0"/>
              </a:rPr>
              <a:t>abstract</a:t>
            </a:r>
            <a:r>
              <a:rPr lang="en-US" altLang="en-US" sz="2400"/>
              <a:t> on the class header </a:t>
            </a:r>
          </a:p>
          <a:p>
            <a:pPr lvl="1">
              <a:spcBef>
                <a:spcPct val="70000"/>
              </a:spcBef>
            </a:pPr>
            <a:r>
              <a:rPr lang="en-US" altLang="en-US" sz="2000"/>
              <a:t>to declare a class as abstract:</a:t>
            </a:r>
          </a:p>
        </p:txBody>
      </p:sp>
      <p:sp>
        <p:nvSpPr>
          <p:cNvPr id="952324" name="Rectangle 4">
            <a:extLst>
              <a:ext uri="{FF2B5EF4-FFF2-40B4-BE49-F238E27FC236}">
                <a16:creationId xmlns:a16="http://schemas.microsoft.com/office/drawing/2014/main" id="{CBFCB753-CA54-4E02-95EA-5FAE839F0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43400"/>
            <a:ext cx="6400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public abstract class Product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400">
                <a:solidFill>
                  <a:srgbClr val="008000"/>
                </a:solidFill>
                <a:latin typeface="Courier New" panose="02070309020205020404" pitchFamily="49" charset="0"/>
              </a:rPr>
              <a:t>// contents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>
            <a:extLst>
              <a:ext uri="{FF2B5EF4-FFF2-40B4-BE49-F238E27FC236}">
                <a16:creationId xmlns:a16="http://schemas.microsoft.com/office/drawing/2014/main" id="{41EE76F0-3F8A-4425-A0D5-D70692EE8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Classes</a:t>
            </a:r>
          </a:p>
        </p:txBody>
      </p:sp>
      <p:sp>
        <p:nvSpPr>
          <p:cNvPr id="953347" name="Rectangle 3">
            <a:extLst>
              <a:ext uri="{FF2B5EF4-FFF2-40B4-BE49-F238E27FC236}">
                <a16:creationId xmlns:a16="http://schemas.microsoft.com/office/drawing/2014/main" id="{4345CE12-5ECA-4605-8300-D01A1C9EC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43025"/>
            <a:ext cx="8001000" cy="4905375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sz="2400"/>
              <a:t>An abstract class often contains abstract methods </a:t>
            </a:r>
          </a:p>
          <a:p>
            <a:pPr lvl="1">
              <a:spcBef>
                <a:spcPct val="70000"/>
              </a:spcBef>
            </a:pPr>
            <a:r>
              <a:rPr lang="en-US" altLang="en-US" sz="2000"/>
              <a:t>with no definitions (like an interface)</a:t>
            </a:r>
          </a:p>
          <a:p>
            <a:pPr>
              <a:spcBef>
                <a:spcPct val="70000"/>
              </a:spcBef>
            </a:pPr>
            <a:r>
              <a:rPr lang="en-US" altLang="en-US" sz="2400"/>
              <a:t>Unlike an interface, the </a:t>
            </a:r>
            <a:r>
              <a:rPr lang="en-US" altLang="en-US" sz="2400">
                <a:latin typeface="Courier New" panose="02070309020205020404" pitchFamily="49" charset="0"/>
              </a:rPr>
              <a:t>abstract</a:t>
            </a:r>
            <a:r>
              <a:rPr lang="en-US" altLang="en-US" sz="2400"/>
              <a:t> modifier must be </a:t>
            </a:r>
          </a:p>
          <a:p>
            <a:pPr lvl="1">
              <a:spcBef>
                <a:spcPct val="70000"/>
              </a:spcBef>
            </a:pPr>
            <a:r>
              <a:rPr lang="en-US" altLang="en-US" sz="2000"/>
              <a:t>applied to each abstract method</a:t>
            </a:r>
          </a:p>
          <a:p>
            <a:pPr>
              <a:spcBef>
                <a:spcPct val="70000"/>
              </a:spcBef>
            </a:pPr>
            <a:r>
              <a:rPr lang="en-US" altLang="en-US" sz="2400"/>
              <a:t>An abstract class typically contains non-abstract </a:t>
            </a:r>
          </a:p>
          <a:p>
            <a:pPr lvl="1">
              <a:spcBef>
                <a:spcPct val="70000"/>
              </a:spcBef>
            </a:pPr>
            <a:r>
              <a:rPr lang="en-US" altLang="en-US" sz="2000"/>
              <a:t>methods with full definitions</a:t>
            </a:r>
          </a:p>
          <a:p>
            <a:pPr>
              <a:spcBef>
                <a:spcPct val="70000"/>
              </a:spcBef>
            </a:pPr>
            <a:r>
              <a:rPr lang="en-US" altLang="en-US" sz="2400"/>
              <a:t>A class declared as abstract </a:t>
            </a:r>
          </a:p>
          <a:p>
            <a:pPr lvl="1">
              <a:spcBef>
                <a:spcPct val="70000"/>
              </a:spcBef>
            </a:pPr>
            <a:r>
              <a:rPr lang="en-US" altLang="en-US" sz="2000"/>
              <a:t>does not have to contain abstract methods – </a:t>
            </a:r>
          </a:p>
          <a:p>
            <a:pPr lvl="1">
              <a:spcBef>
                <a:spcPct val="70000"/>
              </a:spcBef>
            </a:pPr>
            <a:r>
              <a:rPr lang="en-US" altLang="en-US" sz="2000"/>
              <a:t>simply declaring it as abstract makes it so</a:t>
            </a:r>
          </a:p>
          <a:p>
            <a:endParaRPr lang="en-US" altLang="en-US" sz="2400"/>
          </a:p>
        </p:txBody>
      </p:sp>
    </p:spTree>
  </p:cSld>
  <p:clrMapOvr>
    <a:masterClrMapping/>
  </p:clrMapOvr>
  <p:transition spd="med">
    <p:wheel spokes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>
            <a:extLst>
              <a:ext uri="{FF2B5EF4-FFF2-40B4-BE49-F238E27FC236}">
                <a16:creationId xmlns:a16="http://schemas.microsoft.com/office/drawing/2014/main" id="{695D1BE7-76C8-4252-BB64-F9082CD3D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Classes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FA1D3397-D11C-43A3-AD4E-69971C027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562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sz="2800"/>
              <a:t>The child of an abstract class 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must override the abstract methods of the parent, 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or it too will be considered abstract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An abstract method cannot be defined 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as </a:t>
            </a:r>
            <a:r>
              <a:rPr lang="en-US" altLang="en-US" sz="2400">
                <a:latin typeface="Courier New" panose="02070309020205020404" pitchFamily="49" charset="0"/>
              </a:rPr>
              <a:t>final</a:t>
            </a:r>
            <a:r>
              <a:rPr lang="en-US" altLang="en-US" sz="2400"/>
              <a:t> or </a:t>
            </a:r>
            <a:r>
              <a:rPr lang="en-US" altLang="en-US" sz="2400">
                <a:latin typeface="Courier New" panose="02070309020205020404" pitchFamily="49" charset="0"/>
              </a:rPr>
              <a:t>static</a:t>
            </a:r>
            <a:endParaRPr lang="en-US" altLang="en-US" sz="2400"/>
          </a:p>
          <a:p>
            <a:pPr>
              <a:spcBef>
                <a:spcPct val="70000"/>
              </a:spcBef>
            </a:pPr>
            <a:r>
              <a:rPr lang="en-US" altLang="en-US" sz="2800"/>
              <a:t>The use of abstract classes 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is an important element of software design – </a:t>
            </a:r>
          </a:p>
          <a:p>
            <a:pPr lvl="2">
              <a:spcBef>
                <a:spcPct val="70000"/>
              </a:spcBef>
            </a:pPr>
            <a:r>
              <a:rPr lang="en-US" altLang="en-US" sz="2000"/>
              <a:t>it allows us to establish common elements in a hierarchy that </a:t>
            </a:r>
          </a:p>
          <a:p>
            <a:pPr lvl="2">
              <a:spcBef>
                <a:spcPct val="70000"/>
              </a:spcBef>
            </a:pPr>
            <a:r>
              <a:rPr lang="en-US" altLang="en-US" sz="2000"/>
              <a:t>are too generic to instantiate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>
            <a:extLst>
              <a:ext uri="{FF2B5EF4-FFF2-40B4-BE49-F238E27FC236}">
                <a16:creationId xmlns:a16="http://schemas.microsoft.com/office/drawing/2014/main" id="{F1CF33CF-93BB-4845-8A86-CBF9D5110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 Hierarchies</a:t>
            </a:r>
          </a:p>
        </p:txBody>
      </p:sp>
      <p:sp>
        <p:nvSpPr>
          <p:cNvPr id="955395" name="Rectangle 3">
            <a:extLst>
              <a:ext uri="{FF2B5EF4-FFF2-40B4-BE49-F238E27FC236}">
                <a16:creationId xmlns:a16="http://schemas.microsoft.com/office/drawing/2014/main" id="{F76A264A-0E36-46D7-8D9E-23F55CF16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7244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2400"/>
              <a:t>Inheritance can be applied to interfaces as well as classes</a:t>
            </a:r>
          </a:p>
          <a:p>
            <a:pPr lvl="1">
              <a:spcBef>
                <a:spcPct val="60000"/>
              </a:spcBef>
            </a:pPr>
            <a:r>
              <a:rPr lang="en-US" altLang="en-US" sz="2000"/>
              <a:t>That is, one interface can be derived from another interface</a:t>
            </a:r>
          </a:p>
          <a:p>
            <a:pPr lvl="1">
              <a:spcBef>
                <a:spcPct val="60000"/>
              </a:spcBef>
            </a:pPr>
            <a:r>
              <a:rPr lang="en-US" altLang="en-US" sz="2000"/>
              <a:t>The child interface inherits all abstract methods of the parent</a:t>
            </a:r>
          </a:p>
          <a:p>
            <a:pPr>
              <a:spcBef>
                <a:spcPct val="60000"/>
              </a:spcBef>
            </a:pPr>
            <a:r>
              <a:rPr lang="en-US" altLang="en-US" sz="2400"/>
              <a:t>A class implementing the child interface must define </a:t>
            </a:r>
          </a:p>
          <a:p>
            <a:pPr lvl="1">
              <a:spcBef>
                <a:spcPct val="60000"/>
              </a:spcBef>
            </a:pPr>
            <a:r>
              <a:rPr lang="en-US" altLang="en-US" sz="2000"/>
              <a:t>all methods from both the ancestor and child interfaces</a:t>
            </a:r>
          </a:p>
          <a:p>
            <a:pPr>
              <a:spcBef>
                <a:spcPct val="60000"/>
              </a:spcBef>
            </a:pPr>
            <a:r>
              <a:rPr lang="en-US" altLang="en-US" sz="2400"/>
              <a:t>Note that class hierarchies and interface hierarchies </a:t>
            </a:r>
          </a:p>
          <a:p>
            <a:pPr lvl="1">
              <a:spcBef>
                <a:spcPct val="60000"/>
              </a:spcBef>
            </a:pPr>
            <a:r>
              <a:rPr lang="en-US" altLang="en-US" sz="2000"/>
              <a:t>are distinct (they do not overlap)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>
            <a:extLst>
              <a:ext uri="{FF2B5EF4-FFF2-40B4-BE49-F238E27FC236}">
                <a16:creationId xmlns:a16="http://schemas.microsoft.com/office/drawing/2014/main" id="{A8E157FA-A2BA-422C-9798-30EF4569D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956419" name="Text Box 3">
            <a:extLst>
              <a:ext uri="{FF2B5EF4-FFF2-40B4-BE49-F238E27FC236}">
                <a16:creationId xmlns:a16="http://schemas.microsoft.com/office/drawing/2014/main" id="{A87DE67B-D241-4670-8FEA-C4153A6BD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743075"/>
            <a:ext cx="380027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Creating Subclasses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Overriding Methods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Class Hierarchies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2400" b="1" dirty="0"/>
              <a:t>Inheritance and Visibility</a:t>
            </a:r>
          </a:p>
        </p:txBody>
      </p:sp>
      <p:sp>
        <p:nvSpPr>
          <p:cNvPr id="956420" name="AutoShape 4">
            <a:extLst>
              <a:ext uri="{FF2B5EF4-FFF2-40B4-BE49-F238E27FC236}">
                <a16:creationId xmlns:a16="http://schemas.microsoft.com/office/drawing/2014/main" id="{9B6F8DA4-5922-4369-8C57-5031CA92A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41947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1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588F3-B24E-4900-BF90-2304D8619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0817EE29-E9BA-47DE-BAF1-2D6A77D9999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57442" name="Rectangle 2">
            <a:extLst>
              <a:ext uri="{FF2B5EF4-FFF2-40B4-BE49-F238E27FC236}">
                <a16:creationId xmlns:a16="http://schemas.microsoft.com/office/drawing/2014/main" id="{8607200A-F73F-43FD-8896-E15D2F461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/>
              <a:t>Visibility Revisited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B49B444F-170E-4853-8F24-B790E5E49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800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It's important to understand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one subtle issue related to inheritance and visibility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All variables and methods of a parent class,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even private members, are inherited by its children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As we've mentioned, private members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cannot be referenced by name in the child class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However, private members inherited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by child classes exist and can be referenced indirectly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>
            <a:extLst>
              <a:ext uri="{FF2B5EF4-FFF2-40B4-BE49-F238E27FC236}">
                <a16:creationId xmlns:a16="http://schemas.microsoft.com/office/drawing/2014/main" id="{951BF97D-E4AA-4073-8D2E-74F78D648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Visibility Revisited</a:t>
            </a:r>
          </a:p>
        </p:txBody>
      </p:sp>
      <p:sp>
        <p:nvSpPr>
          <p:cNvPr id="958467" name="Rectangle 3">
            <a:extLst>
              <a:ext uri="{FF2B5EF4-FFF2-40B4-BE49-F238E27FC236}">
                <a16:creationId xmlns:a16="http://schemas.microsoft.com/office/drawing/2014/main" id="{C24D5B37-121C-4CB8-8A26-598A12542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486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sz="2800" dirty="0"/>
              <a:t>Because the parent can refer </a:t>
            </a:r>
          </a:p>
          <a:p>
            <a:pPr lvl="1">
              <a:spcBef>
                <a:spcPct val="70000"/>
              </a:spcBef>
            </a:pPr>
            <a:r>
              <a:rPr lang="en-US" altLang="en-US" sz="2400" dirty="0"/>
              <a:t>to the private member, the child can reference it indirectly </a:t>
            </a:r>
          </a:p>
          <a:p>
            <a:pPr lvl="2">
              <a:spcBef>
                <a:spcPct val="70000"/>
              </a:spcBef>
            </a:pPr>
            <a:r>
              <a:rPr lang="en-US" altLang="en-US" sz="2000" dirty="0"/>
              <a:t>using its parent's methods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super</a:t>
            </a:r>
            <a:r>
              <a:rPr lang="en-US" altLang="en-US" sz="2800" dirty="0"/>
              <a:t> reference can </a:t>
            </a:r>
          </a:p>
          <a:p>
            <a:pPr lvl="1">
              <a:spcBef>
                <a:spcPct val="70000"/>
              </a:spcBef>
            </a:pPr>
            <a:r>
              <a:rPr lang="en-US" altLang="en-US" sz="2400" dirty="0"/>
              <a:t>be used to refer to the parent class, </a:t>
            </a:r>
          </a:p>
          <a:p>
            <a:pPr lvl="2">
              <a:spcBef>
                <a:spcPct val="70000"/>
              </a:spcBef>
            </a:pPr>
            <a:r>
              <a:rPr lang="en-US" altLang="en-US" sz="2000" dirty="0"/>
              <a:t>even if no object of the parent exists</a:t>
            </a:r>
          </a:p>
          <a:p>
            <a:endParaRPr lang="en-US" altLang="en-US" sz="2800" dirty="0"/>
          </a:p>
        </p:txBody>
      </p:sp>
    </p:spTree>
  </p:cSld>
  <p:clrMapOvr>
    <a:masterClrMapping/>
  </p:clrMapOvr>
  <p:transition spd="med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A4258F2-6755-47DD-8F37-914835E5F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19BC65C5-1A9C-42D3-B1D5-733994E9A55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32866" name="Rectangle 2">
            <a:extLst>
              <a:ext uri="{FF2B5EF4-FFF2-40B4-BE49-F238E27FC236}">
                <a16:creationId xmlns:a16="http://schemas.microsoft.com/office/drawing/2014/main" id="{CC826244-B9F7-4BC7-8825-1AF3DB362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/>
              <a:t>Inheritance</a:t>
            </a:r>
          </a:p>
        </p:txBody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1D43207B-8720-478E-BB45-66A588B6F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763000" cy="1371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 sz="2800"/>
              <a:t>Inheritance relationships are shown </a:t>
            </a:r>
          </a:p>
          <a:p>
            <a:pPr lvl="1"/>
            <a:r>
              <a:rPr lang="en-US" altLang="en-US" sz="2400"/>
              <a:t>in a UML class diagram using a solid arrow </a:t>
            </a:r>
          </a:p>
          <a:p>
            <a:pPr lvl="2"/>
            <a:r>
              <a:rPr lang="en-US" altLang="en-US" sz="2000"/>
              <a:t>with an unfilled triangular arrowhead pointing to the parent class</a:t>
            </a:r>
          </a:p>
        </p:txBody>
      </p:sp>
      <p:grpSp>
        <p:nvGrpSpPr>
          <p:cNvPr id="932868" name="Group 4">
            <a:extLst>
              <a:ext uri="{FF2B5EF4-FFF2-40B4-BE49-F238E27FC236}">
                <a16:creationId xmlns:a16="http://schemas.microsoft.com/office/drawing/2014/main" id="{452B8C38-CE09-4770-AAB7-38BBCC9C35C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971800"/>
            <a:ext cx="1600200" cy="1704975"/>
            <a:chOff x="2400" y="1662"/>
            <a:chExt cx="1008" cy="1074"/>
          </a:xfrm>
        </p:grpSpPr>
        <p:sp>
          <p:nvSpPr>
            <p:cNvPr id="932869" name="Line 5">
              <a:extLst>
                <a:ext uri="{FF2B5EF4-FFF2-40B4-BE49-F238E27FC236}">
                  <a16:creationId xmlns:a16="http://schemas.microsoft.com/office/drawing/2014/main" id="{CD33F0F7-73CF-4154-BE51-923F5DA19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0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GB"/>
            </a:p>
          </p:txBody>
        </p:sp>
        <p:sp>
          <p:nvSpPr>
            <p:cNvPr id="932870" name="AutoShape 6">
              <a:extLst>
                <a:ext uri="{FF2B5EF4-FFF2-40B4-BE49-F238E27FC236}">
                  <a16:creationId xmlns:a16="http://schemas.microsoft.com/office/drawing/2014/main" id="{3AABF11B-AFD5-4ECA-8E54-CD806DA3D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4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932871" name="Rectangle 7">
              <a:extLst>
                <a:ext uri="{FF2B5EF4-FFF2-40B4-BE49-F238E27FC236}">
                  <a16:creationId xmlns:a16="http://schemas.microsoft.com/office/drawing/2014/main" id="{21D96A0D-52AF-47BF-9696-E87B4DCA4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62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sz="2000" b="1">
                  <a:latin typeface="Arial Unicode MS" pitchFamily="34" charset="-128"/>
                </a:rPr>
                <a:t>Vehicle</a:t>
              </a:r>
            </a:p>
          </p:txBody>
        </p:sp>
        <p:sp>
          <p:nvSpPr>
            <p:cNvPr id="932872" name="Rectangle 8">
              <a:extLst>
                <a:ext uri="{FF2B5EF4-FFF2-40B4-BE49-F238E27FC236}">
                  <a16:creationId xmlns:a16="http://schemas.microsoft.com/office/drawing/2014/main" id="{21A963D2-C5F8-45A2-B392-80B819B2F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478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sz="2000" b="1">
                  <a:latin typeface="Arial Unicode MS" pitchFamily="34" charset="-128"/>
                </a:rPr>
                <a:t>Car</a:t>
              </a:r>
            </a:p>
          </p:txBody>
        </p:sp>
      </p:grpSp>
      <p:sp>
        <p:nvSpPr>
          <p:cNvPr id="932873" name="Rectangle 9">
            <a:extLst>
              <a:ext uri="{FF2B5EF4-FFF2-40B4-BE49-F238E27FC236}">
                <a16:creationId xmlns:a16="http://schemas.microsoft.com/office/drawing/2014/main" id="{E201120B-7763-4CA5-AA23-F82814B05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0600"/>
            <a:ext cx="9144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7338" indent="-287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buClr>
                <a:srgbClr val="677132"/>
              </a:buClr>
              <a:buFont typeface="Times" panose="02020603050405020304" pitchFamily="18" charset="0"/>
              <a:buChar char="•"/>
            </a:pPr>
            <a:r>
              <a:rPr lang="en-US" altLang="en-US" sz="2400"/>
              <a:t>Proper inheritance creates </a:t>
            </a:r>
          </a:p>
          <a:p>
            <a:pPr lvl="1" eaLnBrk="0" hangingPunct="0">
              <a:buClr>
                <a:srgbClr val="677132"/>
              </a:buClr>
              <a:buFont typeface="Times" panose="02020603050405020304" pitchFamily="18" charset="0"/>
              <a:buChar char="•"/>
            </a:pPr>
            <a:r>
              <a:rPr lang="en-US" altLang="en-US" sz="2400"/>
              <a:t>an </a:t>
            </a:r>
            <a:r>
              <a:rPr lang="en-US" altLang="en-US" sz="2400" i="1"/>
              <a:t>is-a</a:t>
            </a:r>
            <a:r>
              <a:rPr lang="en-US" altLang="en-US" sz="2400"/>
              <a:t> relationship, </a:t>
            </a:r>
          </a:p>
          <a:p>
            <a:pPr lvl="2" eaLnBrk="0" hangingPunct="0">
              <a:buClr>
                <a:srgbClr val="677132"/>
              </a:buClr>
              <a:buFont typeface="Times" panose="02020603050405020304" pitchFamily="18" charset="0"/>
              <a:buChar char="•"/>
            </a:pPr>
            <a:r>
              <a:rPr lang="en-US" altLang="en-US" sz="2400"/>
              <a:t>meaning the child </a:t>
            </a:r>
            <a:r>
              <a:rPr lang="en-US" altLang="en-US" sz="2400" i="1"/>
              <a:t>is a</a:t>
            </a:r>
            <a:r>
              <a:rPr lang="en-US" altLang="en-US" sz="2400"/>
              <a:t> more specific version of the parent</a:t>
            </a:r>
          </a:p>
          <a:p>
            <a:pPr eaLnBrk="0" hangingPunct="0">
              <a:buClr>
                <a:srgbClr val="677132"/>
              </a:buClr>
              <a:buFont typeface="Times" panose="02020603050405020304" pitchFamily="18" charset="0"/>
              <a:buChar char="•"/>
            </a:pPr>
            <a:endParaRPr lang="en-US" altLang="en-US" sz="240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32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2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32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6" grpId="0" autoUpdateAnimBg="0"/>
      <p:bldP spid="932867" grpId="0" build="p" bldLvl="2" autoUpdateAnimBg="0"/>
      <p:bldP spid="93287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>
            <a:extLst>
              <a:ext uri="{FF2B5EF4-FFF2-40B4-BE49-F238E27FC236}">
                <a16:creationId xmlns:a16="http://schemas.microsoft.com/office/drawing/2014/main" id="{961FF2A1-8095-417C-9502-DDC224B9D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</a:t>
            </a:r>
          </a:p>
        </p:txBody>
      </p:sp>
      <p:sp>
        <p:nvSpPr>
          <p:cNvPr id="933891" name="Rectangle 3">
            <a:extLst>
              <a:ext uri="{FF2B5EF4-FFF2-40B4-BE49-F238E27FC236}">
                <a16:creationId xmlns:a16="http://schemas.microsoft.com/office/drawing/2014/main" id="{28D0146F-3DE0-4513-A84A-8AB29AD55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sz="2800"/>
              <a:t>A programmer 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can tailor a derived class as needed </a:t>
            </a:r>
          </a:p>
          <a:p>
            <a:pPr lvl="2">
              <a:spcBef>
                <a:spcPct val="70000"/>
              </a:spcBef>
            </a:pPr>
            <a:r>
              <a:rPr lang="en-US" altLang="en-US" sz="2000"/>
              <a:t>by adding new variables or methods, or by modifying the inherited ones</a:t>
            </a:r>
          </a:p>
          <a:p>
            <a:pPr>
              <a:spcBef>
                <a:spcPct val="70000"/>
              </a:spcBef>
            </a:pPr>
            <a:r>
              <a:rPr lang="en-US" altLang="en-US" sz="2800" i="1"/>
              <a:t>Software reuse</a:t>
            </a:r>
            <a:r>
              <a:rPr lang="en-US" altLang="en-US" sz="2800"/>
              <a:t> is a fundamental benefit of inheritance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Using existing software components 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to create new ones, we capitalize on the effort that went into </a:t>
            </a:r>
          </a:p>
          <a:p>
            <a:pPr lvl="2">
              <a:spcBef>
                <a:spcPct val="70000"/>
              </a:spcBef>
            </a:pPr>
            <a:r>
              <a:rPr lang="en-US" altLang="en-US" sz="2000"/>
              <a:t>the design, implementation, and testing of the existing software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FDBFF6B-5443-485D-8166-6A449A90B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A382D469-C600-4692-B66F-07516067F9C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34914" name="Rectangle 2">
            <a:extLst>
              <a:ext uri="{FF2B5EF4-FFF2-40B4-BE49-F238E27FC236}">
                <a16:creationId xmlns:a16="http://schemas.microsoft.com/office/drawing/2014/main" id="{63625163-5254-4038-A576-584F88528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/>
              <a:t>Deriving Subclasses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EA81027E-2F1A-4060-A9BE-FF097694E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839200" cy="76041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800"/>
              <a:t>In Java, we use the reserved word </a:t>
            </a:r>
            <a:r>
              <a:rPr lang="en-US" altLang="en-US" sz="2800">
                <a:latin typeface="Courier New" panose="02070309020205020404" pitchFamily="49" charset="0"/>
              </a:rPr>
              <a:t>extends</a:t>
            </a:r>
            <a:r>
              <a:rPr lang="en-US" altLang="en-US" sz="28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to establish an inheritance relationship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34916" name="Rectangle 4">
            <a:extLst>
              <a:ext uri="{FF2B5EF4-FFF2-40B4-BE49-F238E27FC236}">
                <a16:creationId xmlns:a16="http://schemas.microsoft.com/office/drawing/2014/main" id="{D7C300C9-0F03-4CCD-979B-D851D63D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343400"/>
            <a:ext cx="7696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38138" indent="-3381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buClr>
                <a:srgbClr val="677132"/>
              </a:buClr>
              <a:buFont typeface="Times" panose="02020603050405020304" pitchFamily="18" charset="0"/>
              <a:buChar char="•"/>
            </a:pPr>
            <a:r>
              <a:rPr lang="en-US" altLang="en-US" sz="2800"/>
              <a:t>See</a:t>
            </a:r>
            <a:r>
              <a:rPr lang="en-US" altLang="en-US" sz="2800">
                <a:latin typeface="Times" panose="02020603050405020304" pitchFamily="18" charset="0"/>
              </a:rPr>
              <a:t> </a:t>
            </a:r>
            <a:r>
              <a:rPr lang="en-US" altLang="en-US" sz="2800">
                <a:latin typeface="Courier New" panose="02070309020205020404" pitchFamily="49" charset="0"/>
                <a:hlinkClick r:id="rId2" action="ppaction://hlinkfile"/>
              </a:rPr>
              <a:t>Words.java</a:t>
            </a:r>
            <a:r>
              <a:rPr lang="en-US" altLang="en-US" sz="2800">
                <a:latin typeface="Times" panose="02020603050405020304" pitchFamily="18" charset="0"/>
              </a:rPr>
              <a:t> </a:t>
            </a:r>
          </a:p>
          <a:p>
            <a:pPr eaLnBrk="0" hangingPunct="0">
              <a:buClr>
                <a:srgbClr val="677132"/>
              </a:buClr>
              <a:buFont typeface="Times" panose="02020603050405020304" pitchFamily="18" charset="0"/>
              <a:buChar char="•"/>
            </a:pPr>
            <a:r>
              <a:rPr lang="en-US" altLang="en-US" sz="2800"/>
              <a:t>See</a:t>
            </a:r>
            <a:r>
              <a:rPr lang="en-US" altLang="en-US" sz="2800">
                <a:latin typeface="Times" panose="02020603050405020304" pitchFamily="18" charset="0"/>
              </a:rPr>
              <a:t> </a:t>
            </a:r>
            <a:r>
              <a:rPr lang="en-US" altLang="en-US" sz="2800">
                <a:latin typeface="Courier New" panose="02070309020205020404" pitchFamily="49" charset="0"/>
                <a:hlinkClick r:id="rId3" action="ppaction://hlinkfile"/>
              </a:rPr>
              <a:t>Book.java</a:t>
            </a:r>
            <a:r>
              <a:rPr lang="en-US" altLang="en-US" sz="2800">
                <a:latin typeface="Times" panose="02020603050405020304" pitchFamily="18" charset="0"/>
              </a:rPr>
              <a:t> </a:t>
            </a:r>
          </a:p>
          <a:p>
            <a:pPr eaLnBrk="0" hangingPunct="0">
              <a:buClr>
                <a:srgbClr val="677132"/>
              </a:buClr>
              <a:buFont typeface="Times" panose="02020603050405020304" pitchFamily="18" charset="0"/>
              <a:buChar char="•"/>
            </a:pPr>
            <a:r>
              <a:rPr lang="en-US" altLang="en-US" sz="2800"/>
              <a:t>See</a:t>
            </a:r>
            <a:r>
              <a:rPr lang="en-US" altLang="en-US" sz="2800">
                <a:latin typeface="Times" panose="02020603050405020304" pitchFamily="18" charset="0"/>
              </a:rPr>
              <a:t> </a:t>
            </a:r>
            <a:r>
              <a:rPr lang="en-US" altLang="en-US" sz="2800">
                <a:latin typeface="Courier New" panose="02070309020205020404" pitchFamily="49" charset="0"/>
                <a:hlinkClick r:id="rId4" action="ppaction://hlinkfile"/>
              </a:rPr>
              <a:t>Dictionary.java</a:t>
            </a:r>
            <a:r>
              <a:rPr lang="en-US" altLang="en-US" sz="2800"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934917" name="Rectangle 5">
            <a:extLst>
              <a:ext uri="{FF2B5EF4-FFF2-40B4-BE49-F238E27FC236}">
                <a16:creationId xmlns:a16="http://schemas.microsoft.com/office/drawing/2014/main" id="{551278A0-A2F9-4DC3-B696-D42FAFAD5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90800"/>
            <a:ext cx="541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/>
            <a:r>
              <a:rPr lang="en-US" altLang="en-US" sz="2000">
                <a:latin typeface="Courier New" panose="02070309020205020404" pitchFamily="49" charset="0"/>
              </a:rPr>
              <a:t>class Car extends Vehicle</a:t>
            </a:r>
          </a:p>
          <a:p>
            <a:pPr eaLnBrk="0" hangingPunct="0"/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</a:rPr>
              <a:t>// class contents</a:t>
            </a:r>
          </a:p>
          <a:p>
            <a:pPr eaLnBrk="0" hangingPunct="0"/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eaLnBrk="0" hangingPunct="0"/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3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3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34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6" grpId="0" build="p"/>
      <p:bldP spid="9349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8DC4C-8C21-4DEE-A92B-D103AA443A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39289490-5356-4E0E-9D80-5A2F2D39A42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35938" name="Rectangle 2">
            <a:extLst>
              <a:ext uri="{FF2B5EF4-FFF2-40B4-BE49-F238E27FC236}">
                <a16:creationId xmlns:a16="http://schemas.microsoft.com/office/drawing/2014/main" id="{A7397859-E964-4FD7-AF56-5F72F9A72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/>
              <a:t>The protected Modifier</a:t>
            </a:r>
          </a:p>
        </p:txBody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0B246B40-7FF3-4CB1-AC69-8BE9AE859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181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Visibility modifiers affect the way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 that class members can be used in a child class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Variables and methods declared with private visibility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cannot be referenced by name in a child class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They can be referenced in the child class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if they are declared with public visibility – </a:t>
            </a:r>
          </a:p>
          <a:p>
            <a:pPr lvl="2">
              <a:lnSpc>
                <a:spcPct val="80000"/>
              </a:lnSpc>
              <a:spcBef>
                <a:spcPct val="70000"/>
              </a:spcBef>
            </a:pPr>
            <a:r>
              <a:rPr lang="en-US" altLang="en-US" sz="2000"/>
              <a:t>but public variables violate the principle of encapsulation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There is a third visibility modifier that helps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in inheritance situations:  </a:t>
            </a:r>
            <a:r>
              <a:rPr lang="en-US" altLang="en-US" sz="2400">
                <a:latin typeface="Courier New" panose="02070309020205020404" pitchFamily="49" charset="0"/>
              </a:rPr>
              <a:t>protected</a:t>
            </a:r>
            <a:endParaRPr lang="en-US" altLang="en-US" sz="2400"/>
          </a:p>
        </p:txBody>
      </p:sp>
    </p:spTree>
  </p:cSld>
  <p:clrMapOvr>
    <a:masterClrMapping/>
  </p:clrMapOvr>
  <p:transition spd="med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879DC-26A3-4C34-A123-597E88B2F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811858C4-4F71-4E73-99D0-749140224B7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36962" name="Rectangle 2">
            <a:extLst>
              <a:ext uri="{FF2B5EF4-FFF2-40B4-BE49-F238E27FC236}">
                <a16:creationId xmlns:a16="http://schemas.microsoft.com/office/drawing/2014/main" id="{BEA03B5E-975C-437C-A87C-0B4161CB2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/>
              <a:t>The protected Modifier</a:t>
            </a:r>
          </a:p>
        </p:txBody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29DA45BE-6131-4336-8116-D440FC613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51054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protected</a:t>
            </a:r>
            <a:r>
              <a:rPr lang="en-US" altLang="en-US" sz="2800"/>
              <a:t> modifier 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allows a child class to reference</a:t>
            </a:r>
          </a:p>
          <a:p>
            <a:pPr lvl="2">
              <a:spcBef>
                <a:spcPct val="70000"/>
              </a:spcBef>
            </a:pPr>
            <a:r>
              <a:rPr lang="en-US" altLang="en-US" sz="2000"/>
              <a:t>a variable or method directly in the child class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is not as tightly encapsulated as private visibility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A protected variable is visible 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to any class in the same package as the parent class</a:t>
            </a:r>
          </a:p>
          <a:p>
            <a:pPr>
              <a:spcBef>
                <a:spcPct val="70000"/>
              </a:spcBef>
            </a:pPr>
            <a:r>
              <a:rPr lang="en-US" altLang="en-US" sz="2800"/>
              <a:t>Protected variables and methods can be shown </a:t>
            </a:r>
          </a:p>
          <a:p>
            <a:pPr lvl="1">
              <a:spcBef>
                <a:spcPct val="70000"/>
              </a:spcBef>
            </a:pPr>
            <a:r>
              <a:rPr lang="en-US" altLang="en-US" sz="2400"/>
              <a:t>with a </a:t>
            </a:r>
            <a:r>
              <a:rPr lang="en-US" altLang="en-US" sz="2400">
                <a:latin typeface="Courier New" panose="02070309020205020404" pitchFamily="49" charset="0"/>
              </a:rPr>
              <a:t>#</a:t>
            </a:r>
            <a:r>
              <a:rPr lang="en-US" altLang="en-US" sz="2400"/>
              <a:t> symbol preceding them in UML diagrams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>
            <a:extLst>
              <a:ext uri="{FF2B5EF4-FFF2-40B4-BE49-F238E27FC236}">
                <a16:creationId xmlns:a16="http://schemas.microsoft.com/office/drawing/2014/main" id="{81BC15E9-2ACE-4035-AB2B-367C91DB9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Diagram for Words</a:t>
            </a:r>
          </a:p>
        </p:txBody>
      </p:sp>
      <p:grpSp>
        <p:nvGrpSpPr>
          <p:cNvPr id="937987" name="Group 3">
            <a:extLst>
              <a:ext uri="{FF2B5EF4-FFF2-40B4-BE49-F238E27FC236}">
                <a16:creationId xmlns:a16="http://schemas.microsoft.com/office/drawing/2014/main" id="{304F55F4-3A8F-4FAC-B1E9-A4C5178175B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724025"/>
            <a:ext cx="6934200" cy="3305175"/>
            <a:chOff x="864" y="1086"/>
            <a:chExt cx="4368" cy="2082"/>
          </a:xfrm>
        </p:grpSpPr>
        <p:sp>
          <p:nvSpPr>
            <p:cNvPr id="937988" name="Line 4">
              <a:extLst>
                <a:ext uri="{FF2B5EF4-FFF2-40B4-BE49-F238E27FC236}">
                  <a16:creationId xmlns:a16="http://schemas.microsoft.com/office/drawing/2014/main" id="{B09D2939-FEF7-4F97-9579-E1DB2A4D1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49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GB"/>
            </a:p>
          </p:txBody>
        </p:sp>
        <p:sp>
          <p:nvSpPr>
            <p:cNvPr id="937989" name="Rectangle 5">
              <a:extLst>
                <a:ext uri="{FF2B5EF4-FFF2-40B4-BE49-F238E27FC236}">
                  <a16:creationId xmlns:a16="http://schemas.microsoft.com/office/drawing/2014/main" id="{08876637-26B3-4517-B5B6-0ECA4324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086"/>
              <a:ext cx="1776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sz="2000" b="1">
                  <a:latin typeface="Arial Unicode MS" pitchFamily="34" charset="-128"/>
                </a:rPr>
                <a:t>Book</a:t>
              </a:r>
            </a:p>
          </p:txBody>
        </p:sp>
        <p:sp>
          <p:nvSpPr>
            <p:cNvPr id="937990" name="Rectangle 6">
              <a:extLst>
                <a:ext uri="{FF2B5EF4-FFF2-40B4-BE49-F238E27FC236}">
                  <a16:creationId xmlns:a16="http://schemas.microsoft.com/office/drawing/2014/main" id="{5F123C48-D83D-480D-8E09-744FE7D1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344"/>
              <a:ext cx="1776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en-US" sz="1600" b="1">
                  <a:latin typeface="Arial Unicode MS" pitchFamily="34" charset="-128"/>
                </a:rPr>
                <a:t># pages : int</a:t>
              </a:r>
            </a:p>
          </p:txBody>
        </p:sp>
        <p:sp>
          <p:nvSpPr>
            <p:cNvPr id="937991" name="Rectangle 7">
              <a:extLst>
                <a:ext uri="{FF2B5EF4-FFF2-40B4-BE49-F238E27FC236}">
                  <a16:creationId xmlns:a16="http://schemas.microsoft.com/office/drawing/2014/main" id="{7D6FD7CD-7CA1-40A2-B514-5DEAFA01B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623"/>
              <a:ext cx="1776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en-US" sz="1600" b="1">
                  <a:latin typeface="Arial Unicode MS" pitchFamily="34" charset="-128"/>
                </a:rPr>
                <a:t>+ pageMessage() : void</a:t>
              </a:r>
            </a:p>
          </p:txBody>
        </p:sp>
        <p:sp>
          <p:nvSpPr>
            <p:cNvPr id="937992" name="Line 8">
              <a:extLst>
                <a:ext uri="{FF2B5EF4-FFF2-40B4-BE49-F238E27FC236}">
                  <a16:creationId xmlns:a16="http://schemas.microsoft.com/office/drawing/2014/main" id="{BF259C3B-70B4-480F-A156-C3C22146A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0" y="19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GB"/>
            </a:p>
          </p:txBody>
        </p:sp>
        <p:sp>
          <p:nvSpPr>
            <p:cNvPr id="937993" name="AutoShape 9">
              <a:extLst>
                <a:ext uri="{FF2B5EF4-FFF2-40B4-BE49-F238E27FC236}">
                  <a16:creationId xmlns:a16="http://schemas.microsoft.com/office/drawing/2014/main" id="{F8BD23F5-5C32-4487-8D27-CE5EAAB7D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50"/>
              <a:ext cx="168" cy="11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37994" name="Rectangle 10">
              <a:extLst>
                <a:ext uri="{FF2B5EF4-FFF2-40B4-BE49-F238E27FC236}">
                  <a16:creationId xmlns:a16="http://schemas.microsoft.com/office/drawing/2014/main" id="{E15DECCC-AAE7-400C-B410-76F14ECDE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343"/>
              <a:ext cx="1944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sz="2000" b="1">
                  <a:latin typeface="Arial Unicode MS" pitchFamily="34" charset="-128"/>
                </a:rPr>
                <a:t>Dictionary</a:t>
              </a:r>
            </a:p>
          </p:txBody>
        </p:sp>
        <p:sp>
          <p:nvSpPr>
            <p:cNvPr id="937995" name="Rectangle 11">
              <a:extLst>
                <a:ext uri="{FF2B5EF4-FFF2-40B4-BE49-F238E27FC236}">
                  <a16:creationId xmlns:a16="http://schemas.microsoft.com/office/drawing/2014/main" id="{7E9F85EB-2582-4152-981C-3340DD2D1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601"/>
              <a:ext cx="1944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en-US" sz="1600" b="1">
                  <a:latin typeface="Arial Unicode MS" pitchFamily="34" charset="-128"/>
                </a:rPr>
                <a:t>- definitions : int</a:t>
              </a:r>
            </a:p>
          </p:txBody>
        </p:sp>
        <p:sp>
          <p:nvSpPr>
            <p:cNvPr id="937996" name="Rectangle 12">
              <a:extLst>
                <a:ext uri="{FF2B5EF4-FFF2-40B4-BE49-F238E27FC236}">
                  <a16:creationId xmlns:a16="http://schemas.microsoft.com/office/drawing/2014/main" id="{961EF24F-31EC-4D10-B036-51B32E4FB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880"/>
              <a:ext cx="1944" cy="28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en-US" sz="1600" b="1">
                  <a:latin typeface="Arial Unicode MS" pitchFamily="34" charset="-128"/>
                </a:rPr>
                <a:t>+ definitionMessage() : void</a:t>
              </a:r>
            </a:p>
          </p:txBody>
        </p:sp>
        <p:sp>
          <p:nvSpPr>
            <p:cNvPr id="937997" name="Rectangle 13">
              <a:extLst>
                <a:ext uri="{FF2B5EF4-FFF2-40B4-BE49-F238E27FC236}">
                  <a16:creationId xmlns:a16="http://schemas.microsoft.com/office/drawing/2014/main" id="{A4797631-61FC-4E8A-8D06-94B97B224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34"/>
              <a:ext cx="196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sz="2000" b="1">
                  <a:latin typeface="Arial Unicode MS" pitchFamily="34" charset="-128"/>
                </a:rPr>
                <a:t>Words</a:t>
              </a:r>
            </a:p>
          </p:txBody>
        </p:sp>
        <p:sp>
          <p:nvSpPr>
            <p:cNvPr id="937998" name="Rectangle 14">
              <a:extLst>
                <a:ext uri="{FF2B5EF4-FFF2-40B4-BE49-F238E27FC236}">
                  <a16:creationId xmlns:a16="http://schemas.microsoft.com/office/drawing/2014/main" id="{8B8EAB13-F9C2-4FB1-B7FF-658F83681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1968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endParaRPr lang="en-US" altLang="en-US" sz="2000" b="1">
                <a:latin typeface="Verdana" panose="020B0604030504040204" pitchFamily="34" charset="0"/>
              </a:endParaRPr>
            </a:p>
          </p:txBody>
        </p:sp>
        <p:sp>
          <p:nvSpPr>
            <p:cNvPr id="937999" name="Rectangle 15">
              <a:extLst>
                <a:ext uri="{FF2B5EF4-FFF2-40B4-BE49-F238E27FC236}">
                  <a16:creationId xmlns:a16="http://schemas.microsoft.com/office/drawing/2014/main" id="{68F62FD3-4386-4789-A1C7-01A546A0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775"/>
              <a:ext cx="1968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en-US" sz="1600" b="1">
                  <a:latin typeface="Arial Unicode MS" pitchFamily="34" charset="-128"/>
                </a:rPr>
                <a:t>+ main (args : String[]) : void</a:t>
              </a:r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F1885-DAA2-45BF-B7C3-37EDF212A1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8-</a:t>
            </a:r>
            <a:fld id="{3742C12F-03E7-417D-A242-C98323ADCB5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39010" name="Rectangle 2">
            <a:extLst>
              <a:ext uri="{FF2B5EF4-FFF2-40B4-BE49-F238E27FC236}">
                <a16:creationId xmlns:a16="http://schemas.microsoft.com/office/drawing/2014/main" id="{19095E28-DEA8-4448-9956-ED95CD4FC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/>
              <a:t>The super Reference</a:t>
            </a:r>
          </a:p>
        </p:txBody>
      </p:sp>
      <p:sp>
        <p:nvSpPr>
          <p:cNvPr id="939011" name="Rectangle 3">
            <a:extLst>
              <a:ext uri="{FF2B5EF4-FFF2-40B4-BE49-F238E27FC236}">
                <a16:creationId xmlns:a16="http://schemas.microsoft.com/office/drawing/2014/main" id="{12DB7BB6-1614-4200-94DC-F9B15C0A7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876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Constructors are not inherited,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000"/>
              <a:t>even though they have public visibility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Yet we often want to use the parent's constructor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000"/>
              <a:t>to set up the "parent's part" of the object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super</a:t>
            </a:r>
            <a:r>
              <a:rPr lang="en-US" altLang="en-US" sz="2400"/>
              <a:t> reference can be used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000"/>
              <a:t>to refer to the parent class, and 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000"/>
              <a:t>often is used to invoke the parent's constructor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See </a:t>
            </a:r>
            <a:r>
              <a:rPr lang="en-US" altLang="en-US" sz="2400">
                <a:latin typeface="Courier New" panose="02070309020205020404" pitchFamily="49" charset="0"/>
                <a:hlinkClick r:id="rId2" action="ppaction://hlinkfile"/>
              </a:rPr>
              <a:t>Words2.java</a:t>
            </a:r>
            <a:r>
              <a:rPr lang="en-US" altLang="en-US" sz="240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See </a:t>
            </a:r>
            <a:r>
              <a:rPr lang="en-US" altLang="en-US" sz="2400">
                <a:latin typeface="Courier New" panose="02070309020205020404" pitchFamily="49" charset="0"/>
                <a:hlinkClick r:id="rId3" action="ppaction://hlinkfile"/>
              </a:rPr>
              <a:t>Book2.java</a:t>
            </a:r>
            <a:r>
              <a:rPr lang="en-US" altLang="en-US" sz="240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See </a:t>
            </a:r>
            <a:r>
              <a:rPr lang="en-US" altLang="en-US" sz="2400">
                <a:latin typeface="Courier New" panose="02070309020205020404" pitchFamily="49" charset="0"/>
                <a:hlinkClick r:id="rId4" action="ppaction://hlinkfile"/>
              </a:rPr>
              <a:t>Dictionary2.java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  <p:transition spd="med">
    <p:wheel spokes="1"/>
  </p:transition>
</p:sld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2627</TotalTime>
  <Words>1391</Words>
  <Application>Microsoft Office PowerPoint</Application>
  <PresentationFormat>On-screen Show (4:3)</PresentationFormat>
  <Paragraphs>255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Unicode MS</vt:lpstr>
      <vt:lpstr>Courier New</vt:lpstr>
      <vt:lpstr>Times</vt:lpstr>
      <vt:lpstr>Times New Roman</vt:lpstr>
      <vt:lpstr>Verdana</vt:lpstr>
      <vt:lpstr>ch01</vt:lpstr>
      <vt:lpstr>Outline</vt:lpstr>
      <vt:lpstr>Inheritance</vt:lpstr>
      <vt:lpstr>Inheritance</vt:lpstr>
      <vt:lpstr>Inheritance</vt:lpstr>
      <vt:lpstr>Deriving Subclasses</vt:lpstr>
      <vt:lpstr>The protected Modifier</vt:lpstr>
      <vt:lpstr>The protected Modifier</vt:lpstr>
      <vt:lpstr>Class Diagram for Words</vt:lpstr>
      <vt:lpstr>The super Reference</vt:lpstr>
      <vt:lpstr>The super Reference</vt:lpstr>
      <vt:lpstr>Multiple Inheritance</vt:lpstr>
      <vt:lpstr>Outline</vt:lpstr>
      <vt:lpstr>Overriding Methods</vt:lpstr>
      <vt:lpstr>Overriding</vt:lpstr>
      <vt:lpstr>Overloading vs. Overriding</vt:lpstr>
      <vt:lpstr>Outline</vt:lpstr>
      <vt:lpstr>Class Hierarchies</vt:lpstr>
      <vt:lpstr>Class Hierarchies</vt:lpstr>
      <vt:lpstr>The Object Class</vt:lpstr>
      <vt:lpstr>The Object Class</vt:lpstr>
      <vt:lpstr>The Object Class</vt:lpstr>
      <vt:lpstr>Abstract Classes</vt:lpstr>
      <vt:lpstr>Abstract Classes</vt:lpstr>
      <vt:lpstr>Abstract Classes</vt:lpstr>
      <vt:lpstr>Interface Hierarchies</vt:lpstr>
      <vt:lpstr>Outline</vt:lpstr>
      <vt:lpstr>Visibility Revisited</vt:lpstr>
      <vt:lpstr>Visibility Revisited</vt:lpstr>
    </vt:vector>
  </TitlesOfParts>
  <Company>Lebanese 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COE321: Logic Design</dc:title>
  <dc:creator>wissam</dc:creator>
  <cp:lastModifiedBy>wissam Fawaz</cp:lastModifiedBy>
  <cp:revision>822</cp:revision>
  <cp:lastPrinted>1601-01-01T00:00:00Z</cp:lastPrinted>
  <dcterms:created xsi:type="dcterms:W3CDTF">2006-10-15T06:08:27Z</dcterms:created>
  <dcterms:modified xsi:type="dcterms:W3CDTF">2020-08-29T15:23:10Z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