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3"/>
  </p:notesMasterIdLst>
  <p:sldIdLst>
    <p:sldId id="300" r:id="rId2"/>
    <p:sldId id="310" r:id="rId3"/>
    <p:sldId id="309" r:id="rId4"/>
    <p:sldId id="316" r:id="rId5"/>
    <p:sldId id="301" r:id="rId6"/>
    <p:sldId id="302" r:id="rId7"/>
    <p:sldId id="303" r:id="rId8"/>
    <p:sldId id="304" r:id="rId9"/>
    <p:sldId id="317" r:id="rId10"/>
    <p:sldId id="318" r:id="rId11"/>
    <p:sldId id="319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ヒラギノ角ゴ Pro W3" pitchFamily="-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ヒラギノ角ゴ Pro W3" pitchFamily="-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ヒラギノ角ゴ Pro W3" pitchFamily="-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ヒラギノ角ゴ Pro W3" pitchFamily="-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ヒラギノ角ゴ Pro W3" pitchFamily="-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ヒラギノ角ゴ Pro W3" pitchFamily="-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ヒラギノ角ゴ Pro W3" pitchFamily="-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ヒラギノ角ゴ Pro W3" pitchFamily="-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ヒラギノ角ゴ Pro W3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E96"/>
    <a:srgbClr val="EBEBEB"/>
    <a:srgbClr val="F5E985"/>
    <a:srgbClr val="DE2C28"/>
    <a:srgbClr val="FF4C00"/>
    <a:srgbClr val="953A1F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5" autoAdjust="0"/>
  </p:normalViewPr>
  <p:slideViewPr>
    <p:cSldViewPr>
      <p:cViewPr varScale="1">
        <p:scale>
          <a:sx n="93" d="100"/>
          <a:sy n="93" d="100"/>
        </p:scale>
        <p:origin x="1162" y="77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4B152A-B60A-40DE-95D1-DAC423109D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pitchFamily="-4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60BA933-84FE-49A1-8636-920FA291EB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itchFamily="-4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4642E6E-F5B1-4682-975C-4C9005DB63C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1AA2DB6-7FA0-4FFE-88B7-B4CB247933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D4DF46-2072-4A55-91C1-234434B459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pitchFamily="-4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F9527E9-71DA-4E5F-9A4C-6CD40AE20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44E064-6083-47C0-9D1A-E4DBEDA6B3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B2B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wtri_c">
            <a:extLst>
              <a:ext uri="{FF2B5EF4-FFF2-40B4-BE49-F238E27FC236}">
                <a16:creationId xmlns:a16="http://schemas.microsoft.com/office/drawing/2014/main" id="{92C56C2A-CE2D-46CA-AECC-C454989D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B54776A-9877-4C6F-8EA8-C2E973DF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3DA17BB-147E-4BDB-B512-34D2E2F9C7D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771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pPr eaLnBrk="1" hangingPunct="1"/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87D659-DA92-494D-A1E4-4FB255AA55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D29335CB-FC95-453A-9183-89A7E9908C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78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28E681-EC89-4C57-8DDA-DA898C2910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A41D7653-5D59-47E0-BF23-88BE1E4D2A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0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29212A-2D0E-43EA-9D74-7D948305D4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7D57319E-3962-460B-94A7-CABFB6D58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5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47C03A-6C9E-4D6B-B285-9E64DC5656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10F65449-7680-48A0-B91E-73411EBBB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8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5B454E-DD82-44FF-8400-D29B61DD56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41A113D9-9054-43E1-BEAC-37966A5563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09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1526A1-A25C-414A-931B-85AE1DE9C7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B27D6728-F146-45D8-98CE-BDD673EB2F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80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13C29B2-EF24-41F3-A837-CC8A81E73B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7A78066B-3C3D-4C11-ADAE-436CF3973B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4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C984348-F31A-40CB-BEB6-81022E2B47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A5933054-0127-4B4C-906E-9CE62BC5F9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5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0389B-FF34-46DF-8F52-590BCF7C66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E6400363-C34B-404A-AB7A-45E527AE6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66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974F55-0432-43D2-B4C1-E8195DF4B7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9-</a:t>
            </a:r>
            <a:fld id="{ED7A2271-3E2C-492E-AC4A-EE117BD8E6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51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>
              <a:ext uri="{FF2B5EF4-FFF2-40B4-BE49-F238E27FC236}">
                <a16:creationId xmlns:a16="http://schemas.microsoft.com/office/drawing/2014/main" id="{6FCF4CF9-2FDE-4693-833B-D022753879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B2B93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pPr eaLnBrk="1" hangingPunct="1"/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20BD098-8269-4DA5-A7FD-8E5ED2EA3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7E4B4F-7607-428C-B9E9-90ABF67F0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78DD99BD-CEF1-439D-9590-79053E8AFC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9-</a:t>
            </a:r>
            <a:fld id="{B45DA7F8-0D78-4F16-9336-1629AD7690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5F4DF2-6407-4BAA-9BDA-D90EA1EC0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Copyright © 2009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charset="0"/>
          <a:ea typeface="ヒラギノ角ゴ Pro W3" pitchFamily="-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charset="0"/>
          <a:ea typeface="ヒラギノ角ゴ Pro W3" pitchFamily="-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charset="0"/>
          <a:ea typeface="ヒラギノ角ゴ Pro W3" pitchFamily="-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charset="0"/>
          <a:ea typeface="ヒラギノ角ゴ Pro W3" pitchFamily="-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charset="0"/>
          <a:ea typeface="ヒラギノ角ゴ Pro W3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charset="0"/>
          <a:ea typeface="ヒラギノ角ゴ Pro W3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charset="0"/>
          <a:ea typeface="ヒラギノ角ゴ Pro W3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77132"/>
          </a:solidFill>
          <a:latin typeface="Arial" charset="0"/>
          <a:ea typeface="ヒラギノ角ゴ Pro W3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77132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77132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7713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77132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77132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7713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7713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7713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7713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3572E-53C1-4E95-84FE-BA3B461CE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9-</a:t>
            </a:r>
            <a:fld id="{E697B372-BA02-4088-9094-98C8614B610B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D4E870FE-99C7-4C55-B901-65F99E641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Binding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3976577C-1568-4B1B-B44B-37ACCD84E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848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Consider the following method invocation:</a:t>
            </a:r>
          </a:p>
          <a:p>
            <a:pPr algn="ctr" eaLnBrk="1" hangingPunct="1">
              <a:lnSpc>
                <a:spcPct val="80000"/>
              </a:lnSpc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obj.doIt();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At some point, this invocation 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is </a:t>
            </a:r>
            <a:r>
              <a:rPr lang="en-US" altLang="en-US" sz="2000" i="1"/>
              <a:t>bound</a:t>
            </a:r>
            <a:r>
              <a:rPr lang="en-US" altLang="en-US" sz="2000"/>
              <a:t> to the definition of the method that it invokes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If this binding occurred at compile time, 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then that line of code would call the same method every time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However, Java defers method binding until run time – 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000"/>
              <a:t>this is called </a:t>
            </a:r>
            <a:r>
              <a:rPr lang="en-US" altLang="en-US" sz="2000" i="1"/>
              <a:t>dynamic binding</a:t>
            </a:r>
            <a:r>
              <a:rPr lang="en-US" altLang="en-US" sz="2000"/>
              <a:t> or </a:t>
            </a:r>
            <a:r>
              <a:rPr lang="en-US" altLang="en-US" sz="2000" i="1"/>
              <a:t>late binding</a:t>
            </a: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Late binding provides flexibility in program design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68DDA-0150-4249-9E17-91E691D92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9-</a:t>
            </a:r>
            <a:fld id="{CB09A081-E67D-4A20-87A1-BE6E26693B9B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E8D42AF-B480-419E-B43C-BCD3699C2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Polymorphism via Interfaces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30326B4-BE41-4E76-BC0D-898D0E72A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An interface name can be used as the type of an object reference variable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Speaker current;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current</a:t>
            </a:r>
            <a:r>
              <a:rPr lang="en-US" altLang="en-US" sz="2400"/>
              <a:t> reference can be used to point to any object of any class that implements the </a:t>
            </a:r>
            <a:r>
              <a:rPr lang="en-US" altLang="en-US" sz="2400">
                <a:latin typeface="Courier New" panose="02070309020205020404" pitchFamily="49" charset="0"/>
              </a:rPr>
              <a:t>Speaker</a:t>
            </a:r>
            <a:r>
              <a:rPr lang="en-US" altLang="en-US" sz="2400"/>
              <a:t> interface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The version of </a:t>
            </a:r>
            <a:r>
              <a:rPr lang="en-US" altLang="en-US" sz="2400">
                <a:latin typeface="Courier New" panose="02070309020205020404" pitchFamily="49" charset="0"/>
              </a:rPr>
              <a:t>speak</a:t>
            </a:r>
            <a:r>
              <a:rPr lang="en-US" altLang="en-US" sz="2400"/>
              <a:t> that the following line invokes depends on the type of object that </a:t>
            </a:r>
            <a:r>
              <a:rPr lang="en-US" altLang="en-US" sz="2400">
                <a:latin typeface="Courier New" panose="02070309020205020404" pitchFamily="49" charset="0"/>
              </a:rPr>
              <a:t>current</a:t>
            </a:r>
            <a:r>
              <a:rPr lang="en-US" altLang="en-US" sz="2400"/>
              <a:t> is referencing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current.speak();</a:t>
            </a:r>
            <a:endParaRPr lang="en-US" altLang="en-US" sz="2400"/>
          </a:p>
        </p:txBody>
      </p:sp>
    </p:spTree>
  </p:cSld>
  <p:clrMapOvr>
    <a:masterClrMapping/>
  </p:clrMapOvr>
  <p:transition spd="med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56781-CA6F-44C1-B31B-E15328DC8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9-</a:t>
            </a:r>
            <a:fld id="{8AFB49DA-2301-4A28-AA57-D966E37C003B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C07D1E6-5BDE-45C4-B524-049D14F6D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Polymorphism via Interfaces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5C8C66E-262B-4718-9FB8-046B1838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/>
              <a:t>Suppose two classes, </a:t>
            </a:r>
            <a:r>
              <a:rPr lang="en-US" altLang="en-US" sz="2800">
                <a:latin typeface="Courier New" panose="02070309020205020404" pitchFamily="49" charset="0"/>
              </a:rPr>
              <a:t>Philosopher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Dog</a:t>
            </a:r>
            <a:r>
              <a:rPr lang="en-US" altLang="en-US" sz="2800"/>
              <a:t>, both implement the </a:t>
            </a:r>
            <a:r>
              <a:rPr lang="en-US" altLang="en-US" sz="2800">
                <a:latin typeface="Courier New" panose="02070309020205020404" pitchFamily="49" charset="0"/>
              </a:rPr>
              <a:t>Speaker</a:t>
            </a:r>
            <a:r>
              <a:rPr lang="en-US" altLang="en-US" sz="2800"/>
              <a:t> interface, providing distinct versions of the </a:t>
            </a:r>
            <a:r>
              <a:rPr lang="en-US" altLang="en-US" sz="2800">
                <a:latin typeface="Courier New" panose="02070309020205020404" pitchFamily="49" charset="0"/>
              </a:rPr>
              <a:t>speak</a:t>
            </a:r>
            <a:r>
              <a:rPr lang="en-US" altLang="en-US" sz="2800"/>
              <a:t> method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/>
              <a:t>In the following code, the first call to </a:t>
            </a:r>
            <a:r>
              <a:rPr lang="en-US" altLang="en-US" sz="2800">
                <a:latin typeface="Courier New" panose="02070309020205020404" pitchFamily="49" charset="0"/>
              </a:rPr>
              <a:t>speak</a:t>
            </a:r>
            <a:r>
              <a:rPr lang="en-US" altLang="en-US" sz="2800"/>
              <a:t> invokes one version and the second invokes another: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Speaker guest = new Philospher();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guest.speak();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guest = new Dog();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guest.speak();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2CE53-667C-46DE-A02F-06C8A6B06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9-</a:t>
            </a:r>
            <a:fld id="{7F289E69-9875-4416-9EDF-1D3EBF1692C7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205A5763-D7CB-4E0E-B596-96A006E20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Polymorphism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4166C6C-5C05-418B-A1FE-BA2CE2722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The term </a:t>
            </a:r>
            <a:r>
              <a:rPr lang="en-US" altLang="en-US" sz="2800" i="1"/>
              <a:t>polymorphism</a:t>
            </a:r>
            <a:r>
              <a:rPr lang="en-US" altLang="en-US" sz="2800"/>
              <a:t> literally 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means "having many forms"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A </a:t>
            </a:r>
            <a:r>
              <a:rPr lang="en-US" altLang="en-US" sz="2800" i="1"/>
              <a:t>polymorphic reference</a:t>
            </a:r>
            <a:r>
              <a:rPr lang="en-US" altLang="en-US" sz="2800"/>
              <a:t> is a variable that can refer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to different types of objects at different points in time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The method invoked through a polymorphic reference 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can change from one invocation to the next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800"/>
              <a:t>All object references in Java 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400"/>
              <a:t>are potentially polymorphic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6D93-CF6A-4606-995F-A12F0710E1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9-</a:t>
            </a:r>
            <a:fld id="{9D1C6C98-3559-4F1A-8C26-DF82CD0F123A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035DA58-2E7F-4AF7-B94F-529A650D9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Polymorphism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07BF9DB-20EA-4726-8FF2-E620123AD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/>
              <a:t>Suppose we create the following reference variable: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	Occupation job;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/>
              <a:t>Java allows this reference to point 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to an </a:t>
            </a:r>
            <a:r>
              <a:rPr lang="en-US" altLang="en-US" sz="2400">
                <a:latin typeface="Courier New" panose="02070309020205020404" pitchFamily="49" charset="0"/>
              </a:rPr>
              <a:t>Occupation</a:t>
            </a:r>
            <a:r>
              <a:rPr lang="en-US" altLang="en-US" sz="2400"/>
              <a:t> object, or 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to any object of </a:t>
            </a:r>
            <a:r>
              <a:rPr lang="en-US" altLang="en-US" sz="2400" u="sng"/>
              <a:t>any compatible type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/>
              <a:t>This compatibility can be established 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using inheritance or using interfaces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/>
              <a:t>Careful use of polymorphic references 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/>
              <a:t>can lead to elegant, robust software designs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  <p:transition spd="med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A1A487-EB6E-45CA-B04C-9B123A3AC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9-</a:t>
            </a:r>
            <a:fld id="{FEB38B84-7C91-419F-BCBB-1D51533495FF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A7FD45E-50E1-4766-A3D8-539441B6D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BD83C6CF-FFC7-4397-B412-65D43DF83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28788"/>
            <a:ext cx="5197475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Polymorphic References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Polymorphism via Inheritance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Polymorphism via Interfaces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Sorting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Searching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Event Processing Revisited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File Choosers and Color Choosers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Sliders</a:t>
            </a:r>
          </a:p>
        </p:txBody>
      </p:sp>
      <p:sp>
        <p:nvSpPr>
          <p:cNvPr id="76804" name="AutoShape 4">
            <a:extLst>
              <a:ext uri="{FF2B5EF4-FFF2-40B4-BE49-F238E27FC236}">
                <a16:creationId xmlns:a16="http://schemas.microsoft.com/office/drawing/2014/main" id="{EE0C64B9-0922-4D2B-A8D9-5D2272994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383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975942F-774D-47D1-A0A5-C34092CD87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9-</a:t>
            </a:r>
            <a:fld id="{C6FA0F5F-33AD-4D48-9F11-54D4AC901F84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268D47BA-4961-4573-B7A0-1E4D5B1B3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References and Inheritance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144D205-57B3-486C-8001-0AE495EC0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/>
              <a:t>An object reference can refer 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/>
              <a:t>to an object of its class, or 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/>
              <a:t>to an object of any class related to it by inheritance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/>
              <a:t>For example, if the </a:t>
            </a:r>
            <a:r>
              <a:rPr lang="en-US" altLang="en-US" sz="2400">
                <a:latin typeface="Courier New" panose="02070309020205020404" pitchFamily="49" charset="0"/>
              </a:rPr>
              <a:t>Holiday</a:t>
            </a:r>
            <a:r>
              <a:rPr lang="en-US" altLang="en-US" sz="2400"/>
              <a:t> class is used 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/>
              <a:t>to derive a class called </a:t>
            </a:r>
            <a:r>
              <a:rPr lang="en-US" altLang="en-US" sz="2000">
                <a:latin typeface="Courier New" panose="02070309020205020404" pitchFamily="49" charset="0"/>
              </a:rPr>
              <a:t>Christmas</a:t>
            </a:r>
            <a:r>
              <a:rPr lang="en-US" altLang="en-US" sz="2000"/>
              <a:t>, 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z="2000"/>
              <a:t>then a </a:t>
            </a:r>
            <a:r>
              <a:rPr lang="en-US" altLang="en-US" sz="2000">
                <a:latin typeface="Courier New" panose="02070309020205020404" pitchFamily="49" charset="0"/>
              </a:rPr>
              <a:t>Holiday</a:t>
            </a:r>
            <a:r>
              <a:rPr lang="en-US" altLang="en-US" sz="2000"/>
              <a:t> reference can point to a </a:t>
            </a:r>
            <a:r>
              <a:rPr lang="en-US" altLang="en-US" sz="2000">
                <a:latin typeface="Courier New" panose="02070309020205020404" pitchFamily="49" charset="0"/>
              </a:rPr>
              <a:t>Christmas</a:t>
            </a:r>
            <a:r>
              <a:rPr lang="en-US" altLang="en-US" sz="2000"/>
              <a:t> object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3C6AE7FD-6C66-4FE1-A55E-B5D4A825A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153025"/>
            <a:ext cx="4200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 sz="2400" b="1">
                <a:latin typeface="Courier New" panose="02070309020205020404" pitchFamily="49" charset="0"/>
              </a:rPr>
              <a:t>Holiday day;</a:t>
            </a:r>
          </a:p>
          <a:p>
            <a:r>
              <a:rPr lang="en-US" altLang="en-US" sz="2400" b="1">
                <a:latin typeface="Courier New" panose="02070309020205020404" pitchFamily="49" charset="0"/>
              </a:rPr>
              <a:t>day = new Christmas();</a:t>
            </a:r>
          </a:p>
        </p:txBody>
      </p:sp>
      <p:grpSp>
        <p:nvGrpSpPr>
          <p:cNvPr id="60432" name="Group 16">
            <a:extLst>
              <a:ext uri="{FF2B5EF4-FFF2-40B4-BE49-F238E27FC236}">
                <a16:creationId xmlns:a16="http://schemas.microsoft.com/office/drawing/2014/main" id="{A921BD9C-65C3-4471-98BD-A994558C2E4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772025"/>
            <a:ext cx="1600200" cy="1704975"/>
            <a:chOff x="1344" y="2640"/>
            <a:chExt cx="1008" cy="1074"/>
          </a:xfrm>
        </p:grpSpPr>
        <p:sp>
          <p:nvSpPr>
            <p:cNvPr id="7175" name="Line 11">
              <a:extLst>
                <a:ext uri="{FF2B5EF4-FFF2-40B4-BE49-F238E27FC236}">
                  <a16:creationId xmlns:a16="http://schemas.microsoft.com/office/drawing/2014/main" id="{AF278241-6543-49E7-B2E0-7485B8AB2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306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7176" name="AutoShape 12">
              <a:extLst>
                <a:ext uri="{FF2B5EF4-FFF2-40B4-BE49-F238E27FC236}">
                  <a16:creationId xmlns:a16="http://schemas.microsoft.com/office/drawing/2014/main" id="{A7DA3601-5270-44B8-A8DC-3C00DEFB9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2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77" name="Rectangle 13">
              <a:extLst>
                <a:ext uri="{FF2B5EF4-FFF2-40B4-BE49-F238E27FC236}">
                  <a16:creationId xmlns:a16="http://schemas.microsoft.com/office/drawing/2014/main" id="{27C22BA6-5DCA-4278-895A-EFC8E8092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40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Arial Unicode MS" pitchFamily="34" charset="-128"/>
                </a:rPr>
                <a:t>Holiday</a:t>
              </a:r>
            </a:p>
          </p:txBody>
        </p:sp>
        <p:sp>
          <p:nvSpPr>
            <p:cNvPr id="7178" name="Rectangle 14">
              <a:extLst>
                <a:ext uri="{FF2B5EF4-FFF2-40B4-BE49-F238E27FC236}">
                  <a16:creationId xmlns:a16="http://schemas.microsoft.com/office/drawing/2014/main" id="{D5BDDBD6-2301-4BD1-AC11-BB73EF5F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56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Arial Unicode MS" pitchFamily="34" charset="-128"/>
                </a:rPr>
                <a:t>Christmas</a:t>
              </a:r>
            </a:p>
          </p:txBody>
        </p:sp>
      </p:grp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build="p" bldLvl="2" autoUpdateAnimBg="0"/>
      <p:bldP spid="6042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38E9-2B49-4657-9C38-323A06025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9-</a:t>
            </a:r>
            <a:fld id="{08B3DB87-5D99-4904-9B54-AD4BAA5E059D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4373AB9-C058-4FE3-8162-44A906D83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References and Inheritance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9254574-D6A8-46EC-9037-E8ED9844E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95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altLang="en-US"/>
              <a:t>Assigning a child object to a parent reference 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/>
              <a:t>is considered to be a widening conversion, 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altLang="en-US"/>
              <a:t>and can be performed by simple assignment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/>
              <a:t>Assigning a parent object to a child reference 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/>
              <a:t>can be done also, but it is considered 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altLang="en-US"/>
              <a:t>a narrowing conversion and must be done with a cast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/>
              <a:t>The widening conversion is the most useful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40D45-E515-464E-83F1-DF53DFEBB8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9-</a:t>
            </a:r>
            <a:fld id="{EAD5307E-D03F-4DF0-BA82-2495A6F4B285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9936610-ABFB-442E-A2D5-071A50947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Polymorphism via Inheritance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7D74868-07E1-43FD-91E6-CA9570F7D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1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It is the type of the object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being referenced, not the reference type,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/>
              <a:t>that determines which method is invoked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Suppose the </a:t>
            </a:r>
            <a:r>
              <a:rPr lang="en-US" altLang="en-US" sz="2400">
                <a:latin typeface="Courier New" panose="02070309020205020404" pitchFamily="49" charset="0"/>
              </a:rPr>
              <a:t>Holiday</a:t>
            </a:r>
            <a:r>
              <a:rPr lang="en-US" altLang="en-US" sz="2400"/>
              <a:t> class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has a method called </a:t>
            </a:r>
            <a:r>
              <a:rPr lang="en-US" altLang="en-US" sz="2000">
                <a:latin typeface="Courier New" panose="02070309020205020404" pitchFamily="49" charset="0"/>
              </a:rPr>
              <a:t>celebrate</a:t>
            </a:r>
            <a:r>
              <a:rPr lang="en-US" altLang="en-US" sz="2000"/>
              <a:t>,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and the </a:t>
            </a:r>
            <a:r>
              <a:rPr lang="en-US" altLang="en-US" sz="2000">
                <a:latin typeface="Courier New" panose="02070309020205020404" pitchFamily="49" charset="0"/>
              </a:rPr>
              <a:t>Christmas</a:t>
            </a:r>
            <a:r>
              <a:rPr lang="en-US" altLang="en-US" sz="2000"/>
              <a:t> class overrides it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Now consider the following invocation: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day.celebrate();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If </a:t>
            </a:r>
            <a:r>
              <a:rPr lang="en-US" altLang="en-US" sz="2400">
                <a:latin typeface="Courier New" panose="02070309020205020404" pitchFamily="49" charset="0"/>
              </a:rPr>
              <a:t>day</a:t>
            </a:r>
            <a:r>
              <a:rPr lang="en-US" altLang="en-US" sz="2400"/>
              <a:t> refers to a </a:t>
            </a:r>
            <a:r>
              <a:rPr lang="en-US" altLang="en-US" sz="2400">
                <a:latin typeface="Courier New" panose="02070309020205020404" pitchFamily="49" charset="0"/>
              </a:rPr>
              <a:t>Holiday</a:t>
            </a:r>
            <a:r>
              <a:rPr lang="en-US" altLang="en-US" sz="2400"/>
              <a:t> object,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it invokes the </a:t>
            </a:r>
            <a:r>
              <a:rPr lang="en-US" altLang="en-US" sz="2000">
                <a:latin typeface="Courier New" panose="02070309020205020404" pitchFamily="49" charset="0"/>
              </a:rPr>
              <a:t>Holiday</a:t>
            </a:r>
            <a:r>
              <a:rPr lang="en-US" altLang="en-US" sz="2000"/>
              <a:t> version of </a:t>
            </a:r>
            <a:r>
              <a:rPr lang="en-US" altLang="en-US" sz="2000">
                <a:latin typeface="Courier New" panose="02070309020205020404" pitchFamily="49" charset="0"/>
              </a:rPr>
              <a:t>celebrate</a:t>
            </a:r>
            <a:r>
              <a:rPr lang="en-US" altLang="en-US" sz="2000"/>
              <a:t>;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if it refers to a </a:t>
            </a:r>
            <a:r>
              <a:rPr lang="en-US" altLang="en-US" sz="2000">
                <a:latin typeface="Courier New" panose="02070309020205020404" pitchFamily="49" charset="0"/>
              </a:rPr>
              <a:t>Christmas</a:t>
            </a:r>
            <a:r>
              <a:rPr lang="en-US" altLang="en-US" sz="2000"/>
              <a:t> object, it invokes the </a:t>
            </a:r>
            <a:r>
              <a:rPr lang="en-US" altLang="en-US" sz="2000">
                <a:latin typeface="Courier New" panose="02070309020205020404" pitchFamily="49" charset="0"/>
              </a:rPr>
              <a:t>Christmas</a:t>
            </a:r>
            <a:r>
              <a:rPr lang="en-US" altLang="en-US" sz="2000"/>
              <a:t> version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E0B387E4-18F9-4F45-A763-0D6A3D61B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9-</a:t>
            </a:r>
            <a:fld id="{C5717890-95C6-4BDF-BAC5-2D98BD7D71AE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F3D31BA-735A-450A-AC88-0D405F560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Polymorphism via Inheritance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7C4BD2-6356-4D51-9A16-7D560E682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/>
              <a:t>Consider the following class hierarchy:</a:t>
            </a:r>
          </a:p>
        </p:txBody>
      </p:sp>
      <p:grpSp>
        <p:nvGrpSpPr>
          <p:cNvPr id="63508" name="Group 20">
            <a:extLst>
              <a:ext uri="{FF2B5EF4-FFF2-40B4-BE49-F238E27FC236}">
                <a16:creationId xmlns:a16="http://schemas.microsoft.com/office/drawing/2014/main" id="{7AB587FE-6DDD-401A-854E-285135EB6C4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057400"/>
            <a:ext cx="6400800" cy="3200400"/>
            <a:chOff x="864" y="1392"/>
            <a:chExt cx="4032" cy="2016"/>
          </a:xfrm>
        </p:grpSpPr>
        <p:sp>
          <p:nvSpPr>
            <p:cNvPr id="10246" name="Line 5">
              <a:extLst>
                <a:ext uri="{FF2B5EF4-FFF2-40B4-BE49-F238E27FC236}">
                  <a16:creationId xmlns:a16="http://schemas.microsoft.com/office/drawing/2014/main" id="{AD04EBBB-04DF-4BCC-A1DD-CF9855DE8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81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10247" name="AutoShape 6">
              <a:extLst>
                <a:ext uri="{FF2B5EF4-FFF2-40B4-BE49-F238E27FC236}">
                  <a16:creationId xmlns:a16="http://schemas.microsoft.com/office/drawing/2014/main" id="{2CA98210-B664-4E4E-AB39-65E72225E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7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" name="Line 7">
              <a:extLst>
                <a:ext uri="{FF2B5EF4-FFF2-40B4-BE49-F238E27FC236}">
                  <a16:creationId xmlns:a16="http://schemas.microsoft.com/office/drawing/2014/main" id="{D8460CF7-B593-4F21-AB45-743DC1E07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64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GB"/>
            </a:p>
          </p:txBody>
        </p:sp>
        <p:sp>
          <p:nvSpPr>
            <p:cNvPr id="10249" name="Line 8">
              <a:extLst>
                <a:ext uri="{FF2B5EF4-FFF2-40B4-BE49-F238E27FC236}">
                  <a16:creationId xmlns:a16="http://schemas.microsoft.com/office/drawing/2014/main" id="{15862776-67A1-4CA3-BA7C-C1EF979EC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1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GB"/>
            </a:p>
          </p:txBody>
        </p:sp>
        <p:sp>
          <p:nvSpPr>
            <p:cNvPr id="10250" name="Line 9">
              <a:extLst>
                <a:ext uri="{FF2B5EF4-FFF2-40B4-BE49-F238E27FC236}">
                  <a16:creationId xmlns:a16="http://schemas.microsoft.com/office/drawing/2014/main" id="{5CB19EE7-EBD4-4F3B-A8D6-9B1C1A65F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GB"/>
            </a:p>
          </p:txBody>
        </p:sp>
        <p:sp>
          <p:nvSpPr>
            <p:cNvPr id="10251" name="Line 10">
              <a:extLst>
                <a:ext uri="{FF2B5EF4-FFF2-40B4-BE49-F238E27FC236}">
                  <a16:creationId xmlns:a16="http://schemas.microsoft.com/office/drawing/2014/main" id="{82C1DEA9-B6EA-433E-9DA0-75928B162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GB"/>
            </a:p>
          </p:txBody>
        </p:sp>
        <p:sp>
          <p:nvSpPr>
            <p:cNvPr id="10252" name="Line 11">
              <a:extLst>
                <a:ext uri="{FF2B5EF4-FFF2-40B4-BE49-F238E27FC236}">
                  <a16:creationId xmlns:a16="http://schemas.microsoft.com/office/drawing/2014/main" id="{10FC5ED8-24A2-4FDB-97D7-03D8CE67E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10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10253" name="Line 12">
              <a:extLst>
                <a:ext uri="{FF2B5EF4-FFF2-40B4-BE49-F238E27FC236}">
                  <a16:creationId xmlns:a16="http://schemas.microsoft.com/office/drawing/2014/main" id="{DB7BADD6-7CA0-4D08-AE38-072525B63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GB"/>
            </a:p>
          </p:txBody>
        </p:sp>
        <p:sp>
          <p:nvSpPr>
            <p:cNvPr id="10254" name="Line 13">
              <a:extLst>
                <a:ext uri="{FF2B5EF4-FFF2-40B4-BE49-F238E27FC236}">
                  <a16:creationId xmlns:a16="http://schemas.microsoft.com/office/drawing/2014/main" id="{AFE9ACC4-6B24-46B8-B71A-478779FE7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endParaRPr lang="en-GB"/>
            </a:p>
          </p:txBody>
        </p:sp>
        <p:sp>
          <p:nvSpPr>
            <p:cNvPr id="10255" name="AutoShape 14">
              <a:extLst>
                <a:ext uri="{FF2B5EF4-FFF2-40B4-BE49-F238E27FC236}">
                  <a16:creationId xmlns:a16="http://schemas.microsoft.com/office/drawing/2014/main" id="{FC93947E-2B6B-451F-AD0C-0D346921D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6" name="Rectangle 15">
              <a:extLst>
                <a:ext uri="{FF2B5EF4-FFF2-40B4-BE49-F238E27FC236}">
                  <a16:creationId xmlns:a16="http://schemas.microsoft.com/office/drawing/2014/main" id="{7B97C528-BFBF-4BAA-B73D-D62CB3DE5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124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 i="1">
                  <a:latin typeface="Arial Unicode MS" pitchFamily="34" charset="-128"/>
                </a:rPr>
                <a:t>StaffMember</a:t>
              </a:r>
              <a:endParaRPr lang="en-US" altLang="en-US" sz="2000" b="1">
                <a:latin typeface="Arial Unicode MS" pitchFamily="34" charset="-128"/>
              </a:endParaRPr>
            </a:p>
          </p:txBody>
        </p:sp>
        <p:sp>
          <p:nvSpPr>
            <p:cNvPr id="10257" name="Rectangle 16">
              <a:extLst>
                <a:ext uri="{FF2B5EF4-FFF2-40B4-BE49-F238E27FC236}">
                  <a16:creationId xmlns:a16="http://schemas.microsoft.com/office/drawing/2014/main" id="{E715C16B-8842-4707-A314-1FFBB39F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150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Arial Unicode MS" pitchFamily="34" charset="-128"/>
                </a:rPr>
                <a:t>Executive</a:t>
              </a:r>
            </a:p>
          </p:txBody>
        </p:sp>
        <p:sp>
          <p:nvSpPr>
            <p:cNvPr id="10258" name="Rectangle 17">
              <a:extLst>
                <a:ext uri="{FF2B5EF4-FFF2-40B4-BE49-F238E27FC236}">
                  <a16:creationId xmlns:a16="http://schemas.microsoft.com/office/drawing/2014/main" id="{B7674978-ECB6-4973-AAB6-0B202B39D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50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Arial Unicode MS" pitchFamily="34" charset="-128"/>
                </a:rPr>
                <a:t>Hourly</a:t>
              </a:r>
            </a:p>
          </p:txBody>
        </p:sp>
        <p:sp>
          <p:nvSpPr>
            <p:cNvPr id="10259" name="Rectangle 18">
              <a:extLst>
                <a:ext uri="{FF2B5EF4-FFF2-40B4-BE49-F238E27FC236}">
                  <a16:creationId xmlns:a16="http://schemas.microsoft.com/office/drawing/2014/main" id="{A208C988-7BF3-4A4D-B166-D1406CEF3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56"/>
              <a:ext cx="1152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Arial Unicode MS" pitchFamily="34" charset="-128"/>
                </a:rPr>
                <a:t>Volunteer</a:t>
              </a:r>
            </a:p>
          </p:txBody>
        </p:sp>
        <p:sp>
          <p:nvSpPr>
            <p:cNvPr id="10260" name="Rectangle 19">
              <a:extLst>
                <a:ext uri="{FF2B5EF4-FFF2-40B4-BE49-F238E27FC236}">
                  <a16:creationId xmlns:a16="http://schemas.microsoft.com/office/drawing/2014/main" id="{6C2CB607-73E6-43F7-8B7F-3C5B9C18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56"/>
              <a:ext cx="124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  <a:ea typeface="ヒラギノ角ゴ Pro W3" pitchFamily="-48" charset="-128"/>
                </a:defRPr>
              </a:lvl9pPr>
            </a:lstStyle>
            <a:p>
              <a:pPr algn="ctr"/>
              <a:r>
                <a:rPr lang="en-US" altLang="en-US" sz="2000" b="1">
                  <a:latin typeface="Arial Unicode MS" pitchFamily="34" charset="-128"/>
                </a:rPr>
                <a:t>Employee</a:t>
              </a:r>
            </a:p>
          </p:txBody>
        </p:sp>
      </p:grp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380DCC5-818B-45A6-8B3F-33609284A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9-</a:t>
            </a:r>
            <a:fld id="{F31D2AF1-1F31-4CA9-A460-3710B8AF7A72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E75A3D7-FCAD-4C19-AF29-7D1938289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5E369CFC-C7B8-4550-9960-69F1B800E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28788"/>
            <a:ext cx="5197475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Polymorphic References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Polymorphism via Inheritance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Polymorphism via Interfaces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Sorting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Searching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Event Processing Revisited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File Choosers and Color Choosers</a:t>
            </a:r>
          </a:p>
          <a:p>
            <a:pPr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Sliders</a:t>
            </a:r>
          </a:p>
        </p:txBody>
      </p:sp>
      <p:sp>
        <p:nvSpPr>
          <p:cNvPr id="77828" name="AutoShape 4">
            <a:extLst>
              <a:ext uri="{FF2B5EF4-FFF2-40B4-BE49-F238E27FC236}">
                <a16:creationId xmlns:a16="http://schemas.microsoft.com/office/drawing/2014/main" id="{85EF22FA-B8B8-44B3-8E17-44BC1E9E1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717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utoUpdateAnimBg="0"/>
      <p:bldP spid="778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</p:tagLst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4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48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HD:Users:stephanielindsey:Documents:AW-Lewis5e_CSPPT_532074:ch01.pot</Template>
  <TotalTime>903</TotalTime>
  <Words>582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</vt:lpstr>
      <vt:lpstr>ヒラギノ角ゴ Pro W3</vt:lpstr>
      <vt:lpstr>Arial</vt:lpstr>
      <vt:lpstr>Times New Roman</vt:lpstr>
      <vt:lpstr>Courier New</vt:lpstr>
      <vt:lpstr>Arial Unicode MS</vt:lpstr>
      <vt:lpstr>ch01</vt:lpstr>
      <vt:lpstr>Binding</vt:lpstr>
      <vt:lpstr>Polymorphism</vt:lpstr>
      <vt:lpstr>Polymorphism</vt:lpstr>
      <vt:lpstr>Outline</vt:lpstr>
      <vt:lpstr>References and Inheritance</vt:lpstr>
      <vt:lpstr>References and Inheritance</vt:lpstr>
      <vt:lpstr>Polymorphism via Inheritance</vt:lpstr>
      <vt:lpstr>Polymorphism via Inheritance</vt:lpstr>
      <vt:lpstr>Outline</vt:lpstr>
      <vt:lpstr>Polymorphism via Interfaces</vt:lpstr>
      <vt:lpstr>Polymorphism via Interfaces</vt:lpstr>
    </vt:vector>
  </TitlesOfParts>
  <Manager/>
  <Company>©2009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subject>Polymorphism</dc:subject>
  <dc:creator>Lewis and Loftus</dc:creator>
  <cp:keywords/>
  <dc:description/>
  <cp:lastModifiedBy>wissam Fawaz</cp:lastModifiedBy>
  <cp:revision>54</cp:revision>
  <dcterms:created xsi:type="dcterms:W3CDTF">2003-05-23T15:49:24Z</dcterms:created>
  <dcterms:modified xsi:type="dcterms:W3CDTF">2020-09-15T12:07:18Z</dcterms:modified>
  <cp:category/>
</cp:coreProperties>
</file>